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Squada One" charset="1" panose="02000000000000000000"/>
      <p:regular r:id="rId16"/>
    </p:embeddedFont>
    <p:embeddedFont>
      <p:font typeface="Canva Sans Bold" charset="1" panose="020B0803030501040103"/>
      <p:regular r:id="rId17"/>
    </p:embeddedFont>
    <p:embeddedFont>
      <p:font typeface="Helvetica World" charset="1" panose="020B05000400000200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19562" y="-76200"/>
            <a:ext cx="20878800" cy="10439400"/>
            <a:chOff x="0" y="0"/>
            <a:chExt cx="27838400" cy="13919200"/>
          </a:xfrm>
        </p:grpSpPr>
        <p:sp>
          <p:nvSpPr>
            <p:cNvPr name="Freeform 3" id="3"/>
            <p:cNvSpPr/>
            <p:nvPr/>
          </p:nvSpPr>
          <p:spPr>
            <a:xfrm flipH="false" flipV="false" rot="0">
              <a:off x="0" y="0"/>
              <a:ext cx="13919200" cy="13919200"/>
            </a:xfrm>
            <a:custGeom>
              <a:avLst/>
              <a:gdLst/>
              <a:ahLst/>
              <a:cxnLst/>
              <a:rect r="r" b="b" t="t" l="l"/>
              <a:pathLst>
                <a:path h="13919200" w="13919200">
                  <a:moveTo>
                    <a:pt x="0" y="0"/>
                  </a:moveTo>
                  <a:lnTo>
                    <a:pt x="13919200" y="0"/>
                  </a:lnTo>
                  <a:lnTo>
                    <a:pt x="13919200" y="13919200"/>
                  </a:lnTo>
                  <a:lnTo>
                    <a:pt x="0" y="13919200"/>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3919200" y="0"/>
              <a:ext cx="13919200" cy="13919200"/>
            </a:xfrm>
            <a:custGeom>
              <a:avLst/>
              <a:gdLst/>
              <a:ahLst/>
              <a:cxnLst/>
              <a:rect r="r" b="b" t="t" l="l"/>
              <a:pathLst>
                <a:path h="13919200" w="13919200">
                  <a:moveTo>
                    <a:pt x="13919200" y="0"/>
                  </a:moveTo>
                  <a:lnTo>
                    <a:pt x="0" y="0"/>
                  </a:lnTo>
                  <a:lnTo>
                    <a:pt x="0" y="13919200"/>
                  </a:lnTo>
                  <a:lnTo>
                    <a:pt x="13919200" y="13919200"/>
                  </a:lnTo>
                  <a:lnTo>
                    <a:pt x="1391920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true" flipV="false" rot="-5400000">
            <a:off x="-1028700" y="8821170"/>
            <a:ext cx="4114800" cy="3231988"/>
          </a:xfrm>
          <a:custGeom>
            <a:avLst/>
            <a:gdLst/>
            <a:ahLst/>
            <a:cxnLst/>
            <a:rect r="r" b="b" t="t" l="l"/>
            <a:pathLst>
              <a:path h="3231988" w="4114800">
                <a:moveTo>
                  <a:pt x="4114800" y="0"/>
                </a:moveTo>
                <a:lnTo>
                  <a:pt x="0" y="0"/>
                </a:lnTo>
                <a:lnTo>
                  <a:pt x="0" y="3231989"/>
                </a:lnTo>
                <a:lnTo>
                  <a:pt x="4114800" y="3231989"/>
                </a:lnTo>
                <a:lnTo>
                  <a:pt x="41148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5400000">
            <a:off x="15201900" y="-1758869"/>
            <a:ext cx="4114800" cy="3231988"/>
          </a:xfrm>
          <a:custGeom>
            <a:avLst/>
            <a:gdLst/>
            <a:ahLst/>
            <a:cxnLst/>
            <a:rect r="r" b="b" t="t" l="l"/>
            <a:pathLst>
              <a:path h="3231988" w="4114800">
                <a:moveTo>
                  <a:pt x="4114800" y="0"/>
                </a:moveTo>
                <a:lnTo>
                  <a:pt x="0" y="0"/>
                </a:lnTo>
                <a:lnTo>
                  <a:pt x="0" y="3231988"/>
                </a:lnTo>
                <a:lnTo>
                  <a:pt x="4114800" y="3231988"/>
                </a:lnTo>
                <a:lnTo>
                  <a:pt x="41148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28700" y="1028700"/>
            <a:ext cx="16230600" cy="8229600"/>
            <a:chOff x="0" y="0"/>
            <a:chExt cx="4274726" cy="2167467"/>
          </a:xfrm>
        </p:grpSpPr>
        <p:sp>
          <p:nvSpPr>
            <p:cNvPr name="Freeform 8" id="8"/>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2F2F2"/>
            </a:solidFill>
            <a:ln cap="sq">
              <a:noFill/>
              <a:prstDash val="solid"/>
              <a:miter/>
            </a:ln>
          </p:spPr>
        </p:sp>
        <p:sp>
          <p:nvSpPr>
            <p:cNvPr name="TextBox 9" id="9"/>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true" rot="0">
            <a:off x="16034702" y="7982834"/>
            <a:ext cx="4973892" cy="4946762"/>
          </a:xfrm>
          <a:custGeom>
            <a:avLst/>
            <a:gdLst/>
            <a:ahLst/>
            <a:cxnLst/>
            <a:rect r="r" b="b" t="t" l="l"/>
            <a:pathLst>
              <a:path h="4946762" w="4973892">
                <a:moveTo>
                  <a:pt x="4973892" y="4946762"/>
                </a:moveTo>
                <a:lnTo>
                  <a:pt x="0" y="4946762"/>
                </a:lnTo>
                <a:lnTo>
                  <a:pt x="0" y="0"/>
                </a:lnTo>
                <a:lnTo>
                  <a:pt x="4973892" y="0"/>
                </a:lnTo>
                <a:lnTo>
                  <a:pt x="4973892" y="494676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2624858" y="-2625781"/>
            <a:ext cx="4973892" cy="4946762"/>
          </a:xfrm>
          <a:custGeom>
            <a:avLst/>
            <a:gdLst/>
            <a:ahLst/>
            <a:cxnLst/>
            <a:rect r="r" b="b" t="t" l="l"/>
            <a:pathLst>
              <a:path h="4946762" w="4973892">
                <a:moveTo>
                  <a:pt x="0" y="0"/>
                </a:moveTo>
                <a:lnTo>
                  <a:pt x="4973893" y="0"/>
                </a:lnTo>
                <a:lnTo>
                  <a:pt x="4973893" y="4946762"/>
                </a:lnTo>
                <a:lnTo>
                  <a:pt x="0" y="49467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2725599" y="3702089"/>
            <a:ext cx="12836803" cy="2997121"/>
          </a:xfrm>
          <a:prstGeom prst="rect">
            <a:avLst/>
          </a:prstGeom>
        </p:spPr>
        <p:txBody>
          <a:bodyPr anchor="t" rtlCol="false" tIns="0" lIns="0" bIns="0" rIns="0">
            <a:spAutoFit/>
          </a:bodyPr>
          <a:lstStyle/>
          <a:p>
            <a:pPr algn="ctr">
              <a:lnSpc>
                <a:spcPts val="11625"/>
              </a:lnSpc>
            </a:pPr>
            <a:r>
              <a:rPr lang="en-US" sz="10764">
                <a:solidFill>
                  <a:srgbClr val="000000"/>
                </a:solidFill>
                <a:latin typeface="Squada One"/>
                <a:ea typeface="Squada One"/>
                <a:cs typeface="Squada One"/>
                <a:sym typeface="Squada One"/>
              </a:rPr>
              <a:t>GPU / CUDA AND GRAPHICS PROCESSING TECHNOLOGY</a:t>
            </a:r>
          </a:p>
        </p:txBody>
      </p:sp>
      <p:sp>
        <p:nvSpPr>
          <p:cNvPr name="TextBox 13" id="13"/>
          <p:cNvSpPr txBox="true"/>
          <p:nvPr/>
        </p:nvSpPr>
        <p:spPr>
          <a:xfrm rot="0">
            <a:off x="3655680" y="7351831"/>
            <a:ext cx="10976640" cy="631003"/>
          </a:xfrm>
          <a:prstGeom prst="rect">
            <a:avLst/>
          </a:prstGeom>
        </p:spPr>
        <p:txBody>
          <a:bodyPr anchor="t" rtlCol="false" tIns="0" lIns="0" bIns="0" rIns="0">
            <a:spAutoFit/>
          </a:bodyPr>
          <a:lstStyle/>
          <a:p>
            <a:pPr algn="ctr">
              <a:lnSpc>
                <a:spcPts val="5188"/>
              </a:lnSpc>
            </a:pPr>
            <a:r>
              <a:rPr lang="en-US" sz="3705" b="true">
                <a:solidFill>
                  <a:srgbClr val="000000"/>
                </a:solidFill>
                <a:latin typeface="Canva Sans Bold"/>
                <a:ea typeface="Canva Sans Bold"/>
                <a:cs typeface="Canva Sans Bold"/>
                <a:sym typeface="Canva Sans Bold"/>
              </a:rPr>
              <a:t>陳家盛  111210554  資訊工程系二年級</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19562" y="-76200"/>
            <a:ext cx="20878800" cy="10439400"/>
            <a:chOff x="0" y="0"/>
            <a:chExt cx="27838400" cy="13919200"/>
          </a:xfrm>
        </p:grpSpPr>
        <p:sp>
          <p:nvSpPr>
            <p:cNvPr name="Freeform 3" id="3"/>
            <p:cNvSpPr/>
            <p:nvPr/>
          </p:nvSpPr>
          <p:spPr>
            <a:xfrm flipH="false" flipV="false" rot="0">
              <a:off x="0" y="0"/>
              <a:ext cx="13919200" cy="13919200"/>
            </a:xfrm>
            <a:custGeom>
              <a:avLst/>
              <a:gdLst/>
              <a:ahLst/>
              <a:cxnLst/>
              <a:rect r="r" b="b" t="t" l="l"/>
              <a:pathLst>
                <a:path h="13919200" w="13919200">
                  <a:moveTo>
                    <a:pt x="0" y="0"/>
                  </a:moveTo>
                  <a:lnTo>
                    <a:pt x="13919200" y="0"/>
                  </a:lnTo>
                  <a:lnTo>
                    <a:pt x="13919200" y="13919200"/>
                  </a:lnTo>
                  <a:lnTo>
                    <a:pt x="0" y="13919200"/>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3919200" y="0"/>
              <a:ext cx="13919200" cy="13919200"/>
            </a:xfrm>
            <a:custGeom>
              <a:avLst/>
              <a:gdLst/>
              <a:ahLst/>
              <a:cxnLst/>
              <a:rect r="r" b="b" t="t" l="l"/>
              <a:pathLst>
                <a:path h="13919200" w="13919200">
                  <a:moveTo>
                    <a:pt x="13919200" y="0"/>
                  </a:moveTo>
                  <a:lnTo>
                    <a:pt x="0" y="0"/>
                  </a:lnTo>
                  <a:lnTo>
                    <a:pt x="0" y="13919200"/>
                  </a:lnTo>
                  <a:lnTo>
                    <a:pt x="13919200" y="13919200"/>
                  </a:lnTo>
                  <a:lnTo>
                    <a:pt x="1391920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2F2F2"/>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969048" y="2702279"/>
            <a:ext cx="10101581" cy="4615743"/>
          </a:xfrm>
          <a:prstGeom prst="rect">
            <a:avLst/>
          </a:prstGeom>
        </p:spPr>
        <p:txBody>
          <a:bodyPr anchor="t" rtlCol="false" tIns="0" lIns="0" bIns="0" rIns="0">
            <a:spAutoFit/>
          </a:bodyPr>
          <a:lstStyle/>
          <a:p>
            <a:pPr algn="ctr">
              <a:lnSpc>
                <a:spcPts val="18457"/>
              </a:lnSpc>
            </a:pPr>
            <a:r>
              <a:rPr lang="en-US" sz="13183">
                <a:solidFill>
                  <a:srgbClr val="000000"/>
                </a:solidFill>
                <a:latin typeface="Squada One"/>
                <a:ea typeface="Squada One"/>
                <a:cs typeface="Squada One"/>
                <a:sym typeface="Squada One"/>
              </a:rPr>
              <a:t>T</a:t>
            </a:r>
            <a:r>
              <a:rPr lang="en-US" sz="13183">
                <a:solidFill>
                  <a:srgbClr val="000000"/>
                </a:solidFill>
                <a:latin typeface="Squada One"/>
                <a:ea typeface="Squada One"/>
                <a:cs typeface="Squada One"/>
                <a:sym typeface="Squada One"/>
              </a:rPr>
              <a:t>hank You</a:t>
            </a:r>
          </a:p>
          <a:p>
            <a:pPr algn="ctr">
              <a:lnSpc>
                <a:spcPts val="18457"/>
              </a:lnSpc>
            </a:pPr>
            <a:r>
              <a:rPr lang="en-US" sz="13183">
                <a:solidFill>
                  <a:srgbClr val="000000"/>
                </a:solidFill>
                <a:latin typeface="Squada One"/>
                <a:ea typeface="Squada One"/>
                <a:cs typeface="Squada One"/>
                <a:sym typeface="Squada One"/>
              </a:rPr>
              <a:t>謝謝</a:t>
            </a:r>
          </a:p>
        </p:txBody>
      </p:sp>
      <p:sp>
        <p:nvSpPr>
          <p:cNvPr name="Freeform 9" id="9"/>
          <p:cNvSpPr/>
          <p:nvPr/>
        </p:nvSpPr>
        <p:spPr>
          <a:xfrm flipH="true" flipV="true" rot="0">
            <a:off x="16034702" y="7982834"/>
            <a:ext cx="4973892" cy="4946762"/>
          </a:xfrm>
          <a:custGeom>
            <a:avLst/>
            <a:gdLst/>
            <a:ahLst/>
            <a:cxnLst/>
            <a:rect r="r" b="b" t="t" l="l"/>
            <a:pathLst>
              <a:path h="4946762" w="4973892">
                <a:moveTo>
                  <a:pt x="4973892" y="4946762"/>
                </a:moveTo>
                <a:lnTo>
                  <a:pt x="0" y="4946762"/>
                </a:lnTo>
                <a:lnTo>
                  <a:pt x="0" y="0"/>
                </a:lnTo>
                <a:lnTo>
                  <a:pt x="4973892" y="0"/>
                </a:lnTo>
                <a:lnTo>
                  <a:pt x="4973892" y="494676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5400000">
            <a:off x="-1028700" y="6613606"/>
            <a:ext cx="4114800" cy="3231988"/>
          </a:xfrm>
          <a:custGeom>
            <a:avLst/>
            <a:gdLst/>
            <a:ahLst/>
            <a:cxnLst/>
            <a:rect r="r" b="b" t="t" l="l"/>
            <a:pathLst>
              <a:path h="3231988" w="4114800">
                <a:moveTo>
                  <a:pt x="4114800" y="0"/>
                </a:moveTo>
                <a:lnTo>
                  <a:pt x="0" y="0"/>
                </a:lnTo>
                <a:lnTo>
                  <a:pt x="0" y="3231988"/>
                </a:lnTo>
                <a:lnTo>
                  <a:pt x="4114800" y="3231988"/>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false" rot="5400000">
            <a:off x="15201900" y="441406"/>
            <a:ext cx="4114800" cy="3231988"/>
          </a:xfrm>
          <a:custGeom>
            <a:avLst/>
            <a:gdLst/>
            <a:ahLst/>
            <a:cxnLst/>
            <a:rect r="r" b="b" t="t" l="l"/>
            <a:pathLst>
              <a:path h="3231988" w="4114800">
                <a:moveTo>
                  <a:pt x="4114800" y="0"/>
                </a:moveTo>
                <a:lnTo>
                  <a:pt x="0" y="0"/>
                </a:lnTo>
                <a:lnTo>
                  <a:pt x="0" y="3231988"/>
                </a:lnTo>
                <a:lnTo>
                  <a:pt x="4114800" y="3231988"/>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2624858" y="-2625781"/>
            <a:ext cx="4973892" cy="4946762"/>
          </a:xfrm>
          <a:custGeom>
            <a:avLst/>
            <a:gdLst/>
            <a:ahLst/>
            <a:cxnLst/>
            <a:rect r="r" b="b" t="t" l="l"/>
            <a:pathLst>
              <a:path h="4946762" w="4973892">
                <a:moveTo>
                  <a:pt x="0" y="0"/>
                </a:moveTo>
                <a:lnTo>
                  <a:pt x="4973893" y="0"/>
                </a:lnTo>
                <a:lnTo>
                  <a:pt x="4973893" y="4946762"/>
                </a:lnTo>
                <a:lnTo>
                  <a:pt x="0" y="49467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19562" y="-76200"/>
            <a:ext cx="20878800" cy="10439400"/>
            <a:chOff x="0" y="0"/>
            <a:chExt cx="27838400" cy="13919200"/>
          </a:xfrm>
        </p:grpSpPr>
        <p:sp>
          <p:nvSpPr>
            <p:cNvPr name="Freeform 3" id="3"/>
            <p:cNvSpPr/>
            <p:nvPr/>
          </p:nvSpPr>
          <p:spPr>
            <a:xfrm flipH="false" flipV="false" rot="0">
              <a:off x="0" y="0"/>
              <a:ext cx="13919200" cy="13919200"/>
            </a:xfrm>
            <a:custGeom>
              <a:avLst/>
              <a:gdLst/>
              <a:ahLst/>
              <a:cxnLst/>
              <a:rect r="r" b="b" t="t" l="l"/>
              <a:pathLst>
                <a:path h="13919200" w="13919200">
                  <a:moveTo>
                    <a:pt x="0" y="0"/>
                  </a:moveTo>
                  <a:lnTo>
                    <a:pt x="13919200" y="0"/>
                  </a:lnTo>
                  <a:lnTo>
                    <a:pt x="13919200" y="13919200"/>
                  </a:lnTo>
                  <a:lnTo>
                    <a:pt x="0" y="13919200"/>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3919200" y="0"/>
              <a:ext cx="13919200" cy="13919200"/>
            </a:xfrm>
            <a:custGeom>
              <a:avLst/>
              <a:gdLst/>
              <a:ahLst/>
              <a:cxnLst/>
              <a:rect r="r" b="b" t="t" l="l"/>
              <a:pathLst>
                <a:path h="13919200" w="13919200">
                  <a:moveTo>
                    <a:pt x="13919200" y="0"/>
                  </a:moveTo>
                  <a:lnTo>
                    <a:pt x="0" y="0"/>
                  </a:lnTo>
                  <a:lnTo>
                    <a:pt x="0" y="13919200"/>
                  </a:lnTo>
                  <a:lnTo>
                    <a:pt x="13919200" y="13919200"/>
                  </a:lnTo>
                  <a:lnTo>
                    <a:pt x="1391920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2F2F2"/>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983099" y="1885950"/>
            <a:ext cx="9387483" cy="1471295"/>
          </a:xfrm>
          <a:prstGeom prst="rect">
            <a:avLst/>
          </a:prstGeom>
        </p:spPr>
        <p:txBody>
          <a:bodyPr anchor="t" rtlCol="false" tIns="0" lIns="0" bIns="0" rIns="0">
            <a:spAutoFit/>
          </a:bodyPr>
          <a:lstStyle/>
          <a:p>
            <a:pPr algn="ctr" marL="0" indent="0" lvl="0">
              <a:lnSpc>
                <a:spcPts val="11589"/>
              </a:lnSpc>
            </a:pPr>
            <a:r>
              <a:rPr lang="en-US" sz="9499">
                <a:solidFill>
                  <a:srgbClr val="000000"/>
                </a:solidFill>
                <a:latin typeface="Squada One"/>
                <a:ea typeface="Squada One"/>
                <a:cs typeface="Squada One"/>
                <a:sym typeface="Squada One"/>
              </a:rPr>
              <a:t>Introduction to GPUs</a:t>
            </a:r>
          </a:p>
        </p:txBody>
      </p:sp>
      <p:sp>
        <p:nvSpPr>
          <p:cNvPr name="Freeform 9" id="9"/>
          <p:cNvSpPr/>
          <p:nvPr/>
        </p:nvSpPr>
        <p:spPr>
          <a:xfrm flipH="true" flipV="true" rot="0">
            <a:off x="16034702" y="7982834"/>
            <a:ext cx="4973892" cy="4946762"/>
          </a:xfrm>
          <a:custGeom>
            <a:avLst/>
            <a:gdLst/>
            <a:ahLst/>
            <a:cxnLst/>
            <a:rect r="r" b="b" t="t" l="l"/>
            <a:pathLst>
              <a:path h="4946762" w="4973892">
                <a:moveTo>
                  <a:pt x="4973892" y="4946762"/>
                </a:moveTo>
                <a:lnTo>
                  <a:pt x="0" y="4946762"/>
                </a:lnTo>
                <a:lnTo>
                  <a:pt x="0" y="0"/>
                </a:lnTo>
                <a:lnTo>
                  <a:pt x="4973892" y="0"/>
                </a:lnTo>
                <a:lnTo>
                  <a:pt x="4973892" y="494676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5400000">
            <a:off x="-1028700" y="8821170"/>
            <a:ext cx="4114800" cy="3231988"/>
          </a:xfrm>
          <a:custGeom>
            <a:avLst/>
            <a:gdLst/>
            <a:ahLst/>
            <a:cxnLst/>
            <a:rect r="r" b="b" t="t" l="l"/>
            <a:pathLst>
              <a:path h="3231988" w="4114800">
                <a:moveTo>
                  <a:pt x="4114800" y="0"/>
                </a:moveTo>
                <a:lnTo>
                  <a:pt x="0" y="0"/>
                </a:lnTo>
                <a:lnTo>
                  <a:pt x="0" y="3231989"/>
                </a:lnTo>
                <a:lnTo>
                  <a:pt x="4114800" y="3231989"/>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false" rot="5400000">
            <a:off x="15201900" y="-1758869"/>
            <a:ext cx="4114800" cy="3231988"/>
          </a:xfrm>
          <a:custGeom>
            <a:avLst/>
            <a:gdLst/>
            <a:ahLst/>
            <a:cxnLst/>
            <a:rect r="r" b="b" t="t" l="l"/>
            <a:pathLst>
              <a:path h="3231988" w="4114800">
                <a:moveTo>
                  <a:pt x="4114800" y="0"/>
                </a:moveTo>
                <a:lnTo>
                  <a:pt x="0" y="0"/>
                </a:lnTo>
                <a:lnTo>
                  <a:pt x="0" y="3231988"/>
                </a:lnTo>
                <a:lnTo>
                  <a:pt x="4114800" y="3231988"/>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2624858" y="-2625781"/>
            <a:ext cx="4973892" cy="4946762"/>
          </a:xfrm>
          <a:custGeom>
            <a:avLst/>
            <a:gdLst/>
            <a:ahLst/>
            <a:cxnLst/>
            <a:rect r="r" b="b" t="t" l="l"/>
            <a:pathLst>
              <a:path h="4946762" w="4973892">
                <a:moveTo>
                  <a:pt x="0" y="0"/>
                </a:moveTo>
                <a:lnTo>
                  <a:pt x="4973893" y="0"/>
                </a:lnTo>
                <a:lnTo>
                  <a:pt x="4973893" y="4946762"/>
                </a:lnTo>
                <a:lnTo>
                  <a:pt x="0" y="49467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028700" y="3474024"/>
            <a:ext cx="16230600" cy="5981065"/>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What is a GPU?</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A specialized hardware designed for accelerating graphics rendering and parallel computation.</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Originally focused on graphics, now widely used in AI, machine learning, and scientific computing.</a:t>
            </a:r>
          </a:p>
          <a:p>
            <a:pPr algn="l">
              <a:lnSpc>
                <a:spcPts val="4759"/>
              </a:lnSpc>
            </a:pPr>
          </a:p>
          <a:p>
            <a:pPr algn="ctr">
              <a:lnSpc>
                <a:spcPts val="4759"/>
              </a:lnSpc>
            </a:pPr>
            <a:r>
              <a:rPr lang="en-US" b="true" sz="3399">
                <a:solidFill>
                  <a:srgbClr val="000000"/>
                </a:solidFill>
                <a:latin typeface="Canva Sans Bold"/>
                <a:ea typeface="Canva Sans Bold"/>
                <a:cs typeface="Canva Sans Bold"/>
                <a:sym typeface="Canva Sans Bold"/>
              </a:rPr>
              <a:t>Why GPUs?</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High parallel processing capability.</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Efficiency in handling large-scale computations.</a:t>
            </a:r>
          </a:p>
          <a:p>
            <a:pPr algn="ctr">
              <a:lnSpc>
                <a:spcPts val="475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19562" y="-76200"/>
            <a:ext cx="20878800" cy="10439400"/>
            <a:chOff x="0" y="0"/>
            <a:chExt cx="27838400" cy="13919200"/>
          </a:xfrm>
        </p:grpSpPr>
        <p:sp>
          <p:nvSpPr>
            <p:cNvPr name="Freeform 3" id="3"/>
            <p:cNvSpPr/>
            <p:nvPr/>
          </p:nvSpPr>
          <p:spPr>
            <a:xfrm flipH="false" flipV="false" rot="0">
              <a:off x="0" y="0"/>
              <a:ext cx="13919200" cy="13919200"/>
            </a:xfrm>
            <a:custGeom>
              <a:avLst/>
              <a:gdLst/>
              <a:ahLst/>
              <a:cxnLst/>
              <a:rect r="r" b="b" t="t" l="l"/>
              <a:pathLst>
                <a:path h="13919200" w="13919200">
                  <a:moveTo>
                    <a:pt x="0" y="0"/>
                  </a:moveTo>
                  <a:lnTo>
                    <a:pt x="13919200" y="0"/>
                  </a:lnTo>
                  <a:lnTo>
                    <a:pt x="13919200" y="13919200"/>
                  </a:lnTo>
                  <a:lnTo>
                    <a:pt x="0" y="13919200"/>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3919200" y="0"/>
              <a:ext cx="13919200" cy="13919200"/>
            </a:xfrm>
            <a:custGeom>
              <a:avLst/>
              <a:gdLst/>
              <a:ahLst/>
              <a:cxnLst/>
              <a:rect r="r" b="b" t="t" l="l"/>
              <a:pathLst>
                <a:path h="13919200" w="13919200">
                  <a:moveTo>
                    <a:pt x="13919200" y="0"/>
                  </a:moveTo>
                  <a:lnTo>
                    <a:pt x="0" y="0"/>
                  </a:lnTo>
                  <a:lnTo>
                    <a:pt x="0" y="13919200"/>
                  </a:lnTo>
                  <a:lnTo>
                    <a:pt x="13919200" y="13919200"/>
                  </a:lnTo>
                  <a:lnTo>
                    <a:pt x="1391920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2F2F2"/>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918394" y="2462573"/>
            <a:ext cx="14451211" cy="1160146"/>
          </a:xfrm>
          <a:prstGeom prst="rect">
            <a:avLst/>
          </a:prstGeom>
        </p:spPr>
        <p:txBody>
          <a:bodyPr anchor="t" rtlCol="false" tIns="0" lIns="0" bIns="0" rIns="0">
            <a:spAutoFit/>
          </a:bodyPr>
          <a:lstStyle/>
          <a:p>
            <a:pPr algn="ctr">
              <a:lnSpc>
                <a:spcPts val="8265"/>
              </a:lnSpc>
            </a:pPr>
            <a:r>
              <a:rPr lang="en-US" sz="9500">
                <a:solidFill>
                  <a:srgbClr val="000000"/>
                </a:solidFill>
                <a:latin typeface="Squada One"/>
                <a:ea typeface="Squada One"/>
                <a:cs typeface="Squada One"/>
                <a:sym typeface="Squada One"/>
              </a:rPr>
              <a:t>Evolution of GPUs</a:t>
            </a:r>
          </a:p>
        </p:txBody>
      </p:sp>
      <p:sp>
        <p:nvSpPr>
          <p:cNvPr name="TextBox 9" id="9"/>
          <p:cNvSpPr txBox="true"/>
          <p:nvPr/>
        </p:nvSpPr>
        <p:spPr>
          <a:xfrm rot="0">
            <a:off x="2644694" y="3773030"/>
            <a:ext cx="12442431" cy="4311650"/>
          </a:xfrm>
          <a:prstGeom prst="rect">
            <a:avLst/>
          </a:prstGeom>
        </p:spPr>
        <p:txBody>
          <a:bodyPr anchor="t" rtlCol="false" tIns="0" lIns="0" bIns="0" rIns="0">
            <a:spAutoFit/>
          </a:bodyPr>
          <a:lstStyle/>
          <a:p>
            <a:pPr algn="ctr" marL="755651" indent="-377825" lvl="1">
              <a:lnSpc>
                <a:spcPts val="4900"/>
              </a:lnSpc>
              <a:buFont typeface="Arial"/>
              <a:buChar char="•"/>
            </a:pPr>
            <a:r>
              <a:rPr lang="en-US" sz="3500" spc="129">
                <a:solidFill>
                  <a:srgbClr val="000000"/>
                </a:solidFill>
                <a:latin typeface="Helvetica World"/>
                <a:ea typeface="Helvetica World"/>
                <a:cs typeface="Helvetica World"/>
                <a:sym typeface="Helvetica World"/>
              </a:rPr>
              <a:t>Early GPUs: Initially designed for 2D and 3D graphics rendering in video games, GPUs were limited to specific tasks.</a:t>
            </a:r>
          </a:p>
          <a:p>
            <a:pPr algn="ctr" marL="755651" indent="-377825" lvl="1">
              <a:lnSpc>
                <a:spcPts val="4900"/>
              </a:lnSpc>
              <a:buFont typeface="Arial"/>
              <a:buChar char="•"/>
            </a:pPr>
            <a:r>
              <a:rPr lang="en-US" sz="3500" spc="129">
                <a:solidFill>
                  <a:srgbClr val="000000"/>
                </a:solidFill>
                <a:latin typeface="Helvetica World"/>
                <a:ea typeface="Helvetica World"/>
                <a:cs typeface="Helvetica World"/>
                <a:sym typeface="Helvetica World"/>
              </a:rPr>
              <a:t>Modern GPUs: Today, GPUs are used for general-purpose computing, driven by platforms like CUDA, which allow for high-performance computing in AI, scientific research, and more.</a:t>
            </a:r>
          </a:p>
        </p:txBody>
      </p:sp>
      <p:sp>
        <p:nvSpPr>
          <p:cNvPr name="Freeform 10" id="10"/>
          <p:cNvSpPr/>
          <p:nvPr/>
        </p:nvSpPr>
        <p:spPr>
          <a:xfrm flipH="true" flipV="true" rot="0">
            <a:off x="16034702" y="7982834"/>
            <a:ext cx="4973892" cy="4946762"/>
          </a:xfrm>
          <a:custGeom>
            <a:avLst/>
            <a:gdLst/>
            <a:ahLst/>
            <a:cxnLst/>
            <a:rect r="r" b="b" t="t" l="l"/>
            <a:pathLst>
              <a:path h="4946762" w="4973892">
                <a:moveTo>
                  <a:pt x="4973892" y="4946762"/>
                </a:moveTo>
                <a:lnTo>
                  <a:pt x="0" y="4946762"/>
                </a:lnTo>
                <a:lnTo>
                  <a:pt x="0" y="0"/>
                </a:lnTo>
                <a:lnTo>
                  <a:pt x="4973892" y="0"/>
                </a:lnTo>
                <a:lnTo>
                  <a:pt x="4973892" y="494676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false" rot="-5400000">
            <a:off x="-1028700" y="8821170"/>
            <a:ext cx="4114800" cy="3231988"/>
          </a:xfrm>
          <a:custGeom>
            <a:avLst/>
            <a:gdLst/>
            <a:ahLst/>
            <a:cxnLst/>
            <a:rect r="r" b="b" t="t" l="l"/>
            <a:pathLst>
              <a:path h="3231988" w="4114800">
                <a:moveTo>
                  <a:pt x="4114800" y="0"/>
                </a:moveTo>
                <a:lnTo>
                  <a:pt x="0" y="0"/>
                </a:lnTo>
                <a:lnTo>
                  <a:pt x="0" y="3231989"/>
                </a:lnTo>
                <a:lnTo>
                  <a:pt x="4114800" y="3231989"/>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true" flipV="false" rot="5400000">
            <a:off x="15201900" y="-1758869"/>
            <a:ext cx="4114800" cy="3231988"/>
          </a:xfrm>
          <a:custGeom>
            <a:avLst/>
            <a:gdLst/>
            <a:ahLst/>
            <a:cxnLst/>
            <a:rect r="r" b="b" t="t" l="l"/>
            <a:pathLst>
              <a:path h="3231988" w="4114800">
                <a:moveTo>
                  <a:pt x="4114800" y="0"/>
                </a:moveTo>
                <a:lnTo>
                  <a:pt x="0" y="0"/>
                </a:lnTo>
                <a:lnTo>
                  <a:pt x="0" y="3231988"/>
                </a:lnTo>
                <a:lnTo>
                  <a:pt x="4114800" y="3231988"/>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2624858" y="-2625781"/>
            <a:ext cx="4973892" cy="4946762"/>
          </a:xfrm>
          <a:custGeom>
            <a:avLst/>
            <a:gdLst/>
            <a:ahLst/>
            <a:cxnLst/>
            <a:rect r="r" b="b" t="t" l="l"/>
            <a:pathLst>
              <a:path h="4946762" w="4973892">
                <a:moveTo>
                  <a:pt x="0" y="0"/>
                </a:moveTo>
                <a:lnTo>
                  <a:pt x="4973893" y="0"/>
                </a:lnTo>
                <a:lnTo>
                  <a:pt x="4973893" y="4946762"/>
                </a:lnTo>
                <a:lnTo>
                  <a:pt x="0" y="49467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19562" y="-76200"/>
            <a:ext cx="20878800" cy="10439400"/>
            <a:chOff x="0" y="0"/>
            <a:chExt cx="27838400" cy="13919200"/>
          </a:xfrm>
        </p:grpSpPr>
        <p:sp>
          <p:nvSpPr>
            <p:cNvPr name="Freeform 3" id="3"/>
            <p:cNvSpPr/>
            <p:nvPr/>
          </p:nvSpPr>
          <p:spPr>
            <a:xfrm flipH="false" flipV="false" rot="0">
              <a:off x="0" y="0"/>
              <a:ext cx="13919200" cy="13919200"/>
            </a:xfrm>
            <a:custGeom>
              <a:avLst/>
              <a:gdLst/>
              <a:ahLst/>
              <a:cxnLst/>
              <a:rect r="r" b="b" t="t" l="l"/>
              <a:pathLst>
                <a:path h="13919200" w="13919200">
                  <a:moveTo>
                    <a:pt x="0" y="0"/>
                  </a:moveTo>
                  <a:lnTo>
                    <a:pt x="13919200" y="0"/>
                  </a:lnTo>
                  <a:lnTo>
                    <a:pt x="13919200" y="13919200"/>
                  </a:lnTo>
                  <a:lnTo>
                    <a:pt x="0" y="13919200"/>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3919200" y="0"/>
              <a:ext cx="13919200" cy="13919200"/>
            </a:xfrm>
            <a:custGeom>
              <a:avLst/>
              <a:gdLst/>
              <a:ahLst/>
              <a:cxnLst/>
              <a:rect r="r" b="b" t="t" l="l"/>
              <a:pathLst>
                <a:path h="13919200" w="13919200">
                  <a:moveTo>
                    <a:pt x="13919200" y="0"/>
                  </a:moveTo>
                  <a:lnTo>
                    <a:pt x="0" y="0"/>
                  </a:lnTo>
                  <a:lnTo>
                    <a:pt x="0" y="13919200"/>
                  </a:lnTo>
                  <a:lnTo>
                    <a:pt x="13919200" y="13919200"/>
                  </a:lnTo>
                  <a:lnTo>
                    <a:pt x="1391920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2F2F2"/>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439989" y="4089826"/>
            <a:ext cx="13408022" cy="3692525"/>
          </a:xfrm>
          <a:prstGeom prst="rect">
            <a:avLst/>
          </a:prstGeom>
        </p:spPr>
        <p:txBody>
          <a:bodyPr anchor="t" rtlCol="false" tIns="0" lIns="0" bIns="0" rIns="0">
            <a:spAutoFit/>
          </a:bodyPr>
          <a:lstStyle/>
          <a:p>
            <a:pPr algn="ctr" marL="755651" indent="-377825" lvl="1">
              <a:lnSpc>
                <a:spcPts val="4900"/>
              </a:lnSpc>
              <a:buFont typeface="Arial"/>
              <a:buChar char="•"/>
            </a:pPr>
            <a:r>
              <a:rPr lang="en-US" sz="3500" spc="129">
                <a:solidFill>
                  <a:srgbClr val="000000"/>
                </a:solidFill>
                <a:latin typeface="Helvetica World"/>
                <a:ea typeface="Helvetica World"/>
                <a:cs typeface="Helvetica World"/>
                <a:sym typeface="Helvetica World"/>
              </a:rPr>
              <a:t>C</a:t>
            </a:r>
            <a:r>
              <a:rPr lang="en-US" sz="3500" spc="129">
                <a:solidFill>
                  <a:srgbClr val="000000"/>
                </a:solidFill>
                <a:latin typeface="Helvetica World"/>
                <a:ea typeface="Helvetica World"/>
                <a:cs typeface="Helvetica World"/>
                <a:sym typeface="Helvetica World"/>
              </a:rPr>
              <a:t>ore Design: GPUs have thousands of smaller cores for parallel processing, allowing them to handle massive data efficiently.</a:t>
            </a:r>
          </a:p>
          <a:p>
            <a:pPr algn="ctr" marL="755651" indent="-377825" lvl="1">
              <a:lnSpc>
                <a:spcPts val="4900"/>
              </a:lnSpc>
              <a:buFont typeface="Arial"/>
              <a:buChar char="•"/>
            </a:pPr>
            <a:r>
              <a:rPr lang="en-US" sz="3500" spc="129">
                <a:solidFill>
                  <a:srgbClr val="000000"/>
                </a:solidFill>
                <a:latin typeface="Helvetica World"/>
                <a:ea typeface="Helvetica World"/>
                <a:cs typeface="Helvetica World"/>
                <a:sym typeface="Helvetica World"/>
              </a:rPr>
              <a:t>Memory Hierarchy: GPUs use multiple memory types, like global and shared memory, for different tasks, allowing for faster access and better performance.</a:t>
            </a:r>
          </a:p>
        </p:txBody>
      </p:sp>
      <p:sp>
        <p:nvSpPr>
          <p:cNvPr name="TextBox 9" id="9"/>
          <p:cNvSpPr txBox="true"/>
          <p:nvPr/>
        </p:nvSpPr>
        <p:spPr>
          <a:xfrm rot="0">
            <a:off x="4024011" y="1895475"/>
            <a:ext cx="10239977" cy="1466850"/>
          </a:xfrm>
          <a:prstGeom prst="rect">
            <a:avLst/>
          </a:prstGeom>
        </p:spPr>
        <p:txBody>
          <a:bodyPr anchor="t" rtlCol="false" tIns="0" lIns="0" bIns="0" rIns="0">
            <a:spAutoFit/>
          </a:bodyPr>
          <a:lstStyle/>
          <a:p>
            <a:pPr algn="ctr" marL="0" indent="0" lvl="0">
              <a:lnSpc>
                <a:spcPts val="11400"/>
              </a:lnSpc>
            </a:pPr>
            <a:r>
              <a:rPr lang="en-US" sz="9500">
                <a:solidFill>
                  <a:srgbClr val="000000"/>
                </a:solidFill>
                <a:latin typeface="Squada One"/>
                <a:ea typeface="Squada One"/>
                <a:cs typeface="Squada One"/>
                <a:sym typeface="Squada One"/>
              </a:rPr>
              <a:t>GPU Architecture</a:t>
            </a:r>
          </a:p>
        </p:txBody>
      </p:sp>
      <p:sp>
        <p:nvSpPr>
          <p:cNvPr name="Freeform 10" id="10"/>
          <p:cNvSpPr/>
          <p:nvPr/>
        </p:nvSpPr>
        <p:spPr>
          <a:xfrm flipH="true" flipV="true" rot="0">
            <a:off x="16034702" y="7982834"/>
            <a:ext cx="4973892" cy="4946762"/>
          </a:xfrm>
          <a:custGeom>
            <a:avLst/>
            <a:gdLst/>
            <a:ahLst/>
            <a:cxnLst/>
            <a:rect r="r" b="b" t="t" l="l"/>
            <a:pathLst>
              <a:path h="4946762" w="4973892">
                <a:moveTo>
                  <a:pt x="4973892" y="4946762"/>
                </a:moveTo>
                <a:lnTo>
                  <a:pt x="0" y="4946762"/>
                </a:lnTo>
                <a:lnTo>
                  <a:pt x="0" y="0"/>
                </a:lnTo>
                <a:lnTo>
                  <a:pt x="4973892" y="0"/>
                </a:lnTo>
                <a:lnTo>
                  <a:pt x="4973892" y="494676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false" rot="-5400000">
            <a:off x="-1028700" y="8821170"/>
            <a:ext cx="4114800" cy="3231988"/>
          </a:xfrm>
          <a:custGeom>
            <a:avLst/>
            <a:gdLst/>
            <a:ahLst/>
            <a:cxnLst/>
            <a:rect r="r" b="b" t="t" l="l"/>
            <a:pathLst>
              <a:path h="3231988" w="4114800">
                <a:moveTo>
                  <a:pt x="4114800" y="0"/>
                </a:moveTo>
                <a:lnTo>
                  <a:pt x="0" y="0"/>
                </a:lnTo>
                <a:lnTo>
                  <a:pt x="0" y="3231989"/>
                </a:lnTo>
                <a:lnTo>
                  <a:pt x="4114800" y="3231989"/>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true" flipV="false" rot="5400000">
            <a:off x="15201900" y="-1758869"/>
            <a:ext cx="4114800" cy="3231988"/>
          </a:xfrm>
          <a:custGeom>
            <a:avLst/>
            <a:gdLst/>
            <a:ahLst/>
            <a:cxnLst/>
            <a:rect r="r" b="b" t="t" l="l"/>
            <a:pathLst>
              <a:path h="3231988" w="4114800">
                <a:moveTo>
                  <a:pt x="4114800" y="0"/>
                </a:moveTo>
                <a:lnTo>
                  <a:pt x="0" y="0"/>
                </a:lnTo>
                <a:lnTo>
                  <a:pt x="0" y="3231988"/>
                </a:lnTo>
                <a:lnTo>
                  <a:pt x="4114800" y="3231988"/>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2624858" y="-2625781"/>
            <a:ext cx="4973892" cy="4946762"/>
          </a:xfrm>
          <a:custGeom>
            <a:avLst/>
            <a:gdLst/>
            <a:ahLst/>
            <a:cxnLst/>
            <a:rect r="r" b="b" t="t" l="l"/>
            <a:pathLst>
              <a:path h="4946762" w="4973892">
                <a:moveTo>
                  <a:pt x="0" y="0"/>
                </a:moveTo>
                <a:lnTo>
                  <a:pt x="4973893" y="0"/>
                </a:lnTo>
                <a:lnTo>
                  <a:pt x="4973893" y="4946762"/>
                </a:lnTo>
                <a:lnTo>
                  <a:pt x="0" y="49467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19562" y="-76200"/>
            <a:ext cx="20878800" cy="10439400"/>
            <a:chOff x="0" y="0"/>
            <a:chExt cx="27838400" cy="13919200"/>
          </a:xfrm>
        </p:grpSpPr>
        <p:sp>
          <p:nvSpPr>
            <p:cNvPr name="Freeform 3" id="3"/>
            <p:cNvSpPr/>
            <p:nvPr/>
          </p:nvSpPr>
          <p:spPr>
            <a:xfrm flipH="false" flipV="false" rot="0">
              <a:off x="0" y="0"/>
              <a:ext cx="13919200" cy="13919200"/>
            </a:xfrm>
            <a:custGeom>
              <a:avLst/>
              <a:gdLst/>
              <a:ahLst/>
              <a:cxnLst/>
              <a:rect r="r" b="b" t="t" l="l"/>
              <a:pathLst>
                <a:path h="13919200" w="13919200">
                  <a:moveTo>
                    <a:pt x="0" y="0"/>
                  </a:moveTo>
                  <a:lnTo>
                    <a:pt x="13919200" y="0"/>
                  </a:lnTo>
                  <a:lnTo>
                    <a:pt x="13919200" y="13919200"/>
                  </a:lnTo>
                  <a:lnTo>
                    <a:pt x="0" y="13919200"/>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3919200" y="0"/>
              <a:ext cx="13919200" cy="13919200"/>
            </a:xfrm>
            <a:custGeom>
              <a:avLst/>
              <a:gdLst/>
              <a:ahLst/>
              <a:cxnLst/>
              <a:rect r="r" b="b" t="t" l="l"/>
              <a:pathLst>
                <a:path h="13919200" w="13919200">
                  <a:moveTo>
                    <a:pt x="13919200" y="0"/>
                  </a:moveTo>
                  <a:lnTo>
                    <a:pt x="0" y="0"/>
                  </a:lnTo>
                  <a:lnTo>
                    <a:pt x="0" y="13919200"/>
                  </a:lnTo>
                  <a:lnTo>
                    <a:pt x="13919200" y="13919200"/>
                  </a:lnTo>
                  <a:lnTo>
                    <a:pt x="1391920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2F2F2"/>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474384" y="2416806"/>
            <a:ext cx="11339233" cy="1131577"/>
          </a:xfrm>
          <a:prstGeom prst="rect">
            <a:avLst/>
          </a:prstGeom>
        </p:spPr>
        <p:txBody>
          <a:bodyPr anchor="t" rtlCol="false" tIns="0" lIns="0" bIns="0" rIns="0">
            <a:spAutoFit/>
          </a:bodyPr>
          <a:lstStyle/>
          <a:p>
            <a:pPr algn="ctr" marL="0" indent="0" lvl="0">
              <a:lnSpc>
                <a:spcPts val="8280"/>
              </a:lnSpc>
              <a:spcBef>
                <a:spcPct val="0"/>
              </a:spcBef>
            </a:pPr>
            <a:r>
              <a:rPr lang="en-US" sz="9200">
                <a:solidFill>
                  <a:srgbClr val="000000"/>
                </a:solidFill>
                <a:latin typeface="Squada One"/>
                <a:ea typeface="Squada One"/>
                <a:cs typeface="Squada One"/>
                <a:sym typeface="Squada One"/>
              </a:rPr>
              <a:t>Introduction to CUDA</a:t>
            </a:r>
          </a:p>
        </p:txBody>
      </p:sp>
      <p:sp>
        <p:nvSpPr>
          <p:cNvPr name="Freeform 9" id="9"/>
          <p:cNvSpPr/>
          <p:nvPr/>
        </p:nvSpPr>
        <p:spPr>
          <a:xfrm flipH="true" flipV="true" rot="0">
            <a:off x="16034702" y="7982834"/>
            <a:ext cx="4973892" cy="4946762"/>
          </a:xfrm>
          <a:custGeom>
            <a:avLst/>
            <a:gdLst/>
            <a:ahLst/>
            <a:cxnLst/>
            <a:rect r="r" b="b" t="t" l="l"/>
            <a:pathLst>
              <a:path h="4946762" w="4973892">
                <a:moveTo>
                  <a:pt x="4973892" y="4946762"/>
                </a:moveTo>
                <a:lnTo>
                  <a:pt x="0" y="4946762"/>
                </a:lnTo>
                <a:lnTo>
                  <a:pt x="0" y="0"/>
                </a:lnTo>
                <a:lnTo>
                  <a:pt x="4973892" y="0"/>
                </a:lnTo>
                <a:lnTo>
                  <a:pt x="4973892" y="494676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5400000">
            <a:off x="-1028700" y="8821170"/>
            <a:ext cx="4114800" cy="3231988"/>
          </a:xfrm>
          <a:custGeom>
            <a:avLst/>
            <a:gdLst/>
            <a:ahLst/>
            <a:cxnLst/>
            <a:rect r="r" b="b" t="t" l="l"/>
            <a:pathLst>
              <a:path h="3231988" w="4114800">
                <a:moveTo>
                  <a:pt x="4114800" y="0"/>
                </a:moveTo>
                <a:lnTo>
                  <a:pt x="0" y="0"/>
                </a:lnTo>
                <a:lnTo>
                  <a:pt x="0" y="3231989"/>
                </a:lnTo>
                <a:lnTo>
                  <a:pt x="4114800" y="3231989"/>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false" rot="5400000">
            <a:off x="15201900" y="-1758869"/>
            <a:ext cx="4114800" cy="3231988"/>
          </a:xfrm>
          <a:custGeom>
            <a:avLst/>
            <a:gdLst/>
            <a:ahLst/>
            <a:cxnLst/>
            <a:rect r="r" b="b" t="t" l="l"/>
            <a:pathLst>
              <a:path h="3231988" w="4114800">
                <a:moveTo>
                  <a:pt x="4114800" y="0"/>
                </a:moveTo>
                <a:lnTo>
                  <a:pt x="0" y="0"/>
                </a:lnTo>
                <a:lnTo>
                  <a:pt x="0" y="3231988"/>
                </a:lnTo>
                <a:lnTo>
                  <a:pt x="4114800" y="3231988"/>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2624858" y="-2625781"/>
            <a:ext cx="4973892" cy="4946762"/>
          </a:xfrm>
          <a:custGeom>
            <a:avLst/>
            <a:gdLst/>
            <a:ahLst/>
            <a:cxnLst/>
            <a:rect r="r" b="b" t="t" l="l"/>
            <a:pathLst>
              <a:path h="4946762" w="4973892">
                <a:moveTo>
                  <a:pt x="0" y="0"/>
                </a:moveTo>
                <a:lnTo>
                  <a:pt x="4973893" y="0"/>
                </a:lnTo>
                <a:lnTo>
                  <a:pt x="4973893" y="4946762"/>
                </a:lnTo>
                <a:lnTo>
                  <a:pt x="0" y="49467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663738" y="4671785"/>
            <a:ext cx="16960523" cy="3311049"/>
          </a:xfrm>
          <a:prstGeom prst="rect">
            <a:avLst/>
          </a:prstGeom>
        </p:spPr>
        <p:txBody>
          <a:bodyPr anchor="t" rtlCol="false" tIns="0" lIns="0" bIns="0" rIns="0">
            <a:spAutoFit/>
          </a:bodyPr>
          <a:lstStyle/>
          <a:p>
            <a:pPr algn="ctr">
              <a:lnSpc>
                <a:spcPts val="3774"/>
              </a:lnSpc>
            </a:pPr>
            <a:r>
              <a:rPr lang="en-US" sz="2696" b="true">
                <a:solidFill>
                  <a:srgbClr val="000000"/>
                </a:solidFill>
                <a:latin typeface="Canva Sans Bold"/>
                <a:ea typeface="Canva Sans Bold"/>
                <a:cs typeface="Canva Sans Bold"/>
                <a:sym typeface="Canva Sans Bold"/>
              </a:rPr>
              <a:t>What is CUD</a:t>
            </a:r>
            <a:r>
              <a:rPr lang="en-US" b="true" sz="2696">
                <a:solidFill>
                  <a:srgbClr val="000000"/>
                </a:solidFill>
                <a:latin typeface="Canva Sans Bold"/>
                <a:ea typeface="Canva Sans Bold"/>
                <a:cs typeface="Canva Sans Bold"/>
                <a:sym typeface="Canva Sans Bold"/>
              </a:rPr>
              <a:t>A?</a:t>
            </a:r>
          </a:p>
          <a:p>
            <a:pPr algn="l" marL="582093" indent="-291046" lvl="1">
              <a:lnSpc>
                <a:spcPts val="3774"/>
              </a:lnSpc>
              <a:buFont typeface="Arial"/>
              <a:buChar char="•"/>
            </a:pPr>
            <a:r>
              <a:rPr lang="en-US" b="true" sz="2696">
                <a:solidFill>
                  <a:srgbClr val="000000"/>
                </a:solidFill>
                <a:latin typeface="Canva Sans Bold"/>
                <a:ea typeface="Canva Sans Bold"/>
                <a:cs typeface="Canva Sans Bold"/>
                <a:sym typeface="Canva Sans Bold"/>
              </a:rPr>
              <a:t>CUDA (Compute Unified Device Architecture) is NVIDIA’s platform that allows developers to use C/C++ to program GPUs for general-purpose computing, not just graphics.</a:t>
            </a:r>
          </a:p>
          <a:p>
            <a:pPr algn="ctr">
              <a:lnSpc>
                <a:spcPts val="3774"/>
              </a:lnSpc>
            </a:pPr>
          </a:p>
          <a:p>
            <a:pPr algn="ctr">
              <a:lnSpc>
                <a:spcPts val="3774"/>
              </a:lnSpc>
            </a:pPr>
            <a:r>
              <a:rPr lang="en-US" b="true" sz="2696">
                <a:solidFill>
                  <a:srgbClr val="000000"/>
                </a:solidFill>
                <a:latin typeface="Canva Sans Bold"/>
                <a:ea typeface="Canva Sans Bold"/>
                <a:cs typeface="Canva Sans Bold"/>
                <a:sym typeface="Canva Sans Bold"/>
              </a:rPr>
              <a:t>How CUDA Works:</a:t>
            </a:r>
          </a:p>
          <a:p>
            <a:pPr algn="l" marL="582093" indent="-291046" lvl="1">
              <a:lnSpc>
                <a:spcPts val="3774"/>
              </a:lnSpc>
              <a:buFont typeface="Arial"/>
              <a:buChar char="•"/>
            </a:pPr>
            <a:r>
              <a:rPr lang="en-US" b="true" sz="2696">
                <a:solidFill>
                  <a:srgbClr val="000000"/>
                </a:solidFill>
                <a:latin typeface="Canva Sans Bold"/>
                <a:ea typeface="Canva Sans Bold"/>
                <a:cs typeface="Canva Sans Bold"/>
                <a:sym typeface="Canva Sans Bold"/>
              </a:rPr>
              <a:t>CUDA allows for parallel computation by organizing threads into blocks and grids, enabling efficient execution of tasks across multiple cores.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19562" y="-76200"/>
            <a:ext cx="20878800" cy="10439400"/>
            <a:chOff x="0" y="0"/>
            <a:chExt cx="27838400" cy="13919200"/>
          </a:xfrm>
        </p:grpSpPr>
        <p:sp>
          <p:nvSpPr>
            <p:cNvPr name="Freeform 3" id="3"/>
            <p:cNvSpPr/>
            <p:nvPr/>
          </p:nvSpPr>
          <p:spPr>
            <a:xfrm flipH="false" flipV="false" rot="0">
              <a:off x="0" y="0"/>
              <a:ext cx="13919200" cy="13919200"/>
            </a:xfrm>
            <a:custGeom>
              <a:avLst/>
              <a:gdLst/>
              <a:ahLst/>
              <a:cxnLst/>
              <a:rect r="r" b="b" t="t" l="l"/>
              <a:pathLst>
                <a:path h="13919200" w="13919200">
                  <a:moveTo>
                    <a:pt x="0" y="0"/>
                  </a:moveTo>
                  <a:lnTo>
                    <a:pt x="13919200" y="0"/>
                  </a:lnTo>
                  <a:lnTo>
                    <a:pt x="13919200" y="13919200"/>
                  </a:lnTo>
                  <a:lnTo>
                    <a:pt x="0" y="13919200"/>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3919200" y="0"/>
              <a:ext cx="13919200" cy="13919200"/>
            </a:xfrm>
            <a:custGeom>
              <a:avLst/>
              <a:gdLst/>
              <a:ahLst/>
              <a:cxnLst/>
              <a:rect r="r" b="b" t="t" l="l"/>
              <a:pathLst>
                <a:path h="13919200" w="13919200">
                  <a:moveTo>
                    <a:pt x="13919200" y="0"/>
                  </a:moveTo>
                  <a:lnTo>
                    <a:pt x="0" y="0"/>
                  </a:lnTo>
                  <a:lnTo>
                    <a:pt x="0" y="13919200"/>
                  </a:lnTo>
                  <a:lnTo>
                    <a:pt x="13919200" y="13919200"/>
                  </a:lnTo>
                  <a:lnTo>
                    <a:pt x="1391920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2F2F2"/>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543393" y="5012214"/>
            <a:ext cx="13201214" cy="4246086"/>
          </a:xfrm>
          <a:prstGeom prst="rect">
            <a:avLst/>
          </a:prstGeom>
        </p:spPr>
        <p:txBody>
          <a:bodyPr anchor="t" rtlCol="false" tIns="0" lIns="0" bIns="0" rIns="0">
            <a:spAutoFit/>
          </a:bodyPr>
          <a:lstStyle/>
          <a:p>
            <a:pPr algn="ctr" marL="746205" indent="-373103" lvl="1">
              <a:lnSpc>
                <a:spcPts val="4838"/>
              </a:lnSpc>
              <a:buFont typeface="Arial"/>
              <a:buChar char="•"/>
            </a:pPr>
            <a:r>
              <a:rPr lang="en-US" sz="3456" spc="127">
                <a:solidFill>
                  <a:srgbClr val="000000"/>
                </a:solidFill>
                <a:latin typeface="Helvetica World"/>
                <a:ea typeface="Helvetica World"/>
                <a:cs typeface="Helvetica World"/>
                <a:sym typeface="Helvetica World"/>
              </a:rPr>
              <a:t>Pr</a:t>
            </a:r>
            <a:r>
              <a:rPr lang="en-US" sz="3456" spc="127">
                <a:solidFill>
                  <a:srgbClr val="000000"/>
                </a:solidFill>
                <a:latin typeface="Helvetica World"/>
                <a:ea typeface="Helvetica World"/>
                <a:cs typeface="Helvetica World"/>
                <a:sym typeface="Helvetica World"/>
              </a:rPr>
              <a:t>ogramming Model: In CUDA, programs are divided into threads that are grouped into blocks and grids. This structure allows efficient parallel processing.</a:t>
            </a:r>
          </a:p>
          <a:p>
            <a:pPr algn="ctr">
              <a:lnSpc>
                <a:spcPts val="4838"/>
              </a:lnSpc>
            </a:pPr>
          </a:p>
          <a:p>
            <a:pPr algn="ctr" marL="746205" indent="-373103" lvl="1">
              <a:lnSpc>
                <a:spcPts val="4838"/>
              </a:lnSpc>
              <a:buFont typeface="Arial"/>
              <a:buChar char="•"/>
            </a:pPr>
            <a:r>
              <a:rPr lang="en-US" sz="3456" spc="127">
                <a:solidFill>
                  <a:srgbClr val="000000"/>
                </a:solidFill>
                <a:latin typeface="Helvetica World"/>
                <a:ea typeface="Helvetica World"/>
                <a:cs typeface="Helvetica World"/>
                <a:sym typeface="Helvetica World"/>
              </a:rPr>
              <a:t>Memory Types: CUDA provides different memory types (global, shared, local) to optimize access and computation, making memory management key to performance.</a:t>
            </a:r>
          </a:p>
        </p:txBody>
      </p:sp>
      <p:sp>
        <p:nvSpPr>
          <p:cNvPr name="TextBox 9" id="9"/>
          <p:cNvSpPr txBox="true"/>
          <p:nvPr/>
        </p:nvSpPr>
        <p:spPr>
          <a:xfrm rot="0">
            <a:off x="4266233" y="1280073"/>
            <a:ext cx="9755535" cy="2914650"/>
          </a:xfrm>
          <a:prstGeom prst="rect">
            <a:avLst/>
          </a:prstGeom>
        </p:spPr>
        <p:txBody>
          <a:bodyPr anchor="t" rtlCol="false" tIns="0" lIns="0" bIns="0" rIns="0">
            <a:spAutoFit/>
          </a:bodyPr>
          <a:lstStyle/>
          <a:p>
            <a:pPr algn="ctr" marL="0" indent="0" lvl="0">
              <a:lnSpc>
                <a:spcPts val="11400"/>
              </a:lnSpc>
              <a:spcBef>
                <a:spcPct val="0"/>
              </a:spcBef>
            </a:pPr>
            <a:r>
              <a:rPr lang="en-US" sz="9500">
                <a:solidFill>
                  <a:srgbClr val="000000"/>
                </a:solidFill>
                <a:latin typeface="Squada One"/>
                <a:ea typeface="Squada One"/>
                <a:cs typeface="Squada One"/>
                <a:sym typeface="Squada One"/>
              </a:rPr>
              <a:t>Key Components of CUDA Programming</a:t>
            </a:r>
          </a:p>
        </p:txBody>
      </p:sp>
      <p:sp>
        <p:nvSpPr>
          <p:cNvPr name="Freeform 10" id="10"/>
          <p:cNvSpPr/>
          <p:nvPr/>
        </p:nvSpPr>
        <p:spPr>
          <a:xfrm flipH="true" flipV="true" rot="0">
            <a:off x="16034702" y="7982834"/>
            <a:ext cx="4973892" cy="4946762"/>
          </a:xfrm>
          <a:custGeom>
            <a:avLst/>
            <a:gdLst/>
            <a:ahLst/>
            <a:cxnLst/>
            <a:rect r="r" b="b" t="t" l="l"/>
            <a:pathLst>
              <a:path h="4946762" w="4973892">
                <a:moveTo>
                  <a:pt x="4973892" y="4946762"/>
                </a:moveTo>
                <a:lnTo>
                  <a:pt x="0" y="4946762"/>
                </a:lnTo>
                <a:lnTo>
                  <a:pt x="0" y="0"/>
                </a:lnTo>
                <a:lnTo>
                  <a:pt x="4973892" y="0"/>
                </a:lnTo>
                <a:lnTo>
                  <a:pt x="4973892" y="494676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false" rot="-5400000">
            <a:off x="-1028700" y="8821170"/>
            <a:ext cx="4114800" cy="3231988"/>
          </a:xfrm>
          <a:custGeom>
            <a:avLst/>
            <a:gdLst/>
            <a:ahLst/>
            <a:cxnLst/>
            <a:rect r="r" b="b" t="t" l="l"/>
            <a:pathLst>
              <a:path h="3231988" w="4114800">
                <a:moveTo>
                  <a:pt x="4114800" y="0"/>
                </a:moveTo>
                <a:lnTo>
                  <a:pt x="0" y="0"/>
                </a:lnTo>
                <a:lnTo>
                  <a:pt x="0" y="3231989"/>
                </a:lnTo>
                <a:lnTo>
                  <a:pt x="4114800" y="3231989"/>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true" flipV="false" rot="5400000">
            <a:off x="15201900" y="-1758869"/>
            <a:ext cx="4114800" cy="3231988"/>
          </a:xfrm>
          <a:custGeom>
            <a:avLst/>
            <a:gdLst/>
            <a:ahLst/>
            <a:cxnLst/>
            <a:rect r="r" b="b" t="t" l="l"/>
            <a:pathLst>
              <a:path h="3231988" w="4114800">
                <a:moveTo>
                  <a:pt x="4114800" y="0"/>
                </a:moveTo>
                <a:lnTo>
                  <a:pt x="0" y="0"/>
                </a:lnTo>
                <a:lnTo>
                  <a:pt x="0" y="3231988"/>
                </a:lnTo>
                <a:lnTo>
                  <a:pt x="4114800" y="3231988"/>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2624858" y="-2625781"/>
            <a:ext cx="4973892" cy="4946762"/>
          </a:xfrm>
          <a:custGeom>
            <a:avLst/>
            <a:gdLst/>
            <a:ahLst/>
            <a:cxnLst/>
            <a:rect r="r" b="b" t="t" l="l"/>
            <a:pathLst>
              <a:path h="4946762" w="4973892">
                <a:moveTo>
                  <a:pt x="0" y="0"/>
                </a:moveTo>
                <a:lnTo>
                  <a:pt x="4973893" y="0"/>
                </a:lnTo>
                <a:lnTo>
                  <a:pt x="4973893" y="4946762"/>
                </a:lnTo>
                <a:lnTo>
                  <a:pt x="0" y="49467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19562" y="-76200"/>
            <a:ext cx="20878800" cy="10439400"/>
            <a:chOff x="0" y="0"/>
            <a:chExt cx="27838400" cy="13919200"/>
          </a:xfrm>
        </p:grpSpPr>
        <p:sp>
          <p:nvSpPr>
            <p:cNvPr name="Freeform 3" id="3"/>
            <p:cNvSpPr/>
            <p:nvPr/>
          </p:nvSpPr>
          <p:spPr>
            <a:xfrm flipH="false" flipV="false" rot="0">
              <a:off x="0" y="0"/>
              <a:ext cx="13919200" cy="13919200"/>
            </a:xfrm>
            <a:custGeom>
              <a:avLst/>
              <a:gdLst/>
              <a:ahLst/>
              <a:cxnLst/>
              <a:rect r="r" b="b" t="t" l="l"/>
              <a:pathLst>
                <a:path h="13919200" w="13919200">
                  <a:moveTo>
                    <a:pt x="0" y="0"/>
                  </a:moveTo>
                  <a:lnTo>
                    <a:pt x="13919200" y="0"/>
                  </a:lnTo>
                  <a:lnTo>
                    <a:pt x="13919200" y="13919200"/>
                  </a:lnTo>
                  <a:lnTo>
                    <a:pt x="0" y="13919200"/>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3919200" y="0"/>
              <a:ext cx="13919200" cy="13919200"/>
            </a:xfrm>
            <a:custGeom>
              <a:avLst/>
              <a:gdLst/>
              <a:ahLst/>
              <a:cxnLst/>
              <a:rect r="r" b="b" t="t" l="l"/>
              <a:pathLst>
                <a:path h="13919200" w="13919200">
                  <a:moveTo>
                    <a:pt x="13919200" y="0"/>
                  </a:moveTo>
                  <a:lnTo>
                    <a:pt x="0" y="0"/>
                  </a:lnTo>
                  <a:lnTo>
                    <a:pt x="0" y="13919200"/>
                  </a:lnTo>
                  <a:lnTo>
                    <a:pt x="13919200" y="13919200"/>
                  </a:lnTo>
                  <a:lnTo>
                    <a:pt x="1391920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2F2F2"/>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786047" y="3530511"/>
            <a:ext cx="14715907" cy="5465286"/>
          </a:xfrm>
          <a:prstGeom prst="rect">
            <a:avLst/>
          </a:prstGeom>
        </p:spPr>
        <p:txBody>
          <a:bodyPr anchor="t" rtlCol="false" tIns="0" lIns="0" bIns="0" rIns="0">
            <a:spAutoFit/>
          </a:bodyPr>
          <a:lstStyle/>
          <a:p>
            <a:pPr algn="ctr" marL="746205" indent="-373103" lvl="1">
              <a:lnSpc>
                <a:spcPts val="4838"/>
              </a:lnSpc>
              <a:buFont typeface="Arial"/>
              <a:buChar char="•"/>
            </a:pPr>
            <a:r>
              <a:rPr lang="en-US" sz="3456" spc="127">
                <a:solidFill>
                  <a:srgbClr val="000000"/>
                </a:solidFill>
                <a:latin typeface="Helvetica World"/>
                <a:ea typeface="Helvetica World"/>
                <a:cs typeface="Helvetica World"/>
                <a:sym typeface="Helvetica World"/>
              </a:rPr>
              <a:t>Ga</a:t>
            </a:r>
            <a:r>
              <a:rPr lang="en-US" sz="3456" spc="127">
                <a:solidFill>
                  <a:srgbClr val="000000"/>
                </a:solidFill>
                <a:latin typeface="Helvetica World"/>
                <a:ea typeface="Helvetica World"/>
                <a:cs typeface="Helvetica World"/>
                <a:sym typeface="Helvetica World"/>
              </a:rPr>
              <a:t>ming and Graphics: GPUs are essential for rendering high-quality graphics in real-time for video games, movies, and simulations.</a:t>
            </a:r>
          </a:p>
          <a:p>
            <a:pPr algn="ctr">
              <a:lnSpc>
                <a:spcPts val="4838"/>
              </a:lnSpc>
            </a:pPr>
          </a:p>
          <a:p>
            <a:pPr algn="ctr" marL="746205" indent="-373103" lvl="1">
              <a:lnSpc>
                <a:spcPts val="4838"/>
              </a:lnSpc>
              <a:buFont typeface="Arial"/>
              <a:buChar char="•"/>
            </a:pPr>
            <a:r>
              <a:rPr lang="en-US" sz="3456" spc="127">
                <a:solidFill>
                  <a:srgbClr val="000000"/>
                </a:solidFill>
                <a:latin typeface="Helvetica World"/>
                <a:ea typeface="Helvetica World"/>
                <a:cs typeface="Helvetica World"/>
                <a:sym typeface="Helvetica World"/>
              </a:rPr>
              <a:t>AI and Machine Learning: GPUs accelerate tasks like training deep neural networks, where large datasets are processed in parallel.</a:t>
            </a:r>
          </a:p>
          <a:p>
            <a:pPr algn="ctr">
              <a:lnSpc>
                <a:spcPts val="4838"/>
              </a:lnSpc>
            </a:pPr>
          </a:p>
          <a:p>
            <a:pPr algn="ctr" marL="746205" indent="-373103" lvl="1">
              <a:lnSpc>
                <a:spcPts val="4838"/>
              </a:lnSpc>
              <a:buFont typeface="Arial"/>
              <a:buChar char="•"/>
            </a:pPr>
            <a:r>
              <a:rPr lang="en-US" sz="3456" spc="127">
                <a:solidFill>
                  <a:srgbClr val="000000"/>
                </a:solidFill>
                <a:latin typeface="Helvetica World"/>
                <a:ea typeface="Helvetica World"/>
                <a:cs typeface="Helvetica World"/>
                <a:sym typeface="Helvetica World"/>
              </a:rPr>
              <a:t>Scientific Computing: GPUs speed up simulations and calculations in fields like climate modeling, physics, and medicine.</a:t>
            </a:r>
          </a:p>
        </p:txBody>
      </p:sp>
      <p:sp>
        <p:nvSpPr>
          <p:cNvPr name="TextBox 9" id="9"/>
          <p:cNvSpPr txBox="true"/>
          <p:nvPr/>
        </p:nvSpPr>
        <p:spPr>
          <a:xfrm rot="0">
            <a:off x="4266233" y="1578031"/>
            <a:ext cx="9755535" cy="1466850"/>
          </a:xfrm>
          <a:prstGeom prst="rect">
            <a:avLst/>
          </a:prstGeom>
        </p:spPr>
        <p:txBody>
          <a:bodyPr anchor="t" rtlCol="false" tIns="0" lIns="0" bIns="0" rIns="0">
            <a:spAutoFit/>
          </a:bodyPr>
          <a:lstStyle/>
          <a:p>
            <a:pPr algn="ctr" marL="0" indent="0" lvl="0">
              <a:lnSpc>
                <a:spcPts val="11400"/>
              </a:lnSpc>
              <a:spcBef>
                <a:spcPct val="0"/>
              </a:spcBef>
            </a:pPr>
            <a:r>
              <a:rPr lang="en-US" sz="9500">
                <a:solidFill>
                  <a:srgbClr val="000000"/>
                </a:solidFill>
                <a:latin typeface="Squada One"/>
                <a:ea typeface="Squada One"/>
                <a:cs typeface="Squada One"/>
                <a:sym typeface="Squada One"/>
              </a:rPr>
              <a:t>Applications of GPUs</a:t>
            </a:r>
          </a:p>
        </p:txBody>
      </p:sp>
      <p:sp>
        <p:nvSpPr>
          <p:cNvPr name="Freeform 10" id="10"/>
          <p:cNvSpPr/>
          <p:nvPr/>
        </p:nvSpPr>
        <p:spPr>
          <a:xfrm flipH="true" flipV="true" rot="0">
            <a:off x="16034702" y="7982834"/>
            <a:ext cx="4973892" cy="4946762"/>
          </a:xfrm>
          <a:custGeom>
            <a:avLst/>
            <a:gdLst/>
            <a:ahLst/>
            <a:cxnLst/>
            <a:rect r="r" b="b" t="t" l="l"/>
            <a:pathLst>
              <a:path h="4946762" w="4973892">
                <a:moveTo>
                  <a:pt x="4973892" y="4946762"/>
                </a:moveTo>
                <a:lnTo>
                  <a:pt x="0" y="4946762"/>
                </a:lnTo>
                <a:lnTo>
                  <a:pt x="0" y="0"/>
                </a:lnTo>
                <a:lnTo>
                  <a:pt x="4973892" y="0"/>
                </a:lnTo>
                <a:lnTo>
                  <a:pt x="4973892" y="494676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false" rot="-5400000">
            <a:off x="-1028700" y="8821170"/>
            <a:ext cx="4114800" cy="3231988"/>
          </a:xfrm>
          <a:custGeom>
            <a:avLst/>
            <a:gdLst/>
            <a:ahLst/>
            <a:cxnLst/>
            <a:rect r="r" b="b" t="t" l="l"/>
            <a:pathLst>
              <a:path h="3231988" w="4114800">
                <a:moveTo>
                  <a:pt x="4114800" y="0"/>
                </a:moveTo>
                <a:lnTo>
                  <a:pt x="0" y="0"/>
                </a:lnTo>
                <a:lnTo>
                  <a:pt x="0" y="3231989"/>
                </a:lnTo>
                <a:lnTo>
                  <a:pt x="4114800" y="3231989"/>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true" flipV="false" rot="5400000">
            <a:off x="15201900" y="-1758869"/>
            <a:ext cx="4114800" cy="3231988"/>
          </a:xfrm>
          <a:custGeom>
            <a:avLst/>
            <a:gdLst/>
            <a:ahLst/>
            <a:cxnLst/>
            <a:rect r="r" b="b" t="t" l="l"/>
            <a:pathLst>
              <a:path h="3231988" w="4114800">
                <a:moveTo>
                  <a:pt x="4114800" y="0"/>
                </a:moveTo>
                <a:lnTo>
                  <a:pt x="0" y="0"/>
                </a:lnTo>
                <a:lnTo>
                  <a:pt x="0" y="3231988"/>
                </a:lnTo>
                <a:lnTo>
                  <a:pt x="4114800" y="3231988"/>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2624858" y="-2625781"/>
            <a:ext cx="4973892" cy="4946762"/>
          </a:xfrm>
          <a:custGeom>
            <a:avLst/>
            <a:gdLst/>
            <a:ahLst/>
            <a:cxnLst/>
            <a:rect r="r" b="b" t="t" l="l"/>
            <a:pathLst>
              <a:path h="4946762" w="4973892">
                <a:moveTo>
                  <a:pt x="0" y="0"/>
                </a:moveTo>
                <a:lnTo>
                  <a:pt x="4973893" y="0"/>
                </a:lnTo>
                <a:lnTo>
                  <a:pt x="4973893" y="4946762"/>
                </a:lnTo>
                <a:lnTo>
                  <a:pt x="0" y="49467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19562" y="-76200"/>
            <a:ext cx="20878800" cy="10439400"/>
            <a:chOff x="0" y="0"/>
            <a:chExt cx="27838400" cy="13919200"/>
          </a:xfrm>
        </p:grpSpPr>
        <p:sp>
          <p:nvSpPr>
            <p:cNvPr name="Freeform 3" id="3"/>
            <p:cNvSpPr/>
            <p:nvPr/>
          </p:nvSpPr>
          <p:spPr>
            <a:xfrm flipH="false" flipV="false" rot="0">
              <a:off x="0" y="0"/>
              <a:ext cx="13919200" cy="13919200"/>
            </a:xfrm>
            <a:custGeom>
              <a:avLst/>
              <a:gdLst/>
              <a:ahLst/>
              <a:cxnLst/>
              <a:rect r="r" b="b" t="t" l="l"/>
              <a:pathLst>
                <a:path h="13919200" w="13919200">
                  <a:moveTo>
                    <a:pt x="0" y="0"/>
                  </a:moveTo>
                  <a:lnTo>
                    <a:pt x="13919200" y="0"/>
                  </a:lnTo>
                  <a:lnTo>
                    <a:pt x="13919200" y="13919200"/>
                  </a:lnTo>
                  <a:lnTo>
                    <a:pt x="0" y="13919200"/>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3919200" y="0"/>
              <a:ext cx="13919200" cy="13919200"/>
            </a:xfrm>
            <a:custGeom>
              <a:avLst/>
              <a:gdLst/>
              <a:ahLst/>
              <a:cxnLst/>
              <a:rect r="r" b="b" t="t" l="l"/>
              <a:pathLst>
                <a:path h="13919200" w="13919200">
                  <a:moveTo>
                    <a:pt x="13919200" y="0"/>
                  </a:moveTo>
                  <a:lnTo>
                    <a:pt x="0" y="0"/>
                  </a:lnTo>
                  <a:lnTo>
                    <a:pt x="0" y="13919200"/>
                  </a:lnTo>
                  <a:lnTo>
                    <a:pt x="13919200" y="13919200"/>
                  </a:lnTo>
                  <a:lnTo>
                    <a:pt x="1391920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2F2F2"/>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458185" y="3157992"/>
            <a:ext cx="13670430" cy="6261044"/>
          </a:xfrm>
          <a:prstGeom prst="rect">
            <a:avLst/>
          </a:prstGeom>
        </p:spPr>
        <p:txBody>
          <a:bodyPr anchor="t" rtlCol="false" tIns="0" lIns="0" bIns="0" rIns="0">
            <a:spAutoFit/>
          </a:bodyPr>
          <a:lstStyle/>
          <a:p>
            <a:pPr algn="ctr" marL="591614" indent="-295807" lvl="1">
              <a:lnSpc>
                <a:spcPts val="3836"/>
              </a:lnSpc>
              <a:buFont typeface="Arial"/>
              <a:buChar char="•"/>
            </a:pPr>
            <a:r>
              <a:rPr lang="en-US" sz="2740" spc="101">
                <a:solidFill>
                  <a:srgbClr val="000000"/>
                </a:solidFill>
                <a:latin typeface="Helvetica World"/>
                <a:ea typeface="Helvetica World"/>
                <a:cs typeface="Helvetica World"/>
                <a:sym typeface="Helvetica World"/>
              </a:rPr>
              <a:t>Pa</a:t>
            </a:r>
            <a:r>
              <a:rPr lang="en-US" sz="2740" spc="101">
                <a:solidFill>
                  <a:srgbClr val="000000"/>
                </a:solidFill>
                <a:latin typeface="Helvetica World"/>
                <a:ea typeface="Helvetica World"/>
                <a:cs typeface="Helvetica World"/>
                <a:sym typeface="Helvetica World"/>
              </a:rPr>
              <a:t>rallelism: GPUs can perform many calculations at the same time, making them ideal for tasks that require processing large datasets, such as machine learning and simulations. This parallelism leads to significant performance gains.</a:t>
            </a:r>
          </a:p>
          <a:p>
            <a:pPr algn="ctr">
              <a:lnSpc>
                <a:spcPts val="3836"/>
              </a:lnSpc>
            </a:pPr>
          </a:p>
          <a:p>
            <a:pPr algn="ctr" marL="591614" indent="-295807" lvl="1">
              <a:lnSpc>
                <a:spcPts val="3836"/>
              </a:lnSpc>
              <a:buFont typeface="Arial"/>
              <a:buChar char="•"/>
            </a:pPr>
            <a:r>
              <a:rPr lang="en-US" sz="2740" spc="101">
                <a:solidFill>
                  <a:srgbClr val="000000"/>
                </a:solidFill>
                <a:latin typeface="Helvetica World"/>
                <a:ea typeface="Helvetica World"/>
                <a:cs typeface="Helvetica World"/>
                <a:sym typeface="Helvetica World"/>
              </a:rPr>
              <a:t>Efficiency and Speed: With thousands of cores, GPUs can handle complex computations much faster than CPUs. This is especially beneficial in fields like AI and scientific research, where large-scale processing is needed.</a:t>
            </a:r>
          </a:p>
          <a:p>
            <a:pPr algn="ctr">
              <a:lnSpc>
                <a:spcPts val="3836"/>
              </a:lnSpc>
            </a:pPr>
          </a:p>
          <a:p>
            <a:pPr algn="ctr" marL="591614" indent="-295807" lvl="1">
              <a:lnSpc>
                <a:spcPts val="3836"/>
              </a:lnSpc>
              <a:buFont typeface="Arial"/>
              <a:buChar char="•"/>
            </a:pPr>
            <a:r>
              <a:rPr lang="en-US" sz="2740" spc="101">
                <a:solidFill>
                  <a:srgbClr val="000000"/>
                </a:solidFill>
                <a:latin typeface="Helvetica World"/>
                <a:ea typeface="Helvetica World"/>
                <a:cs typeface="Helvetica World"/>
                <a:sym typeface="Helvetica World"/>
              </a:rPr>
              <a:t>Cost-Effectiveness:While GPUs are expensive, their ability to handle massive workloads more efficiently reduces the need for additional hardware, making them a cost-effective solution for demanding applications.</a:t>
            </a:r>
          </a:p>
          <a:p>
            <a:pPr algn="ctr">
              <a:lnSpc>
                <a:spcPts val="3836"/>
              </a:lnSpc>
            </a:pPr>
          </a:p>
        </p:txBody>
      </p:sp>
      <p:sp>
        <p:nvSpPr>
          <p:cNvPr name="TextBox 9" id="9"/>
          <p:cNvSpPr txBox="true"/>
          <p:nvPr/>
        </p:nvSpPr>
        <p:spPr>
          <a:xfrm rot="0">
            <a:off x="1028700" y="1578031"/>
            <a:ext cx="16529400" cy="1466850"/>
          </a:xfrm>
          <a:prstGeom prst="rect">
            <a:avLst/>
          </a:prstGeom>
        </p:spPr>
        <p:txBody>
          <a:bodyPr anchor="t" rtlCol="false" tIns="0" lIns="0" bIns="0" rIns="0">
            <a:spAutoFit/>
          </a:bodyPr>
          <a:lstStyle/>
          <a:p>
            <a:pPr algn="ctr" marL="0" indent="0" lvl="0">
              <a:lnSpc>
                <a:spcPts val="11400"/>
              </a:lnSpc>
              <a:spcBef>
                <a:spcPct val="0"/>
              </a:spcBef>
            </a:pPr>
            <a:r>
              <a:rPr lang="en-US" sz="9500">
                <a:solidFill>
                  <a:srgbClr val="000000"/>
                </a:solidFill>
                <a:latin typeface="Squada One"/>
                <a:ea typeface="Squada One"/>
                <a:cs typeface="Squada One"/>
                <a:sym typeface="Squada One"/>
              </a:rPr>
              <a:t>Benefits of Using GPUs and CUDA</a:t>
            </a:r>
          </a:p>
        </p:txBody>
      </p:sp>
      <p:sp>
        <p:nvSpPr>
          <p:cNvPr name="Freeform 10" id="10"/>
          <p:cNvSpPr/>
          <p:nvPr/>
        </p:nvSpPr>
        <p:spPr>
          <a:xfrm flipH="true" flipV="true" rot="0">
            <a:off x="16034702" y="7982834"/>
            <a:ext cx="4973892" cy="4946762"/>
          </a:xfrm>
          <a:custGeom>
            <a:avLst/>
            <a:gdLst/>
            <a:ahLst/>
            <a:cxnLst/>
            <a:rect r="r" b="b" t="t" l="l"/>
            <a:pathLst>
              <a:path h="4946762" w="4973892">
                <a:moveTo>
                  <a:pt x="4973892" y="4946762"/>
                </a:moveTo>
                <a:lnTo>
                  <a:pt x="0" y="4946762"/>
                </a:lnTo>
                <a:lnTo>
                  <a:pt x="0" y="0"/>
                </a:lnTo>
                <a:lnTo>
                  <a:pt x="4973892" y="0"/>
                </a:lnTo>
                <a:lnTo>
                  <a:pt x="4973892" y="494676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false" rot="-5400000">
            <a:off x="-1028700" y="8821170"/>
            <a:ext cx="4114800" cy="3231988"/>
          </a:xfrm>
          <a:custGeom>
            <a:avLst/>
            <a:gdLst/>
            <a:ahLst/>
            <a:cxnLst/>
            <a:rect r="r" b="b" t="t" l="l"/>
            <a:pathLst>
              <a:path h="3231988" w="4114800">
                <a:moveTo>
                  <a:pt x="4114800" y="0"/>
                </a:moveTo>
                <a:lnTo>
                  <a:pt x="0" y="0"/>
                </a:lnTo>
                <a:lnTo>
                  <a:pt x="0" y="3231989"/>
                </a:lnTo>
                <a:lnTo>
                  <a:pt x="4114800" y="3231989"/>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true" flipV="false" rot="5400000">
            <a:off x="15201900" y="-1758869"/>
            <a:ext cx="4114800" cy="3231988"/>
          </a:xfrm>
          <a:custGeom>
            <a:avLst/>
            <a:gdLst/>
            <a:ahLst/>
            <a:cxnLst/>
            <a:rect r="r" b="b" t="t" l="l"/>
            <a:pathLst>
              <a:path h="3231988" w="4114800">
                <a:moveTo>
                  <a:pt x="4114800" y="0"/>
                </a:moveTo>
                <a:lnTo>
                  <a:pt x="0" y="0"/>
                </a:lnTo>
                <a:lnTo>
                  <a:pt x="0" y="3231988"/>
                </a:lnTo>
                <a:lnTo>
                  <a:pt x="4114800" y="3231988"/>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2624858" y="-2625781"/>
            <a:ext cx="4973892" cy="4946762"/>
          </a:xfrm>
          <a:custGeom>
            <a:avLst/>
            <a:gdLst/>
            <a:ahLst/>
            <a:cxnLst/>
            <a:rect r="r" b="b" t="t" l="l"/>
            <a:pathLst>
              <a:path h="4946762" w="4973892">
                <a:moveTo>
                  <a:pt x="0" y="0"/>
                </a:moveTo>
                <a:lnTo>
                  <a:pt x="4973893" y="0"/>
                </a:lnTo>
                <a:lnTo>
                  <a:pt x="4973893" y="4946762"/>
                </a:lnTo>
                <a:lnTo>
                  <a:pt x="0" y="49467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19562" y="-76200"/>
            <a:ext cx="20878800" cy="10439400"/>
            <a:chOff x="0" y="0"/>
            <a:chExt cx="27838400" cy="13919200"/>
          </a:xfrm>
        </p:grpSpPr>
        <p:sp>
          <p:nvSpPr>
            <p:cNvPr name="Freeform 3" id="3"/>
            <p:cNvSpPr/>
            <p:nvPr/>
          </p:nvSpPr>
          <p:spPr>
            <a:xfrm flipH="false" flipV="false" rot="0">
              <a:off x="0" y="0"/>
              <a:ext cx="13919200" cy="13919200"/>
            </a:xfrm>
            <a:custGeom>
              <a:avLst/>
              <a:gdLst/>
              <a:ahLst/>
              <a:cxnLst/>
              <a:rect r="r" b="b" t="t" l="l"/>
              <a:pathLst>
                <a:path h="13919200" w="13919200">
                  <a:moveTo>
                    <a:pt x="0" y="0"/>
                  </a:moveTo>
                  <a:lnTo>
                    <a:pt x="13919200" y="0"/>
                  </a:lnTo>
                  <a:lnTo>
                    <a:pt x="13919200" y="13919200"/>
                  </a:lnTo>
                  <a:lnTo>
                    <a:pt x="0" y="13919200"/>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3919200" y="0"/>
              <a:ext cx="13919200" cy="13919200"/>
            </a:xfrm>
            <a:custGeom>
              <a:avLst/>
              <a:gdLst/>
              <a:ahLst/>
              <a:cxnLst/>
              <a:rect r="r" b="b" t="t" l="l"/>
              <a:pathLst>
                <a:path h="13919200" w="13919200">
                  <a:moveTo>
                    <a:pt x="13919200" y="0"/>
                  </a:moveTo>
                  <a:lnTo>
                    <a:pt x="0" y="0"/>
                  </a:lnTo>
                  <a:lnTo>
                    <a:pt x="0" y="13919200"/>
                  </a:lnTo>
                  <a:lnTo>
                    <a:pt x="13919200" y="13919200"/>
                  </a:lnTo>
                  <a:lnTo>
                    <a:pt x="1391920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028700"/>
            <a:ext cx="16230600" cy="8229600"/>
            <a:chOff x="0" y="0"/>
            <a:chExt cx="4274726" cy="2167467"/>
          </a:xfrm>
        </p:grpSpPr>
        <p:sp>
          <p:nvSpPr>
            <p:cNvPr name="Freeform 6" id="6"/>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2F2F2"/>
            </a:solidFill>
          </p:spPr>
        </p:sp>
        <p:sp>
          <p:nvSpPr>
            <p:cNvPr name="TextBox 7" id="7"/>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510069" y="3768636"/>
            <a:ext cx="13267862" cy="5834347"/>
          </a:xfrm>
          <a:prstGeom prst="rect">
            <a:avLst/>
          </a:prstGeom>
        </p:spPr>
        <p:txBody>
          <a:bodyPr anchor="t" rtlCol="false" tIns="0" lIns="0" bIns="0" rIns="0">
            <a:spAutoFit/>
          </a:bodyPr>
          <a:lstStyle/>
          <a:p>
            <a:pPr algn="ctr" marL="716331" indent="-358166" lvl="1">
              <a:lnSpc>
                <a:spcPts val="4645"/>
              </a:lnSpc>
              <a:buFont typeface="Arial"/>
              <a:buChar char="•"/>
            </a:pPr>
            <a:r>
              <a:rPr lang="en-US" sz="3317" spc="122">
                <a:solidFill>
                  <a:srgbClr val="000000"/>
                </a:solidFill>
                <a:latin typeface="Helvetica World"/>
                <a:ea typeface="Helvetica World"/>
                <a:cs typeface="Helvetica World"/>
                <a:sym typeface="Helvetica World"/>
              </a:rPr>
              <a:t>Summa</a:t>
            </a:r>
            <a:r>
              <a:rPr lang="en-US" sz="3317" spc="122">
                <a:solidFill>
                  <a:srgbClr val="000000"/>
                </a:solidFill>
                <a:latin typeface="Helvetica World"/>
                <a:ea typeface="Helvetica World"/>
                <a:cs typeface="Helvetica World"/>
                <a:sym typeface="Helvetica World"/>
              </a:rPr>
              <a:t>ry: GPUs, powered by CUDA, are not just for gaming anymore. They provide essential performance for high-performance computing, including AI, simulations, and data analysis.</a:t>
            </a:r>
          </a:p>
          <a:p>
            <a:pPr algn="ctr">
              <a:lnSpc>
                <a:spcPts val="4645"/>
              </a:lnSpc>
            </a:pPr>
          </a:p>
          <a:p>
            <a:pPr algn="ctr" marL="716331" indent="-358166" lvl="1">
              <a:lnSpc>
                <a:spcPts val="4645"/>
              </a:lnSpc>
              <a:buFont typeface="Arial"/>
              <a:buChar char="•"/>
            </a:pPr>
            <a:r>
              <a:rPr lang="en-US" sz="3317" spc="122">
                <a:solidFill>
                  <a:srgbClr val="000000"/>
                </a:solidFill>
                <a:latin typeface="Helvetica World"/>
                <a:ea typeface="Helvetica World"/>
                <a:cs typeface="Helvetica World"/>
                <a:sym typeface="Helvetica World"/>
              </a:rPr>
              <a:t>Future of GPUs: As GPU technology evolves, it will continue to transform industries by enabling faster and more efficient computing. The future of GPUs is promising, with applications expanding across various fields.</a:t>
            </a:r>
          </a:p>
          <a:p>
            <a:pPr algn="ctr">
              <a:lnSpc>
                <a:spcPts val="4645"/>
              </a:lnSpc>
            </a:pPr>
          </a:p>
        </p:txBody>
      </p:sp>
      <p:sp>
        <p:nvSpPr>
          <p:cNvPr name="TextBox 9" id="9"/>
          <p:cNvSpPr txBox="true"/>
          <p:nvPr/>
        </p:nvSpPr>
        <p:spPr>
          <a:xfrm rot="0">
            <a:off x="4266233" y="2130336"/>
            <a:ext cx="9755535" cy="1466850"/>
          </a:xfrm>
          <a:prstGeom prst="rect">
            <a:avLst/>
          </a:prstGeom>
        </p:spPr>
        <p:txBody>
          <a:bodyPr anchor="t" rtlCol="false" tIns="0" lIns="0" bIns="0" rIns="0">
            <a:spAutoFit/>
          </a:bodyPr>
          <a:lstStyle/>
          <a:p>
            <a:pPr algn="ctr" marL="0" indent="0" lvl="0">
              <a:lnSpc>
                <a:spcPts val="11400"/>
              </a:lnSpc>
              <a:spcBef>
                <a:spcPct val="0"/>
              </a:spcBef>
            </a:pPr>
            <a:r>
              <a:rPr lang="en-US" sz="9500">
                <a:solidFill>
                  <a:srgbClr val="000000"/>
                </a:solidFill>
                <a:latin typeface="Squada One"/>
                <a:ea typeface="Squada One"/>
                <a:cs typeface="Squada One"/>
                <a:sym typeface="Squada One"/>
              </a:rPr>
              <a:t>Conclusion</a:t>
            </a:r>
          </a:p>
        </p:txBody>
      </p:sp>
      <p:sp>
        <p:nvSpPr>
          <p:cNvPr name="Freeform 10" id="10"/>
          <p:cNvSpPr/>
          <p:nvPr/>
        </p:nvSpPr>
        <p:spPr>
          <a:xfrm flipH="true" flipV="true" rot="0">
            <a:off x="16034702" y="7982834"/>
            <a:ext cx="4973892" cy="4946762"/>
          </a:xfrm>
          <a:custGeom>
            <a:avLst/>
            <a:gdLst/>
            <a:ahLst/>
            <a:cxnLst/>
            <a:rect r="r" b="b" t="t" l="l"/>
            <a:pathLst>
              <a:path h="4946762" w="4973892">
                <a:moveTo>
                  <a:pt x="4973892" y="4946762"/>
                </a:moveTo>
                <a:lnTo>
                  <a:pt x="0" y="4946762"/>
                </a:lnTo>
                <a:lnTo>
                  <a:pt x="0" y="0"/>
                </a:lnTo>
                <a:lnTo>
                  <a:pt x="4973892" y="0"/>
                </a:lnTo>
                <a:lnTo>
                  <a:pt x="4973892" y="494676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false" rot="-5400000">
            <a:off x="-1028700" y="8821170"/>
            <a:ext cx="4114800" cy="3231988"/>
          </a:xfrm>
          <a:custGeom>
            <a:avLst/>
            <a:gdLst/>
            <a:ahLst/>
            <a:cxnLst/>
            <a:rect r="r" b="b" t="t" l="l"/>
            <a:pathLst>
              <a:path h="3231988" w="4114800">
                <a:moveTo>
                  <a:pt x="4114800" y="0"/>
                </a:moveTo>
                <a:lnTo>
                  <a:pt x="0" y="0"/>
                </a:lnTo>
                <a:lnTo>
                  <a:pt x="0" y="3231989"/>
                </a:lnTo>
                <a:lnTo>
                  <a:pt x="4114800" y="3231989"/>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true" flipV="false" rot="5400000">
            <a:off x="15201900" y="-1758869"/>
            <a:ext cx="4114800" cy="3231988"/>
          </a:xfrm>
          <a:custGeom>
            <a:avLst/>
            <a:gdLst/>
            <a:ahLst/>
            <a:cxnLst/>
            <a:rect r="r" b="b" t="t" l="l"/>
            <a:pathLst>
              <a:path h="3231988" w="4114800">
                <a:moveTo>
                  <a:pt x="4114800" y="0"/>
                </a:moveTo>
                <a:lnTo>
                  <a:pt x="0" y="0"/>
                </a:lnTo>
                <a:lnTo>
                  <a:pt x="0" y="3231988"/>
                </a:lnTo>
                <a:lnTo>
                  <a:pt x="4114800" y="3231988"/>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2624858" y="-2625781"/>
            <a:ext cx="4973892" cy="4946762"/>
          </a:xfrm>
          <a:custGeom>
            <a:avLst/>
            <a:gdLst/>
            <a:ahLst/>
            <a:cxnLst/>
            <a:rect r="r" b="b" t="t" l="l"/>
            <a:pathLst>
              <a:path h="4946762" w="4973892">
                <a:moveTo>
                  <a:pt x="0" y="0"/>
                </a:moveTo>
                <a:lnTo>
                  <a:pt x="4973893" y="0"/>
                </a:lnTo>
                <a:lnTo>
                  <a:pt x="4973893" y="4946762"/>
                </a:lnTo>
                <a:lnTo>
                  <a:pt x="0" y="49467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DAGaA7CbOO0</dc:identifier>
  <dcterms:modified xsi:type="dcterms:W3CDTF">2011-08-01T06:04:30Z</dcterms:modified>
  <cp:revision>1</cp:revision>
  <dc:title>Final project</dc:title>
</cp:coreProperties>
</file>