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E2E873-BC9D-4AC1-BC80-4101F89CA648}">
          <p14:sldIdLst>
            <p14:sldId id="265"/>
            <p14:sldId id="260"/>
            <p14:sldId id="259"/>
            <p14:sldId id="257"/>
            <p14:sldId id="258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8" autoAdjust="0"/>
  </p:normalViewPr>
  <p:slideViewPr>
    <p:cSldViewPr snapToGrid="0">
      <p:cViewPr>
        <p:scale>
          <a:sx n="75" d="100"/>
          <a:sy n="75" d="100"/>
        </p:scale>
        <p:origin x="5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5A05C-F904-41AA-A7C9-A6B4DFB75EC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6230" y="2975019"/>
            <a:ext cx="61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尽量不用自己写的循环，使用内置函数提高运行速度。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960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92053" y="2244844"/>
            <a:ext cx="3197181" cy="2479138"/>
            <a:chOff x="927279" y="632141"/>
            <a:chExt cx="3197181" cy="247913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7279" y="1996225"/>
              <a:ext cx="2884867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305319" y="1003300"/>
              <a:ext cx="0" cy="1947554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305319" y="1282700"/>
              <a:ext cx="787131" cy="71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05319" y="1996225"/>
              <a:ext cx="787131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518188" y="1254529"/>
              <a:ext cx="787131" cy="745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551907" y="2004275"/>
              <a:ext cx="753414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092449" y="1123950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39593" y="2741947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22732" y="1007435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26981" y="2734232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02543" y="1992828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67577" y="632141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6165692" y="3626530"/>
            <a:ext cx="2620168" cy="171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7448550" y="2429510"/>
            <a:ext cx="6350" cy="24282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448550" y="3634700"/>
            <a:ext cx="823913" cy="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448550" y="2989470"/>
            <a:ext cx="0" cy="637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838950" y="3634700"/>
            <a:ext cx="609600" cy="1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7448551" y="3631067"/>
            <a:ext cx="4161" cy="781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818507" y="3589583"/>
            <a:ext cx="5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051606" y="2754002"/>
            <a:ext cx="5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27655" y="3589583"/>
            <a:ext cx="5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372392" y="4066024"/>
            <a:ext cx="5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0255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7888" y="850006"/>
            <a:ext cx="127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基带信号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176529" y="2283717"/>
            <a:ext cx="283335" cy="369332"/>
            <a:chOff x="1133341" y="2000381"/>
            <a:chExt cx="283335" cy="369332"/>
          </a:xfrm>
        </p:grpSpPr>
        <p:sp>
          <p:nvSpPr>
            <p:cNvPr id="8" name="矩形 7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459864" y="2292440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59864" y="2283717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760661" y="2283717"/>
            <a:ext cx="283335" cy="369332"/>
            <a:chOff x="1133341" y="2000381"/>
            <a:chExt cx="283335" cy="369332"/>
          </a:xfrm>
        </p:grpSpPr>
        <p:sp>
          <p:nvSpPr>
            <p:cNvPr id="29" name="矩形 28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3043996" y="2292440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43996" y="2283717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41620" y="2282914"/>
            <a:ext cx="283335" cy="369332"/>
            <a:chOff x="1133341" y="2000381"/>
            <a:chExt cx="283335" cy="369332"/>
          </a:xfrm>
        </p:grpSpPr>
        <p:sp>
          <p:nvSpPr>
            <p:cNvPr id="34" name="矩形 33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3624955" y="2291637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624955" y="2282914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925752" y="2282914"/>
            <a:ext cx="283335" cy="369332"/>
            <a:chOff x="1133341" y="2000381"/>
            <a:chExt cx="283335" cy="369332"/>
          </a:xfrm>
        </p:grpSpPr>
        <p:sp>
          <p:nvSpPr>
            <p:cNvPr id="39" name="矩形 38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4209087" y="2291637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09087" y="2282914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 rot="1214035">
            <a:off x="2505762" y="2957564"/>
            <a:ext cx="181385" cy="1005840"/>
          </a:xfrm>
          <a:prstGeom prst="downArrow">
            <a:avLst>
              <a:gd name="adj1" fmla="val 50000"/>
              <a:gd name="adj2" fmla="val 1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20471405">
            <a:off x="3894509" y="2959330"/>
            <a:ext cx="219042" cy="995680"/>
          </a:xfrm>
          <a:prstGeom prst="downArrow">
            <a:avLst>
              <a:gd name="adj1" fmla="val 50000"/>
              <a:gd name="adj2" fmla="val 1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893194" y="4267919"/>
            <a:ext cx="283335" cy="369332"/>
            <a:chOff x="1133341" y="2000381"/>
            <a:chExt cx="283335" cy="369332"/>
          </a:xfrm>
        </p:grpSpPr>
        <p:sp>
          <p:nvSpPr>
            <p:cNvPr id="47" name="矩形 46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2176529" y="4276642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176529" y="4267919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477326" y="4267919"/>
            <a:ext cx="283335" cy="369332"/>
            <a:chOff x="1133341" y="2000381"/>
            <a:chExt cx="283335" cy="369332"/>
          </a:xfrm>
        </p:grpSpPr>
        <p:sp>
          <p:nvSpPr>
            <p:cNvPr id="52" name="矩形 51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2760661" y="4276642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760661" y="4267919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620712" y="4270817"/>
            <a:ext cx="283335" cy="369332"/>
            <a:chOff x="1133341" y="2000381"/>
            <a:chExt cx="283335" cy="369332"/>
          </a:xfrm>
        </p:grpSpPr>
        <p:sp>
          <p:nvSpPr>
            <p:cNvPr id="57" name="矩形 56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3904047" y="4279540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904047" y="4270817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204844" y="4270817"/>
            <a:ext cx="283335" cy="369332"/>
            <a:chOff x="1133341" y="2000381"/>
            <a:chExt cx="283335" cy="369332"/>
          </a:xfrm>
        </p:grpSpPr>
        <p:sp>
          <p:nvSpPr>
            <p:cNvPr id="62" name="矩形 61"/>
            <p:cNvSpPr/>
            <p:nvPr/>
          </p:nvSpPr>
          <p:spPr>
            <a:xfrm>
              <a:off x="1133341" y="2009104"/>
              <a:ext cx="283335" cy="36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33341" y="2000381"/>
              <a:ext cx="23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4488179" y="4279540"/>
            <a:ext cx="283335" cy="36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488179" y="4270817"/>
            <a:ext cx="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37160" y="2047328"/>
            <a:ext cx="445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base = ( sign( </a:t>
            </a:r>
            <a:r>
              <a:rPr lang="en-US" altLang="zh-CN" sz="2000" dirty="0" err="1" smtClean="0"/>
              <a:t>randn</a:t>
            </a:r>
            <a:r>
              <a:rPr lang="en-US" altLang="zh-CN" sz="2000" dirty="0" smtClean="0"/>
              <a:t>( 1, N )) +1 ) / 2;</a:t>
            </a:r>
          </a:p>
          <a:p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= reshape(base, [1 N/2]);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 =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(1, </a:t>
            </a:r>
            <a:r>
              <a:rPr lang="en-US" altLang="zh-CN" sz="2000" dirty="0" smtClean="0">
                <a:sym typeface="Wingdings" panose="05000000000000000000" pitchFamily="2" charset="2"/>
              </a:rPr>
              <a:t>:);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b =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tmp</a:t>
            </a:r>
            <a:r>
              <a:rPr lang="en-US" altLang="zh-CN" sz="2000" dirty="0" smtClean="0">
                <a:sym typeface="Wingdings" panose="05000000000000000000" pitchFamily="2" charset="2"/>
              </a:rPr>
              <a:t>(2, :);</a:t>
            </a:r>
            <a:endParaRPr lang="en-US" altLang="zh-CN" sz="2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674253" y="3155324"/>
            <a:ext cx="100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奇数位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937160" y="3773510"/>
            <a:ext cx="4121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或者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 = base(1:2:N-1);</a:t>
            </a:r>
          </a:p>
          <a:p>
            <a:r>
              <a:rPr lang="en-US" altLang="zh-CN" sz="2000" dirty="0" smtClean="0"/>
              <a:t>b = base(2:2:N);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260987" y="3155324"/>
            <a:ext cx="100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偶</a:t>
            </a:r>
            <a:r>
              <a:rPr lang="zh-CN" altLang="en-US" dirty="0" smtClean="0"/>
              <a:t>数位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290583" y="4648872"/>
            <a:ext cx="4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037419" y="4648872"/>
            <a:ext cx="42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5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079" y="1464689"/>
            <a:ext cx="3197181" cy="2839699"/>
            <a:chOff x="927279" y="508808"/>
            <a:chExt cx="3197181" cy="283969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27279" y="1996225"/>
              <a:ext cx="2884867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305319" y="708338"/>
              <a:ext cx="0" cy="264016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2305319" y="1282700"/>
              <a:ext cx="787131" cy="71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305319" y="1996225"/>
              <a:ext cx="787131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1518188" y="1254529"/>
              <a:ext cx="787131" cy="745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551907" y="2004275"/>
              <a:ext cx="753414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092449" y="1123950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9593" y="2741947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22732" y="1007435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26981" y="2734232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02543" y="1992828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58052" y="508808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49277"/>
              </p:ext>
            </p:extLst>
          </p:nvPr>
        </p:nvGraphicFramePr>
        <p:xfrm>
          <a:off x="5302250" y="566182"/>
          <a:ext cx="4845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2">
                  <a:extLst>
                    <a:ext uri="{9D8B030D-6E8A-4147-A177-3AD203B41FA5}">
                      <a16:colId xmlns:a16="http://schemas.microsoft.com/office/drawing/2014/main" val="2967507666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317418417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660205025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156350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1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7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3084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302250" y="2820885"/>
            <a:ext cx="4845048" cy="1192759"/>
            <a:chOff x="5302250" y="2464841"/>
            <a:chExt cx="4845048" cy="1192759"/>
          </a:xfrm>
        </p:grpSpPr>
        <p:sp>
          <p:nvSpPr>
            <p:cNvPr id="17" name="矩形 16"/>
            <p:cNvSpPr/>
            <p:nvPr/>
          </p:nvSpPr>
          <p:spPr>
            <a:xfrm>
              <a:off x="5302250" y="2464841"/>
              <a:ext cx="4845048" cy="119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2206" y="2641899"/>
              <a:ext cx="25019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ma = sign( b - 0.5 );</a:t>
              </a:r>
            </a:p>
            <a:p>
              <a:endParaRPr lang="en-US" altLang="zh-CN" sz="2000" dirty="0"/>
            </a:p>
            <a:p>
              <a:r>
                <a:rPr lang="en-US" altLang="zh-CN" sz="2000" dirty="0" err="1" smtClean="0"/>
                <a:t>mb</a:t>
              </a:r>
              <a:r>
                <a:rPr lang="en-US" altLang="zh-CN" sz="2000" dirty="0" smtClean="0"/>
                <a:t> = -1*sign( a - 0.5 ); 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02250" y="2911183"/>
              <a:ext cx="817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调制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02250" y="4514036"/>
            <a:ext cx="4845048" cy="1377190"/>
            <a:chOff x="5302250" y="3688536"/>
            <a:chExt cx="4845048" cy="1377190"/>
          </a:xfrm>
        </p:grpSpPr>
        <p:sp>
          <p:nvSpPr>
            <p:cNvPr id="21" name="矩形 20"/>
            <p:cNvSpPr/>
            <p:nvPr/>
          </p:nvSpPr>
          <p:spPr>
            <a:xfrm>
              <a:off x="5302250" y="3688536"/>
              <a:ext cx="4845048" cy="137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02205" y="3742287"/>
              <a:ext cx="37531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decode_a</a:t>
              </a:r>
              <a:r>
                <a:rPr lang="en-US" altLang="zh-CN" sz="2000" dirty="0" smtClean="0"/>
                <a:t> = double( </a:t>
              </a:r>
              <a:r>
                <a:rPr lang="en-US" altLang="zh-CN" sz="2000" dirty="0" err="1" smtClean="0"/>
                <a:t>dec_b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== -1 );</a:t>
              </a:r>
            </a:p>
            <a:p>
              <a:endParaRPr lang="en-US" altLang="zh-CN" sz="2000" dirty="0"/>
            </a:p>
            <a:p>
              <a:r>
                <a:rPr lang="en-US" altLang="zh-CN" sz="2000" dirty="0" err="1" smtClean="0"/>
                <a:t>decode_b</a:t>
              </a:r>
              <a:r>
                <a:rPr lang="en-US" altLang="zh-CN" sz="2000" dirty="0" smtClean="0"/>
                <a:t> = double( </a:t>
              </a:r>
              <a:r>
                <a:rPr lang="en-US" altLang="zh-CN" sz="2000" dirty="0" err="1" smtClean="0"/>
                <a:t>dec_a</a:t>
              </a:r>
              <a:r>
                <a:rPr lang="en-US" altLang="zh-CN" sz="2000" dirty="0" smtClean="0"/>
                <a:t>  == 1);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2250" y="4011571"/>
              <a:ext cx="817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解调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601979" y="432469"/>
            <a:ext cx="813243" cy="482600"/>
          </a:xfrm>
          <a:prstGeom prst="rightArrow">
            <a:avLst>
              <a:gd name="adj1" fmla="val 25263"/>
              <a:gd name="adj2" fmla="val 59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15222" y="473714"/>
            <a:ext cx="14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格雷</a:t>
            </a:r>
            <a:r>
              <a:rPr lang="zh-CN" altLang="en-US" sz="2000" dirty="0" smtClean="0"/>
              <a:t>码映射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96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4766" y="1463517"/>
            <a:ext cx="3197181" cy="2839699"/>
            <a:chOff x="927279" y="508808"/>
            <a:chExt cx="3197181" cy="283969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27279" y="1996225"/>
              <a:ext cx="2884867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305319" y="708338"/>
              <a:ext cx="0" cy="264016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2305319" y="1282700"/>
              <a:ext cx="787131" cy="71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305319" y="1996225"/>
              <a:ext cx="787131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1518188" y="1254529"/>
              <a:ext cx="787131" cy="745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551907" y="2004275"/>
              <a:ext cx="753414" cy="80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092449" y="1123950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9593" y="2741947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22732" y="1007435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26981" y="2734232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02543" y="1992828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+a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58052" y="508808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+b</a:t>
              </a:r>
              <a:endParaRPr lang="zh-CN" altLang="en-US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2726"/>
              </p:ext>
            </p:extLst>
          </p:nvPr>
        </p:nvGraphicFramePr>
        <p:xfrm>
          <a:off x="5302250" y="566182"/>
          <a:ext cx="4845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2">
                  <a:extLst>
                    <a:ext uri="{9D8B030D-6E8A-4147-A177-3AD203B41FA5}">
                      <a16:colId xmlns:a16="http://schemas.microsoft.com/office/drawing/2014/main" val="2967507666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317418417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660205025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156350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1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7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3084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302250" y="2820885"/>
            <a:ext cx="4936454" cy="1546572"/>
            <a:chOff x="5302250" y="2464841"/>
            <a:chExt cx="4936454" cy="1546572"/>
          </a:xfrm>
        </p:grpSpPr>
        <p:sp>
          <p:nvSpPr>
            <p:cNvPr id="17" name="矩形 16"/>
            <p:cNvSpPr/>
            <p:nvPr/>
          </p:nvSpPr>
          <p:spPr>
            <a:xfrm>
              <a:off x="5302250" y="2464841"/>
              <a:ext cx="4936454" cy="15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2205" y="2641899"/>
              <a:ext cx="36758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ma = sign( double( a == b ) – 0.5 );</a:t>
              </a:r>
            </a:p>
            <a:p>
              <a:endParaRPr lang="en-US" altLang="zh-CN" sz="2000" dirty="0"/>
            </a:p>
            <a:p>
              <a:r>
                <a:rPr lang="en-US" altLang="zh-CN" sz="2000" dirty="0" err="1" smtClean="0"/>
                <a:t>mb</a:t>
              </a:r>
              <a:r>
                <a:rPr lang="en-US" altLang="zh-CN" sz="2000" dirty="0" smtClean="0"/>
                <a:t> = -1*sign( a - 0.5 ); 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02250" y="2911183"/>
              <a:ext cx="817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调制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02250" y="4514036"/>
            <a:ext cx="5052364" cy="1377190"/>
            <a:chOff x="5302250" y="3688536"/>
            <a:chExt cx="5052364" cy="1377190"/>
          </a:xfrm>
        </p:grpSpPr>
        <p:sp>
          <p:nvSpPr>
            <p:cNvPr id="21" name="矩形 20"/>
            <p:cNvSpPr/>
            <p:nvPr/>
          </p:nvSpPr>
          <p:spPr>
            <a:xfrm>
              <a:off x="5302250" y="3688536"/>
              <a:ext cx="4936454" cy="137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02205" y="3742287"/>
              <a:ext cx="41524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decode_a</a:t>
              </a:r>
              <a:r>
                <a:rPr lang="en-US" altLang="zh-CN" sz="2000" dirty="0" smtClean="0"/>
                <a:t> = double( </a:t>
              </a:r>
              <a:r>
                <a:rPr lang="en-US" altLang="zh-CN" sz="2000" dirty="0" err="1" smtClean="0"/>
                <a:t>dec_b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== -1 );</a:t>
              </a:r>
            </a:p>
            <a:p>
              <a:endParaRPr lang="en-US" altLang="zh-CN" sz="2000" dirty="0"/>
            </a:p>
            <a:p>
              <a:r>
                <a:rPr lang="en-US" altLang="zh-CN" sz="2000" dirty="0" err="1" smtClean="0"/>
                <a:t>decode_b</a:t>
              </a:r>
              <a:r>
                <a:rPr lang="en-US" altLang="zh-CN" sz="2000" dirty="0" smtClean="0"/>
                <a:t> = double( </a:t>
              </a:r>
              <a:r>
                <a:rPr lang="en-US" altLang="zh-CN" sz="2000" dirty="0" err="1" smtClean="0"/>
                <a:t>dec_a</a:t>
              </a:r>
              <a:r>
                <a:rPr lang="en-US" altLang="zh-CN" sz="2000" dirty="0" smtClean="0"/>
                <a:t>  ~= </a:t>
              </a:r>
              <a:r>
                <a:rPr lang="en-US" altLang="zh-CN" sz="2000" dirty="0" err="1" smtClean="0"/>
                <a:t>dec_b</a:t>
              </a:r>
              <a:r>
                <a:rPr lang="en-US" altLang="zh-CN" sz="2000" dirty="0" smtClean="0"/>
                <a:t> );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2250" y="4011571"/>
              <a:ext cx="817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解调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601979" y="432469"/>
            <a:ext cx="813243" cy="482600"/>
          </a:xfrm>
          <a:prstGeom prst="rightArrow">
            <a:avLst>
              <a:gd name="adj1" fmla="val 25263"/>
              <a:gd name="adj2" fmla="val 5947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15222" y="473714"/>
            <a:ext cx="14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普通映射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79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7887" y="850006"/>
            <a:ext cx="158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噪声的确定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41690" y="1050061"/>
                <a:ext cx="5215944" cy="6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90" y="1050061"/>
                <a:ext cx="5215944" cy="69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13869" y="2151761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调制之后的码元是双极性的，分给每一个支路的能量都是原来的一半，即信噪比下降</a:t>
            </a:r>
            <a:r>
              <a:rPr lang="zh-CN" altLang="en-US" dirty="0"/>
              <a:t>一半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7960" y="2163559"/>
                <a:ext cx="5338294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60" y="2163559"/>
                <a:ext cx="5338294" cy="652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75575" y="3297551"/>
                <a:ext cx="520306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5" y="3297551"/>
                <a:ext cx="520306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313869" y="3363207"/>
                <a:ext cx="4990562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两个支路的幅度都是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，则原来的幅度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由此可以得到噪声功率和信号幅度的定量关系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69" y="3363207"/>
                <a:ext cx="4990562" cy="673326"/>
              </a:xfrm>
              <a:prstGeom prst="rect">
                <a:avLst/>
              </a:prstGeom>
              <a:blipFill>
                <a:blip r:embed="rId5"/>
                <a:stretch>
                  <a:fillRect l="-1100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530698" y="4408471"/>
            <a:ext cx="3934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ra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modulated_a</a:t>
            </a:r>
            <a:r>
              <a:rPr lang="en-US" altLang="zh-CN" sz="2000" dirty="0" smtClean="0"/>
              <a:t> + sigma*</a:t>
            </a:r>
            <a:r>
              <a:rPr lang="en-US" altLang="zh-CN" sz="2000" dirty="0" err="1" smtClean="0"/>
              <a:t>randn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err="1" smtClean="0"/>
              <a:t>dec_a</a:t>
            </a:r>
            <a:r>
              <a:rPr lang="en-US" altLang="zh-CN" sz="2000" dirty="0" smtClean="0"/>
              <a:t> = sign(</a:t>
            </a:r>
            <a:r>
              <a:rPr lang="en-US" altLang="zh-CN" sz="2000" dirty="0" err="1" smtClean="0"/>
              <a:t>ra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modulated_b</a:t>
            </a:r>
            <a:r>
              <a:rPr lang="en-US" altLang="zh-CN" sz="2000" dirty="0" smtClean="0"/>
              <a:t> + sigma*</a:t>
            </a:r>
            <a:r>
              <a:rPr lang="en-US" altLang="zh-CN" sz="2000" dirty="0" err="1" smtClean="0"/>
              <a:t>randn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err="1" smtClean="0"/>
              <a:t>dec_b</a:t>
            </a:r>
            <a:r>
              <a:rPr lang="en-US" altLang="zh-CN" sz="2000" dirty="0" smtClean="0"/>
              <a:t> = sign(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4224270"/>
            <a:ext cx="12192000" cy="386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264016" y="4375281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62506" y="4375281"/>
            <a:ext cx="158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判决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821957" y="4601648"/>
            <a:ext cx="4845048" cy="1192759"/>
            <a:chOff x="5302250" y="3688536"/>
            <a:chExt cx="4845048" cy="1192759"/>
          </a:xfrm>
        </p:grpSpPr>
        <p:sp>
          <p:nvSpPr>
            <p:cNvPr id="16" name="矩形 15"/>
            <p:cNvSpPr/>
            <p:nvPr/>
          </p:nvSpPr>
          <p:spPr>
            <a:xfrm>
              <a:off x="5302250" y="3688536"/>
              <a:ext cx="4845048" cy="11927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02206" y="3742287"/>
              <a:ext cx="35640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decode_a</a:t>
              </a:r>
              <a:r>
                <a:rPr lang="en-US" altLang="zh-CN" dirty="0" smtClean="0"/>
                <a:t> = double( </a:t>
              </a:r>
              <a:r>
                <a:rPr lang="en-US" altLang="zh-CN" dirty="0" err="1" smtClean="0"/>
                <a:t>dec_b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== -1 );</a:t>
              </a:r>
            </a:p>
            <a:p>
              <a:endParaRPr lang="en-US" altLang="zh-CN" dirty="0"/>
            </a:p>
            <a:p>
              <a:r>
                <a:rPr lang="en-US" altLang="zh-CN" dirty="0" err="1" smtClean="0"/>
                <a:t>decode_b</a:t>
              </a:r>
              <a:r>
                <a:rPr lang="en-US" altLang="zh-CN" dirty="0" smtClean="0"/>
                <a:t> = double( </a:t>
              </a:r>
              <a:r>
                <a:rPr lang="en-US" altLang="zh-CN" dirty="0" err="1" smtClean="0"/>
                <a:t>dec_a</a:t>
              </a:r>
              <a:r>
                <a:rPr lang="en-US" altLang="zh-CN" dirty="0" smtClean="0"/>
                <a:t>  == 1);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02250" y="4011571"/>
              <a:ext cx="81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解调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箭头 6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7887" y="850006"/>
            <a:ext cx="158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误码统计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62141" y="1931831"/>
            <a:ext cx="6207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% BER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err_a</a:t>
            </a:r>
            <a:r>
              <a:rPr lang="en-US" altLang="zh-CN" sz="2000" dirty="0" smtClean="0"/>
              <a:t> = double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decode_a</a:t>
            </a:r>
            <a:r>
              <a:rPr lang="en-US" altLang="zh-CN" sz="2000" dirty="0"/>
              <a:t> ~= a 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err_b</a:t>
            </a:r>
            <a:r>
              <a:rPr lang="en-US" altLang="zh-CN" sz="2000" dirty="0" smtClean="0"/>
              <a:t> = double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decode_b</a:t>
            </a:r>
            <a:r>
              <a:rPr lang="en-US" altLang="zh-CN" sz="2000" dirty="0"/>
              <a:t> ~= b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err="1" smtClean="0"/>
              <a:t>ber</a:t>
            </a:r>
            <a:r>
              <a:rPr lang="en-US" altLang="zh-CN" sz="2000" dirty="0" smtClean="0"/>
              <a:t> = sum( </a:t>
            </a:r>
            <a:r>
              <a:rPr lang="en-US" altLang="zh-CN" sz="2000" dirty="0" err="1" smtClean="0"/>
              <a:t>err_a</a:t>
            </a:r>
            <a:r>
              <a:rPr lang="en-US" altLang="zh-CN" sz="2000" dirty="0" smtClean="0"/>
              <a:t> + </a:t>
            </a:r>
            <a:r>
              <a:rPr lang="en-US" altLang="zh-CN" sz="2000" dirty="0" err="1" smtClean="0"/>
              <a:t>err_b</a:t>
            </a:r>
            <a:r>
              <a:rPr lang="en-US" altLang="zh-CN" sz="2000" dirty="0" smtClean="0"/>
              <a:t> )/ N;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% SER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err_s</a:t>
            </a:r>
            <a:r>
              <a:rPr lang="en-US" altLang="zh-CN" sz="2000" dirty="0" smtClean="0"/>
              <a:t> =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sign(</a:t>
            </a:r>
            <a:r>
              <a:rPr lang="en-US" altLang="zh-CN" sz="2000" dirty="0" err="1" smtClean="0"/>
              <a:t>err_a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 </a:t>
            </a:r>
            <a:r>
              <a:rPr lang="en-US" altLang="zh-CN" sz="2000" dirty="0" err="1" smtClean="0"/>
              <a:t>err_b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- 0.5) + 1) / 2</a:t>
            </a:r>
          </a:p>
          <a:p>
            <a:r>
              <a:rPr lang="en-US" altLang="zh-CN" sz="2000" dirty="0" err="1" smtClean="0"/>
              <a:t>ser</a:t>
            </a:r>
            <a:r>
              <a:rPr lang="en-US" altLang="zh-CN" sz="2000" dirty="0" smtClean="0"/>
              <a:t> = sum(</a:t>
            </a:r>
            <a:r>
              <a:rPr lang="en-US" altLang="zh-CN" sz="2000" dirty="0" err="1" smtClean="0"/>
              <a:t>err_s</a:t>
            </a:r>
            <a:r>
              <a:rPr lang="en-US" altLang="zh-CN" sz="2000" dirty="0" smtClean="0"/>
              <a:t>)/(N/2);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9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056932"/>
            <a:ext cx="6580889" cy="4929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6112" y="2700098"/>
            <a:ext cx="310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两种编码方式的误码率相同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格雷编码下的误比特率更低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89397" y="656821"/>
            <a:ext cx="450237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7887" y="656821"/>
            <a:ext cx="110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0568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9397" y="656821"/>
            <a:ext cx="79849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7887" y="656821"/>
            <a:ext cx="173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BPSK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QPSK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79" y="1056930"/>
            <a:ext cx="3632512" cy="47525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19" y="1238383"/>
            <a:ext cx="5523870" cy="43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9397" y="656821"/>
            <a:ext cx="79849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7887" y="656821"/>
            <a:ext cx="173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两个</a:t>
            </a:r>
            <a:r>
              <a:rPr lang="zh-CN" altLang="en-US" sz="2000" dirty="0" smtClean="0"/>
              <a:t>问题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88642" y="1433192"/>
            <a:ext cx="385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SNR </a:t>
            </a:r>
            <a:r>
              <a:rPr lang="zh-CN" altLang="en-US" dirty="0" smtClean="0"/>
              <a:t>定义是在哪儿测出的？对于调制信号而言，是在接收机的带通滤波器后吗？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关于低通信号等效，等效的时候带宽减小了，噪声功率页减小了，</a:t>
            </a:r>
            <a:r>
              <a:rPr lang="en-US" altLang="zh-CN" dirty="0" smtClean="0"/>
              <a:t>SNR</a:t>
            </a:r>
            <a:r>
              <a:rPr lang="zh-CN" altLang="en-US" dirty="0" smtClean="0"/>
              <a:t>发生了变化？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8642" y="3380152"/>
            <a:ext cx="5320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右边的星座图映射方式的仿真用之前的方法做不出来，具体来说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00   </a:t>
            </a:r>
            <a:r>
              <a:rPr lang="en-US" altLang="zh-CN" dirty="0" smtClean="0">
                <a:sym typeface="Wingdings" panose="05000000000000000000" pitchFamily="2" charset="2"/>
              </a:rPr>
              <a:t> +1 0</a:t>
            </a: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01   0 +1</a:t>
            </a:r>
          </a:p>
          <a:p>
            <a:pPr algn="ctr"/>
            <a:r>
              <a:rPr lang="en-US" altLang="zh-CN" dirty="0" smtClean="0"/>
              <a:t>10  </a:t>
            </a:r>
            <a:r>
              <a:rPr lang="en-US" altLang="zh-CN" dirty="0" smtClean="0">
                <a:sym typeface="Wingdings" panose="05000000000000000000" pitchFamily="2" charset="2"/>
              </a:rPr>
              <a:t> -1 0</a:t>
            </a:r>
          </a:p>
          <a:p>
            <a:pPr marL="342900" indent="-342900" algn="ctr">
              <a:buAutoNum type="arabicPlain" startAt="11"/>
            </a:pPr>
            <a:r>
              <a:rPr lang="en-US" altLang="zh-CN" dirty="0" smtClean="0">
                <a:sym typeface="Wingdings" panose="05000000000000000000" pitchFamily="2" charset="2"/>
              </a:rPr>
              <a:t> 0 -1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三</a:t>
            </a:r>
            <a:r>
              <a:rPr lang="zh-CN" altLang="en-US" dirty="0" smtClean="0">
                <a:sym typeface="Wingdings" panose="05000000000000000000" pitchFamily="2" charset="2"/>
              </a:rPr>
              <a:t>个电平，八种状态，但是只有四个有效，造成差错概率的大幅提高。这是错误的办法，错误结果就不放了</a:t>
            </a:r>
            <a:r>
              <a:rPr lang="en-US" altLang="zh-CN" dirty="0">
                <a:sym typeface="Wingdings" panose="05000000000000000000" pitchFamily="2" charset="2"/>
              </a:rPr>
              <a:t>……</a:t>
            </a:r>
            <a:r>
              <a:rPr lang="zh-CN" altLang="en-US" dirty="0" smtClean="0">
                <a:sym typeface="Wingdings" panose="05000000000000000000" pitchFamily="2" charset="2"/>
              </a:rPr>
              <a:t>。想看看别的思路。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5596" y="1068610"/>
            <a:ext cx="3197181" cy="2839699"/>
            <a:chOff x="6734197" y="2171856"/>
            <a:chExt cx="3197181" cy="283969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734197" y="3659273"/>
              <a:ext cx="2884867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112237" y="2371386"/>
              <a:ext cx="0" cy="264016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968299" y="3471210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9300" y="3456733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95978" y="2533360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95978" y="4395815"/>
              <a:ext cx="5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509461" y="3655876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+a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64970" y="2171856"/>
              <a:ext cx="42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+b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770699" y="4380063"/>
            <a:ext cx="344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信号的欧式距离有啥用啊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举个例子？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550</Words>
  <Application>Microsoft Office PowerPoint</Application>
  <PresentationFormat>宽屏</PresentationFormat>
  <Paragraphs>162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Calibri</vt:lpstr>
      <vt:lpstr>Calibri Light</vt:lpstr>
      <vt:lpstr>Cambria Math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Jiangxuan</dc:creator>
  <cp:lastModifiedBy>Li Jiangxuan</cp:lastModifiedBy>
  <cp:revision>244</cp:revision>
  <dcterms:created xsi:type="dcterms:W3CDTF">2020-05-14T09:58:08Z</dcterms:created>
  <dcterms:modified xsi:type="dcterms:W3CDTF">2020-05-29T14:24:29Z</dcterms:modified>
</cp:coreProperties>
</file>