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7" r:id="rId3"/>
    <p:sldId id="268" r:id="rId4"/>
    <p:sldId id="274" r:id="rId5"/>
    <p:sldId id="275" r:id="rId6"/>
    <p:sldId id="276" r:id="rId7"/>
    <p:sldId id="271" r:id="rId8"/>
    <p:sldId id="269" r:id="rId9"/>
    <p:sldId id="27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4E2E873-BC9D-4AC1-BC80-4101F89CA648}">
          <p14:sldIdLst>
            <p14:sldId id="266"/>
            <p14:sldId id="267"/>
            <p14:sldId id="268"/>
            <p14:sldId id="274"/>
            <p14:sldId id="275"/>
            <p14:sldId id="276"/>
            <p14:sldId id="271"/>
            <p14:sldId id="269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A05C-F904-41AA-A7C9-A6B4DFB75ECF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8FA7-8FC2-406E-B18F-BC360B4511F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213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A05C-F904-41AA-A7C9-A6B4DFB75ECF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8FA7-8FC2-406E-B18F-BC360B451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328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A05C-F904-41AA-A7C9-A6B4DFB75ECF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8FA7-8FC2-406E-B18F-BC360B451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171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A05C-F904-41AA-A7C9-A6B4DFB75ECF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8FA7-8FC2-406E-B18F-BC360B451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854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A05C-F904-41AA-A7C9-A6B4DFB75ECF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8FA7-8FC2-406E-B18F-BC360B4511F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92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A05C-F904-41AA-A7C9-A6B4DFB75ECF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8FA7-8FC2-406E-B18F-BC360B451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936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A05C-F904-41AA-A7C9-A6B4DFB75ECF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8FA7-8FC2-406E-B18F-BC360B451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129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A05C-F904-41AA-A7C9-A6B4DFB75ECF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8FA7-8FC2-406E-B18F-BC360B451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78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A05C-F904-41AA-A7C9-A6B4DFB75ECF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8FA7-8FC2-406E-B18F-BC360B451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09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165A05C-F904-41AA-A7C9-A6B4DFB75ECF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1C8FA7-8FC2-406E-B18F-BC360B451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21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A05C-F904-41AA-A7C9-A6B4DFB75ECF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8FA7-8FC2-406E-B18F-BC360B451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33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165A05C-F904-41AA-A7C9-A6B4DFB75ECF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91C8FA7-8FC2-406E-B18F-BC360B4511F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430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70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右箭头 4"/>
          <p:cNvSpPr/>
          <p:nvPr/>
        </p:nvSpPr>
        <p:spPr>
          <a:xfrm>
            <a:off x="489397" y="850006"/>
            <a:ext cx="643944" cy="296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33339" y="798058"/>
            <a:ext cx="2292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MQAM </a:t>
            </a:r>
            <a:r>
              <a:rPr lang="zh-CN" altLang="en-US" sz="2000" dirty="0" smtClean="0"/>
              <a:t>的 </a:t>
            </a:r>
            <a:r>
              <a:rPr lang="en-US" altLang="zh-CN" sz="2000" dirty="0" smtClean="0"/>
              <a:t>SER </a:t>
            </a:r>
            <a:r>
              <a:rPr lang="zh-CN" altLang="en-US" sz="2000" dirty="0" smtClean="0"/>
              <a:t>分析</a:t>
            </a:r>
            <a:endParaRPr lang="zh-CN" altLang="en-US" sz="2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456" y="3192599"/>
            <a:ext cx="6013107" cy="210628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4609" y="174603"/>
            <a:ext cx="2336204" cy="22786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618186" y="2169034"/>
                <a:ext cx="8886423" cy="672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分解成同相和正交方向的两路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rad>
                  </m:oMath>
                </a14:m>
                <a:r>
                  <a:rPr lang="en-US" altLang="zh-CN" dirty="0" smtClean="0"/>
                  <a:t>-PAM</a:t>
                </a:r>
                <a:r>
                  <a:rPr lang="zh-CN" altLang="en-US" dirty="0" smtClean="0"/>
                  <a:t>，那么</a:t>
                </a:r>
                <a:r>
                  <a:rPr lang="en-US" altLang="zh-CN" dirty="0" smtClean="0"/>
                  <a:t>MQAM</a:t>
                </a:r>
                <a:r>
                  <a:rPr lang="zh-CN" altLang="en-US" dirty="0" smtClean="0"/>
                  <a:t>发生错误的概率就是</a:t>
                </a:r>
                <a:r>
                  <a:rPr lang="en-US" altLang="zh-CN" dirty="0" smtClean="0"/>
                  <a:t>I</a:t>
                </a:r>
                <a:r>
                  <a:rPr lang="zh-CN" altLang="en-US" dirty="0" smtClean="0"/>
                  <a:t>路或</a:t>
                </a:r>
                <a:r>
                  <a:rPr lang="en-US" altLang="zh-CN" dirty="0" smtClean="0"/>
                  <a:t>Q</a:t>
                </a:r>
                <a:r>
                  <a:rPr lang="zh-CN" altLang="en-US" dirty="0" smtClean="0"/>
                  <a:t>路发生错误的概率，先计算正确的概率，然后求得错误的概率。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86" y="2169034"/>
                <a:ext cx="8886423" cy="672428"/>
              </a:xfrm>
              <a:prstGeom prst="rect">
                <a:avLst/>
              </a:prstGeom>
              <a:blipFill>
                <a:blip r:embed="rId4"/>
                <a:stretch>
                  <a:fillRect l="-549" t="-4545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154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>
            <a:off x="489397" y="850006"/>
            <a:ext cx="643944" cy="296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33339" y="798058"/>
            <a:ext cx="2321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MQAM </a:t>
            </a:r>
            <a:r>
              <a:rPr lang="zh-CN" altLang="en-US" sz="2000" dirty="0" smtClean="0"/>
              <a:t>的 </a:t>
            </a:r>
            <a:r>
              <a:rPr lang="en-US" altLang="zh-CN" sz="2000" dirty="0" smtClean="0"/>
              <a:t>SER </a:t>
            </a:r>
            <a:r>
              <a:rPr lang="zh-CN" altLang="en-US" sz="2000" dirty="0" smtClean="0"/>
              <a:t>分析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4609" y="174603"/>
            <a:ext cx="2336204" cy="227869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601" y="1284334"/>
            <a:ext cx="3407431" cy="88548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92894" y="1313951"/>
            <a:ext cx="2001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MPAM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SER 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6601" y="2265233"/>
            <a:ext cx="5595962" cy="66102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0401" y="3037800"/>
            <a:ext cx="5315189" cy="7931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759" y="2648496"/>
            <a:ext cx="3832842" cy="866246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>
            <a:off x="656823" y="3081619"/>
            <a:ext cx="1097674" cy="1606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2511380" y="3081619"/>
            <a:ext cx="1282369" cy="1606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580165" y="4686694"/>
            <a:ext cx="1278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</a:t>
            </a:r>
            <a:r>
              <a:rPr lang="en-US" altLang="zh-CN" dirty="0" smtClean="0"/>
              <a:t>uter point</a:t>
            </a:r>
            <a:endParaRPr lang="zh-CN" altLang="en-US" dirty="0"/>
          </a:p>
        </p:txBody>
      </p:sp>
      <p:sp>
        <p:nvSpPr>
          <p:cNvPr id="18" name="右大括号 17"/>
          <p:cNvSpPr/>
          <p:nvPr/>
        </p:nvSpPr>
        <p:spPr>
          <a:xfrm rot="16200000">
            <a:off x="2003881" y="1507068"/>
            <a:ext cx="451193" cy="2449846"/>
          </a:xfrm>
          <a:prstGeom prst="rightBrace">
            <a:avLst>
              <a:gd name="adj1" fmla="val 2176"/>
              <a:gd name="adj2" fmla="val 502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549349" y="2095714"/>
            <a:ext cx="130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inn</a:t>
            </a:r>
            <a:r>
              <a:rPr lang="en-US" altLang="zh-CN" dirty="0" smtClean="0"/>
              <a:t>er point</a:t>
            </a:r>
            <a:endParaRPr lang="zh-CN" altLang="en-US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76601" y="3884764"/>
            <a:ext cx="5315189" cy="163238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80266" y="5517144"/>
            <a:ext cx="2985734" cy="62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17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>
            <a:off x="489397" y="850006"/>
            <a:ext cx="643944" cy="296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33339" y="798058"/>
            <a:ext cx="2321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MQAM </a:t>
            </a:r>
            <a:r>
              <a:rPr lang="zh-CN" altLang="en-US" sz="2000" dirty="0" smtClean="0"/>
              <a:t>的 </a:t>
            </a:r>
            <a:r>
              <a:rPr lang="en-US" altLang="zh-CN" sz="2000" dirty="0" smtClean="0"/>
              <a:t>SER </a:t>
            </a:r>
            <a:r>
              <a:rPr lang="zh-CN" altLang="en-US" sz="2000" dirty="0" smtClean="0"/>
              <a:t>分析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242" y="2620696"/>
            <a:ext cx="6464175" cy="78195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33339" y="1843315"/>
            <a:ext cx="4382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上面推导了</a:t>
            </a:r>
            <a:r>
              <a:rPr lang="en-US" altLang="zh-CN" dirty="0" smtClean="0"/>
              <a:t>PAM</a:t>
            </a:r>
            <a:r>
              <a:rPr lang="zh-CN" altLang="en-US" dirty="0" smtClean="0"/>
              <a:t>的误码率，那么就可以写出</a:t>
            </a:r>
            <a:r>
              <a:rPr lang="en-US" altLang="zh-CN" dirty="0" smtClean="0"/>
              <a:t>MQAM</a:t>
            </a:r>
            <a:r>
              <a:rPr lang="zh-CN" altLang="en-US" dirty="0" smtClean="0"/>
              <a:t>的误码率了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4108" y="3402653"/>
            <a:ext cx="4057191" cy="84140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06286" y="4244059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最终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017486" y="4665040"/>
                <a:ext cx="9259900" cy="1126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𝑀𝑄𝐴𝑀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=4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𝑏𝑎𝑣𝑔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fName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</m:func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den>
                                  </m:f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𝑏𝑎𝑣𝑔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rad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486" y="4665040"/>
                <a:ext cx="9259900" cy="11269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38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489397" y="631066"/>
            <a:ext cx="643944" cy="296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33339" y="579118"/>
            <a:ext cx="2820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MQAM </a:t>
            </a:r>
            <a:r>
              <a:rPr lang="zh-CN" altLang="en-US" sz="2000" dirty="0" smtClean="0"/>
              <a:t>的 </a:t>
            </a:r>
            <a:r>
              <a:rPr lang="en-US" altLang="zh-CN" sz="2000" dirty="0" smtClean="0"/>
              <a:t>SER BER </a:t>
            </a:r>
            <a:r>
              <a:rPr lang="zh-CN" altLang="en-US" sz="2000" dirty="0" smtClean="0"/>
              <a:t>仿真</a:t>
            </a: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1133339" y="1352282"/>
            <a:ext cx="233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判决准则：最短距离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221879" y="2585107"/>
                <a:ext cx="413411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Tx/>
                  <a:buAutoNum type="arabicPeriod"/>
                </a:pPr>
                <a:r>
                  <a:rPr lang="zh-CN" altLang="en-US" dirty="0" smtClean="0"/>
                  <a:t>构建星座图上，令最小码距为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，得到各点的坐标，存在一个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×16</m:t>
                    </m:r>
                  </m:oMath>
                </a14:m>
                <a:r>
                  <a:rPr lang="zh-CN" altLang="en-US" dirty="0" smtClean="0"/>
                  <a:t>的矩阵中，星座坐标排列按照</a:t>
                </a:r>
                <a:r>
                  <a:rPr lang="en-US" altLang="zh-CN" dirty="0"/>
                  <a:t>gray2int</a:t>
                </a:r>
                <a:r>
                  <a:rPr lang="en-US" altLang="zh-CN" dirty="0" smtClean="0"/>
                  <a:t>()</a:t>
                </a:r>
                <a:r>
                  <a:rPr lang="zh-CN" altLang="en-US" dirty="0" smtClean="0"/>
                  <a:t>函数转换的顺序，如图所示。</a:t>
                </a:r>
                <a:endParaRPr lang="en-US" altLang="zh-CN" dirty="0"/>
              </a:p>
              <a:p>
                <a:pPr marL="342900" indent="-342900">
                  <a:buFontTx/>
                  <a:buAutoNum type="arabicPeriod"/>
                </a:pPr>
                <a:endParaRPr lang="en-US" altLang="zh-CN" dirty="0" smtClean="0"/>
              </a:p>
              <a:p>
                <a:pPr marL="342900" indent="-342900">
                  <a:buFontTx/>
                  <a:buAutoNum type="arabicPeriod"/>
                </a:pPr>
                <a:r>
                  <a:rPr lang="zh-CN" altLang="en-US" dirty="0" smtClean="0"/>
                  <a:t>产生基带</a:t>
                </a:r>
                <a:r>
                  <a:rPr lang="en-US" altLang="zh-CN" dirty="0" smtClean="0"/>
                  <a:t>01</a:t>
                </a:r>
                <a:r>
                  <a:rPr lang="zh-CN" altLang="en-US" dirty="0" smtClean="0"/>
                  <a:t>序列，四个一组分到不同的码元。将码元映射到星座图上。</a:t>
                </a:r>
                <a:endParaRPr lang="en-US" altLang="zh-CN" dirty="0"/>
              </a:p>
              <a:p>
                <a:pPr marL="342900" indent="-342900">
                  <a:buAutoNum type="arabicPeriod"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879" y="2585107"/>
                <a:ext cx="4134119" cy="2308324"/>
              </a:xfrm>
              <a:prstGeom prst="rect">
                <a:avLst/>
              </a:prstGeom>
              <a:blipFill>
                <a:blip r:embed="rId2"/>
                <a:stretch>
                  <a:fillRect l="-1178" t="-2111" r="-23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/>
          <p:cNvGrpSpPr/>
          <p:nvPr/>
        </p:nvGrpSpPr>
        <p:grpSpPr>
          <a:xfrm>
            <a:off x="9118599" y="2455813"/>
            <a:ext cx="695459" cy="454915"/>
            <a:chOff x="9890974" y="1721614"/>
            <a:chExt cx="695459" cy="454915"/>
          </a:xfrm>
        </p:grpSpPr>
        <p:sp>
          <p:nvSpPr>
            <p:cNvPr id="8" name="椭圆 7"/>
            <p:cNvSpPr/>
            <p:nvPr/>
          </p:nvSpPr>
          <p:spPr>
            <a:xfrm>
              <a:off x="10148552" y="2060619"/>
              <a:ext cx="90152" cy="115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9890974" y="1721614"/>
              <a:ext cx="695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0000</a:t>
              </a:r>
              <a:endParaRPr lang="zh-CN" altLang="en-US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487535" y="2455813"/>
            <a:ext cx="695459" cy="454915"/>
            <a:chOff x="9890974" y="1721614"/>
            <a:chExt cx="695459" cy="454915"/>
          </a:xfrm>
        </p:grpSpPr>
        <p:sp>
          <p:nvSpPr>
            <p:cNvPr id="14" name="椭圆 13"/>
            <p:cNvSpPr/>
            <p:nvPr/>
          </p:nvSpPr>
          <p:spPr>
            <a:xfrm>
              <a:off x="10148552" y="2060619"/>
              <a:ext cx="90152" cy="115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890974" y="1721614"/>
              <a:ext cx="695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1000</a:t>
              </a:r>
              <a:endParaRPr lang="zh-CN" altLang="en-US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9144356" y="3033217"/>
            <a:ext cx="695459" cy="454915"/>
            <a:chOff x="9890974" y="1721614"/>
            <a:chExt cx="695459" cy="454915"/>
          </a:xfrm>
        </p:grpSpPr>
        <p:sp>
          <p:nvSpPr>
            <p:cNvPr id="17" name="椭圆 16"/>
            <p:cNvSpPr/>
            <p:nvPr/>
          </p:nvSpPr>
          <p:spPr>
            <a:xfrm>
              <a:off x="10148552" y="2060619"/>
              <a:ext cx="90152" cy="115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9890974" y="1721614"/>
              <a:ext cx="695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0010</a:t>
              </a:r>
              <a:endParaRPr lang="zh-CN" altLang="en-US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500414" y="3033217"/>
            <a:ext cx="695459" cy="454915"/>
            <a:chOff x="9890974" y="1721614"/>
            <a:chExt cx="695459" cy="454915"/>
          </a:xfrm>
        </p:grpSpPr>
        <p:sp>
          <p:nvSpPr>
            <p:cNvPr id="20" name="椭圆 19"/>
            <p:cNvSpPr/>
            <p:nvPr/>
          </p:nvSpPr>
          <p:spPr>
            <a:xfrm>
              <a:off x="10148552" y="2060619"/>
              <a:ext cx="90152" cy="115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890974" y="1721614"/>
              <a:ext cx="695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1010</a:t>
              </a:r>
              <a:endParaRPr lang="zh-CN" altLang="en-US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9144356" y="3741554"/>
            <a:ext cx="695459" cy="454915"/>
            <a:chOff x="9890974" y="1721614"/>
            <a:chExt cx="695459" cy="454915"/>
          </a:xfrm>
        </p:grpSpPr>
        <p:sp>
          <p:nvSpPr>
            <p:cNvPr id="23" name="椭圆 22"/>
            <p:cNvSpPr/>
            <p:nvPr/>
          </p:nvSpPr>
          <p:spPr>
            <a:xfrm>
              <a:off x="10148552" y="2060619"/>
              <a:ext cx="90152" cy="115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890974" y="1721614"/>
              <a:ext cx="695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0011</a:t>
              </a:r>
              <a:endParaRPr lang="zh-CN" altLang="en-US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513292" y="3741554"/>
            <a:ext cx="695459" cy="454915"/>
            <a:chOff x="9890974" y="1721614"/>
            <a:chExt cx="695459" cy="454915"/>
          </a:xfrm>
        </p:grpSpPr>
        <p:sp>
          <p:nvSpPr>
            <p:cNvPr id="26" name="椭圆 25"/>
            <p:cNvSpPr/>
            <p:nvPr/>
          </p:nvSpPr>
          <p:spPr>
            <a:xfrm>
              <a:off x="10148552" y="2060619"/>
              <a:ext cx="90152" cy="115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9890974" y="1721614"/>
              <a:ext cx="695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1011</a:t>
              </a:r>
              <a:endParaRPr lang="zh-CN" altLang="en-US" dirty="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9170113" y="4318958"/>
            <a:ext cx="695459" cy="454915"/>
            <a:chOff x="9890974" y="1721614"/>
            <a:chExt cx="695459" cy="454915"/>
          </a:xfrm>
        </p:grpSpPr>
        <p:sp>
          <p:nvSpPr>
            <p:cNvPr id="29" name="椭圆 28"/>
            <p:cNvSpPr/>
            <p:nvPr/>
          </p:nvSpPr>
          <p:spPr>
            <a:xfrm>
              <a:off x="10148552" y="2060619"/>
              <a:ext cx="90152" cy="115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9890974" y="1721614"/>
              <a:ext cx="695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0001</a:t>
              </a:r>
              <a:endParaRPr lang="zh-CN" altLang="en-US" dirty="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526171" y="4318958"/>
            <a:ext cx="695459" cy="454915"/>
            <a:chOff x="9890974" y="1721614"/>
            <a:chExt cx="695459" cy="454915"/>
          </a:xfrm>
        </p:grpSpPr>
        <p:sp>
          <p:nvSpPr>
            <p:cNvPr id="32" name="椭圆 31"/>
            <p:cNvSpPr/>
            <p:nvPr/>
          </p:nvSpPr>
          <p:spPr>
            <a:xfrm>
              <a:off x="10148552" y="2060619"/>
              <a:ext cx="90152" cy="115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9890974" y="1721614"/>
              <a:ext cx="695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1001</a:t>
              </a:r>
              <a:endParaRPr lang="zh-CN" altLang="en-US" dirty="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804954" y="2455813"/>
            <a:ext cx="695459" cy="454915"/>
            <a:chOff x="9890974" y="1721614"/>
            <a:chExt cx="695459" cy="454915"/>
          </a:xfrm>
        </p:grpSpPr>
        <p:sp>
          <p:nvSpPr>
            <p:cNvPr id="35" name="椭圆 34"/>
            <p:cNvSpPr/>
            <p:nvPr/>
          </p:nvSpPr>
          <p:spPr>
            <a:xfrm>
              <a:off x="10148552" y="2060619"/>
              <a:ext cx="90152" cy="115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9890974" y="1721614"/>
              <a:ext cx="695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1100</a:t>
              </a:r>
              <a:endParaRPr lang="zh-CN" altLang="en-US" dirty="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173890" y="2455813"/>
            <a:ext cx="695459" cy="454915"/>
            <a:chOff x="9890974" y="1721614"/>
            <a:chExt cx="695459" cy="454915"/>
          </a:xfrm>
        </p:grpSpPr>
        <p:sp>
          <p:nvSpPr>
            <p:cNvPr id="38" name="椭圆 37"/>
            <p:cNvSpPr/>
            <p:nvPr/>
          </p:nvSpPr>
          <p:spPr>
            <a:xfrm>
              <a:off x="10148552" y="2060619"/>
              <a:ext cx="90152" cy="115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9890974" y="1721614"/>
              <a:ext cx="695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0100</a:t>
              </a:r>
              <a:endParaRPr lang="zh-CN" altLang="en-US" dirty="0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830711" y="3033217"/>
            <a:ext cx="695459" cy="454915"/>
            <a:chOff x="9890974" y="1721614"/>
            <a:chExt cx="695459" cy="454915"/>
          </a:xfrm>
        </p:grpSpPr>
        <p:sp>
          <p:nvSpPr>
            <p:cNvPr id="41" name="椭圆 40"/>
            <p:cNvSpPr/>
            <p:nvPr/>
          </p:nvSpPr>
          <p:spPr>
            <a:xfrm>
              <a:off x="10148552" y="2060619"/>
              <a:ext cx="90152" cy="115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9890974" y="1721614"/>
              <a:ext cx="695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1110</a:t>
              </a:r>
              <a:endParaRPr lang="zh-CN" altLang="en-US" dirty="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7186769" y="3033217"/>
            <a:ext cx="695459" cy="454915"/>
            <a:chOff x="9890974" y="1721614"/>
            <a:chExt cx="695459" cy="454915"/>
          </a:xfrm>
        </p:grpSpPr>
        <p:sp>
          <p:nvSpPr>
            <p:cNvPr id="44" name="椭圆 43"/>
            <p:cNvSpPr/>
            <p:nvPr/>
          </p:nvSpPr>
          <p:spPr>
            <a:xfrm>
              <a:off x="10148552" y="2060619"/>
              <a:ext cx="90152" cy="115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9890974" y="1721614"/>
              <a:ext cx="695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0110</a:t>
              </a:r>
              <a:endParaRPr lang="zh-CN" altLang="en-US" dirty="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7830711" y="3741554"/>
            <a:ext cx="695459" cy="454915"/>
            <a:chOff x="9890974" y="1721614"/>
            <a:chExt cx="695459" cy="454915"/>
          </a:xfrm>
        </p:grpSpPr>
        <p:sp>
          <p:nvSpPr>
            <p:cNvPr id="47" name="椭圆 46"/>
            <p:cNvSpPr/>
            <p:nvPr/>
          </p:nvSpPr>
          <p:spPr>
            <a:xfrm>
              <a:off x="10148552" y="2060619"/>
              <a:ext cx="90152" cy="115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9890974" y="1721614"/>
              <a:ext cx="695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1111</a:t>
              </a:r>
              <a:endParaRPr lang="zh-CN" altLang="en-US" dirty="0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7199647" y="3741554"/>
            <a:ext cx="695459" cy="454915"/>
            <a:chOff x="9890974" y="1721614"/>
            <a:chExt cx="695459" cy="454915"/>
          </a:xfrm>
        </p:grpSpPr>
        <p:sp>
          <p:nvSpPr>
            <p:cNvPr id="50" name="椭圆 49"/>
            <p:cNvSpPr/>
            <p:nvPr/>
          </p:nvSpPr>
          <p:spPr>
            <a:xfrm>
              <a:off x="10148552" y="2060619"/>
              <a:ext cx="90152" cy="115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9890974" y="1721614"/>
              <a:ext cx="695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0111</a:t>
              </a:r>
              <a:endParaRPr lang="zh-CN" altLang="en-US" dirty="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7856468" y="4318958"/>
            <a:ext cx="695459" cy="454915"/>
            <a:chOff x="9890974" y="1721614"/>
            <a:chExt cx="695459" cy="454915"/>
          </a:xfrm>
        </p:grpSpPr>
        <p:sp>
          <p:nvSpPr>
            <p:cNvPr id="53" name="椭圆 52"/>
            <p:cNvSpPr/>
            <p:nvPr/>
          </p:nvSpPr>
          <p:spPr>
            <a:xfrm>
              <a:off x="10148552" y="2060619"/>
              <a:ext cx="90152" cy="115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9890974" y="1721614"/>
              <a:ext cx="695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1101</a:t>
              </a:r>
              <a:endParaRPr lang="zh-CN" altLang="en-US" dirty="0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212526" y="4318958"/>
            <a:ext cx="695459" cy="454915"/>
            <a:chOff x="9890974" y="1721614"/>
            <a:chExt cx="695459" cy="454915"/>
          </a:xfrm>
        </p:grpSpPr>
        <p:sp>
          <p:nvSpPr>
            <p:cNvPr id="56" name="椭圆 55"/>
            <p:cNvSpPr/>
            <p:nvPr/>
          </p:nvSpPr>
          <p:spPr>
            <a:xfrm>
              <a:off x="10148552" y="2060619"/>
              <a:ext cx="90152" cy="115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9890974" y="1721614"/>
              <a:ext cx="695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0101</a:t>
              </a:r>
              <a:endParaRPr lang="zh-CN" altLang="en-US" dirty="0"/>
            </a:p>
          </p:txBody>
        </p:sp>
      </p:grpSp>
      <p:cxnSp>
        <p:nvCxnSpPr>
          <p:cNvPr id="59" name="直接连接符 58"/>
          <p:cNvCxnSpPr/>
          <p:nvPr/>
        </p:nvCxnSpPr>
        <p:spPr>
          <a:xfrm>
            <a:off x="6916313" y="3728675"/>
            <a:ext cx="3116687" cy="1287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8487535" y="2202391"/>
            <a:ext cx="0" cy="293284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H="1">
            <a:off x="7057979" y="2344058"/>
            <a:ext cx="2756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6916313" y="2455813"/>
            <a:ext cx="0" cy="103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6916313" y="3488132"/>
            <a:ext cx="3116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10148910" y="3488132"/>
            <a:ext cx="6438" cy="680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H="1">
            <a:off x="6916313" y="4258074"/>
            <a:ext cx="3258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6916313" y="4318958"/>
            <a:ext cx="0" cy="600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>
            <a:off x="7057979" y="4919833"/>
            <a:ext cx="30909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9690100" y="1966416"/>
            <a:ext cx="342900" cy="377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85" name="文本框 84"/>
          <p:cNvSpPr txBox="1"/>
          <p:nvPr/>
        </p:nvSpPr>
        <p:spPr>
          <a:xfrm>
            <a:off x="6857460" y="2017288"/>
            <a:ext cx="342900" cy="377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86" name="文本框 85"/>
          <p:cNvSpPr txBox="1"/>
          <p:nvPr/>
        </p:nvSpPr>
        <p:spPr>
          <a:xfrm>
            <a:off x="6718213" y="3335756"/>
            <a:ext cx="342900" cy="377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10073334" y="3309405"/>
            <a:ext cx="342900" cy="377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88" name="文本框 87"/>
          <p:cNvSpPr txBox="1"/>
          <p:nvPr/>
        </p:nvSpPr>
        <p:spPr>
          <a:xfrm>
            <a:off x="10138267" y="4138514"/>
            <a:ext cx="342900" cy="377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6682882" y="4080559"/>
            <a:ext cx="50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90" name="文本框 89"/>
          <p:cNvSpPr txBox="1"/>
          <p:nvPr/>
        </p:nvSpPr>
        <p:spPr>
          <a:xfrm>
            <a:off x="6617859" y="4773873"/>
            <a:ext cx="504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91" name="文本框 90"/>
          <p:cNvSpPr txBox="1"/>
          <p:nvPr/>
        </p:nvSpPr>
        <p:spPr>
          <a:xfrm>
            <a:off x="9983897" y="4898362"/>
            <a:ext cx="49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378" y="4735933"/>
            <a:ext cx="10116962" cy="1019317"/>
          </a:xfrm>
          <a:prstGeom prst="rect">
            <a:avLst/>
          </a:prstGeom>
        </p:spPr>
      </p:pic>
      <p:pic>
        <p:nvPicPr>
          <p:cNvPr id="93" name="图片 9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3813" y="1778871"/>
            <a:ext cx="7383022" cy="354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489397" y="631066"/>
            <a:ext cx="643944" cy="296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33339" y="579118"/>
            <a:ext cx="2820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MQAM </a:t>
            </a:r>
            <a:r>
              <a:rPr lang="zh-CN" altLang="en-US" sz="2000" dirty="0" smtClean="0"/>
              <a:t>的 </a:t>
            </a:r>
            <a:r>
              <a:rPr lang="en-US" altLang="zh-CN" sz="2000" dirty="0" smtClean="0"/>
              <a:t>SER BER </a:t>
            </a:r>
            <a:r>
              <a:rPr lang="zh-CN" altLang="en-US" sz="2000" dirty="0" smtClean="0"/>
              <a:t>仿真</a:t>
            </a: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1133339" y="1352282"/>
            <a:ext cx="233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判决准则：最短距离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r="44469"/>
          <a:stretch/>
        </p:blipFill>
        <p:spPr>
          <a:xfrm>
            <a:off x="4632817" y="1833185"/>
            <a:ext cx="2738908" cy="82396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2679700" y="2821189"/>
                <a:ext cx="7366000" cy="2691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前面已假设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CN" altLang="en-US" dirty="0" smtClean="0"/>
                  <a:t>，由此得到</a:t>
                </a:r>
                <a:endParaRPr lang="en-US" altLang="zh-CN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𝑏𝑎𝑣𝑔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则</a:t>
                </a:r>
                <a:endParaRPr lang="en-US" altLang="zh-CN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𝑏𝑎𝑣𝑔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𝐸𝑏𝑁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⋅(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6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func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𝐸𝑏𝑁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噪声功率</a:t>
                </a:r>
                <a:endParaRPr lang="en-US" altLang="zh-CN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700" y="2821189"/>
                <a:ext cx="7366000" cy="2691827"/>
              </a:xfrm>
              <a:prstGeom prst="rect">
                <a:avLst/>
              </a:prstGeom>
              <a:blipFill>
                <a:blip r:embed="rId3"/>
                <a:stretch>
                  <a:fillRect l="-745" t="-20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604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489397" y="631066"/>
            <a:ext cx="643944" cy="296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33339" y="579118"/>
            <a:ext cx="2820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MQAM </a:t>
            </a:r>
            <a:r>
              <a:rPr lang="zh-CN" altLang="en-US" sz="2000" dirty="0" smtClean="0"/>
              <a:t>的 </a:t>
            </a:r>
            <a:r>
              <a:rPr lang="en-US" altLang="zh-CN" sz="2000" dirty="0" smtClean="0"/>
              <a:t>SER BER </a:t>
            </a:r>
            <a:r>
              <a:rPr lang="zh-CN" altLang="en-US" sz="2000" dirty="0" smtClean="0"/>
              <a:t>仿真</a:t>
            </a: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547" y="1117600"/>
            <a:ext cx="8195564" cy="495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04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67" y="1219131"/>
            <a:ext cx="7185517" cy="4394714"/>
          </a:xfrm>
          <a:prstGeom prst="rect">
            <a:avLst/>
          </a:prstGeom>
        </p:spPr>
      </p:pic>
      <p:sp>
        <p:nvSpPr>
          <p:cNvPr id="3" name="右箭头 2"/>
          <p:cNvSpPr/>
          <p:nvPr/>
        </p:nvSpPr>
        <p:spPr>
          <a:xfrm>
            <a:off x="614967" y="596006"/>
            <a:ext cx="643944" cy="296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58909" y="544058"/>
            <a:ext cx="720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结果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010658" y="3416488"/>
            <a:ext cx="2137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16QAM</a:t>
            </a:r>
            <a:r>
              <a:rPr lang="zh-CN" altLang="en-US" dirty="0" smtClean="0"/>
              <a:t>的性能更好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747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>
            <a:off x="489397" y="850006"/>
            <a:ext cx="643944" cy="296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33338" y="798058"/>
            <a:ext cx="2640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16PSK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16QAM</a:t>
            </a:r>
            <a:r>
              <a:rPr lang="zh-CN" altLang="en-US" sz="2000" dirty="0" smtClean="0"/>
              <a:t>的比较</a:t>
            </a:r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1795683" y="2129272"/>
            <a:ext cx="857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16PSK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95683" y="3702944"/>
            <a:ext cx="1132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16QAM</a:t>
            </a:r>
          </a:p>
          <a:p>
            <a:pPr algn="ctr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r="44469"/>
          <a:stretch/>
        </p:blipFill>
        <p:spPr>
          <a:xfrm>
            <a:off x="2927797" y="3954917"/>
            <a:ext cx="2738908" cy="8239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927796" y="1874124"/>
                <a:ext cx="4340181" cy="1751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ra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den>
                              </m:f>
                            </m:e>
                          </m:func>
                        </m:e>
                      </m:ra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den>
                              </m:f>
                            </m:e>
                          </m:func>
                        </m:e>
                      </m:ra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16</m:t>
                                  </m:r>
                                </m:den>
                              </m:f>
                            </m:e>
                          </m:func>
                        </m:e>
                      </m:rad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796" y="1874124"/>
                <a:ext cx="4340181" cy="17515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8712" y="1859248"/>
            <a:ext cx="3342779" cy="9401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6502604" y="4026109"/>
                <a:ext cx="4774997" cy="23152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𝑀𝑄𝐴𝑀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=4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𝑏𝑎𝑣𝑔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fName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</m:func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den>
                                  </m:f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𝑏𝑎𝑣𝑔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rad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604" y="4026109"/>
                <a:ext cx="4774997" cy="23152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3005" y="2749876"/>
            <a:ext cx="3754298" cy="72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8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289" y="1016358"/>
            <a:ext cx="7543494" cy="461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04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1161</TotalTime>
  <Words>173</Words>
  <Application>Microsoft Office PowerPoint</Application>
  <PresentationFormat>宽屏</PresentationFormat>
  <Paragraphs>55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Calibri</vt:lpstr>
      <vt:lpstr>Calibri Light</vt:lpstr>
      <vt:lpstr>Cambria Math</vt:lpstr>
      <vt:lpstr>回顾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Jiangxuan</dc:creator>
  <cp:lastModifiedBy>Li Jiangxuan</cp:lastModifiedBy>
  <cp:revision>487</cp:revision>
  <dcterms:created xsi:type="dcterms:W3CDTF">2020-05-14T09:58:08Z</dcterms:created>
  <dcterms:modified xsi:type="dcterms:W3CDTF">2020-09-17T12:01:46Z</dcterms:modified>
</cp:coreProperties>
</file>