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63"/>
  </p:notesMasterIdLst>
  <p:handoutMasterIdLst>
    <p:handoutMasterId r:id="rId64"/>
  </p:handoutMasterIdLst>
  <p:sldIdLst>
    <p:sldId id="509" r:id="rId2"/>
    <p:sldId id="510" r:id="rId3"/>
    <p:sldId id="511" r:id="rId4"/>
    <p:sldId id="512" r:id="rId5"/>
    <p:sldId id="542" r:id="rId6"/>
    <p:sldId id="543" r:id="rId7"/>
    <p:sldId id="513" r:id="rId8"/>
    <p:sldId id="514" r:id="rId9"/>
    <p:sldId id="515" r:id="rId10"/>
    <p:sldId id="516" r:id="rId11"/>
    <p:sldId id="517" r:id="rId12"/>
    <p:sldId id="547" r:id="rId13"/>
    <p:sldId id="548" r:id="rId14"/>
    <p:sldId id="549" r:id="rId15"/>
    <p:sldId id="550" r:id="rId16"/>
    <p:sldId id="551" r:id="rId17"/>
    <p:sldId id="552" r:id="rId18"/>
    <p:sldId id="553" r:id="rId19"/>
    <p:sldId id="554" r:id="rId20"/>
    <p:sldId id="518" r:id="rId21"/>
    <p:sldId id="519" r:id="rId22"/>
    <p:sldId id="520" r:id="rId23"/>
    <p:sldId id="563" r:id="rId24"/>
    <p:sldId id="564" r:id="rId25"/>
    <p:sldId id="565" r:id="rId26"/>
    <p:sldId id="566" r:id="rId27"/>
    <p:sldId id="567" r:id="rId28"/>
    <p:sldId id="568" r:id="rId29"/>
    <p:sldId id="521" r:id="rId30"/>
    <p:sldId id="522" r:id="rId31"/>
    <p:sldId id="523" r:id="rId32"/>
    <p:sldId id="561" r:id="rId33"/>
    <p:sldId id="562" r:id="rId34"/>
    <p:sldId id="524" r:id="rId35"/>
    <p:sldId id="525" r:id="rId36"/>
    <p:sldId id="526" r:id="rId37"/>
    <p:sldId id="527" r:id="rId38"/>
    <p:sldId id="528" r:id="rId39"/>
    <p:sldId id="529" r:id="rId40"/>
    <p:sldId id="530" r:id="rId41"/>
    <p:sldId id="531" r:id="rId42"/>
    <p:sldId id="532" r:id="rId43"/>
    <p:sldId id="533" r:id="rId44"/>
    <p:sldId id="534" r:id="rId45"/>
    <p:sldId id="535" r:id="rId46"/>
    <p:sldId id="536" r:id="rId47"/>
    <p:sldId id="537" r:id="rId48"/>
    <p:sldId id="569" r:id="rId49"/>
    <p:sldId id="570" r:id="rId50"/>
    <p:sldId id="571" r:id="rId51"/>
    <p:sldId id="572" r:id="rId52"/>
    <p:sldId id="538" r:id="rId53"/>
    <p:sldId id="539" r:id="rId54"/>
    <p:sldId id="540" r:id="rId55"/>
    <p:sldId id="541" r:id="rId56"/>
    <p:sldId id="573" r:id="rId57"/>
    <p:sldId id="574" r:id="rId58"/>
    <p:sldId id="575" r:id="rId59"/>
    <p:sldId id="576" r:id="rId60"/>
    <p:sldId id="577" r:id="rId61"/>
    <p:sldId id="578" r:id="rId6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663300"/>
    <a:srgbClr val="FFFF66"/>
    <a:srgbClr val="CC0000"/>
    <a:srgbClr val="0000FF"/>
    <a:srgbClr val="0066CC"/>
    <a:srgbClr val="CCFFFF"/>
    <a:srgbClr val="99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7331" autoAdjust="0"/>
  </p:normalViewPr>
  <p:slideViewPr>
    <p:cSldViewPr>
      <p:cViewPr>
        <p:scale>
          <a:sx n="75" d="100"/>
          <a:sy n="75" d="100"/>
        </p:scale>
        <p:origin x="-23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4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BB47787-6E54-477B-93DE-1BE0298C7E49}" type="datetime1">
              <a:rPr lang="zh-CN" altLang="en-US"/>
              <a:pPr>
                <a:defRPr/>
              </a:pPr>
              <a:t>2018/7/6</a:t>
            </a:fld>
            <a:endParaRPr lang="en-US" altLang="zh-CN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75E5108-2F83-4711-9F2D-6264715610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3676797-BC51-4372-8CB5-5A7BBAFC4140}" type="datetime1">
              <a:rPr lang="zh-CN" altLang="en-US"/>
              <a:pPr>
                <a:defRPr/>
              </a:pPr>
              <a:t>2018/7/6</a:t>
            </a:fld>
            <a:endParaRPr lang="en-US" altLang="zh-CN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141D15A-2CA8-4A1C-9865-207DB1483E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9D5ECA0-AA03-4982-9516-4817D639781F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39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30F590-5F4C-4B00-B27F-29FBBBCB0301}" type="slidenum">
              <a:rPr lang="zh-CN" altLang="en-US" smtClean="0"/>
              <a:pPr/>
              <a:t>19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42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606488D-EF57-4898-BDB7-ED990CD8B75F}" type="slidenum">
              <a:rPr lang="zh-CN" altLang="en-US" smtClean="0"/>
              <a:pPr/>
              <a:t>23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49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6EF3AC7-6BC8-4210-899F-16EA20C878DA}" type="slidenum">
              <a:rPr lang="zh-CN" altLang="en-US" smtClean="0"/>
              <a:pPr/>
              <a:t>24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54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EAD181-7C18-4D51-897F-04E201BF1DC4}" type="slidenum">
              <a:rPr lang="zh-CN" altLang="en-US" smtClean="0"/>
              <a:pPr/>
              <a:t>25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61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B0A4167-6343-4749-A28C-8B9DCBA517CA}" type="slidenum">
              <a:rPr lang="zh-CN" altLang="en-US" smtClean="0"/>
              <a:pPr/>
              <a:t>26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62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A77593-B043-41DE-82DB-8F345F4A7E84}" type="slidenum">
              <a:rPr lang="zh-CN" altLang="en-US" smtClean="0"/>
              <a:pPr/>
              <a:t>27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64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A38C8B8-4A33-4D86-8123-46320AB3C01C}" type="slidenum">
              <a:rPr lang="zh-CN" altLang="en-US" smtClean="0"/>
              <a:pPr/>
              <a:t>28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77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C411907-4564-4035-878C-F7B9770EA208}" type="slidenum">
              <a:rPr lang="zh-CN" altLang="en-US" smtClean="0"/>
              <a:pPr/>
              <a:t>32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82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9589EC6-2078-471A-9878-1C7470709BBB}" type="slidenum">
              <a:rPr lang="zh-CN" altLang="en-US" smtClean="0"/>
              <a:pPr/>
              <a:t>33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91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586C97-C7E0-4D24-9E96-E14E049A8F7C}" type="slidenum">
              <a:rPr lang="zh-CN" altLang="en-US" smtClean="0"/>
              <a:pPr/>
              <a:t>48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E0A23D2-46AA-40AE-AF93-D34D5FD87942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92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05FCE70-0471-418D-8AE2-797FC20CBF66}" type="slidenum">
              <a:rPr lang="zh-CN" altLang="en-US" smtClean="0"/>
              <a:pPr/>
              <a:t>49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94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0DED77F-3460-4DC3-AC12-DC50A4F90CF2}" type="slidenum">
              <a:rPr lang="zh-CN" altLang="en-US" smtClean="0"/>
              <a:pPr/>
              <a:t>50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955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D474B4A-C623-4709-A8CD-366FAD70E9F8}" type="slidenum">
              <a:rPr lang="zh-CN" altLang="en-US" smtClean="0"/>
              <a:pPr/>
              <a:t>51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310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A14975-E1BA-49D0-AB45-5D9C255DDE92}" type="slidenum">
              <a:rPr lang="zh-CN" altLang="en-US" smtClean="0"/>
              <a:pPr/>
              <a:t>56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32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2D94FE-5AD3-42FC-8ABC-EA04D1374B11}" type="slidenum">
              <a:rPr lang="zh-CN" altLang="en-US" smtClean="0"/>
              <a:pPr/>
              <a:t>57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33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CF7BD9F-E938-4E0C-80DE-CE2B7C3B311A}" type="slidenum">
              <a:rPr lang="zh-CN" altLang="en-US" smtClean="0"/>
              <a:pPr/>
              <a:t>58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34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C3A8592-2CAD-4E61-AC57-29432F295DCD}" type="slidenum">
              <a:rPr lang="zh-CN" altLang="en-US" smtClean="0"/>
              <a:pPr/>
              <a:t>59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35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EC9834-1EA5-4E30-B9B2-315118D7278A}" type="slidenum">
              <a:rPr lang="zh-CN" altLang="en-US" smtClean="0"/>
              <a:pPr/>
              <a:t>60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36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8AE195-47C3-418C-8805-5F74B58DE761}" type="slidenum">
              <a:rPr lang="zh-CN" altLang="en-US" smtClean="0"/>
              <a:pPr/>
              <a:t>61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3D858B-C999-44E3-9087-6D01A64FED1A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67F5FD9-3043-4AED-B5C4-570C95516132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168B054-59B6-4353-A460-B7B9F3E8F50A}" type="slidenum">
              <a:rPr lang="zh-CN" altLang="en-US" smtClean="0"/>
              <a:pPr/>
              <a:t>14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801897-514F-4CDE-80C4-81412AD7920A}" type="slidenum">
              <a:rPr lang="zh-CN" altLang="en-US" smtClean="0"/>
              <a:pPr/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87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91502AC-C41E-4A1B-A388-9A8976CDA667}" type="slidenum">
              <a:rPr lang="zh-CN" altLang="en-US" smtClean="0"/>
              <a:pPr/>
              <a:t>16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08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1896A8-FF40-46FB-A9A4-300E5D3595AE}" type="slidenum">
              <a:rPr lang="zh-CN" altLang="en-US" smtClean="0"/>
              <a:pPr/>
              <a:t>17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0FC46A1-BE62-48D6-B778-9F5D9672BA79}" type="slidenum">
              <a:rPr lang="zh-CN" altLang="en-US" smtClean="0"/>
              <a:pPr/>
              <a:t>18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C5883-F6C9-4526-9390-81EC62FCE60F}" type="datetime1">
              <a:rPr lang="zh-CN" altLang="en-US"/>
              <a:pPr>
                <a:defRPr/>
              </a:pPr>
              <a:t>2018/7/6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MATLAB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753AF-FA73-406D-86B2-6FBF0CEC07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BEB48-B3C4-41A1-B5B4-7DCFFCB9AFC9}" type="datetime1">
              <a:rPr lang="zh-CN" altLang="en-US"/>
              <a:pPr>
                <a:defRPr/>
              </a:pPr>
              <a:t>2018/7/6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MATLAB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5853D-F62C-4671-B41E-467DA1D97C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4840F-5924-4D2E-8BB4-7E7513DCA62B}" type="datetime1">
              <a:rPr lang="zh-CN" altLang="en-US"/>
              <a:pPr>
                <a:defRPr/>
              </a:pPr>
              <a:t>2018/7/6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MATLAB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4BF3C-ED8E-4021-AAB2-FB579F2827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7DA5A-C7BB-40E6-AA32-5B32CE9D2BDE}" type="datetime1">
              <a:rPr lang="zh-CN" altLang="en-US"/>
              <a:pPr>
                <a:defRPr/>
              </a:pPr>
              <a:t>2018/7/6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MATLAB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8B9E4-766E-44CF-A7C4-133501F74C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9B1FC-04C0-41F4-ADC4-47253061337D}" type="datetime1">
              <a:rPr lang="zh-CN" altLang="en-US"/>
              <a:pPr>
                <a:defRPr/>
              </a:pPr>
              <a:t>2018/7/6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MATLAB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591A1-5F51-4AB0-8C2D-3C2974F0E4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82509-1911-464A-A11F-DF98CB903A5F}" type="datetime1">
              <a:rPr lang="zh-CN" altLang="en-US"/>
              <a:pPr>
                <a:defRPr/>
              </a:pPr>
              <a:t>2018/7/6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MATLAB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D8716-A5CD-4FCD-B589-7748EE8651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B3C19-946F-4A1B-A482-6A6FA3A953FB}" type="datetime1">
              <a:rPr lang="zh-CN" altLang="en-US"/>
              <a:pPr>
                <a:defRPr/>
              </a:pPr>
              <a:t>2018/7/6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MATLAB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C1DB8-CCEA-4AE9-B32C-3D605751B2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4AE38-621B-4AE8-AF5B-2DB187333242}" type="datetime1">
              <a:rPr lang="zh-CN" altLang="en-US"/>
              <a:pPr>
                <a:defRPr/>
              </a:pPr>
              <a:t>2018/7/6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MATLAB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F4139-0065-41B8-8C87-59D874FE12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7B6B4-3CE7-4730-B213-C7200BF25917}" type="datetime1">
              <a:rPr lang="zh-CN" altLang="en-US"/>
              <a:pPr>
                <a:defRPr/>
              </a:pPr>
              <a:t>2018/7/6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MATLAB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F8E2B-9ADB-4993-9D38-D4F7CF0C6C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F59B3-E1AE-43E0-B83A-1C612FF96143}" type="datetime1">
              <a:rPr lang="zh-CN" altLang="en-US"/>
              <a:pPr>
                <a:defRPr/>
              </a:pPr>
              <a:t>2018/7/6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MATLAB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D484B-B5D6-4038-AC1C-748DDCE122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9E746-7A74-4C50-8E46-3B4E49FE4038}" type="datetime1">
              <a:rPr lang="zh-CN" altLang="en-US"/>
              <a:pPr>
                <a:defRPr/>
              </a:pPr>
              <a:t>2018/7/6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MATLAB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97BFE-87A5-4913-BE2A-3B81AA5F5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ltGray">
          <a:xfrm>
            <a:off x="417513" y="336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ltGray">
          <a:xfrm>
            <a:off x="800100" y="336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ltGray">
          <a:xfrm>
            <a:off x="541338" y="758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ltGray">
          <a:xfrm>
            <a:off x="911225" y="758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ltGray">
          <a:xfrm>
            <a:off x="127000" y="685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gray">
          <a:xfrm>
            <a:off x="762000" y="228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gray">
          <a:xfrm>
            <a:off x="442913" y="1019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2253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253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1">
                <a:latin typeface="Times New Roman" pitchFamily="18" charset="0"/>
              </a:defRPr>
            </a:lvl1pPr>
          </a:lstStyle>
          <a:p>
            <a:pPr>
              <a:defRPr/>
            </a:pPr>
            <a:fld id="{43523E73-6303-4EB1-9259-977A70BBCC7F}" type="datetime1">
              <a:rPr lang="zh-CN" altLang="en-US"/>
              <a:pPr>
                <a:defRPr/>
              </a:pPr>
              <a:t>2018/7/6</a:t>
            </a:fld>
            <a:endParaRPr lang="en-US" altLang="zh-CN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33333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MATLAB</a:t>
            </a: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851F0367-33F2-4747-9DA3-237E883901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2542" name="Picture 14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3400" y="609600"/>
            <a:ext cx="381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7" name="Rectangle 15"/>
          <p:cNvSpPr>
            <a:spLocks noChangeArrowheads="1"/>
          </p:cNvSpPr>
          <p:nvPr userDrawn="1"/>
        </p:nvSpPr>
        <p:spPr bwMode="gray">
          <a:xfrm>
            <a:off x="447675" y="63690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Microsoft_Office_Word_97_-_2003___44.doc"/><Relationship Id="rId4" Type="http://schemas.openxmlformats.org/officeDocument/2006/relationships/oleObject" Target="../embeddings/Microsoft_Office_Word_97_-_2003___33.doc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Microsoft_Office_Word_97_-_2003___55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Microsoft_Office_Word_97_-_2003___77.doc"/><Relationship Id="rId4" Type="http://schemas.openxmlformats.org/officeDocument/2006/relationships/oleObject" Target="../embeddings/Microsoft_Office_Word_97_-_2003___66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Microsoft_Office_Word_97_-_2003___99.doc"/><Relationship Id="rId4" Type="http://schemas.openxmlformats.org/officeDocument/2006/relationships/oleObject" Target="../embeddings/Microsoft_Office_Word_97_-_2003___88.doc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Microsoft_Office_Word_97_-_2003___1010.doc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2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38.bin"/><Relationship Id="rId9" Type="http://schemas.openxmlformats.org/officeDocument/2006/relationships/oleObject" Target="../embeddings/oleObject43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4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4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54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58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60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oleObject" Target="../embeddings/oleObject62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6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Word_97_-_2003___11.doc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Relationship Id="rId9" Type="http://schemas.openxmlformats.org/officeDocument/2006/relationships/oleObject" Target="../embeddings/oleObject80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3.vml"/><Relationship Id="rId4" Type="http://schemas.openxmlformats.org/officeDocument/2006/relationships/oleObject" Target="../embeddings/oleObject82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85.bin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88.bin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Microsoft_Office_Word_97_-_2003___22.doc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6.vml"/><Relationship Id="rId5" Type="http://schemas.openxmlformats.org/officeDocument/2006/relationships/oleObject" Target="../embeddings/oleObject91.bin"/><Relationship Id="rId4" Type="http://schemas.openxmlformats.org/officeDocument/2006/relationships/oleObject" Target="../embeddings/oleObject90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4E323C1-FF46-41D6-B179-470A77F1CB41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7587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103F3E-A419-48ED-B6AD-4B0845DF2F00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-152400"/>
            <a:ext cx="7467600" cy="1143000"/>
          </a:xfrm>
        </p:spPr>
        <p:txBody>
          <a:bodyPr/>
          <a:lstStyle/>
          <a:p>
            <a:pPr algn="ctr" eaLnBrk="1" hangingPunct="1"/>
            <a:r>
              <a:rPr lang="en-US" altLang="zh-CN" b="1" smtClean="0">
                <a:solidFill>
                  <a:schemeClr val="tx1"/>
                </a:solidFill>
                <a:latin typeface="宋体" charset="-122"/>
              </a:rPr>
              <a:t>4.5 </a:t>
            </a:r>
            <a:r>
              <a:rPr lang="zh-CN" altLang="en-US" b="1" smtClean="0">
                <a:solidFill>
                  <a:schemeClr val="tx1"/>
                </a:solidFill>
                <a:latin typeface="宋体" charset="-122"/>
              </a:rPr>
              <a:t>符号微积分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67590" name="Rectangle 23"/>
          <p:cNvSpPr>
            <a:spLocks noGrp="1" noChangeArrowheads="1"/>
          </p:cNvSpPr>
          <p:nvPr>
            <p:ph sz="quarter" idx="4294967295"/>
          </p:nvPr>
        </p:nvSpPr>
        <p:spPr>
          <a:xfrm>
            <a:off x="533400" y="1676400"/>
            <a:ext cx="8229600" cy="3529013"/>
          </a:xfrm>
        </p:spPr>
        <p:txBody>
          <a:bodyPr/>
          <a:lstStyle/>
          <a:p>
            <a:pPr marL="273050" indent="-273050" eaLnBrk="1" hangingPunct="1">
              <a:lnSpc>
                <a:spcPct val="120000"/>
              </a:lnSpc>
              <a:buNone/>
            </a:pPr>
            <a:r>
              <a:rPr lang="zh-CN" altLang="es-ES" sz="2400" dirty="0" smtClean="0"/>
              <a:t>         </a:t>
            </a:r>
            <a:r>
              <a:rPr lang="zh-CN" altLang="es-ES" dirty="0" smtClean="0">
                <a:ea typeface="黑体" pitchFamily="49" charset="-122"/>
              </a:rPr>
              <a:t>微积分的符号运算能获得微积分的解析解，得到</a:t>
            </a:r>
            <a:r>
              <a:rPr lang="zh-CN" altLang="es-ES" dirty="0" smtClean="0">
                <a:solidFill>
                  <a:srgbClr val="FF0000"/>
                </a:solidFill>
                <a:ea typeface="黑体" pitchFamily="49" charset="-122"/>
              </a:rPr>
              <a:t>以函数形式表示的解</a:t>
            </a:r>
            <a:r>
              <a:rPr lang="zh-CN" altLang="es-ES" dirty="0" smtClean="0">
                <a:ea typeface="黑体" pitchFamily="49" charset="-122"/>
              </a:rPr>
              <a:t>，</a:t>
            </a:r>
            <a:endParaRPr lang="zh-CN" altLang="en-US" sz="3200" dirty="0" smtClean="0">
              <a:solidFill>
                <a:srgbClr val="0000CC"/>
              </a:solidFill>
              <a:latin typeface="华文楷体" pitchFamily="2" charset="-122"/>
            </a:endParaRPr>
          </a:p>
          <a:p>
            <a:pPr marL="273050" indent="-27305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3200" dirty="0" smtClean="0">
                <a:latin typeface="宋体" charset="-122"/>
              </a:rPr>
              <a:t>符号极限</a:t>
            </a:r>
          </a:p>
          <a:p>
            <a:pPr marL="273050" indent="-27305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3200" dirty="0" smtClean="0">
                <a:latin typeface="宋体" charset="-122"/>
              </a:rPr>
              <a:t>符号导数  </a:t>
            </a:r>
            <a:endParaRPr lang="en-US" altLang="zh-CN" sz="3200" dirty="0" smtClean="0">
              <a:latin typeface="宋体" charset="-122"/>
            </a:endParaRPr>
          </a:p>
          <a:p>
            <a:pPr marL="273050" indent="-27305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3200" dirty="0" smtClean="0">
                <a:solidFill>
                  <a:srgbClr val="0000CC"/>
                </a:solidFill>
                <a:latin typeface="华文楷体" pitchFamily="2" charset="-122"/>
              </a:rPr>
              <a:t>符号微分</a:t>
            </a:r>
            <a:endParaRPr lang="zh-CN" altLang="en-US" sz="3200" dirty="0" smtClean="0">
              <a:latin typeface="宋体" charset="-122"/>
            </a:endParaRPr>
          </a:p>
          <a:p>
            <a:pPr marL="273050" indent="-27305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3200" dirty="0" smtClean="0">
                <a:latin typeface="宋体" charset="-122"/>
              </a:rPr>
              <a:t>符号积分</a:t>
            </a:r>
          </a:p>
          <a:p>
            <a:pPr marL="273050" indent="-273050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zh-CN" sz="3200" dirty="0" smtClean="0"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F4F7365-3850-40D6-AF4D-C289897EBF62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72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717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619F8E-64D4-4C7D-AA65-123FF4DC5E97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74" name="Rectangle 1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6100" y="1339850"/>
            <a:ext cx="7848600" cy="5518150"/>
          </a:xfrm>
        </p:spPr>
        <p:txBody>
          <a:bodyPr/>
          <a:lstStyle/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fr-FR" altLang="zh-CN" smtClean="0">
                <a:solidFill>
                  <a:srgbClr val="0000CC"/>
                </a:solidFill>
              </a:rPr>
              <a:t>&gt;&gt; syms a b t;</a:t>
            </a:r>
          </a:p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fr-FR" altLang="zh-CN" smtClean="0">
                <a:solidFill>
                  <a:srgbClr val="0000CC"/>
                </a:solidFill>
              </a:rPr>
              <a:t>&gt;&gt; </a:t>
            </a:r>
            <a:r>
              <a:rPr lang="en-US" altLang="zh-CN" smtClean="0"/>
              <a:t>f21=a*(t-sin(t));</a:t>
            </a:r>
          </a:p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fr-FR" altLang="zh-CN" smtClean="0">
                <a:solidFill>
                  <a:srgbClr val="0000CC"/>
                </a:solidFill>
              </a:rPr>
              <a:t>&gt;&gt; </a:t>
            </a:r>
            <a:r>
              <a:rPr lang="en-US" altLang="zh-CN" smtClean="0"/>
              <a:t>f22=b*(1-cos(t));</a:t>
            </a:r>
          </a:p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fr-FR" altLang="zh-CN" smtClean="0">
                <a:solidFill>
                  <a:srgbClr val="0000CC"/>
                </a:solidFill>
              </a:rPr>
              <a:t>&gt;&gt; </a:t>
            </a:r>
            <a:r>
              <a:rPr lang="en-US" altLang="zh-CN" smtClean="0"/>
              <a:t>diff(f22,t)/diff(f21,t)  	%</a:t>
            </a:r>
            <a:r>
              <a:rPr lang="zh-CN" altLang="en-US" smtClean="0"/>
              <a:t>求</a:t>
            </a:r>
            <a:r>
              <a:rPr lang="en-US" altLang="zh-CN" smtClean="0"/>
              <a:t>y</a:t>
            </a:r>
            <a:r>
              <a:rPr lang="zh-CN" altLang="en-US" smtClean="0"/>
              <a:t>对</a:t>
            </a:r>
            <a:r>
              <a:rPr lang="en-US" altLang="zh-CN" smtClean="0"/>
              <a:t>x</a:t>
            </a:r>
            <a:r>
              <a:rPr lang="zh-CN" altLang="en-US" smtClean="0"/>
              <a:t>的一阶导数  </a:t>
            </a:r>
          </a:p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mtClean="0"/>
              <a:t>ans =</a:t>
            </a:r>
          </a:p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mtClean="0"/>
              <a:t>-(b*sin(t))/(a*(cos(t) - 1))</a:t>
            </a:r>
          </a:p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7175" name="标题 3"/>
          <p:cNvSpPr>
            <a:spLocks noGrp="1"/>
          </p:cNvSpPr>
          <p:nvPr>
            <p:ph type="title" idx="4294967295"/>
          </p:nvPr>
        </p:nvSpPr>
        <p:spPr>
          <a:xfrm>
            <a:off x="1066800" y="228600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0000CC"/>
                </a:solidFill>
              </a:rPr>
              <a:t>(2)</a:t>
            </a:r>
            <a:endParaRPr lang="en-US" altLang="zh-CN" sz="2800" smtClean="0"/>
          </a:p>
        </p:txBody>
      </p:sp>
      <p:graphicFrame>
        <p:nvGraphicFramePr>
          <p:cNvPr id="7170" name="Object 1"/>
          <p:cNvGraphicFramePr>
            <a:graphicFrameLocks noChangeAspect="1"/>
          </p:cNvGraphicFramePr>
          <p:nvPr/>
        </p:nvGraphicFramePr>
        <p:xfrm>
          <a:off x="2057400" y="152400"/>
          <a:ext cx="2951163" cy="984250"/>
        </p:xfrm>
        <a:graphic>
          <a:graphicData uri="http://schemas.openxmlformats.org/presentationml/2006/ole">
            <p:oleObj spid="_x0000_s176130" name="公式" r:id="rId3" imgW="1371600" imgH="457200" progId="">
              <p:embed/>
            </p:oleObj>
          </a:graphicData>
        </a:graphic>
      </p:graphicFrame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C77344E-C2E9-415A-995F-110D733BDB13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196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819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D6FE22-825E-446C-BD69-0A443DD3F6C4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198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68313" y="1071563"/>
            <a:ext cx="8229600" cy="5786437"/>
          </a:xfrm>
        </p:spPr>
        <p:txBody>
          <a:bodyPr/>
          <a:lstStyle/>
          <a:p>
            <a:pPr marL="273050" indent="-27305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fr-FR" altLang="zh-CN" sz="2400" smtClean="0">
                <a:solidFill>
                  <a:srgbClr val="0000CC"/>
                </a:solidFill>
              </a:rPr>
              <a:t>&gt;&gt; syms x y;</a:t>
            </a:r>
          </a:p>
          <a:p>
            <a:pPr marL="273050" indent="-27305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fr-FR" altLang="zh-CN" sz="2400" smtClean="0">
                <a:solidFill>
                  <a:srgbClr val="0000CC"/>
                </a:solidFill>
              </a:rPr>
              <a:t>&gt;&gt; </a:t>
            </a:r>
            <a:r>
              <a:rPr lang="en-US" altLang="zh-CN" sz="2400" smtClean="0"/>
              <a:t>f3= x^6-3*y^4+2*x^2*y^2;</a:t>
            </a:r>
          </a:p>
          <a:p>
            <a:pPr marL="273050" indent="-27305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fr-FR" altLang="zh-CN" sz="2400" smtClean="0">
                <a:solidFill>
                  <a:srgbClr val="0000CC"/>
                </a:solidFill>
              </a:rPr>
              <a:t>&gt;&gt; </a:t>
            </a:r>
            <a:r>
              <a:rPr lang="en-US" altLang="zh-CN" sz="2400" smtClean="0"/>
              <a:t>diff(f3,x)            			%</a:t>
            </a:r>
            <a:r>
              <a:rPr lang="zh-CN" altLang="en-US" sz="2400" smtClean="0"/>
              <a:t>求</a:t>
            </a:r>
            <a:r>
              <a:rPr lang="en-US" altLang="zh-CN" sz="2400" smtClean="0"/>
              <a:t>z</a:t>
            </a:r>
            <a:r>
              <a:rPr lang="zh-CN" altLang="en-US" sz="2400" smtClean="0"/>
              <a:t>对</a:t>
            </a:r>
            <a:r>
              <a:rPr lang="en-US" altLang="zh-CN" sz="2400" smtClean="0"/>
              <a:t>x</a:t>
            </a:r>
            <a:r>
              <a:rPr lang="zh-CN" altLang="en-US" sz="2400" smtClean="0"/>
              <a:t>的偏导数</a:t>
            </a:r>
            <a:endParaRPr lang="zh-CN" altLang="fr-FR" sz="2400" smtClean="0"/>
          </a:p>
          <a:p>
            <a:pPr marL="273050" indent="-27305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fr-FR" altLang="zh-CN" sz="2400" smtClean="0"/>
              <a:t>ans =</a:t>
            </a:r>
          </a:p>
          <a:p>
            <a:pPr marL="273050" indent="-27305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fr-FR" altLang="zh-CN" sz="2400" smtClean="0"/>
              <a:t>6*x^5 + 4*x*y^2</a:t>
            </a:r>
          </a:p>
          <a:p>
            <a:pPr marL="273050" indent="-27305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fr-FR" altLang="zh-CN" sz="2400" smtClean="0">
                <a:solidFill>
                  <a:srgbClr val="0000CC"/>
                </a:solidFill>
              </a:rPr>
              <a:t>&gt;&gt; </a:t>
            </a:r>
            <a:r>
              <a:rPr lang="fr-FR" altLang="zh-CN" sz="2400" smtClean="0"/>
              <a:t>diff(f3,y)            			%</a:t>
            </a:r>
            <a:r>
              <a:rPr lang="zh-CN" altLang="fr-FR" sz="2400" smtClean="0"/>
              <a:t>求</a:t>
            </a:r>
            <a:r>
              <a:rPr lang="fr-FR" altLang="zh-CN" sz="2400" smtClean="0"/>
              <a:t>z</a:t>
            </a:r>
            <a:r>
              <a:rPr lang="zh-CN" altLang="fr-FR" sz="2400" smtClean="0"/>
              <a:t>对</a:t>
            </a:r>
            <a:r>
              <a:rPr lang="fr-FR" altLang="zh-CN" sz="2400" smtClean="0"/>
              <a:t>y</a:t>
            </a:r>
            <a:r>
              <a:rPr lang="zh-CN" altLang="fr-FR" sz="2400" smtClean="0"/>
              <a:t>的偏导数</a:t>
            </a:r>
          </a:p>
          <a:p>
            <a:pPr marL="273050" indent="-27305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fr-FR" altLang="zh-CN" sz="2400" smtClean="0"/>
              <a:t>ans =</a:t>
            </a:r>
          </a:p>
          <a:p>
            <a:pPr marL="273050" indent="-27305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fr-FR" altLang="zh-CN" sz="2400" smtClean="0"/>
              <a:t>4*x^2*y - 12*y^3</a:t>
            </a:r>
            <a:endParaRPr lang="es-ES" altLang="zh-CN" sz="2400" smtClean="0"/>
          </a:p>
          <a:p>
            <a:pPr marL="273050" indent="-27305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s-ES" altLang="zh-CN" sz="2400" smtClean="0">
                <a:solidFill>
                  <a:srgbClr val="0000CC"/>
                </a:solidFill>
              </a:rPr>
              <a:t>&gt;&gt; </a:t>
            </a:r>
            <a:r>
              <a:rPr lang="es-ES" altLang="zh-CN" sz="2400" smtClean="0"/>
              <a:t>diff(diff(f3,x),y)</a:t>
            </a:r>
          </a:p>
          <a:p>
            <a:pPr marL="273050" indent="-27305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s-ES" altLang="zh-CN" sz="2400" smtClean="0"/>
              <a:t>ans =</a:t>
            </a:r>
          </a:p>
          <a:p>
            <a:pPr marL="273050" indent="-27305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s-ES" altLang="zh-CN" sz="2400" smtClean="0"/>
              <a:t>8*x*y</a:t>
            </a:r>
            <a:endParaRPr lang="en-US" altLang="zh-CN" sz="2400" smtClean="0"/>
          </a:p>
        </p:txBody>
      </p:sp>
      <p:sp>
        <p:nvSpPr>
          <p:cNvPr id="8199" name="标题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0000CC"/>
                </a:solidFill>
              </a:rPr>
              <a:t>(3)</a:t>
            </a:r>
            <a:r>
              <a:rPr lang="en-US" altLang="zh-CN" smtClean="0">
                <a:solidFill>
                  <a:srgbClr val="0000CC"/>
                </a:solidFill>
              </a:rPr>
              <a:t/>
            </a:r>
            <a:br>
              <a:rPr lang="en-US" altLang="zh-CN" smtClean="0">
                <a:solidFill>
                  <a:srgbClr val="0000CC"/>
                </a:solidFill>
              </a:rPr>
            </a:br>
            <a:endParaRPr lang="en-US" altLang="zh-CN" smtClean="0"/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1905000" y="457200"/>
          <a:ext cx="6219825" cy="720725"/>
        </p:xfrm>
        <a:graphic>
          <a:graphicData uri="http://schemas.openxmlformats.org/presentationml/2006/ole">
            <p:oleObj spid="_x0000_s177154" name="公式" r:id="rId3" imgW="2197080" imgH="253800" progId="">
              <p:embed/>
            </p:oleObj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447800"/>
            <a:ext cx="8147050" cy="5257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【</a:t>
            </a:r>
            <a:r>
              <a:rPr lang="zh-CN" altLang="en-US" sz="2400" dirty="0" smtClean="0"/>
              <a:t>实验内容</a:t>
            </a:r>
            <a:r>
              <a:rPr lang="en-US" altLang="zh-CN" sz="2400" dirty="0" smtClean="0"/>
              <a:t>】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20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16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16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&gt;&gt; </a:t>
            </a:r>
            <a:r>
              <a:rPr lang="en-US" altLang="zh-CN" sz="2000" dirty="0" err="1" smtClean="0"/>
              <a:t>syms</a:t>
            </a:r>
            <a:r>
              <a:rPr lang="en-US" altLang="zh-CN" sz="2000" dirty="0" smtClean="0"/>
              <a:t> x 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&gt;&gt; z=exp(x*y)+log(</a:t>
            </a:r>
            <a:r>
              <a:rPr lang="en-US" altLang="zh-CN" sz="2000" dirty="0" err="1" smtClean="0"/>
              <a:t>x+y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&gt;&gt; </a:t>
            </a:r>
            <a:r>
              <a:rPr lang="en-US" altLang="zh-CN" sz="2000" dirty="0" err="1" smtClean="0"/>
              <a:t>zx</a:t>
            </a:r>
            <a:r>
              <a:rPr lang="en-US" altLang="zh-CN" sz="2000" dirty="0" smtClean="0"/>
              <a:t>=diff(</a:t>
            </a:r>
            <a:r>
              <a:rPr lang="en-US" altLang="zh-CN" sz="2000" dirty="0" err="1" smtClean="0"/>
              <a:t>z,'x</a:t>
            </a:r>
            <a:r>
              <a:rPr lang="en-US" altLang="zh-CN" sz="2000" dirty="0" smtClean="0"/>
              <a:t>')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dirty="0" smtClean="0"/>
              <a:t>      运行结果：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zx</a:t>
            </a:r>
            <a:r>
              <a:rPr lang="en-US" altLang="zh-CN" sz="2000" dirty="0" smtClean="0"/>
              <a:t> 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y*exp(x*y)+1/(</a:t>
            </a:r>
            <a:r>
              <a:rPr lang="en-US" altLang="zh-CN" sz="2000" dirty="0" err="1" smtClean="0"/>
              <a:t>x+y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&gt;&gt; </a:t>
            </a:r>
            <a:r>
              <a:rPr lang="en-US" altLang="zh-CN" sz="2000" dirty="0" err="1" smtClean="0"/>
              <a:t>zy</a:t>
            </a:r>
            <a:r>
              <a:rPr lang="en-US" altLang="zh-CN" sz="2000" dirty="0" smtClean="0"/>
              <a:t>=diff(</a:t>
            </a:r>
            <a:r>
              <a:rPr lang="en-US" altLang="zh-CN" sz="2000" dirty="0" err="1" smtClean="0"/>
              <a:t>z,'y</a:t>
            </a:r>
            <a:r>
              <a:rPr lang="en-US" altLang="zh-CN" sz="2000" dirty="0" smtClean="0"/>
              <a:t>')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dirty="0" smtClean="0"/>
              <a:t>      运行结果：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 </a:t>
            </a:r>
            <a:r>
              <a:rPr lang="en-US" altLang="zh-CN" sz="2000" dirty="0" err="1" smtClean="0"/>
              <a:t>zy</a:t>
            </a:r>
            <a:r>
              <a:rPr lang="en-US" altLang="zh-CN" sz="2000" dirty="0" smtClean="0"/>
              <a:t> 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 x*exp(x*y)+1/(</a:t>
            </a:r>
            <a:r>
              <a:rPr lang="en-US" altLang="zh-CN" sz="2000" dirty="0" err="1" smtClean="0"/>
              <a:t>x+y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dirty="0" smtClean="0"/>
              <a:t>即　　　　　　　　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41413" y="1828800"/>
          <a:ext cx="3554412" cy="720725"/>
        </p:xfrm>
        <a:graphic>
          <a:graphicData uri="http://schemas.openxmlformats.org/presentationml/2006/ole">
            <p:oleObj spid="_x0000_s251906" name="Document" r:id="rId4" imgW="1957411" imgH="396992" progId="">
              <p:embed/>
            </p:oleObj>
          </a:graphicData>
        </a:graphic>
      </p:graphicFrame>
      <p:graphicFrame>
        <p:nvGraphicFramePr>
          <p:cNvPr id="3075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524000" y="5257800"/>
          <a:ext cx="5400675" cy="1714500"/>
        </p:xfrm>
        <a:graphic>
          <a:graphicData uri="http://schemas.openxmlformats.org/presentationml/2006/ole">
            <p:oleObj spid="_x0000_s251907" name="文档" r:id="rId5" imgW="2767744" imgH="1128152" progId="">
              <p:embed/>
            </p:oleObj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43000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求偏导数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85800" y="914400"/>
          <a:ext cx="5543550" cy="2354262"/>
        </p:xfrm>
        <a:graphic>
          <a:graphicData uri="http://schemas.openxmlformats.org/presentationml/2006/ole">
            <p:oleObj spid="_x0000_s252930" name="文档" r:id="rId4" imgW="2471828" imgH="1048598" progId="">
              <p:embed/>
            </p:oleObj>
          </a:graphicData>
        </a:graphic>
      </p:graphicFrame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304800" y="2743200"/>
            <a:ext cx="84963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400" b="0" u="none" dirty="0">
                <a:latin typeface="Times New Roman" pitchFamily="18" charset="0"/>
              </a:rPr>
              <a:t>&gt;&gt; </a:t>
            </a:r>
            <a:r>
              <a:rPr lang="en-US" altLang="zh-CN" sz="2400" b="0" u="none" dirty="0" err="1">
                <a:latin typeface="Times New Roman" pitchFamily="18" charset="0"/>
              </a:rPr>
              <a:t>syms</a:t>
            </a:r>
            <a:r>
              <a:rPr lang="en-US" altLang="zh-CN" sz="2400" b="0" u="none" dirty="0">
                <a:latin typeface="Times New Roman" pitchFamily="18" charset="0"/>
              </a:rPr>
              <a:t> x y;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b="0" u="none" dirty="0">
                <a:latin typeface="Times New Roman" pitchFamily="18" charset="0"/>
              </a:rPr>
              <a:t>&gt;&gt; z=(1+x*y)^y;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b="0" u="none" dirty="0">
                <a:latin typeface="Times New Roman" pitchFamily="18" charset="0"/>
              </a:rPr>
              <a:t>&gt;&gt; </a:t>
            </a:r>
            <a:r>
              <a:rPr lang="en-US" altLang="zh-CN" sz="2400" b="0" u="none" dirty="0" err="1">
                <a:latin typeface="Times New Roman" pitchFamily="18" charset="0"/>
              </a:rPr>
              <a:t>zx</a:t>
            </a:r>
            <a:r>
              <a:rPr lang="en-US" altLang="zh-CN" sz="2400" b="0" u="none" dirty="0">
                <a:latin typeface="Times New Roman" pitchFamily="18" charset="0"/>
              </a:rPr>
              <a:t>=diff(</a:t>
            </a:r>
            <a:r>
              <a:rPr lang="en-US" altLang="zh-CN" sz="2400" b="0" u="none" dirty="0" err="1">
                <a:latin typeface="Times New Roman" pitchFamily="18" charset="0"/>
              </a:rPr>
              <a:t>z,'x</a:t>
            </a:r>
            <a:r>
              <a:rPr lang="en-US" altLang="zh-CN" sz="2400" b="0" u="none" dirty="0">
                <a:latin typeface="Times New Roman" pitchFamily="18" charset="0"/>
              </a:rPr>
              <a:t>'); </a:t>
            </a:r>
            <a:r>
              <a:rPr lang="en-US" altLang="zh-CN" sz="2400" b="0" u="none" dirty="0" err="1">
                <a:latin typeface="Times New Roman" pitchFamily="18" charset="0"/>
              </a:rPr>
              <a:t>zy</a:t>
            </a:r>
            <a:r>
              <a:rPr lang="en-US" altLang="zh-CN" sz="2400" b="0" u="none" dirty="0">
                <a:latin typeface="Times New Roman" pitchFamily="18" charset="0"/>
              </a:rPr>
              <a:t>=diff(</a:t>
            </a:r>
            <a:r>
              <a:rPr lang="en-US" altLang="zh-CN" sz="2400" b="0" u="none" dirty="0" err="1">
                <a:latin typeface="Times New Roman" pitchFamily="18" charset="0"/>
              </a:rPr>
              <a:t>z,'y</a:t>
            </a:r>
            <a:r>
              <a:rPr lang="en-US" altLang="zh-CN" sz="2400" b="0" u="none" dirty="0">
                <a:latin typeface="Times New Roman" pitchFamily="18" charset="0"/>
              </a:rPr>
              <a:t>');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b="0" u="none" dirty="0">
                <a:latin typeface="Times New Roman" pitchFamily="18" charset="0"/>
              </a:rPr>
              <a:t>&gt;&gt; </a:t>
            </a:r>
            <a:r>
              <a:rPr lang="en-US" altLang="zh-CN" sz="2400" b="0" u="none" dirty="0" err="1">
                <a:latin typeface="Times New Roman" pitchFamily="18" charset="0"/>
              </a:rPr>
              <a:t>fzx</a:t>
            </a:r>
            <a:r>
              <a:rPr lang="en-US" altLang="zh-CN" sz="2400" b="0" u="none" dirty="0">
                <a:latin typeface="Times New Roman" pitchFamily="18" charset="0"/>
              </a:rPr>
              <a:t>=inline(</a:t>
            </a:r>
            <a:r>
              <a:rPr lang="en-US" altLang="zh-CN" sz="2400" b="0" u="none" dirty="0" err="1">
                <a:latin typeface="Times New Roman" pitchFamily="18" charset="0"/>
              </a:rPr>
              <a:t>zx</a:t>
            </a:r>
            <a:r>
              <a:rPr lang="en-US" altLang="zh-CN" sz="2400" b="0" u="none" dirty="0">
                <a:latin typeface="Times New Roman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b="0" u="none" dirty="0">
                <a:latin typeface="Times New Roman" pitchFamily="18" charset="0"/>
              </a:rPr>
              <a:t>&gt;&gt; </a:t>
            </a:r>
            <a:r>
              <a:rPr lang="en-US" altLang="zh-CN" sz="2400" b="0" u="none" dirty="0" err="1">
                <a:latin typeface="Times New Roman" pitchFamily="18" charset="0"/>
              </a:rPr>
              <a:t>fzy</a:t>
            </a:r>
            <a:r>
              <a:rPr lang="en-US" altLang="zh-CN" sz="2400" b="0" u="none" dirty="0">
                <a:latin typeface="Times New Roman" pitchFamily="18" charset="0"/>
              </a:rPr>
              <a:t>=inline(</a:t>
            </a:r>
            <a:r>
              <a:rPr lang="en-US" altLang="zh-CN" sz="2400" b="0" u="none" dirty="0" err="1">
                <a:latin typeface="Times New Roman" pitchFamily="18" charset="0"/>
              </a:rPr>
              <a:t>zy</a:t>
            </a:r>
            <a:r>
              <a:rPr lang="en-US" altLang="zh-CN" sz="2400" b="0" u="none" dirty="0">
                <a:latin typeface="Times New Roman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b="0" u="none" dirty="0">
                <a:latin typeface="Times New Roman" pitchFamily="18" charset="0"/>
              </a:rPr>
              <a:t>&gt;&gt; fzx0=</a:t>
            </a:r>
            <a:r>
              <a:rPr lang="en-US" altLang="zh-CN" sz="2400" b="0" u="none" dirty="0" err="1">
                <a:latin typeface="Times New Roman" pitchFamily="18" charset="0"/>
              </a:rPr>
              <a:t>fzx</a:t>
            </a:r>
            <a:r>
              <a:rPr lang="en-US" altLang="zh-CN" sz="2400" b="0" u="none" dirty="0">
                <a:latin typeface="Times New Roman" pitchFamily="18" charset="0"/>
              </a:rPr>
              <a:t>(1,1)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b="0" u="none" dirty="0">
                <a:latin typeface="Times New Roman" pitchFamily="18" charset="0"/>
              </a:rPr>
              <a:t>运行结果：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b="0" u="none" dirty="0">
                <a:latin typeface="Times New Roman" pitchFamily="18" charset="0"/>
              </a:rPr>
              <a:t>fzx0 =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b="0" u="none" dirty="0">
                <a:latin typeface="Times New Roman" pitchFamily="18" charset="0"/>
              </a:rPr>
              <a:t>     1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48200" y="3200400"/>
            <a:ext cx="3008312" cy="224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 fzy0=fzy(1,1)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运行结果：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fzy0 =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2.3863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50963" y="0"/>
            <a:ext cx="7793037" cy="83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 smtClean="0">
                <a:solidFill>
                  <a:schemeClr val="accent2"/>
                </a:solidFill>
              </a:rPr>
              <a:t/>
            </a:r>
            <a:br>
              <a:rPr lang="zh-CN" altLang="en-US" sz="3200" dirty="0" smtClean="0">
                <a:solidFill>
                  <a:schemeClr val="accent2"/>
                </a:solidFill>
              </a:rPr>
            </a:br>
            <a:r>
              <a:rPr lang="zh-CN" altLang="en-US" sz="3200" b="1" dirty="0" smtClean="0"/>
              <a:t>隐函数的偏导数</a:t>
            </a:r>
            <a:endParaRPr lang="zh-CN" altLang="en-US" sz="2400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52400" y="990600"/>
          <a:ext cx="8496300" cy="1539875"/>
        </p:xfrm>
        <a:graphic>
          <a:graphicData uri="http://schemas.openxmlformats.org/presentationml/2006/ole">
            <p:oleObj spid="_x0000_s253954" name="文档" r:id="rId4" imgW="4405335" imgH="798778" progId="">
              <p:embed/>
            </p:oleObj>
          </a:graphicData>
        </a:graphic>
      </p:graphicFrame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457200" y="1981200"/>
            <a:ext cx="7777163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400" b="0" u="none" dirty="0">
                <a:latin typeface="Times New Roman" pitchFamily="18" charset="0"/>
              </a:rPr>
              <a:t>1</a:t>
            </a:r>
            <a:r>
              <a:rPr lang="zh-CN" altLang="en-US" sz="2400" b="0" u="none" dirty="0">
                <a:latin typeface="Times New Roman" pitchFamily="18" charset="0"/>
              </a:rPr>
              <a:t>．</a:t>
            </a:r>
            <a:r>
              <a:rPr lang="en-US" altLang="zh-CN" sz="2400" b="0" u="none" dirty="0">
                <a:latin typeface="Times New Roman" pitchFamily="18" charset="0"/>
              </a:rPr>
              <a:t>&gt;&gt; </a:t>
            </a:r>
            <a:r>
              <a:rPr lang="en-US" altLang="zh-CN" sz="2400" b="0" u="none" dirty="0" err="1">
                <a:latin typeface="Times New Roman" pitchFamily="18" charset="0"/>
              </a:rPr>
              <a:t>syms</a:t>
            </a:r>
            <a:r>
              <a:rPr lang="en-US" altLang="zh-CN" sz="2400" b="0" u="none" dirty="0">
                <a:latin typeface="Times New Roman" pitchFamily="18" charset="0"/>
              </a:rPr>
              <a:t> x y z;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b="0" u="none" dirty="0">
                <a:latin typeface="Times New Roman" pitchFamily="18" charset="0"/>
              </a:rPr>
              <a:t>&gt;&gt; f=exp(-x*y)-2*</a:t>
            </a:r>
            <a:r>
              <a:rPr lang="en-US" altLang="zh-CN" sz="2400" b="0" u="none" dirty="0" err="1">
                <a:latin typeface="Times New Roman" pitchFamily="18" charset="0"/>
              </a:rPr>
              <a:t>z+exp</a:t>
            </a:r>
            <a:r>
              <a:rPr lang="en-US" altLang="zh-CN" sz="2400" b="0" u="none" dirty="0">
                <a:latin typeface="Times New Roman" pitchFamily="18" charset="0"/>
              </a:rPr>
              <a:t>(z);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b="0" u="none" dirty="0">
                <a:latin typeface="Times New Roman" pitchFamily="18" charset="0"/>
              </a:rPr>
              <a:t>&gt;&gt; </a:t>
            </a:r>
            <a:r>
              <a:rPr lang="en-US" altLang="zh-CN" sz="2400" b="0" u="none" dirty="0" err="1">
                <a:latin typeface="Times New Roman" pitchFamily="18" charset="0"/>
              </a:rPr>
              <a:t>fx</a:t>
            </a:r>
            <a:r>
              <a:rPr lang="en-US" altLang="zh-CN" sz="2400" b="0" u="none" dirty="0">
                <a:latin typeface="Times New Roman" pitchFamily="18" charset="0"/>
              </a:rPr>
              <a:t>=diff(</a:t>
            </a:r>
            <a:r>
              <a:rPr lang="en-US" altLang="zh-CN" sz="2400" b="0" u="none" dirty="0" err="1">
                <a:latin typeface="Times New Roman" pitchFamily="18" charset="0"/>
              </a:rPr>
              <a:t>f,'x</a:t>
            </a:r>
            <a:r>
              <a:rPr lang="en-US" altLang="zh-CN" sz="2400" b="0" u="none" dirty="0">
                <a:latin typeface="Times New Roman" pitchFamily="18" charset="0"/>
              </a:rPr>
              <a:t>'); </a:t>
            </a:r>
            <a:r>
              <a:rPr lang="en-US" altLang="zh-CN" sz="2400" b="0" u="none" dirty="0" err="1">
                <a:latin typeface="Times New Roman" pitchFamily="18" charset="0"/>
              </a:rPr>
              <a:t>fy</a:t>
            </a:r>
            <a:r>
              <a:rPr lang="en-US" altLang="zh-CN" sz="2400" b="0" u="none" dirty="0">
                <a:latin typeface="Times New Roman" pitchFamily="18" charset="0"/>
              </a:rPr>
              <a:t>=diff(</a:t>
            </a:r>
            <a:r>
              <a:rPr lang="en-US" altLang="zh-CN" sz="2400" b="0" u="none" dirty="0" err="1">
                <a:latin typeface="Times New Roman" pitchFamily="18" charset="0"/>
              </a:rPr>
              <a:t>f,'y</a:t>
            </a:r>
            <a:r>
              <a:rPr lang="en-US" altLang="zh-CN" sz="2400" b="0" u="none" dirty="0">
                <a:latin typeface="Times New Roman" pitchFamily="18" charset="0"/>
              </a:rPr>
              <a:t>'); </a:t>
            </a:r>
            <a:r>
              <a:rPr lang="en-US" altLang="zh-CN" sz="2400" b="0" u="none" dirty="0" err="1">
                <a:latin typeface="Times New Roman" pitchFamily="18" charset="0"/>
              </a:rPr>
              <a:t>fz</a:t>
            </a:r>
            <a:r>
              <a:rPr lang="en-US" altLang="zh-CN" sz="2400" b="0" u="none" dirty="0">
                <a:latin typeface="Times New Roman" pitchFamily="18" charset="0"/>
              </a:rPr>
              <a:t>=diff(</a:t>
            </a:r>
            <a:r>
              <a:rPr lang="en-US" altLang="zh-CN" sz="2400" b="0" u="none" dirty="0" err="1">
                <a:latin typeface="Times New Roman" pitchFamily="18" charset="0"/>
              </a:rPr>
              <a:t>f,'z</a:t>
            </a:r>
            <a:r>
              <a:rPr lang="en-US" altLang="zh-CN" sz="2400" b="0" u="none" dirty="0">
                <a:latin typeface="Times New Roman" pitchFamily="18" charset="0"/>
              </a:rPr>
              <a:t>');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b="0" u="none" dirty="0">
                <a:latin typeface="Times New Roman" pitchFamily="18" charset="0"/>
              </a:rPr>
              <a:t>&gt;&gt; </a:t>
            </a:r>
            <a:r>
              <a:rPr lang="en-US" altLang="zh-CN" sz="2400" b="0" u="none" dirty="0" err="1">
                <a:latin typeface="Times New Roman" pitchFamily="18" charset="0"/>
              </a:rPr>
              <a:t>dzx</a:t>
            </a:r>
            <a:r>
              <a:rPr lang="en-US" altLang="zh-CN" sz="2400" b="0" u="none" dirty="0">
                <a:latin typeface="Times New Roman" pitchFamily="18" charset="0"/>
              </a:rPr>
              <a:t>=-</a:t>
            </a:r>
            <a:r>
              <a:rPr lang="en-US" altLang="zh-CN" sz="2400" b="0" u="none" dirty="0" err="1">
                <a:latin typeface="Times New Roman" pitchFamily="18" charset="0"/>
              </a:rPr>
              <a:t>fx</a:t>
            </a:r>
            <a:r>
              <a:rPr lang="en-US" altLang="zh-CN" sz="2400" b="0" u="none" dirty="0">
                <a:latin typeface="Times New Roman" pitchFamily="18" charset="0"/>
              </a:rPr>
              <a:t>/</a:t>
            </a:r>
            <a:r>
              <a:rPr lang="en-US" altLang="zh-CN" sz="2400" b="0" u="none" dirty="0" err="1">
                <a:latin typeface="Times New Roman" pitchFamily="18" charset="0"/>
              </a:rPr>
              <a:t>fz</a:t>
            </a:r>
            <a:endParaRPr lang="en-US" altLang="zh-CN" sz="2400" b="0" u="none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400" b="0" u="none" dirty="0">
                <a:latin typeface="Times New Roman" pitchFamily="18" charset="0"/>
              </a:rPr>
              <a:t>运行结果：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b="0" u="none" dirty="0" err="1">
                <a:latin typeface="Times New Roman" pitchFamily="18" charset="0"/>
              </a:rPr>
              <a:t>dzx</a:t>
            </a:r>
            <a:r>
              <a:rPr lang="en-US" altLang="zh-CN" sz="2400" b="0" u="none" dirty="0">
                <a:latin typeface="Times New Roman" pitchFamily="18" charset="0"/>
              </a:rPr>
              <a:t> =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b="0" u="none" dirty="0">
                <a:latin typeface="Times New Roman" pitchFamily="18" charset="0"/>
              </a:rPr>
              <a:t>y*exp(-x*y)/(-2+exp(z))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b="0" u="none" dirty="0">
                <a:latin typeface="Times New Roman" pitchFamily="18" charset="0"/>
              </a:rPr>
              <a:t>&gt;&gt; </a:t>
            </a:r>
            <a:r>
              <a:rPr lang="en-US" altLang="zh-CN" sz="2400" b="0" u="none" dirty="0" err="1">
                <a:latin typeface="Times New Roman" pitchFamily="18" charset="0"/>
              </a:rPr>
              <a:t>dzy</a:t>
            </a:r>
            <a:r>
              <a:rPr lang="en-US" altLang="zh-CN" sz="2400" b="0" u="none" dirty="0">
                <a:latin typeface="Times New Roman" pitchFamily="18" charset="0"/>
              </a:rPr>
              <a:t>=-</a:t>
            </a:r>
            <a:r>
              <a:rPr lang="en-US" altLang="zh-CN" sz="2400" b="0" u="none" dirty="0" err="1">
                <a:latin typeface="Times New Roman" pitchFamily="18" charset="0"/>
              </a:rPr>
              <a:t>fy</a:t>
            </a:r>
            <a:r>
              <a:rPr lang="en-US" altLang="zh-CN" sz="2400" b="0" u="none" dirty="0">
                <a:latin typeface="Times New Roman" pitchFamily="18" charset="0"/>
              </a:rPr>
              <a:t>/</a:t>
            </a:r>
            <a:r>
              <a:rPr lang="en-US" altLang="zh-CN" sz="2400" b="0" u="none" dirty="0" err="1">
                <a:latin typeface="Times New Roman" pitchFamily="18" charset="0"/>
              </a:rPr>
              <a:t>fz</a:t>
            </a:r>
            <a:endParaRPr lang="en-US" altLang="zh-CN" sz="2400" b="0" u="none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400" b="0" u="none" dirty="0">
                <a:latin typeface="Times New Roman" pitchFamily="18" charset="0"/>
              </a:rPr>
              <a:t>运行结果：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b="0" u="none" dirty="0" err="1">
                <a:latin typeface="Times New Roman" pitchFamily="18" charset="0"/>
              </a:rPr>
              <a:t>dzy</a:t>
            </a:r>
            <a:r>
              <a:rPr lang="en-US" altLang="zh-CN" sz="2400" b="0" u="none" dirty="0">
                <a:latin typeface="Times New Roman" pitchFamily="18" charset="0"/>
              </a:rPr>
              <a:t> =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b="0" u="none" dirty="0">
                <a:latin typeface="Times New Roman" pitchFamily="18" charset="0"/>
              </a:rPr>
              <a:t>x*exp(-x*y)/(-2+exp(z))</a:t>
            </a:r>
          </a:p>
          <a:p>
            <a:pPr eaLnBrk="1" hangingPunct="1">
              <a:spcBef>
                <a:spcPct val="0"/>
              </a:spcBef>
            </a:pPr>
            <a:endParaRPr lang="en-US" altLang="zh-CN" sz="2000" b="0" u="none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2000" b="0" u="none" dirty="0">
              <a:latin typeface="Times New Roman" pitchFamily="18" charset="0"/>
            </a:endParaRPr>
          </a:p>
        </p:txBody>
      </p:sp>
      <p:graphicFrame>
        <p:nvGraphicFramePr>
          <p:cNvPr id="5123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3886200" y="4953000"/>
          <a:ext cx="4248150" cy="1457325"/>
        </p:xfrm>
        <a:graphic>
          <a:graphicData uri="http://schemas.openxmlformats.org/presentationml/2006/ole">
            <p:oleObj spid="_x0000_s253955" name="文档" r:id="rId5" imgW="2545448" imgH="990283" progId="">
              <p:embed/>
            </p:oleObj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内容占位符 2"/>
          <p:cNvSpPr>
            <a:spLocks noGrp="1"/>
          </p:cNvSpPr>
          <p:nvPr>
            <p:ph sz="half" idx="1"/>
          </p:nvPr>
        </p:nvSpPr>
        <p:spPr bwMode="auto">
          <a:xfrm>
            <a:off x="457200" y="1143000"/>
            <a:ext cx="8258175" cy="46259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．求由方程组                              所确定的隐函数的导数</a:t>
            </a:r>
            <a:endParaRPr lang="en-US" altLang="zh-CN" sz="2400" dirty="0" smtClean="0"/>
          </a:p>
          <a:p>
            <a:pPr>
              <a:buFontTx/>
              <a:buNone/>
            </a:pPr>
            <a:endParaRPr lang="en-US" altLang="zh-CN" sz="2400" dirty="0" smtClean="0"/>
          </a:p>
          <a:p>
            <a:pPr>
              <a:buFontTx/>
              <a:buNone/>
            </a:pPr>
            <a:endParaRPr lang="en-US" altLang="zh-CN" sz="2400" b="1" dirty="0" smtClean="0"/>
          </a:p>
          <a:p>
            <a:pPr>
              <a:buFontTx/>
              <a:buNone/>
            </a:pPr>
            <a:r>
              <a:rPr lang="zh-CN" altLang="en-US" sz="2400" dirty="0" smtClean="0"/>
              <a:t>将方程组变形为</a:t>
            </a:r>
            <a:endParaRPr lang="en-US" altLang="zh-CN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&gt;&gt; </a:t>
            </a:r>
            <a:r>
              <a:rPr lang="en-US" altLang="zh-CN" sz="2400" dirty="0" err="1" smtClean="0"/>
              <a:t>syms</a:t>
            </a:r>
            <a:r>
              <a:rPr lang="en-US" altLang="zh-CN" sz="2400" dirty="0" smtClean="0"/>
              <a:t> x y z </a:t>
            </a:r>
            <a:r>
              <a:rPr lang="en-US" altLang="zh-CN" sz="2400" dirty="0" err="1" smtClean="0"/>
              <a:t>dyx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dzx</a:t>
            </a:r>
            <a:r>
              <a:rPr lang="en-US" altLang="zh-CN" sz="2400" dirty="0" smtClean="0"/>
              <a:t>;</a:t>
            </a:r>
            <a:endParaRPr lang="zh-CN" altLang="en-US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&gt;&gt; f=x^2+y^2-z;</a:t>
            </a:r>
            <a:endParaRPr lang="zh-CN" altLang="en-US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&gt;&gt; g=x^2+2*y^2+3*z^2;</a:t>
            </a:r>
            <a:endParaRPr lang="zh-CN" altLang="en-US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&gt;&gt; </a:t>
            </a:r>
            <a:r>
              <a:rPr lang="en-US" altLang="zh-CN" sz="2400" dirty="0" err="1" smtClean="0"/>
              <a:t>fx</a:t>
            </a:r>
            <a:r>
              <a:rPr lang="en-US" altLang="zh-CN" sz="2400" dirty="0" smtClean="0"/>
              <a:t>=diff(</a:t>
            </a:r>
            <a:r>
              <a:rPr lang="en-US" altLang="zh-CN" sz="2400" dirty="0" err="1" smtClean="0"/>
              <a:t>f,'x</a:t>
            </a:r>
            <a:r>
              <a:rPr lang="en-US" altLang="zh-CN" sz="2400" dirty="0" smtClean="0"/>
              <a:t>'); </a:t>
            </a:r>
            <a:r>
              <a:rPr lang="en-US" altLang="zh-CN" sz="2400" dirty="0" err="1" smtClean="0"/>
              <a:t>fy</a:t>
            </a:r>
            <a:r>
              <a:rPr lang="en-US" altLang="zh-CN" sz="2400" dirty="0" smtClean="0"/>
              <a:t>=diff(</a:t>
            </a:r>
            <a:r>
              <a:rPr lang="en-US" altLang="zh-CN" sz="2400" dirty="0" err="1" smtClean="0"/>
              <a:t>f,'y</a:t>
            </a:r>
            <a:r>
              <a:rPr lang="en-US" altLang="zh-CN" sz="2400" dirty="0" smtClean="0"/>
              <a:t>'); </a:t>
            </a:r>
            <a:r>
              <a:rPr lang="en-US" altLang="zh-CN" sz="2400" dirty="0" err="1" smtClean="0"/>
              <a:t>fz</a:t>
            </a:r>
            <a:r>
              <a:rPr lang="en-US" altLang="zh-CN" sz="2400" dirty="0" smtClean="0"/>
              <a:t>=diff(</a:t>
            </a:r>
            <a:r>
              <a:rPr lang="en-US" altLang="zh-CN" sz="2400" dirty="0" err="1" smtClean="0"/>
              <a:t>f,'z</a:t>
            </a:r>
            <a:r>
              <a:rPr lang="en-US" altLang="zh-CN" sz="2400" dirty="0" smtClean="0"/>
              <a:t>');</a:t>
            </a:r>
          </a:p>
          <a:p>
            <a:pPr>
              <a:buFontTx/>
              <a:buNone/>
            </a:pPr>
            <a:r>
              <a:rPr lang="en-US" altLang="zh-CN" sz="2400" dirty="0" smtClean="0"/>
              <a:t>&gt;&gt; </a:t>
            </a:r>
            <a:r>
              <a:rPr lang="en-US" altLang="zh-CN" sz="2400" dirty="0" err="1" smtClean="0"/>
              <a:t>ffx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fy</a:t>
            </a:r>
            <a:r>
              <a:rPr lang="en-US" altLang="zh-CN" sz="2400" dirty="0" smtClean="0"/>
              <a:t>*</a:t>
            </a:r>
            <a:r>
              <a:rPr lang="en-US" altLang="zh-CN" sz="2400" dirty="0" err="1" smtClean="0"/>
              <a:t>dyx+fz</a:t>
            </a:r>
            <a:r>
              <a:rPr lang="en-US" altLang="zh-CN" sz="2400" dirty="0" smtClean="0"/>
              <a:t>*</a:t>
            </a:r>
            <a:r>
              <a:rPr lang="en-US" altLang="zh-CN" sz="2400" dirty="0" err="1" smtClean="0"/>
              <a:t>dzx+fx</a:t>
            </a:r>
            <a:r>
              <a:rPr lang="en-US" altLang="zh-CN" sz="2400" dirty="0" smtClean="0"/>
              <a:t>;</a:t>
            </a:r>
            <a:endParaRPr lang="zh-CN" altLang="en-US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&gt;&gt; </a:t>
            </a:r>
            <a:r>
              <a:rPr lang="en-US" altLang="zh-CN" sz="2400" dirty="0" err="1" smtClean="0"/>
              <a:t>ggx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gy</a:t>
            </a:r>
            <a:r>
              <a:rPr lang="en-US" altLang="zh-CN" sz="2400" dirty="0" smtClean="0"/>
              <a:t>*</a:t>
            </a:r>
            <a:r>
              <a:rPr lang="en-US" altLang="zh-CN" sz="2400" dirty="0" err="1" smtClean="0"/>
              <a:t>dyx+gz</a:t>
            </a:r>
            <a:r>
              <a:rPr lang="en-US" altLang="zh-CN" sz="2400" dirty="0" smtClean="0"/>
              <a:t>*</a:t>
            </a:r>
            <a:r>
              <a:rPr lang="en-US" altLang="zh-CN" sz="2400" dirty="0" err="1" smtClean="0"/>
              <a:t>dzx+gx</a:t>
            </a:r>
            <a:r>
              <a:rPr lang="en-US" altLang="zh-CN" sz="2400" dirty="0" smtClean="0"/>
              <a:t>;</a:t>
            </a:r>
            <a:endParaRPr lang="zh-CN" altLang="en-US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&gt;&gt; [</a:t>
            </a:r>
            <a:r>
              <a:rPr lang="en-US" altLang="zh-CN" sz="2400" dirty="0" err="1" smtClean="0"/>
              <a:t>dyx,dzx</a:t>
            </a:r>
            <a:r>
              <a:rPr lang="en-US" altLang="zh-CN" sz="2400" dirty="0" smtClean="0"/>
              <a:t>]=solve(</a:t>
            </a:r>
            <a:r>
              <a:rPr lang="en-US" altLang="zh-CN" sz="2400" dirty="0" err="1" smtClean="0"/>
              <a:t>ffx,ggx,'dyx','dzx</a:t>
            </a:r>
            <a:r>
              <a:rPr lang="en-US" altLang="zh-CN" sz="2400" dirty="0" smtClean="0"/>
              <a:t>')</a:t>
            </a:r>
            <a:endParaRPr lang="zh-CN" altLang="en-US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&gt; </a:t>
            </a:r>
            <a:r>
              <a:rPr lang="en-US" altLang="zh-CN" sz="2400" dirty="0" err="1" smtClean="0"/>
              <a:t>gx</a:t>
            </a:r>
            <a:r>
              <a:rPr lang="en-US" altLang="zh-CN" sz="2400" dirty="0" smtClean="0"/>
              <a:t>=diff(</a:t>
            </a:r>
            <a:r>
              <a:rPr lang="en-US" altLang="zh-CN" sz="2400" dirty="0" err="1" smtClean="0"/>
              <a:t>g,'x</a:t>
            </a:r>
            <a:r>
              <a:rPr lang="en-US" altLang="zh-CN" sz="2400" dirty="0" smtClean="0"/>
              <a:t>'); </a:t>
            </a:r>
            <a:r>
              <a:rPr lang="en-US" altLang="zh-CN" sz="2400" dirty="0" err="1" smtClean="0"/>
              <a:t>gy</a:t>
            </a:r>
            <a:r>
              <a:rPr lang="en-US" altLang="zh-CN" sz="2400" dirty="0" smtClean="0"/>
              <a:t>=diff(</a:t>
            </a:r>
            <a:r>
              <a:rPr lang="en-US" altLang="zh-CN" sz="2400" dirty="0" err="1" smtClean="0"/>
              <a:t>g,'y</a:t>
            </a:r>
            <a:r>
              <a:rPr lang="en-US" altLang="zh-CN" sz="2400" dirty="0" smtClean="0"/>
              <a:t>'); </a:t>
            </a:r>
            <a:r>
              <a:rPr lang="en-US" altLang="zh-CN" sz="2400" dirty="0" err="1" smtClean="0"/>
              <a:t>gz</a:t>
            </a:r>
            <a:r>
              <a:rPr lang="en-US" altLang="zh-CN" sz="2400" dirty="0" smtClean="0"/>
              <a:t>=diff(</a:t>
            </a:r>
            <a:r>
              <a:rPr lang="en-US" altLang="zh-CN" sz="2400" dirty="0" err="1" smtClean="0"/>
              <a:t>g,'z</a:t>
            </a:r>
            <a:r>
              <a:rPr lang="en-US" altLang="zh-CN" sz="2400" dirty="0" smtClean="0"/>
              <a:t>');</a:t>
            </a:r>
            <a:endParaRPr lang="zh-CN" altLang="en-US" sz="2400" dirty="0" smtClean="0"/>
          </a:p>
        </p:txBody>
      </p:sp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6" name="Object 1"/>
          <p:cNvGraphicFramePr>
            <a:graphicFrameLocks noChangeAspect="1"/>
          </p:cNvGraphicFramePr>
          <p:nvPr/>
        </p:nvGraphicFramePr>
        <p:xfrm>
          <a:off x="2743200" y="1066800"/>
          <a:ext cx="2397125" cy="866775"/>
        </p:xfrm>
        <a:graphic>
          <a:graphicData uri="http://schemas.openxmlformats.org/presentationml/2006/ole">
            <p:oleObj spid="_x0000_s254978" name="公式" r:id="rId4" imgW="1346200" imgH="482600" progId="">
              <p:embed/>
            </p:oleObj>
          </a:graphicData>
        </a:graphic>
      </p:graphicFrame>
      <p:sp>
        <p:nvSpPr>
          <p:cNvPr id="615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743200" y="2057400"/>
          <a:ext cx="2789238" cy="866775"/>
        </p:xfrm>
        <a:graphic>
          <a:graphicData uri="http://schemas.openxmlformats.org/presentationml/2006/ole">
            <p:oleObj spid="_x0000_s254979" name="公式" r:id="rId5" imgW="1562100" imgH="482600" progId="">
              <p:embed/>
            </p:oleObj>
          </a:graphicData>
        </a:graphic>
      </p:graphicFrame>
    </p:spTree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内容占位符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8258175" cy="49006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400" dirty="0" smtClean="0"/>
              <a:t>运行结果：</a:t>
            </a:r>
          </a:p>
          <a:p>
            <a:pPr>
              <a:buFontTx/>
              <a:buNone/>
            </a:pPr>
            <a:r>
              <a:rPr lang="en-US" altLang="zh-CN" sz="2400" dirty="0" err="1" smtClean="0"/>
              <a:t>dyx</a:t>
            </a:r>
            <a:r>
              <a:rPr lang="en-US" altLang="zh-CN" sz="2400" dirty="0" smtClean="0"/>
              <a:t> =</a:t>
            </a:r>
            <a:endParaRPr lang="zh-CN" altLang="en-US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 -1/2*x*(6*z+1)/y/(1+3*z)</a:t>
            </a:r>
            <a:endParaRPr lang="zh-CN" altLang="en-US" sz="2400" dirty="0" smtClean="0"/>
          </a:p>
          <a:p>
            <a:pPr>
              <a:buFontTx/>
              <a:buNone/>
            </a:pPr>
            <a:r>
              <a:rPr lang="en-US" altLang="zh-CN" sz="2400" dirty="0" err="1" smtClean="0"/>
              <a:t>dzx</a:t>
            </a:r>
            <a:r>
              <a:rPr lang="en-US" altLang="zh-CN" sz="2400" dirty="0" smtClean="0"/>
              <a:t> =</a:t>
            </a:r>
            <a:endParaRPr lang="zh-CN" altLang="en-US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 x/(1+3*z) </a:t>
            </a:r>
          </a:p>
          <a:p>
            <a:pPr>
              <a:buFontTx/>
              <a:buNone/>
            </a:pPr>
            <a:endParaRPr lang="en-US" altLang="zh-CN" sz="2400" dirty="0" smtClean="0"/>
          </a:p>
          <a:p>
            <a:pPr>
              <a:buFontTx/>
              <a:buNone/>
            </a:pPr>
            <a:r>
              <a:rPr lang="zh-CN" altLang="en-US" sz="2400" dirty="0" smtClean="0"/>
              <a:t>即</a:t>
            </a:r>
          </a:p>
          <a:p>
            <a:pPr>
              <a:buFontTx/>
              <a:buNone/>
            </a:pPr>
            <a:endParaRPr lang="zh-CN" altLang="en-US" dirty="0" smtClean="0"/>
          </a:p>
        </p:txBody>
      </p:sp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0" name="Object 1"/>
          <p:cNvGraphicFramePr>
            <a:graphicFrameLocks noChangeAspect="1"/>
          </p:cNvGraphicFramePr>
          <p:nvPr/>
        </p:nvGraphicFramePr>
        <p:xfrm>
          <a:off x="1600200" y="4343400"/>
          <a:ext cx="1868487" cy="754062"/>
        </p:xfrm>
        <a:graphic>
          <a:graphicData uri="http://schemas.openxmlformats.org/presentationml/2006/ole">
            <p:oleObj spid="_x0000_s256002" name="公式" r:id="rId4" imgW="1040948" imgH="418918" progId="">
              <p:embed/>
            </p:oleObj>
          </a:graphicData>
        </a:graphic>
      </p:graphicFrame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4191000" y="4343400"/>
          <a:ext cx="1354137" cy="703262"/>
        </p:xfrm>
        <a:graphic>
          <a:graphicData uri="http://schemas.openxmlformats.org/presentationml/2006/ole">
            <p:oleObj spid="_x0000_s256003" name="公式" r:id="rId5" imgW="748975" imgH="393529" progId="">
              <p:embed/>
            </p:oleObj>
          </a:graphicData>
        </a:graphic>
      </p:graphicFrame>
    </p:spTree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0"/>
            <a:ext cx="7793037" cy="14620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 smtClean="0">
                <a:solidFill>
                  <a:schemeClr val="accent2"/>
                </a:solidFill>
              </a:rPr>
              <a:t/>
            </a:r>
            <a:br>
              <a:rPr lang="zh-CN" altLang="en-US" sz="3200" dirty="0" smtClean="0">
                <a:solidFill>
                  <a:schemeClr val="accent2"/>
                </a:solidFill>
              </a:rPr>
            </a:br>
            <a:r>
              <a:rPr lang="zh-CN" altLang="en-US" sz="3200" dirty="0" smtClean="0">
                <a:solidFill>
                  <a:schemeClr val="accent2"/>
                </a:solidFill>
              </a:rPr>
              <a:t>    </a:t>
            </a:r>
            <a:r>
              <a:rPr lang="zh-CN" altLang="en-US" sz="3600" dirty="0" smtClean="0">
                <a:solidFill>
                  <a:schemeClr val="tx1"/>
                </a:solidFill>
              </a:rPr>
              <a:t>高阶偏导数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533400" y="838200"/>
          <a:ext cx="5329238" cy="1752600"/>
        </p:xfrm>
        <a:graphic>
          <a:graphicData uri="http://schemas.openxmlformats.org/presentationml/2006/ole">
            <p:oleObj spid="_x0000_s257026" name="文档" r:id="rId4" imgW="2541139" imgH="990283" progId="">
              <p:embed/>
            </p:oleObj>
          </a:graphicData>
        </a:graphic>
      </p:graphicFrame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381000" y="2133600"/>
            <a:ext cx="799147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400" b="0" u="none" dirty="0">
                <a:latin typeface="Times New Roman" pitchFamily="18" charset="0"/>
              </a:rPr>
              <a:t>1.&gt;&gt; </a:t>
            </a:r>
            <a:r>
              <a:rPr lang="en-US" altLang="zh-CN" sz="2400" b="0" u="none" dirty="0" err="1">
                <a:latin typeface="Times New Roman" pitchFamily="18" charset="0"/>
              </a:rPr>
              <a:t>syms</a:t>
            </a:r>
            <a:r>
              <a:rPr lang="en-US" altLang="zh-CN" sz="2400" b="0" u="none" dirty="0">
                <a:latin typeface="Times New Roman" pitchFamily="18" charset="0"/>
              </a:rPr>
              <a:t> x y z;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b="0" u="none" dirty="0">
                <a:latin typeface="Times New Roman" pitchFamily="18" charset="0"/>
              </a:rPr>
              <a:t>&gt;&gt;f=x^2+y^2+z^2-4*z;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b="0" u="none" dirty="0">
                <a:latin typeface="Times New Roman" pitchFamily="18" charset="0"/>
              </a:rPr>
              <a:t>&gt;&gt;</a:t>
            </a:r>
            <a:r>
              <a:rPr lang="en-US" altLang="zh-CN" sz="2400" b="0" u="none" dirty="0" err="1">
                <a:latin typeface="Times New Roman" pitchFamily="18" charset="0"/>
              </a:rPr>
              <a:t>fx</a:t>
            </a:r>
            <a:r>
              <a:rPr lang="en-US" altLang="zh-CN" sz="2400" b="0" u="none" dirty="0">
                <a:latin typeface="Times New Roman" pitchFamily="18" charset="0"/>
              </a:rPr>
              <a:t>=diff(</a:t>
            </a:r>
            <a:r>
              <a:rPr lang="en-US" altLang="zh-CN" sz="2400" b="0" u="none" dirty="0" err="1">
                <a:latin typeface="Times New Roman" pitchFamily="18" charset="0"/>
              </a:rPr>
              <a:t>f,'x</a:t>
            </a:r>
            <a:r>
              <a:rPr lang="en-US" altLang="zh-CN" sz="2400" b="0" u="none" dirty="0">
                <a:latin typeface="Times New Roman" pitchFamily="18" charset="0"/>
              </a:rPr>
              <a:t>');</a:t>
            </a:r>
            <a:r>
              <a:rPr lang="en-US" altLang="zh-CN" sz="2400" b="0" u="none" dirty="0" err="1">
                <a:latin typeface="Times New Roman" pitchFamily="18" charset="0"/>
              </a:rPr>
              <a:t>fz</a:t>
            </a:r>
            <a:r>
              <a:rPr lang="en-US" altLang="zh-CN" sz="2400" b="0" u="none" dirty="0">
                <a:latin typeface="Times New Roman" pitchFamily="18" charset="0"/>
              </a:rPr>
              <a:t>=diff(</a:t>
            </a:r>
            <a:r>
              <a:rPr lang="en-US" altLang="zh-CN" sz="2400" b="0" u="none" dirty="0" err="1">
                <a:latin typeface="Times New Roman" pitchFamily="18" charset="0"/>
              </a:rPr>
              <a:t>f,'z</a:t>
            </a:r>
            <a:r>
              <a:rPr lang="en-US" altLang="zh-CN" sz="2400" b="0" u="none" dirty="0">
                <a:latin typeface="Times New Roman" pitchFamily="18" charset="0"/>
              </a:rPr>
              <a:t>');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b="0" u="none" dirty="0">
                <a:latin typeface="Times New Roman" pitchFamily="18" charset="0"/>
              </a:rPr>
              <a:t>&gt;&gt;</a:t>
            </a:r>
            <a:r>
              <a:rPr lang="en-US" altLang="zh-CN" sz="2400" b="0" u="none" dirty="0" err="1">
                <a:latin typeface="Times New Roman" pitchFamily="18" charset="0"/>
              </a:rPr>
              <a:t>dzx</a:t>
            </a:r>
            <a:r>
              <a:rPr lang="en-US" altLang="zh-CN" sz="2400" b="0" u="none" dirty="0">
                <a:latin typeface="Times New Roman" pitchFamily="18" charset="0"/>
              </a:rPr>
              <a:t>=-</a:t>
            </a:r>
            <a:r>
              <a:rPr lang="en-US" altLang="zh-CN" sz="2400" b="0" u="none" dirty="0" err="1">
                <a:latin typeface="Times New Roman" pitchFamily="18" charset="0"/>
              </a:rPr>
              <a:t>fx</a:t>
            </a:r>
            <a:r>
              <a:rPr lang="en-US" altLang="zh-CN" sz="2400" b="0" u="none" dirty="0">
                <a:latin typeface="Times New Roman" pitchFamily="18" charset="0"/>
              </a:rPr>
              <a:t>/</a:t>
            </a:r>
            <a:r>
              <a:rPr lang="en-US" altLang="zh-CN" sz="2400" b="0" u="none" dirty="0" err="1">
                <a:latin typeface="Times New Roman" pitchFamily="18" charset="0"/>
              </a:rPr>
              <a:t>fz</a:t>
            </a:r>
            <a:r>
              <a:rPr lang="en-US" altLang="zh-CN" sz="2400" b="0" u="none" dirty="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b="0" u="none" dirty="0">
                <a:latin typeface="Times New Roman" pitchFamily="18" charset="0"/>
              </a:rPr>
              <a:t>&gt;&gt;g=</a:t>
            </a:r>
            <a:r>
              <a:rPr lang="en-US" altLang="zh-CN" sz="2400" b="0" u="none" dirty="0" err="1">
                <a:latin typeface="Times New Roman" pitchFamily="18" charset="0"/>
              </a:rPr>
              <a:t>dzx</a:t>
            </a:r>
            <a:r>
              <a:rPr lang="en-US" altLang="zh-CN" sz="2400" b="0" u="none" dirty="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b="0" u="none" dirty="0">
                <a:latin typeface="Times New Roman" pitchFamily="18" charset="0"/>
              </a:rPr>
              <a:t>&gt;&gt;</a:t>
            </a:r>
            <a:r>
              <a:rPr lang="en-US" altLang="zh-CN" sz="2400" b="0" u="none" dirty="0" err="1">
                <a:latin typeface="Times New Roman" pitchFamily="18" charset="0"/>
              </a:rPr>
              <a:t>gx</a:t>
            </a:r>
            <a:r>
              <a:rPr lang="en-US" altLang="zh-CN" sz="2400" b="0" u="none" dirty="0">
                <a:latin typeface="Times New Roman" pitchFamily="18" charset="0"/>
              </a:rPr>
              <a:t>=diff(</a:t>
            </a:r>
            <a:r>
              <a:rPr lang="en-US" altLang="zh-CN" sz="2400" b="0" u="none" dirty="0" err="1">
                <a:latin typeface="Times New Roman" pitchFamily="18" charset="0"/>
              </a:rPr>
              <a:t>g,'x</a:t>
            </a:r>
            <a:r>
              <a:rPr lang="en-US" altLang="zh-CN" sz="2400" b="0" u="none" dirty="0">
                <a:latin typeface="Times New Roman" pitchFamily="18" charset="0"/>
              </a:rPr>
              <a:t>');</a:t>
            </a:r>
            <a:r>
              <a:rPr lang="en-US" altLang="zh-CN" sz="2400" b="0" u="none" dirty="0" err="1">
                <a:latin typeface="Times New Roman" pitchFamily="18" charset="0"/>
              </a:rPr>
              <a:t>gz</a:t>
            </a:r>
            <a:r>
              <a:rPr lang="en-US" altLang="zh-CN" sz="2400" b="0" u="none" dirty="0">
                <a:latin typeface="Times New Roman" pitchFamily="18" charset="0"/>
              </a:rPr>
              <a:t>=diff(</a:t>
            </a:r>
            <a:r>
              <a:rPr lang="en-US" altLang="zh-CN" sz="2400" b="0" u="none" dirty="0" err="1">
                <a:latin typeface="Times New Roman" pitchFamily="18" charset="0"/>
              </a:rPr>
              <a:t>g,'z</a:t>
            </a:r>
            <a:r>
              <a:rPr lang="en-US" altLang="zh-CN" sz="2400" b="0" u="none" dirty="0">
                <a:latin typeface="Times New Roman" pitchFamily="18" charset="0"/>
              </a:rPr>
              <a:t>');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b="0" u="none" dirty="0">
                <a:latin typeface="Times New Roman" pitchFamily="18" charset="0"/>
              </a:rPr>
              <a:t>&gt;&gt;</a:t>
            </a:r>
            <a:r>
              <a:rPr lang="en-US" altLang="zh-CN" sz="2400" b="0" u="none" dirty="0" err="1">
                <a:latin typeface="Times New Roman" pitchFamily="18" charset="0"/>
              </a:rPr>
              <a:t>dzxx</a:t>
            </a:r>
            <a:r>
              <a:rPr lang="en-US" altLang="zh-CN" sz="2400" b="0" u="none" dirty="0">
                <a:latin typeface="Times New Roman" pitchFamily="18" charset="0"/>
              </a:rPr>
              <a:t>=</a:t>
            </a:r>
            <a:r>
              <a:rPr lang="en-US" altLang="zh-CN" sz="2400" b="0" u="none" dirty="0" err="1">
                <a:latin typeface="Times New Roman" pitchFamily="18" charset="0"/>
              </a:rPr>
              <a:t>gx+gz</a:t>
            </a:r>
            <a:r>
              <a:rPr lang="en-US" altLang="zh-CN" sz="2400" b="0" u="none" dirty="0">
                <a:latin typeface="Times New Roman" pitchFamily="18" charset="0"/>
              </a:rPr>
              <a:t>*</a:t>
            </a:r>
            <a:r>
              <a:rPr lang="en-US" altLang="zh-CN" sz="2400" b="0" u="none" dirty="0" err="1">
                <a:latin typeface="Times New Roman" pitchFamily="18" charset="0"/>
              </a:rPr>
              <a:t>dzx</a:t>
            </a:r>
            <a:endParaRPr lang="en-US" altLang="zh-CN" sz="2400" b="0" u="none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400" b="0" u="none" dirty="0">
                <a:latin typeface="Times New Roman" pitchFamily="18" charset="0"/>
              </a:rPr>
              <a:t>运行结果：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b="0" u="none" dirty="0" err="1">
                <a:latin typeface="Times New Roman" pitchFamily="18" charset="0"/>
              </a:rPr>
              <a:t>dzxx</a:t>
            </a:r>
            <a:r>
              <a:rPr lang="en-US" altLang="zh-CN" sz="2400" b="0" u="none" dirty="0">
                <a:latin typeface="Times New Roman" pitchFamily="18" charset="0"/>
              </a:rPr>
              <a:t> =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b="0" u="none" dirty="0">
                <a:latin typeface="Times New Roman" pitchFamily="18" charset="0"/>
              </a:rPr>
              <a:t> -2/(2*z-4)-8*x^2/(2*z-4)^3</a:t>
            </a:r>
          </a:p>
          <a:p>
            <a:pPr eaLnBrk="1" hangingPunct="1">
              <a:spcBef>
                <a:spcPct val="0"/>
              </a:spcBef>
            </a:pPr>
            <a:endParaRPr lang="en-US" altLang="zh-CN" sz="2000" b="0" u="none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2000" b="0" u="none" dirty="0">
              <a:latin typeface="Times New Roman" pitchFamily="18" charset="0"/>
            </a:endParaRPr>
          </a:p>
        </p:txBody>
      </p:sp>
      <p:graphicFrame>
        <p:nvGraphicFramePr>
          <p:cNvPr id="8195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4419600" y="3276600"/>
          <a:ext cx="5040313" cy="1824038"/>
        </p:xfrm>
        <a:graphic>
          <a:graphicData uri="http://schemas.openxmlformats.org/presentationml/2006/ole">
            <p:oleObj spid="_x0000_s257027" name="文档" r:id="rId5" imgW="2531442" imgH="990283" progId="">
              <p:embed/>
            </p:oleObj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内容占位符 2"/>
          <p:cNvSpPr>
            <a:spLocks noGrp="1"/>
          </p:cNvSpPr>
          <p:nvPr>
            <p:ph sz="half" idx="1"/>
          </p:nvPr>
        </p:nvSpPr>
        <p:spPr bwMode="auto">
          <a:xfrm>
            <a:off x="457200" y="1295400"/>
            <a:ext cx="8258175" cy="49006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．设                      </a:t>
            </a:r>
            <a:r>
              <a:rPr lang="en-US" altLang="zh-CN" dirty="0" smtClean="0"/>
              <a:t>,</a:t>
            </a:r>
            <a:r>
              <a:rPr lang="zh-CN" altLang="en-US" dirty="0" smtClean="0"/>
              <a:t>求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400" dirty="0" smtClean="0"/>
              <a:t>&gt;&gt; </a:t>
            </a:r>
            <a:r>
              <a:rPr lang="en-US" altLang="zh-CN" sz="2400" dirty="0" err="1" smtClean="0"/>
              <a:t>syms</a:t>
            </a:r>
            <a:r>
              <a:rPr lang="en-US" altLang="zh-CN" sz="2400" dirty="0" smtClean="0"/>
              <a:t> x y z;</a:t>
            </a:r>
            <a:endParaRPr lang="zh-CN" altLang="en-US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&gt;&gt;f=x^2+y^2+z^2-4*z;</a:t>
            </a:r>
            <a:endParaRPr lang="zh-CN" altLang="en-US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&gt;&gt;</a:t>
            </a:r>
            <a:r>
              <a:rPr lang="en-US" altLang="zh-CN" sz="2400" dirty="0" err="1" smtClean="0"/>
              <a:t>fx</a:t>
            </a:r>
            <a:r>
              <a:rPr lang="en-US" altLang="zh-CN" sz="2400" dirty="0" smtClean="0"/>
              <a:t>=diff(</a:t>
            </a:r>
            <a:r>
              <a:rPr lang="en-US" altLang="zh-CN" sz="2400" dirty="0" err="1" smtClean="0"/>
              <a:t>f,'x</a:t>
            </a:r>
            <a:r>
              <a:rPr lang="en-US" altLang="zh-CN" sz="2400" dirty="0" smtClean="0"/>
              <a:t>');</a:t>
            </a:r>
            <a:r>
              <a:rPr lang="en-US" altLang="zh-CN" sz="2400" dirty="0" err="1" smtClean="0"/>
              <a:t>fz</a:t>
            </a:r>
            <a:r>
              <a:rPr lang="en-US" altLang="zh-CN" sz="2400" dirty="0" smtClean="0"/>
              <a:t>=diff(</a:t>
            </a:r>
            <a:r>
              <a:rPr lang="en-US" altLang="zh-CN" sz="2400" dirty="0" err="1" smtClean="0"/>
              <a:t>f,'z</a:t>
            </a:r>
            <a:r>
              <a:rPr lang="en-US" altLang="zh-CN" sz="2400" dirty="0" smtClean="0"/>
              <a:t>');</a:t>
            </a:r>
            <a:endParaRPr lang="zh-CN" altLang="en-US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&gt;&gt;</a:t>
            </a:r>
            <a:r>
              <a:rPr lang="en-US" altLang="zh-CN" sz="2400" dirty="0" err="1" smtClean="0"/>
              <a:t>dzx</a:t>
            </a:r>
            <a:r>
              <a:rPr lang="en-US" altLang="zh-CN" sz="2400" dirty="0" smtClean="0"/>
              <a:t>=-</a:t>
            </a:r>
            <a:r>
              <a:rPr lang="en-US" altLang="zh-CN" sz="2400" dirty="0" err="1" smtClean="0"/>
              <a:t>fx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fz</a:t>
            </a:r>
            <a:r>
              <a:rPr lang="en-US" altLang="zh-CN" sz="2400" dirty="0" smtClean="0"/>
              <a:t>;</a:t>
            </a:r>
            <a:endParaRPr lang="zh-CN" altLang="en-US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&gt;&gt;g=</a:t>
            </a:r>
            <a:r>
              <a:rPr lang="en-US" altLang="zh-CN" sz="2400" dirty="0" err="1" smtClean="0"/>
              <a:t>dzx</a:t>
            </a:r>
            <a:r>
              <a:rPr lang="en-US" altLang="zh-CN" sz="2400" dirty="0" smtClean="0"/>
              <a:t>;</a:t>
            </a:r>
            <a:endParaRPr lang="zh-CN" altLang="en-US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&gt;&gt;</a:t>
            </a:r>
            <a:r>
              <a:rPr lang="en-US" altLang="zh-CN" sz="2400" dirty="0" err="1" smtClean="0"/>
              <a:t>gx</a:t>
            </a:r>
            <a:r>
              <a:rPr lang="en-US" altLang="zh-CN" sz="2400" dirty="0" smtClean="0"/>
              <a:t>=diff(</a:t>
            </a:r>
            <a:r>
              <a:rPr lang="en-US" altLang="zh-CN" sz="2400" dirty="0" err="1" smtClean="0"/>
              <a:t>g,'x</a:t>
            </a:r>
            <a:r>
              <a:rPr lang="en-US" altLang="zh-CN" sz="2400" dirty="0" smtClean="0"/>
              <a:t>');</a:t>
            </a:r>
            <a:r>
              <a:rPr lang="en-US" altLang="zh-CN" sz="2400" dirty="0" err="1" smtClean="0"/>
              <a:t>gz</a:t>
            </a:r>
            <a:r>
              <a:rPr lang="en-US" altLang="zh-CN" sz="2400" dirty="0" smtClean="0"/>
              <a:t>=diff(</a:t>
            </a:r>
            <a:r>
              <a:rPr lang="en-US" altLang="zh-CN" sz="2400" dirty="0" err="1" smtClean="0"/>
              <a:t>g,'z</a:t>
            </a:r>
            <a:r>
              <a:rPr lang="en-US" altLang="zh-CN" sz="2400" dirty="0" smtClean="0"/>
              <a:t>');</a:t>
            </a:r>
            <a:endParaRPr lang="zh-CN" altLang="en-US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&gt;&gt;</a:t>
            </a:r>
            <a:r>
              <a:rPr lang="en-US" altLang="zh-CN" sz="2400" dirty="0" err="1" smtClean="0"/>
              <a:t>dzxx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gx+gz</a:t>
            </a:r>
            <a:r>
              <a:rPr lang="en-US" altLang="zh-CN" sz="2400" dirty="0" smtClean="0"/>
              <a:t>*</a:t>
            </a:r>
            <a:r>
              <a:rPr lang="en-US" altLang="zh-CN" sz="2400" dirty="0" err="1" smtClean="0"/>
              <a:t>dzx</a:t>
            </a:r>
            <a:endParaRPr lang="zh-CN" altLang="en-US" sz="2400" dirty="0" smtClean="0"/>
          </a:p>
          <a:p>
            <a:pPr>
              <a:buFontTx/>
              <a:buNone/>
            </a:pPr>
            <a:r>
              <a:rPr lang="zh-CN" altLang="en-US" sz="2400" dirty="0" smtClean="0"/>
              <a:t>运行结果：</a:t>
            </a:r>
          </a:p>
          <a:p>
            <a:pPr>
              <a:buFontTx/>
              <a:buNone/>
            </a:pPr>
            <a:r>
              <a:rPr lang="en-US" altLang="zh-CN" sz="2400" dirty="0" err="1" smtClean="0"/>
              <a:t>dzxx</a:t>
            </a:r>
            <a:r>
              <a:rPr lang="en-US" altLang="zh-CN" sz="2400" dirty="0" smtClean="0"/>
              <a:t> =</a:t>
            </a:r>
            <a:endParaRPr lang="zh-CN" altLang="en-US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 -2/(2*z-4)-8*x^2/(2*z-4)^3</a:t>
            </a:r>
            <a:endParaRPr lang="zh-CN" altLang="en-US" sz="2400" dirty="0" smtClean="0"/>
          </a:p>
          <a:p>
            <a:pPr>
              <a:buFontTx/>
              <a:buNone/>
            </a:pPr>
            <a:endParaRPr lang="zh-CN" altLang="en-US" dirty="0" smtClean="0"/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18" name="Object 1"/>
          <p:cNvGraphicFramePr>
            <a:graphicFrameLocks noChangeAspect="1"/>
          </p:cNvGraphicFramePr>
          <p:nvPr/>
        </p:nvGraphicFramePr>
        <p:xfrm>
          <a:off x="1676400" y="1371600"/>
          <a:ext cx="2006600" cy="411163"/>
        </p:xfrm>
        <a:graphic>
          <a:graphicData uri="http://schemas.openxmlformats.org/presentationml/2006/ole">
            <p:oleObj spid="_x0000_s258050" name="公式" r:id="rId4" imgW="1117600" imgH="228600" progId="">
              <p:embed/>
            </p:oleObj>
          </a:graphicData>
        </a:graphic>
      </p:graphicFrame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4495800" y="1143000"/>
          <a:ext cx="531813" cy="754063"/>
        </p:xfrm>
        <a:graphic>
          <a:graphicData uri="http://schemas.openxmlformats.org/presentationml/2006/ole">
            <p:oleObj spid="_x0000_s258051" name="公式" r:id="rId5" imgW="291973" imgH="418918" progId="">
              <p:embed/>
            </p:oleObj>
          </a:graphicData>
        </a:graphic>
      </p:graphicFrame>
    </p:spTree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 smtClean="0">
                <a:solidFill>
                  <a:schemeClr val="accent2"/>
                </a:solidFill>
              </a:rPr>
              <a:t/>
            </a:r>
            <a:br>
              <a:rPr lang="zh-CN" altLang="en-US" sz="3200" dirty="0" smtClean="0">
                <a:solidFill>
                  <a:schemeClr val="accent2"/>
                </a:solidFill>
              </a:rPr>
            </a:br>
            <a:r>
              <a:rPr lang="zh-CN" altLang="en-US" sz="3200" b="1" dirty="0" smtClean="0"/>
              <a:t>方向导数</a:t>
            </a:r>
            <a:endParaRPr lang="zh-CN" alt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7643813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 smtClean="0"/>
              <a:t>１．求函数                            在点处，沿第一象限角平分线方向的方向导数。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&gt;&gt; </a:t>
            </a:r>
            <a:r>
              <a:rPr lang="en-US" altLang="zh-CN" sz="2400" dirty="0" err="1" smtClean="0"/>
              <a:t>syms</a:t>
            </a:r>
            <a:r>
              <a:rPr lang="en-US" altLang="zh-CN" sz="2400" dirty="0" smtClean="0"/>
              <a:t> x y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&gt;&gt; z=x^2+y^2+x*y;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&gt;&gt; </a:t>
            </a:r>
            <a:r>
              <a:rPr lang="en-US" altLang="zh-CN" sz="2400" dirty="0" err="1" smtClean="0"/>
              <a:t>zx</a:t>
            </a:r>
            <a:r>
              <a:rPr lang="en-US" altLang="zh-CN" sz="2400" dirty="0" smtClean="0"/>
              <a:t>=diff(</a:t>
            </a:r>
            <a:r>
              <a:rPr lang="en-US" altLang="zh-CN" sz="2400" dirty="0" err="1" smtClean="0"/>
              <a:t>z,'x</a:t>
            </a:r>
            <a:r>
              <a:rPr lang="en-US" altLang="zh-CN" sz="2400" dirty="0" smtClean="0"/>
              <a:t>'); </a:t>
            </a:r>
            <a:r>
              <a:rPr lang="en-US" altLang="zh-CN" sz="2400" dirty="0" err="1" smtClean="0"/>
              <a:t>zy</a:t>
            </a:r>
            <a:r>
              <a:rPr lang="en-US" altLang="zh-CN" sz="2400" dirty="0" smtClean="0"/>
              <a:t>=diff(</a:t>
            </a:r>
            <a:r>
              <a:rPr lang="en-US" altLang="zh-CN" sz="2400" dirty="0" err="1" smtClean="0"/>
              <a:t>z,'y</a:t>
            </a:r>
            <a:r>
              <a:rPr lang="en-US" altLang="zh-CN" sz="2400" dirty="0" smtClean="0"/>
              <a:t>');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&gt;&gt; </a:t>
            </a:r>
            <a:r>
              <a:rPr lang="en-US" altLang="zh-CN" sz="2400" dirty="0" err="1" smtClean="0"/>
              <a:t>fzx</a:t>
            </a:r>
            <a:r>
              <a:rPr lang="en-US" altLang="zh-CN" sz="2400" dirty="0" smtClean="0"/>
              <a:t>=inline(</a:t>
            </a:r>
            <a:r>
              <a:rPr lang="en-US" altLang="zh-CN" sz="2400" dirty="0" err="1" smtClean="0"/>
              <a:t>zx</a:t>
            </a:r>
            <a:r>
              <a:rPr lang="en-US" altLang="zh-CN" sz="2400" dirty="0" smtClean="0"/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&gt;&gt; </a:t>
            </a:r>
            <a:r>
              <a:rPr lang="en-US" altLang="zh-CN" sz="2400" dirty="0" err="1" smtClean="0"/>
              <a:t>fzy</a:t>
            </a:r>
            <a:r>
              <a:rPr lang="en-US" altLang="zh-CN" sz="2400" dirty="0" smtClean="0"/>
              <a:t>=inline(</a:t>
            </a:r>
            <a:r>
              <a:rPr lang="en-US" altLang="zh-CN" sz="2400" dirty="0" err="1" smtClean="0"/>
              <a:t>zy</a:t>
            </a:r>
            <a:r>
              <a:rPr lang="en-US" altLang="zh-CN" sz="2400" dirty="0" smtClean="0"/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&gt;&gt; a=pi/4;b=pi/4;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&gt;&gt; fl=</a:t>
            </a:r>
            <a:r>
              <a:rPr lang="en-US" altLang="zh-CN" sz="2400" dirty="0" err="1" smtClean="0"/>
              <a:t>fzx</a:t>
            </a:r>
            <a:r>
              <a:rPr lang="en-US" altLang="zh-CN" sz="2400" dirty="0" smtClean="0"/>
              <a:t>(1,1)*</a:t>
            </a:r>
            <a:r>
              <a:rPr lang="en-US" altLang="zh-CN" sz="2400" dirty="0" err="1" smtClean="0"/>
              <a:t>cos</a:t>
            </a:r>
            <a:r>
              <a:rPr lang="en-US" altLang="zh-CN" sz="2400" dirty="0" smtClean="0"/>
              <a:t>(a)+</a:t>
            </a:r>
            <a:r>
              <a:rPr lang="en-US" altLang="zh-CN" sz="2400" dirty="0" err="1" smtClean="0"/>
              <a:t>fzy</a:t>
            </a:r>
            <a:r>
              <a:rPr lang="en-US" altLang="zh-CN" sz="2400" dirty="0" smtClean="0"/>
              <a:t>(1,1)*</a:t>
            </a:r>
            <a:r>
              <a:rPr lang="en-US" altLang="zh-CN" sz="2400" dirty="0" err="1" smtClean="0"/>
              <a:t>cos</a:t>
            </a:r>
            <a:r>
              <a:rPr lang="en-US" altLang="zh-CN" sz="2400" dirty="0" smtClean="0"/>
              <a:t>(b)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 smtClean="0"/>
              <a:t>运行结果：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fl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4.24262</a:t>
            </a:r>
            <a:r>
              <a:rPr lang="zh-CN" altLang="en-US" sz="2400" dirty="0" smtClean="0"/>
              <a:t>．</a:t>
            </a:r>
          </a:p>
        </p:txBody>
      </p:sp>
      <p:graphicFrame>
        <p:nvGraphicFramePr>
          <p:cNvPr id="1024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362200" y="990600"/>
          <a:ext cx="2376488" cy="1501775"/>
        </p:xfrm>
        <a:graphic>
          <a:graphicData uri="http://schemas.openxmlformats.org/presentationml/2006/ole">
            <p:oleObj spid="_x0000_s259074" name="文档" r:id="rId4" imgW="1366455" imgH="862853" progId="">
              <p:embed/>
            </p:oleObj>
          </a:graphicData>
        </a:graphic>
      </p:graphicFrame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9F495B6-802C-4A3D-B606-5D3D03BA709D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52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205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C655C2-E08E-46D4-87AF-0A577097D4D8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371600"/>
            <a:ext cx="8064500" cy="4824413"/>
          </a:xfrm>
        </p:spPr>
        <p:txBody>
          <a:bodyPr/>
          <a:lstStyle/>
          <a:p>
            <a:pPr marL="273050" indent="-273050"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MATLAB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中求函数极限的函数是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limit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，可用来求函数在指定点的极限值和左右极限值。对于极限值为</a:t>
            </a:r>
            <a:r>
              <a:rPr lang="zh-CN" altLang="en-US" smtClean="0">
                <a:latin typeface="Arial" charset="0"/>
                <a:ea typeface="黑体" pitchFamily="49" charset="-122"/>
              </a:rPr>
              <a:t>“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没有定义</a:t>
            </a:r>
            <a:r>
              <a:rPr lang="zh-CN" altLang="en-US" smtClean="0">
                <a:latin typeface="Arial" charset="0"/>
                <a:ea typeface="黑体" pitchFamily="49" charset="-122"/>
              </a:rPr>
              <a:t>”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的极限，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MATLAB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给出的结果为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NaN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，极限值为无穷大时，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MATLAB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给出的结果为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inf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marL="273050" indent="-273050" eaLnBrk="1" hangingPunct="1">
              <a:lnSpc>
                <a:spcPct val="140000"/>
              </a:lnSpc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limit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函数的调用格式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:limit(f,x,a)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：求符号函数</a:t>
            </a:r>
            <a:r>
              <a:rPr lang="en-US" altLang="zh-CN" i="1" smtClean="0"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i="1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的极限值       ，即计算当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变量</a:t>
            </a:r>
            <a:r>
              <a:rPr lang="en-US" altLang="zh-CN" i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趋近于常数</a:t>
            </a:r>
            <a:r>
              <a:rPr lang="en-US" altLang="zh-CN" i="1" smtClean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时，</a:t>
            </a:r>
            <a:r>
              <a:rPr lang="en-US" altLang="zh-CN" i="1" smtClean="0"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i="1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函数的极限值。</a:t>
            </a:r>
          </a:p>
          <a:p>
            <a:pPr marL="273050" indent="-273050"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49" charset="-122"/>
                <a:ea typeface="黑体" pitchFamily="49" charset="-122"/>
              </a:rPr>
              <a:t>变量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可以是其他的符号变量。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ph sz="half" idx="4294967295"/>
          </p:nvPr>
        </p:nvGraphicFramePr>
        <p:xfrm>
          <a:off x="3200400" y="4343400"/>
          <a:ext cx="1295400" cy="512763"/>
        </p:xfrm>
        <a:graphic>
          <a:graphicData uri="http://schemas.openxmlformats.org/presentationml/2006/ole">
            <p:oleObj spid="_x0000_s171010" name="公式" r:id="rId3" imgW="571320" imgH="279360" progId="">
              <p:embed/>
            </p:oleObj>
          </a:graphicData>
        </a:graphic>
      </p:graphicFrame>
      <p:sp>
        <p:nvSpPr>
          <p:cNvPr id="2055" name="标题 4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229600" cy="792163"/>
          </a:xfrm>
        </p:spPr>
        <p:txBody>
          <a:bodyPr/>
          <a:lstStyle/>
          <a:p>
            <a:pPr algn="ctr" eaLnBrk="1" hangingPunct="1"/>
            <a:r>
              <a:rPr lang="en-US" altLang="zh-CN" sz="3200" b="1" smtClean="0">
                <a:latin typeface="黑体" pitchFamily="49" charset="-122"/>
                <a:ea typeface="黑体" pitchFamily="49" charset="-122"/>
              </a:rPr>
              <a:t>1  </a:t>
            </a: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符号极限</a:t>
            </a:r>
            <a:endParaRPr lang="zh-CN" altLang="en-US" sz="3200" smtClean="0"/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54C68C4-677D-4D8B-80E6-84EA1DB096ED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9635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C0C563-BD8A-4FD3-A725-3C2E07EDCDA4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9637" name="Rectangle 8"/>
          <p:cNvSpPr>
            <a:spLocks noGrp="1" noChangeArrowheads="1"/>
          </p:cNvSpPr>
          <p:nvPr>
            <p:ph sz="quarter" idx="4294967295"/>
          </p:nvPr>
        </p:nvSpPr>
        <p:spPr>
          <a:xfrm>
            <a:off x="457200" y="1143000"/>
            <a:ext cx="8229600" cy="4824413"/>
          </a:xfrm>
        </p:spPr>
        <p:txBody>
          <a:bodyPr/>
          <a:lstStyle/>
          <a:p>
            <a:pPr marL="273050" indent="-273050" eaLnBrk="1" hangingPunct="1">
              <a:lnSpc>
                <a:spcPct val="140000"/>
              </a:lnSpc>
            </a:pPr>
            <a:r>
              <a:rPr lang="zh-CN" altLang="fr-FR" smtClean="0">
                <a:latin typeface="黑体" pitchFamily="49" charset="-122"/>
                <a:ea typeface="黑体" pitchFamily="49" charset="-122"/>
              </a:rPr>
              <a:t>符号积分由函数</a:t>
            </a:r>
            <a:r>
              <a:rPr lang="fr-FR" altLang="zh-CN" smtClean="0">
                <a:latin typeface="黑体" pitchFamily="49" charset="-122"/>
                <a:ea typeface="黑体" pitchFamily="49" charset="-122"/>
              </a:rPr>
              <a:t>int</a:t>
            </a:r>
            <a:r>
              <a:rPr lang="zh-CN" altLang="fr-FR" smtClean="0">
                <a:latin typeface="黑体" pitchFamily="49" charset="-122"/>
                <a:ea typeface="黑体" pitchFamily="49" charset="-122"/>
              </a:rPr>
              <a:t>来实现，一般调用格式如下。</a:t>
            </a:r>
          </a:p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Char char="Ø"/>
            </a:pPr>
            <a:r>
              <a:rPr lang="fr-FR" altLang="zh-CN" smtClean="0">
                <a:latin typeface="黑体" pitchFamily="49" charset="-122"/>
                <a:ea typeface="黑体" pitchFamily="49" charset="-122"/>
              </a:rPr>
              <a:t>int(s)</a:t>
            </a:r>
            <a:r>
              <a:rPr lang="zh-CN" altLang="fr-FR" smtClean="0">
                <a:latin typeface="黑体" pitchFamily="49" charset="-122"/>
                <a:ea typeface="黑体" pitchFamily="49" charset="-122"/>
              </a:rPr>
              <a:t>：没有指定积分变量和积分阶数时，系统按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findsym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函数指示的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默认变量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对被积函数或符号表达式</a:t>
            </a:r>
            <a:r>
              <a:rPr lang="en-US" altLang="zh-CN" i="1" smtClean="0"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求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不定积分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int(s,v)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：以</a:t>
            </a:r>
            <a:r>
              <a:rPr lang="en-US" altLang="zh-CN" i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为自变量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，对被积函数或符号表达式</a:t>
            </a:r>
            <a:r>
              <a:rPr lang="en-US" altLang="zh-CN" i="1" smtClean="0"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求不定积分。</a:t>
            </a:r>
          </a:p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int(s,a,b):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求符号表达式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对默认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符号变量从</a:t>
            </a:r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到</a:t>
            </a:r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得定积分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。</a:t>
            </a:r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为双精度或符号数量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69638" name="标题 5"/>
          <p:cNvSpPr>
            <a:spLocks noGrp="1"/>
          </p:cNvSpPr>
          <p:nvPr>
            <p:ph type="title" idx="4294967295"/>
          </p:nvPr>
        </p:nvSpPr>
        <p:spPr>
          <a:xfrm>
            <a:off x="914400" y="-457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altLang="zh-CN" b="1" smtClean="0">
                <a:latin typeface="黑体" pitchFamily="49" charset="-122"/>
                <a:ea typeface="黑体" pitchFamily="49" charset="-122"/>
              </a:rPr>
              <a:t>3 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符号积分</a:t>
            </a:r>
            <a:endParaRPr lang="zh-CN" altLang="en-US" smtClean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8CE86D0-FC59-41E7-92C5-A9E3E34DC5D3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0659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D28A07-D626-43B4-BE00-DAA7FB18CEC8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0661" name="Rectangle 4"/>
          <p:cNvSpPr>
            <a:spLocks noGrp="1" noChangeArrowheads="1"/>
          </p:cNvSpPr>
          <p:nvPr>
            <p:ph sz="quarter" idx="4294967295"/>
          </p:nvPr>
        </p:nvSpPr>
        <p:spPr>
          <a:xfrm>
            <a:off x="609600" y="914400"/>
            <a:ext cx="8229600" cy="5529263"/>
          </a:xfrm>
        </p:spPr>
        <p:txBody>
          <a:bodyPr/>
          <a:lstStyle/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z="2600" smtClean="0">
                <a:latin typeface="黑体" pitchFamily="49" charset="-122"/>
                <a:ea typeface="黑体" pitchFamily="49" charset="-122"/>
              </a:rPr>
              <a:t>int(s,v,a,b)</a:t>
            </a:r>
            <a:r>
              <a:rPr lang="zh-CN" altLang="en-US" sz="2600" smtClean="0">
                <a:latin typeface="黑体" pitchFamily="49" charset="-122"/>
                <a:ea typeface="黑体" pitchFamily="49" charset="-122"/>
              </a:rPr>
              <a:t>：求定积分运算。</a:t>
            </a:r>
            <a:r>
              <a:rPr lang="en-US" altLang="zh-CN" sz="2600" i="1" smtClean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60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600" i="1" smtClean="0"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2600" smtClean="0">
                <a:latin typeface="黑体" pitchFamily="49" charset="-122"/>
                <a:ea typeface="黑体" pitchFamily="49" charset="-122"/>
              </a:rPr>
              <a:t>分别表示定积分的下限和上限。该函数求被积函数在区间</a:t>
            </a:r>
            <a:r>
              <a:rPr lang="en-US" altLang="zh-CN" sz="2600" smtClean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600" i="1" smtClean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60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600" i="1" smtClean="0">
                <a:latin typeface="黑体" pitchFamily="49" charset="-122"/>
                <a:ea typeface="黑体" pitchFamily="49" charset="-122"/>
              </a:rPr>
              <a:t>b</a:t>
            </a:r>
            <a:r>
              <a:rPr lang="en-US" altLang="zh-CN" sz="2600" smtClean="0">
                <a:latin typeface="黑体" pitchFamily="49" charset="-122"/>
                <a:ea typeface="黑体" pitchFamily="49" charset="-122"/>
              </a:rPr>
              <a:t>]</a:t>
            </a:r>
            <a:r>
              <a:rPr lang="zh-CN" altLang="en-US" sz="2600" smtClean="0">
                <a:latin typeface="黑体" pitchFamily="49" charset="-122"/>
                <a:ea typeface="黑体" pitchFamily="49" charset="-122"/>
              </a:rPr>
              <a:t>上的定积分。</a:t>
            </a:r>
            <a:r>
              <a:rPr lang="en-US" altLang="zh-CN" sz="2600" i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6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600" i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26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可以是两个具体的数，也可以是一个符号表达式，还可以是无穷（</a:t>
            </a:r>
            <a:r>
              <a:rPr lang="en-US" altLang="zh-CN" sz="26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inf</a:t>
            </a:r>
            <a:r>
              <a:rPr lang="zh-CN" altLang="en-US" sz="26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2600" smtClean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marL="273050" indent="-273050" eaLnBrk="1" hangingPunct="1">
              <a:lnSpc>
                <a:spcPct val="140000"/>
              </a:lnSpc>
              <a:buFont typeface="Arial" charset="0"/>
              <a:buChar char="•"/>
            </a:pPr>
            <a:r>
              <a:rPr lang="zh-CN" altLang="en-US" sz="2600" smtClean="0">
                <a:latin typeface="黑体" pitchFamily="49" charset="-122"/>
                <a:ea typeface="黑体" pitchFamily="49" charset="-122"/>
              </a:rPr>
              <a:t>当函数</a:t>
            </a:r>
            <a:r>
              <a:rPr lang="en-US" altLang="zh-CN" sz="2600" i="1" smtClean="0">
                <a:latin typeface="黑体" pitchFamily="49" charset="-122"/>
                <a:ea typeface="黑体" pitchFamily="49" charset="-122"/>
              </a:rPr>
              <a:t>f</a:t>
            </a:r>
            <a:r>
              <a:rPr lang="zh-CN" altLang="en-US" sz="2600" smtClean="0">
                <a:latin typeface="黑体" pitchFamily="49" charset="-122"/>
                <a:ea typeface="黑体" pitchFamily="49" charset="-122"/>
              </a:rPr>
              <a:t>关于变量</a:t>
            </a:r>
            <a:r>
              <a:rPr lang="en-US" altLang="zh-CN" sz="2600" i="1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600" smtClean="0">
                <a:latin typeface="黑体" pitchFamily="49" charset="-122"/>
                <a:ea typeface="黑体" pitchFamily="49" charset="-122"/>
              </a:rPr>
              <a:t>在闭区间</a:t>
            </a:r>
            <a:r>
              <a:rPr lang="en-US" altLang="zh-CN" sz="2600" smtClean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600" i="1" smtClean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60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600" i="1" smtClean="0">
                <a:latin typeface="黑体" pitchFamily="49" charset="-122"/>
                <a:ea typeface="黑体" pitchFamily="49" charset="-122"/>
              </a:rPr>
              <a:t>b</a:t>
            </a:r>
            <a:r>
              <a:rPr lang="en-US" altLang="zh-CN" sz="2600" smtClean="0">
                <a:latin typeface="黑体" pitchFamily="49" charset="-122"/>
                <a:ea typeface="黑体" pitchFamily="49" charset="-122"/>
              </a:rPr>
              <a:t>]</a:t>
            </a:r>
            <a:r>
              <a:rPr lang="zh-CN" altLang="en-US" sz="2600" smtClean="0">
                <a:latin typeface="黑体" pitchFamily="49" charset="-122"/>
                <a:ea typeface="黑体" pitchFamily="49" charset="-122"/>
              </a:rPr>
              <a:t>上可积时，函数返回一个定积分结果。</a:t>
            </a:r>
          </a:p>
          <a:p>
            <a:pPr marL="273050" indent="-273050" eaLnBrk="1" hangingPunct="1">
              <a:lnSpc>
                <a:spcPct val="140000"/>
              </a:lnSpc>
              <a:buFont typeface="Arial" charset="0"/>
              <a:buChar char="•"/>
            </a:pPr>
            <a:r>
              <a:rPr lang="zh-CN" altLang="en-US" sz="2600" smtClean="0">
                <a:latin typeface="黑体" pitchFamily="49" charset="-122"/>
                <a:ea typeface="黑体" pitchFamily="49" charset="-122"/>
              </a:rPr>
              <a:t>当</a:t>
            </a:r>
            <a:r>
              <a:rPr lang="en-US" altLang="zh-CN" sz="2600" i="1" smtClean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60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600" i="1" smtClean="0"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2600" smtClean="0">
                <a:latin typeface="黑体" pitchFamily="49" charset="-122"/>
                <a:ea typeface="黑体" pitchFamily="49" charset="-122"/>
              </a:rPr>
              <a:t>中有一个是</a:t>
            </a:r>
            <a:r>
              <a:rPr lang="en-US" altLang="zh-CN" sz="2600" smtClean="0">
                <a:latin typeface="黑体" pitchFamily="49" charset="-122"/>
                <a:ea typeface="黑体" pitchFamily="49" charset="-122"/>
              </a:rPr>
              <a:t>inf</a:t>
            </a:r>
            <a:r>
              <a:rPr lang="zh-CN" altLang="en-US" sz="2600" smtClean="0">
                <a:latin typeface="黑体" pitchFamily="49" charset="-122"/>
                <a:ea typeface="黑体" pitchFamily="49" charset="-122"/>
              </a:rPr>
              <a:t>时，函数返回一个广义积分。</a:t>
            </a:r>
          </a:p>
          <a:p>
            <a:pPr marL="273050" indent="-273050" eaLnBrk="1" hangingPunct="1">
              <a:lnSpc>
                <a:spcPct val="140000"/>
              </a:lnSpc>
              <a:buFont typeface="Arial" charset="0"/>
              <a:buChar char="•"/>
            </a:pPr>
            <a:r>
              <a:rPr lang="zh-CN" altLang="en-US" sz="2600" smtClean="0">
                <a:latin typeface="黑体" pitchFamily="49" charset="-122"/>
                <a:ea typeface="黑体" pitchFamily="49" charset="-122"/>
              </a:rPr>
              <a:t>当</a:t>
            </a:r>
            <a:r>
              <a:rPr lang="en-US" altLang="zh-CN" sz="2600" i="1" smtClean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60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600" i="1" smtClean="0"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2600" smtClean="0">
                <a:latin typeface="黑体" pitchFamily="49" charset="-122"/>
                <a:ea typeface="黑体" pitchFamily="49" charset="-122"/>
              </a:rPr>
              <a:t>中有一个符号表达式时，函数返回一个符号函数。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F34FE4F-3162-4E91-AD0B-9A51908A1E1D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222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922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DCC2CE-B63C-42B8-9D75-544782887E65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224" name="Rectangle 6"/>
          <p:cNvSpPr>
            <a:spLocks noChangeArrowheads="1"/>
          </p:cNvSpPr>
          <p:nvPr/>
        </p:nvSpPr>
        <p:spPr bwMode="auto">
          <a:xfrm>
            <a:off x="914400" y="304800"/>
            <a:ext cx="7858125" cy="3524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】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分别求积分（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）       （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）        </a:t>
            </a:r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</a:t>
            </a:r>
            <a:endParaRPr lang="zh-CN" altLang="en-US" sz="200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40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40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40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40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240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4038600" y="304800"/>
          <a:ext cx="1143000" cy="708025"/>
        </p:xfrm>
        <a:graphic>
          <a:graphicData uri="http://schemas.openxmlformats.org/presentationml/2006/ole">
            <p:oleObj spid="_x0000_s178178" name="公式" r:id="rId3" imgW="634680" imgH="393480" progId="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019800" y="304800"/>
          <a:ext cx="1143000" cy="655638"/>
        </p:xfrm>
        <a:graphic>
          <a:graphicData uri="http://schemas.openxmlformats.org/presentationml/2006/ole">
            <p:oleObj spid="_x0000_s178179" name="公式" r:id="rId4" imgW="685800" imgH="393480" progId="">
              <p:embed/>
            </p:oleObj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7924800" y="304800"/>
          <a:ext cx="1219200" cy="700088"/>
        </p:xfrm>
        <a:graphic>
          <a:graphicData uri="http://schemas.openxmlformats.org/presentationml/2006/ole">
            <p:oleObj spid="_x0000_s178180" name="公式" r:id="rId5" imgW="685800" imgH="393480" progId="">
              <p:embed/>
            </p:oleObj>
          </a:graphicData>
        </a:graphic>
      </p:graphicFrame>
      <p:sp>
        <p:nvSpPr>
          <p:cNvPr id="9225" name="Rectangle 5"/>
          <p:cNvSpPr>
            <a:spLocks noChangeArrowheads="1"/>
          </p:cNvSpPr>
          <p:nvPr/>
        </p:nvSpPr>
        <p:spPr bwMode="auto">
          <a:xfrm>
            <a:off x="1079500" y="1066800"/>
            <a:ext cx="8064500" cy="551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zh-CN" sz="22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&gt;&gt; </a:t>
            </a:r>
            <a:r>
              <a:rPr lang="en-US" altLang="zh-CN" sz="2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f=sym('1/(1+x^2)');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zh-CN" sz="22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&gt;&gt; </a:t>
            </a:r>
            <a:r>
              <a:rPr lang="en-US" altLang="zh-CN" sz="2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f1=int(f)        		       %</a:t>
            </a:r>
            <a:r>
              <a:rPr lang="zh-CN" altLang="en-US" sz="2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求不定积分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f1 =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atan(x)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zh-CN" sz="22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&gt;&gt; </a:t>
            </a:r>
            <a:r>
              <a:rPr lang="en-US" altLang="zh-CN" sz="2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f2=int(f,a,b)   			%</a:t>
            </a:r>
            <a:r>
              <a:rPr lang="zh-CN" altLang="en-US" sz="2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求定积分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f2 =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atan(b) - atan(a)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zh-CN" sz="22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&gt;&gt; </a:t>
            </a:r>
            <a:r>
              <a:rPr lang="en-US" altLang="zh-CN" sz="2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f3=int(f,1,2)    			%</a:t>
            </a:r>
            <a:r>
              <a:rPr lang="zh-CN" altLang="en-US" sz="2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求定积分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f3 =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atan(2)-1/4*pi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zh-CN" sz="22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&gt;&gt; </a:t>
            </a:r>
            <a:r>
              <a:rPr lang="en-US" altLang="zh-CN" sz="2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eval(f3)         			%</a:t>
            </a:r>
            <a:r>
              <a:rPr lang="zh-CN" altLang="en-US" sz="2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计算积分值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ans =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0.3218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 smtClean="0">
                <a:solidFill>
                  <a:schemeClr val="accent2"/>
                </a:solidFill>
              </a:rPr>
              <a:t/>
            </a:r>
            <a:br>
              <a:rPr lang="zh-CN" altLang="en-US" sz="3200" dirty="0" smtClean="0">
                <a:solidFill>
                  <a:schemeClr val="accent2"/>
                </a:solidFill>
              </a:rPr>
            </a:br>
            <a:r>
              <a:rPr lang="zh-CN" altLang="en-US" sz="3200" dirty="0" smtClean="0">
                <a:solidFill>
                  <a:schemeClr val="accent2"/>
                </a:solidFill>
              </a:rPr>
              <a:t>            </a:t>
            </a:r>
            <a:r>
              <a:rPr lang="zh-CN" altLang="en-US" sz="3200" dirty="0" smtClean="0">
                <a:solidFill>
                  <a:schemeClr val="tx1"/>
                </a:solidFill>
              </a:rPr>
              <a:t>多重积分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371600"/>
            <a:ext cx="7786688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000" dirty="0" smtClean="0"/>
              <a:t>1    </a:t>
            </a:r>
            <a:r>
              <a:rPr lang="zh-CN" altLang="en-US" sz="2000" dirty="0" smtClean="0"/>
              <a:t>计算积分值                                                        ．</a:t>
            </a:r>
          </a:p>
          <a:p>
            <a:pPr>
              <a:buFontTx/>
              <a:buNone/>
            </a:pPr>
            <a:endParaRPr lang="zh-CN" altLang="en-US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&gt;&gt; </a:t>
            </a:r>
            <a:r>
              <a:rPr lang="en-US" altLang="zh-CN" sz="2000" dirty="0" err="1" smtClean="0"/>
              <a:t>syms</a:t>
            </a:r>
            <a:r>
              <a:rPr lang="en-US" altLang="zh-CN" sz="2000" dirty="0" smtClean="0"/>
              <a:t> x y</a:t>
            </a:r>
          </a:p>
          <a:p>
            <a:pPr>
              <a:buFontTx/>
              <a:buNone/>
            </a:pPr>
            <a:r>
              <a:rPr lang="en-US" altLang="zh-CN" sz="2000" dirty="0" smtClean="0"/>
              <a:t>&gt;&gt;f=</a:t>
            </a:r>
            <a:r>
              <a:rPr lang="en-US" altLang="zh-CN" sz="2000" dirty="0" err="1" smtClean="0"/>
              <a:t>x+y</a:t>
            </a:r>
            <a:r>
              <a:rPr lang="en-US" altLang="zh-CN" sz="2000" dirty="0" smtClean="0"/>
              <a:t>;</a:t>
            </a:r>
          </a:p>
          <a:p>
            <a:pPr>
              <a:buFontTx/>
              <a:buNone/>
            </a:pPr>
            <a:r>
              <a:rPr lang="en-US" altLang="zh-CN" sz="2000" dirty="0" smtClean="0"/>
              <a:t>&gt;&gt;x1=y^(3/2);</a:t>
            </a:r>
          </a:p>
          <a:p>
            <a:pPr>
              <a:buFontTx/>
              <a:buNone/>
            </a:pPr>
            <a:r>
              <a:rPr lang="en-US" altLang="zh-CN" sz="2000" dirty="0" smtClean="0"/>
              <a:t>&gt;&gt;x2=-</a:t>
            </a:r>
            <a:r>
              <a:rPr lang="en-US" altLang="zh-CN" sz="2000" dirty="0" err="1" smtClean="0"/>
              <a:t>sqrt</a:t>
            </a:r>
            <a:r>
              <a:rPr lang="en-US" altLang="zh-CN" sz="2000" dirty="0" smtClean="0"/>
              <a:t>(1-(y-1)^2)+2;</a:t>
            </a:r>
          </a:p>
          <a:p>
            <a:pPr>
              <a:buFontTx/>
              <a:buNone/>
            </a:pPr>
            <a:r>
              <a:rPr lang="en-US" altLang="zh-CN" sz="2000" dirty="0" smtClean="0"/>
              <a:t>&gt;&gt;f1=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(f,x,x1,x2);</a:t>
            </a:r>
          </a:p>
          <a:p>
            <a:pPr>
              <a:buFontTx/>
              <a:buNone/>
            </a:pPr>
            <a:r>
              <a:rPr lang="en-US" altLang="zh-CN" sz="2000" dirty="0" smtClean="0"/>
              <a:t>&gt;&gt;I=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(f1,y,0,1)</a:t>
            </a:r>
          </a:p>
          <a:p>
            <a:pPr>
              <a:buFontTx/>
              <a:buNone/>
            </a:pPr>
            <a:r>
              <a:rPr lang="zh-CN" altLang="en-US" sz="2000" dirty="0" smtClean="0"/>
              <a:t>运行结果： </a:t>
            </a:r>
          </a:p>
          <a:p>
            <a:pPr>
              <a:buFontTx/>
              <a:buNone/>
            </a:pPr>
            <a:r>
              <a:rPr lang="en-US" altLang="zh-CN" sz="2000" dirty="0" smtClean="0"/>
              <a:t>I =</a:t>
            </a:r>
          </a:p>
          <a:p>
            <a:pPr>
              <a:buFontTx/>
              <a:buNone/>
            </a:pPr>
            <a:r>
              <a:rPr lang="en-US" altLang="zh-CN" sz="2000" dirty="0" smtClean="0"/>
              <a:t>547/168-3/4*pi</a:t>
            </a:r>
          </a:p>
          <a:p>
            <a:pPr>
              <a:buFontTx/>
              <a:buNone/>
            </a:pPr>
            <a:endParaRPr lang="en-US" altLang="zh-CN" sz="2000" dirty="0" smtClean="0"/>
          </a:p>
          <a:p>
            <a:pPr>
              <a:buFontTx/>
              <a:buNone/>
            </a:pPr>
            <a:r>
              <a:rPr lang="zh-CN" altLang="en-US" sz="2000" dirty="0" smtClean="0"/>
              <a:t>即 </a:t>
            </a:r>
          </a:p>
          <a:p>
            <a:pPr>
              <a:buFontTx/>
              <a:buNone/>
            </a:pPr>
            <a:endParaRPr lang="zh-CN" altLang="en-US" sz="2000" dirty="0" smtClean="0"/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2" name="Object 7"/>
          <p:cNvGraphicFramePr>
            <a:graphicFrameLocks noChangeAspect="1"/>
          </p:cNvGraphicFramePr>
          <p:nvPr/>
        </p:nvGraphicFramePr>
        <p:xfrm>
          <a:off x="2362200" y="1295400"/>
          <a:ext cx="2663825" cy="692150"/>
        </p:xfrm>
        <a:graphic>
          <a:graphicData uri="http://schemas.openxmlformats.org/presentationml/2006/ole">
            <p:oleObj spid="_x0000_s266242" name="Equation" r:id="rId4" imgW="1726451" imgH="444307" progId="">
              <p:embed/>
            </p:oleObj>
          </a:graphicData>
        </a:graphic>
      </p:graphicFrame>
      <p:sp>
        <p:nvSpPr>
          <p:cNvPr id="20487" name="Rectangle 1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3" name="Object 12"/>
          <p:cNvGraphicFramePr>
            <a:graphicFrameLocks noChangeAspect="1"/>
          </p:cNvGraphicFramePr>
          <p:nvPr/>
        </p:nvGraphicFramePr>
        <p:xfrm>
          <a:off x="2133600" y="5562600"/>
          <a:ext cx="3095625" cy="693738"/>
        </p:xfrm>
        <a:graphic>
          <a:graphicData uri="http://schemas.openxmlformats.org/presentationml/2006/ole">
            <p:oleObj spid="_x0000_s266243" name="Equation" r:id="rId5" imgW="1917700" imgH="431800" progId="">
              <p:embed/>
            </p:oleObj>
          </a:graphicData>
        </a:graphic>
      </p:graphicFrame>
    </p:spTree>
  </p:cSld>
  <p:clrMapOvr>
    <a:masterClrMapping/>
  </p:clrMapOvr>
  <p:transition spd="med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09600" y="1219200"/>
            <a:ext cx="8207375" cy="49974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2  </a:t>
            </a:r>
            <a:r>
              <a:rPr lang="zh-CN" altLang="en-US" sz="2000" dirty="0" smtClean="0"/>
              <a:t>计算积分值                                                                ．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&gt;&gt; </a:t>
            </a:r>
            <a:r>
              <a:rPr lang="en-US" altLang="zh-CN" sz="2000" dirty="0" err="1" smtClean="0"/>
              <a:t>syms</a:t>
            </a:r>
            <a:r>
              <a:rPr lang="en-US" altLang="zh-CN" sz="2000" dirty="0" smtClean="0"/>
              <a:t> x y z;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&gt;&gt;f=x+2*</a:t>
            </a:r>
            <a:r>
              <a:rPr lang="en-US" altLang="zh-CN" sz="2000" dirty="0" err="1" smtClean="0"/>
              <a:t>y+z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&gt;&gt;y1=0;y2=(1-x)/2;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&gt;&gt;z1=0;z2=1-x-2*y;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&gt;&gt;f1=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(f,z,z1,z2);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&gt;&gt;f2=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(f1,y,y1,y2);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&gt;&gt;I=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(f2,x,0,1)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dirty="0" smtClean="0"/>
              <a:t>运行结果：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I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1/16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dirty="0" smtClean="0"/>
              <a:t>即 </a:t>
            </a:r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78" name="Object 7"/>
          <p:cNvGraphicFramePr>
            <a:graphicFrameLocks noChangeAspect="1"/>
          </p:cNvGraphicFramePr>
          <p:nvPr/>
        </p:nvGraphicFramePr>
        <p:xfrm>
          <a:off x="2514600" y="1143000"/>
          <a:ext cx="3527425" cy="617537"/>
        </p:xfrm>
        <a:graphic>
          <a:graphicData uri="http://schemas.openxmlformats.org/presentationml/2006/ole">
            <p:oleObj spid="_x0000_s267266" name="Equation" r:id="rId4" imgW="2171700" imgH="381000" progId="">
              <p:embed/>
            </p:oleObj>
          </a:graphicData>
        </a:graphic>
      </p:graphicFrame>
      <p:sp>
        <p:nvSpPr>
          <p:cNvPr id="24583" name="Rectangle 11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79" name="Object 10"/>
          <p:cNvGraphicFramePr>
            <a:graphicFrameLocks noChangeAspect="1"/>
          </p:cNvGraphicFramePr>
          <p:nvPr/>
        </p:nvGraphicFramePr>
        <p:xfrm>
          <a:off x="2133600" y="5410200"/>
          <a:ext cx="2736850" cy="715962"/>
        </p:xfrm>
        <a:graphic>
          <a:graphicData uri="http://schemas.openxmlformats.org/presentationml/2006/ole">
            <p:oleObj spid="_x0000_s267267" name="Equation" r:id="rId5" imgW="1714500" imgH="444500" progId="">
              <p:embed/>
            </p:oleObj>
          </a:graphicData>
        </a:graphic>
      </p:graphicFrame>
    </p:spTree>
  </p:cSld>
  <p:clrMapOvr>
    <a:masterClrMapping/>
  </p:clrMapOvr>
  <p:transition spd="med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400" smtClean="0"/>
              <a:t>（</a:t>
            </a:r>
            <a:r>
              <a:rPr lang="en-US" altLang="zh-CN" sz="2400" smtClean="0"/>
              <a:t>2</a:t>
            </a:r>
            <a:r>
              <a:rPr lang="zh-CN" altLang="en-US" sz="2400" smtClean="0"/>
              <a:t>）计算积分值</a:t>
            </a:r>
            <a:endParaRPr lang="en-US" altLang="zh-CN" sz="2400" smtClean="0"/>
          </a:p>
          <a:p>
            <a:pPr>
              <a:buFontTx/>
              <a:buNone/>
            </a:pPr>
            <a:r>
              <a:rPr lang="en-US" altLang="zh-CN" sz="2400" smtClean="0"/>
              <a:t>&gt;&gt; syms t;</a:t>
            </a:r>
            <a:endParaRPr lang="zh-CN" altLang="en-US" sz="2400" smtClean="0"/>
          </a:p>
          <a:p>
            <a:pPr>
              <a:buFontTx/>
              <a:buNone/>
            </a:pPr>
            <a:r>
              <a:rPr lang="en-US" altLang="zh-CN" sz="2400" smtClean="0"/>
              <a:t>&gt;&gt;x=cos(t);y=sin(t);z=t;</a:t>
            </a:r>
            <a:endParaRPr lang="zh-CN" altLang="en-US" sz="2400" smtClean="0"/>
          </a:p>
          <a:p>
            <a:pPr>
              <a:buFontTx/>
              <a:buNone/>
            </a:pPr>
            <a:r>
              <a:rPr lang="en-US" altLang="zh-CN" sz="2400" smtClean="0"/>
              <a:t>&gt;&gt;xt=diff(x,'t');yt=diff(y,'t');zt=diff(z,'t');</a:t>
            </a:r>
            <a:endParaRPr lang="zh-CN" altLang="en-US" sz="2400" smtClean="0"/>
          </a:p>
          <a:p>
            <a:pPr>
              <a:buFontTx/>
              <a:buNone/>
            </a:pPr>
            <a:r>
              <a:rPr lang="en-US" altLang="zh-CN" sz="2400" smtClean="0"/>
              <a:t>&gt;&gt;f=z^2/(x^2+y^2);</a:t>
            </a:r>
            <a:endParaRPr lang="zh-CN" altLang="en-US" sz="2400" smtClean="0"/>
          </a:p>
          <a:p>
            <a:pPr>
              <a:buFontTx/>
              <a:buNone/>
            </a:pPr>
            <a:r>
              <a:rPr lang="en-US" altLang="zh-CN" sz="2400" smtClean="0"/>
              <a:t>&gt;&gt;g=sqrt(xt^2+yt^2+zt^2);</a:t>
            </a:r>
            <a:endParaRPr lang="zh-CN" altLang="en-US" sz="2400" smtClean="0"/>
          </a:p>
          <a:p>
            <a:pPr>
              <a:buFontTx/>
              <a:buNone/>
            </a:pPr>
            <a:r>
              <a:rPr lang="en-US" altLang="zh-CN" sz="2400" smtClean="0"/>
              <a:t>&gt;&gt;I=int(f*g,t,0,2*pi)</a:t>
            </a:r>
            <a:endParaRPr lang="zh-CN" altLang="en-US" sz="2400" smtClean="0"/>
          </a:p>
          <a:p>
            <a:pPr>
              <a:buFontTx/>
              <a:buNone/>
            </a:pPr>
            <a:r>
              <a:rPr lang="zh-CN" altLang="en-US" sz="2400" smtClean="0"/>
              <a:t>运行结果：</a:t>
            </a:r>
            <a:r>
              <a:rPr lang="en-US" sz="2400" smtClean="0"/>
              <a:t> </a:t>
            </a:r>
            <a:endParaRPr lang="zh-CN" altLang="en-US" sz="2400" smtClean="0"/>
          </a:p>
          <a:p>
            <a:pPr>
              <a:buFontTx/>
              <a:buNone/>
            </a:pPr>
            <a:r>
              <a:rPr lang="en-US" altLang="zh-CN" sz="2400" smtClean="0"/>
              <a:t>I =</a:t>
            </a:r>
            <a:endParaRPr lang="zh-CN" altLang="en-US" sz="2400" smtClean="0"/>
          </a:p>
          <a:p>
            <a:pPr>
              <a:buFontTx/>
              <a:buNone/>
            </a:pPr>
            <a:r>
              <a:rPr lang="en-US" altLang="zh-CN" sz="2400" smtClean="0"/>
              <a:t>8/3*pi^3*2^(1/2)</a:t>
            </a:r>
            <a:endParaRPr lang="zh-CN" altLang="en-US" sz="2400" smtClean="0"/>
          </a:p>
          <a:p>
            <a:pPr>
              <a:buFontTx/>
              <a:buNone/>
            </a:pPr>
            <a:endParaRPr lang="zh-CN" altLang="en-US" sz="2400" smtClean="0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74" name="Object 1"/>
          <p:cNvGraphicFramePr>
            <a:graphicFrameLocks noChangeAspect="1"/>
          </p:cNvGraphicFramePr>
          <p:nvPr/>
        </p:nvGraphicFramePr>
        <p:xfrm>
          <a:off x="2743200" y="1143000"/>
          <a:ext cx="4311650" cy="823913"/>
        </p:xfrm>
        <a:graphic>
          <a:graphicData uri="http://schemas.openxmlformats.org/presentationml/2006/ole">
            <p:oleObj spid="_x0000_s268290" name="公式" r:id="rId4" imgW="2387600" imgH="457200" progId="">
              <p:embed/>
            </p:oleObj>
          </a:graphicData>
        </a:graphic>
      </p:graphicFrame>
    </p:spTree>
  </p:cSld>
  <p:clrMapOvr>
    <a:masterClrMapping/>
  </p:clrMapOvr>
  <p:transition spd="med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 smtClean="0">
                <a:solidFill>
                  <a:schemeClr val="accent2"/>
                </a:solidFill>
              </a:rPr>
              <a:t/>
            </a:r>
            <a:br>
              <a:rPr lang="zh-CN" altLang="en-US" sz="3200" dirty="0" smtClean="0">
                <a:solidFill>
                  <a:schemeClr val="accent2"/>
                </a:solidFill>
              </a:rPr>
            </a:br>
            <a:r>
              <a:rPr lang="zh-CN" altLang="en-US" sz="3200" b="1" dirty="0" smtClean="0"/>
              <a:t>曲线积分</a:t>
            </a:r>
            <a:endParaRPr lang="zh-CN" alt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327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．计算曲线积分                               ，其中</a:t>
            </a:r>
            <a:r>
              <a:rPr lang="en-US" altLang="zh-CN" sz="2000" i="1" dirty="0" smtClean="0"/>
              <a:t>L</a:t>
            </a:r>
            <a:r>
              <a:rPr lang="zh-CN" altLang="en-US" sz="2000" dirty="0" smtClean="0"/>
              <a:t>是抛物线           上从点           到点          的弧段。</a:t>
            </a:r>
          </a:p>
          <a:p>
            <a:pPr>
              <a:lnSpc>
                <a:spcPct val="90000"/>
              </a:lnSpc>
            </a:pPr>
            <a:endParaRPr lang="zh-CN" altLang="en-US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&gt;&gt; </a:t>
            </a:r>
            <a:r>
              <a:rPr lang="en-US" altLang="zh-CN" sz="2000" dirty="0" err="1" smtClean="0"/>
              <a:t>syms</a:t>
            </a:r>
            <a:r>
              <a:rPr lang="en-US" altLang="zh-CN" sz="2000" dirty="0" smtClean="0"/>
              <a:t> x 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&gt;&gt;y=x^2;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&gt;&gt;</a:t>
            </a:r>
            <a:r>
              <a:rPr lang="en-US" altLang="zh-CN" sz="2000" dirty="0" err="1" smtClean="0"/>
              <a:t>dy</a:t>
            </a:r>
            <a:r>
              <a:rPr lang="en-US" altLang="zh-CN" sz="2000" dirty="0" smtClean="0"/>
              <a:t>=diff(</a:t>
            </a:r>
            <a:r>
              <a:rPr lang="en-US" altLang="zh-CN" sz="2000" dirty="0" err="1" smtClean="0"/>
              <a:t>y,'x</a:t>
            </a:r>
            <a:r>
              <a:rPr lang="en-US" altLang="zh-CN" sz="2000" dirty="0" smtClean="0"/>
              <a:t>');</a:t>
            </a:r>
            <a:endParaRPr lang="sv-SE" altLang="zh-CN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sv-SE" altLang="zh-CN" sz="2000" dirty="0" smtClean="0"/>
              <a:t>&gt;&gt;f=2*x*y+x^2*dy;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v-SE" altLang="zh-CN" sz="2000" dirty="0" smtClean="0"/>
              <a:t>&gt;&gt;x1=0;x2=1;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v-SE" altLang="zh-CN" sz="2000" dirty="0" smtClean="0"/>
              <a:t>&gt;&gt;I=int(f,x,x1,x2)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sv-SE" sz="2000" dirty="0" smtClean="0"/>
              <a:t>运行结果：</a:t>
            </a:r>
            <a:endParaRPr lang="zh-CN" altLang="en-US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I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dirty="0" smtClean="0"/>
              <a:t>即 </a:t>
            </a:r>
          </a:p>
        </p:txBody>
      </p:sp>
      <p:sp>
        <p:nvSpPr>
          <p:cNvPr id="32777" name="Rectangle 5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0" name="Object 4"/>
          <p:cNvGraphicFramePr>
            <a:graphicFrameLocks noChangeAspect="1"/>
          </p:cNvGraphicFramePr>
          <p:nvPr/>
        </p:nvGraphicFramePr>
        <p:xfrm>
          <a:off x="2743200" y="1295400"/>
          <a:ext cx="1582737" cy="382588"/>
        </p:xfrm>
        <a:graphic>
          <a:graphicData uri="http://schemas.openxmlformats.org/presentationml/2006/ole">
            <p:oleObj spid="_x0000_s269314" name="Equation" r:id="rId4" imgW="1218671" imgH="291973" progId="">
              <p:embed/>
            </p:oleObj>
          </a:graphicData>
        </a:graphic>
      </p:graphicFrame>
      <p:sp>
        <p:nvSpPr>
          <p:cNvPr id="32778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1" name="Object 6"/>
          <p:cNvGraphicFramePr>
            <a:graphicFrameLocks noChangeAspect="1"/>
          </p:cNvGraphicFramePr>
          <p:nvPr/>
        </p:nvGraphicFramePr>
        <p:xfrm>
          <a:off x="7010400" y="1371600"/>
          <a:ext cx="576263" cy="307975"/>
        </p:xfrm>
        <a:graphic>
          <a:graphicData uri="http://schemas.openxmlformats.org/presentationml/2006/ole">
            <p:oleObj spid="_x0000_s269315" name="Equation" r:id="rId5" imgW="431613" imgH="228501" progId="">
              <p:embed/>
            </p:oleObj>
          </a:graphicData>
        </a:graphic>
      </p:graphicFrame>
      <p:sp>
        <p:nvSpPr>
          <p:cNvPr id="32779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2" name="Object 8"/>
          <p:cNvGraphicFramePr>
            <a:graphicFrameLocks noChangeAspect="1"/>
          </p:cNvGraphicFramePr>
          <p:nvPr/>
        </p:nvGraphicFramePr>
        <p:xfrm>
          <a:off x="1600200" y="1676400"/>
          <a:ext cx="576263" cy="257175"/>
        </p:xfrm>
        <a:graphic>
          <a:graphicData uri="http://schemas.openxmlformats.org/presentationml/2006/ole">
            <p:oleObj spid="_x0000_s269316" name="Equation" r:id="rId6" imgW="444307" imgH="203112" progId="">
              <p:embed/>
            </p:oleObj>
          </a:graphicData>
        </a:graphic>
      </p:graphicFrame>
      <p:sp>
        <p:nvSpPr>
          <p:cNvPr id="32780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3" name="Object 10"/>
          <p:cNvGraphicFramePr>
            <a:graphicFrameLocks noChangeAspect="1"/>
          </p:cNvGraphicFramePr>
          <p:nvPr/>
        </p:nvGraphicFramePr>
        <p:xfrm>
          <a:off x="2971800" y="1752600"/>
          <a:ext cx="504825" cy="258762"/>
        </p:xfrm>
        <a:graphic>
          <a:graphicData uri="http://schemas.openxmlformats.org/presentationml/2006/ole">
            <p:oleObj spid="_x0000_s269317" name="Equation" r:id="rId7" imgW="393529" imgH="203112" progId="">
              <p:embed/>
            </p:oleObj>
          </a:graphicData>
        </a:graphic>
      </p:graphicFrame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4" name="Object 12"/>
          <p:cNvGraphicFramePr>
            <a:graphicFrameLocks noChangeAspect="1"/>
          </p:cNvGraphicFramePr>
          <p:nvPr/>
        </p:nvGraphicFramePr>
        <p:xfrm>
          <a:off x="1042988" y="5805488"/>
          <a:ext cx="2089150" cy="434975"/>
        </p:xfrm>
        <a:graphic>
          <a:graphicData uri="http://schemas.openxmlformats.org/presentationml/2006/ole">
            <p:oleObj spid="_x0000_s269318" name="Equation" r:id="rId8" imgW="1422400" imgH="292100" progId="">
              <p:embed/>
            </p:oleObj>
          </a:graphicData>
        </a:graphic>
      </p:graphicFrame>
    </p:spTree>
  </p:cSld>
  <p:clrMapOvr>
    <a:masterClrMapping/>
  </p:clrMapOvr>
  <p:transition spd="med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0688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2 </a:t>
            </a:r>
            <a:r>
              <a:rPr lang="zh-CN" altLang="en-US" sz="2000" dirty="0" smtClean="0"/>
              <a:t>．求在力                        作用下质点由点              沿螺旋线</a:t>
            </a:r>
            <a:r>
              <a:rPr lang="en-US" altLang="zh-CN" sz="2000" i="1" dirty="0" smtClean="0"/>
              <a:t>L</a:t>
            </a:r>
            <a:r>
              <a:rPr lang="zh-CN" altLang="en-US" sz="2000" dirty="0" smtClean="0"/>
              <a:t>：              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dirty="0" smtClean="0"/>
              <a:t>                                             到点                     所做的功。 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2000" dirty="0" smtClean="0"/>
          </a:p>
          <a:p>
            <a:pPr>
              <a:lnSpc>
                <a:spcPct val="80000"/>
              </a:lnSpc>
              <a:buFontTx/>
              <a:buNone/>
            </a:pPr>
            <a:endParaRPr lang="zh-CN" altLang="en-US" sz="2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&gt;&gt; </a:t>
            </a:r>
            <a:r>
              <a:rPr lang="en-US" altLang="zh-CN" sz="2000" dirty="0" err="1" smtClean="0"/>
              <a:t>syms</a:t>
            </a:r>
            <a:r>
              <a:rPr lang="en-US" altLang="zh-CN" sz="2000" dirty="0" smtClean="0"/>
              <a:t> x y z t a b;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&gt;&gt;x=a*</a:t>
            </a:r>
            <a:r>
              <a:rPr lang="en-US" altLang="zh-CN" sz="2000" dirty="0" err="1" smtClean="0"/>
              <a:t>cos</a:t>
            </a:r>
            <a:r>
              <a:rPr lang="en-US" altLang="zh-CN" sz="2000" dirty="0" smtClean="0"/>
              <a:t>(t);y=a*sin(t);z=b*t;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&gt;&gt;</a:t>
            </a:r>
            <a:r>
              <a:rPr lang="en-US" altLang="zh-CN" sz="2000" dirty="0" err="1" smtClean="0"/>
              <a:t>dx</a:t>
            </a:r>
            <a:r>
              <a:rPr lang="en-US" altLang="zh-CN" sz="2000" dirty="0" smtClean="0"/>
              <a:t>=diff(</a:t>
            </a:r>
            <a:r>
              <a:rPr lang="en-US" altLang="zh-CN" sz="2000" dirty="0" err="1" smtClean="0"/>
              <a:t>x,'t</a:t>
            </a:r>
            <a:r>
              <a:rPr lang="en-US" altLang="zh-CN" sz="2000" dirty="0" smtClean="0"/>
              <a:t>');</a:t>
            </a:r>
            <a:r>
              <a:rPr lang="en-US" altLang="zh-CN" sz="2000" dirty="0" err="1" smtClean="0"/>
              <a:t>dy</a:t>
            </a:r>
            <a:r>
              <a:rPr lang="en-US" altLang="zh-CN" sz="2000" dirty="0" smtClean="0"/>
              <a:t>=diff(</a:t>
            </a:r>
            <a:r>
              <a:rPr lang="en-US" altLang="zh-CN" sz="2000" dirty="0" err="1" smtClean="0"/>
              <a:t>y,'t</a:t>
            </a:r>
            <a:r>
              <a:rPr lang="en-US" altLang="zh-CN" sz="2000" dirty="0" smtClean="0"/>
              <a:t>');</a:t>
            </a:r>
            <a:r>
              <a:rPr lang="en-US" altLang="zh-CN" sz="2000" dirty="0" err="1" smtClean="0"/>
              <a:t>dz</a:t>
            </a:r>
            <a:r>
              <a:rPr lang="en-US" altLang="zh-CN" sz="2000" dirty="0" smtClean="0"/>
              <a:t>=diff(</a:t>
            </a:r>
            <a:r>
              <a:rPr lang="en-US" altLang="zh-CN" sz="2000" dirty="0" err="1" smtClean="0"/>
              <a:t>z,'t</a:t>
            </a:r>
            <a:r>
              <a:rPr lang="en-US" altLang="zh-CN" sz="2000" dirty="0" smtClean="0"/>
              <a:t>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&gt;&gt;f=y*</a:t>
            </a:r>
            <a:r>
              <a:rPr lang="en-US" altLang="zh-CN" sz="2000" dirty="0" err="1" smtClean="0"/>
              <a:t>dx</a:t>
            </a:r>
            <a:r>
              <a:rPr lang="en-US" altLang="zh-CN" sz="2000" dirty="0" smtClean="0"/>
              <a:t>-x*</a:t>
            </a:r>
            <a:r>
              <a:rPr lang="en-US" altLang="zh-CN" sz="2000" dirty="0" err="1" smtClean="0"/>
              <a:t>dy</a:t>
            </a:r>
            <a:r>
              <a:rPr lang="en-US" altLang="zh-CN" sz="2000" dirty="0" smtClean="0"/>
              <a:t>+(</a:t>
            </a:r>
            <a:r>
              <a:rPr lang="en-US" altLang="zh-CN" sz="2000" dirty="0" err="1" smtClean="0"/>
              <a:t>x+y+z</a:t>
            </a:r>
            <a:r>
              <a:rPr lang="en-US" altLang="zh-CN" sz="2000" dirty="0" smtClean="0"/>
              <a:t>)*</a:t>
            </a:r>
            <a:r>
              <a:rPr lang="en-US" altLang="zh-CN" sz="2000" dirty="0" err="1" smtClean="0"/>
              <a:t>dz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&gt;&gt;t1=0;t2=2*pi;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&gt;&gt;W=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(f,t,t1,t2)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dirty="0" smtClean="0"/>
              <a:t>运行结果：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W 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-2*a^2*pi+2*b^2*pi^2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dirty="0" smtClean="0"/>
              <a:t>即 </a:t>
            </a:r>
          </a:p>
        </p:txBody>
      </p:sp>
      <p:sp>
        <p:nvSpPr>
          <p:cNvPr id="33801" name="Rectangle 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794" name="Object 4"/>
          <p:cNvGraphicFramePr>
            <a:graphicFrameLocks noChangeAspect="1"/>
          </p:cNvGraphicFramePr>
          <p:nvPr/>
        </p:nvGraphicFramePr>
        <p:xfrm>
          <a:off x="1981200" y="1371600"/>
          <a:ext cx="1582738" cy="355600"/>
        </p:xfrm>
        <a:graphic>
          <a:graphicData uri="http://schemas.openxmlformats.org/presentationml/2006/ole">
            <p:oleObj spid="_x0000_s270338" name="Equation" r:id="rId4" imgW="1143000" imgH="254000" progId="">
              <p:embed/>
            </p:oleObj>
          </a:graphicData>
        </a:graphic>
      </p:graphicFrame>
      <p:graphicFrame>
        <p:nvGraphicFramePr>
          <p:cNvPr id="33795" name="Object 6"/>
          <p:cNvGraphicFramePr>
            <a:graphicFrameLocks noChangeAspect="1"/>
          </p:cNvGraphicFramePr>
          <p:nvPr/>
        </p:nvGraphicFramePr>
        <p:xfrm>
          <a:off x="5562600" y="1371600"/>
          <a:ext cx="720725" cy="257175"/>
        </p:xfrm>
        <a:graphic>
          <a:graphicData uri="http://schemas.openxmlformats.org/presentationml/2006/ole">
            <p:oleObj spid="_x0000_s270339" name="Equation" r:id="rId5" imgW="558558" imgH="203112" progId="">
              <p:embed/>
            </p:oleObj>
          </a:graphicData>
        </a:graphic>
      </p:graphicFrame>
      <p:graphicFrame>
        <p:nvGraphicFramePr>
          <p:cNvPr id="33796" name="Object 8"/>
          <p:cNvGraphicFramePr>
            <a:graphicFrameLocks noChangeAspect="1"/>
          </p:cNvGraphicFramePr>
          <p:nvPr/>
        </p:nvGraphicFramePr>
        <p:xfrm>
          <a:off x="1371600" y="1752600"/>
          <a:ext cx="2376487" cy="276225"/>
        </p:xfrm>
        <a:graphic>
          <a:graphicData uri="http://schemas.openxmlformats.org/presentationml/2006/ole">
            <p:oleObj spid="_x0000_s270340" name="Equation" r:id="rId6" imgW="1726451" imgH="203112" progId="">
              <p:embed/>
            </p:oleObj>
          </a:graphicData>
        </a:graphic>
      </p:graphicFrame>
      <p:graphicFrame>
        <p:nvGraphicFramePr>
          <p:cNvPr id="33797" name="Object 10"/>
          <p:cNvGraphicFramePr>
            <a:graphicFrameLocks noChangeAspect="1"/>
          </p:cNvGraphicFramePr>
          <p:nvPr/>
        </p:nvGraphicFramePr>
        <p:xfrm>
          <a:off x="5029200" y="1752600"/>
          <a:ext cx="936625" cy="261937"/>
        </p:xfrm>
        <a:graphic>
          <a:graphicData uri="http://schemas.openxmlformats.org/presentationml/2006/ole">
            <p:oleObj spid="_x0000_s270341" name="Equation" r:id="rId7" imgW="710891" imgH="203112" progId="">
              <p:embed/>
            </p:oleObj>
          </a:graphicData>
        </a:graphic>
      </p:graphicFrame>
      <p:sp>
        <p:nvSpPr>
          <p:cNvPr id="33802" name="Rectangle 1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798" name="Object 12"/>
          <p:cNvGraphicFramePr>
            <a:graphicFrameLocks noChangeAspect="1"/>
          </p:cNvGraphicFramePr>
          <p:nvPr/>
        </p:nvGraphicFramePr>
        <p:xfrm>
          <a:off x="1219200" y="5867400"/>
          <a:ext cx="1943100" cy="385763"/>
        </p:xfrm>
        <a:graphic>
          <a:graphicData uri="http://schemas.openxmlformats.org/presentationml/2006/ole">
            <p:oleObj spid="_x0000_s270342" name="Equation" r:id="rId8" imgW="1155700" imgH="228600" progId="">
              <p:embed/>
            </p:oleObj>
          </a:graphicData>
        </a:graphic>
      </p:graphicFrame>
    </p:spTree>
  </p:cSld>
  <p:clrMapOvr>
    <a:masterClrMapping/>
  </p:clrMapOvr>
  <p:transition spd="med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 smtClean="0">
                <a:solidFill>
                  <a:schemeClr val="accent2"/>
                </a:solidFill>
              </a:rPr>
              <a:t/>
            </a:r>
            <a:br>
              <a:rPr lang="zh-CN" altLang="en-US" sz="3200" dirty="0" smtClean="0">
                <a:solidFill>
                  <a:schemeClr val="accent2"/>
                </a:solidFill>
              </a:rPr>
            </a:br>
            <a:r>
              <a:rPr lang="zh-CN" altLang="en-US" sz="3200" dirty="0" smtClean="0">
                <a:solidFill>
                  <a:schemeClr val="tx1"/>
                </a:solidFill>
              </a:rPr>
              <a:t>            曲面积分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48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、计算积分            ，其中</a:t>
            </a:r>
            <a:r>
              <a:rPr lang="en-US" altLang="zh-CN" sz="2000" i="1" dirty="0" smtClean="0"/>
              <a:t>S</a:t>
            </a:r>
            <a:r>
              <a:rPr lang="zh-CN" altLang="en-US" sz="2000" dirty="0" smtClean="0"/>
              <a:t>是球面                           的上半部的外侧。</a:t>
            </a:r>
          </a:p>
          <a:p>
            <a:endParaRPr lang="zh-CN" altLang="en-US" sz="2000" dirty="0" smtClean="0"/>
          </a:p>
          <a:p>
            <a:pPr>
              <a:buFontTx/>
              <a:buNone/>
            </a:pPr>
            <a:r>
              <a:rPr lang="zh-CN" altLang="en-US" sz="2000" dirty="0" smtClean="0"/>
              <a:t>球面                              在          坐标面上的投影区域为：                        ，且球面上半部的外侧与</a:t>
            </a:r>
            <a:r>
              <a:rPr lang="en-US" altLang="zh-CN" sz="2000" dirty="0" smtClean="0"/>
              <a:t>z</a:t>
            </a:r>
            <a:r>
              <a:rPr lang="zh-CN" altLang="en-US" sz="2000" dirty="0" smtClean="0"/>
              <a:t>轴正向成锐角，故          </a:t>
            </a:r>
          </a:p>
          <a:p>
            <a:pPr>
              <a:buFontTx/>
              <a:buNone/>
            </a:pPr>
            <a:endParaRPr lang="zh-CN" altLang="en-US" sz="2000" dirty="0" smtClean="0"/>
          </a:p>
          <a:p>
            <a:pPr>
              <a:buFontTx/>
              <a:buNone/>
            </a:pPr>
            <a:endParaRPr lang="zh-CN" altLang="en-US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&gt;&gt; </a:t>
            </a:r>
            <a:r>
              <a:rPr lang="en-US" altLang="zh-CN" sz="2000" dirty="0" err="1" smtClean="0"/>
              <a:t>syms</a:t>
            </a:r>
            <a:r>
              <a:rPr lang="en-US" altLang="zh-CN" sz="2000" dirty="0" smtClean="0"/>
              <a:t> x y a t r;</a:t>
            </a:r>
          </a:p>
          <a:p>
            <a:pPr>
              <a:buFontTx/>
              <a:buNone/>
            </a:pPr>
            <a:r>
              <a:rPr lang="en-US" altLang="zh-CN" sz="2000" dirty="0" smtClean="0"/>
              <a:t>&gt;&gt; x=r*</a:t>
            </a:r>
            <a:r>
              <a:rPr lang="en-US" altLang="zh-CN" sz="2000" dirty="0" err="1" smtClean="0"/>
              <a:t>cos</a:t>
            </a:r>
            <a:r>
              <a:rPr lang="en-US" altLang="zh-CN" sz="2000" dirty="0" smtClean="0"/>
              <a:t>(t);y=r*sin(t);</a:t>
            </a:r>
          </a:p>
          <a:p>
            <a:pPr>
              <a:buFontTx/>
              <a:buNone/>
            </a:pPr>
            <a:r>
              <a:rPr lang="en-US" altLang="zh-CN" sz="2000" dirty="0" smtClean="0"/>
              <a:t>&gt;&gt; f=</a:t>
            </a:r>
            <a:r>
              <a:rPr lang="en-US" altLang="zh-CN" sz="2000" dirty="0" err="1" smtClean="0"/>
              <a:t>sqrt</a:t>
            </a:r>
            <a:r>
              <a:rPr lang="en-US" altLang="zh-CN" sz="2000" dirty="0" smtClean="0"/>
              <a:t>(a^2-x^2-y^2);</a:t>
            </a:r>
          </a:p>
          <a:p>
            <a:pPr>
              <a:buFontTx/>
              <a:buNone/>
            </a:pPr>
            <a:r>
              <a:rPr lang="en-US" altLang="zh-CN" sz="2000" dirty="0" smtClean="0"/>
              <a:t>&gt;&gt; r1=0;r2=a;</a:t>
            </a:r>
          </a:p>
          <a:p>
            <a:pPr>
              <a:buFontTx/>
              <a:buNone/>
            </a:pPr>
            <a:r>
              <a:rPr lang="en-US" altLang="zh-CN" sz="2000" dirty="0" smtClean="0"/>
              <a:t>&gt;&gt; t1=0;t2=2*pi;</a:t>
            </a:r>
          </a:p>
          <a:p>
            <a:pPr>
              <a:buFontTx/>
              <a:buNone/>
            </a:pPr>
            <a:r>
              <a:rPr lang="en-US" altLang="zh-CN" sz="2000" dirty="0" smtClean="0"/>
              <a:t>&gt;&gt; f1=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(f*r,r,r1,r2);</a:t>
            </a:r>
            <a:endParaRPr lang="zh-CN" altLang="en-US" sz="2000" dirty="0" smtClean="0"/>
          </a:p>
          <a:p>
            <a:pPr>
              <a:buFontTx/>
              <a:buNone/>
            </a:pPr>
            <a:endParaRPr lang="zh-CN" altLang="en-US" sz="2000" dirty="0" smtClean="0"/>
          </a:p>
          <a:p>
            <a:pPr>
              <a:buFontTx/>
              <a:buNone/>
            </a:pPr>
            <a:endParaRPr lang="zh-CN" altLang="en-US" sz="2000" dirty="0" smtClean="0"/>
          </a:p>
        </p:txBody>
      </p:sp>
      <p:graphicFrame>
        <p:nvGraphicFramePr>
          <p:cNvPr id="34818" name="Object 4"/>
          <p:cNvGraphicFramePr>
            <a:graphicFrameLocks noChangeAspect="1"/>
          </p:cNvGraphicFramePr>
          <p:nvPr/>
        </p:nvGraphicFramePr>
        <p:xfrm>
          <a:off x="2209800" y="1219200"/>
          <a:ext cx="719138" cy="487363"/>
        </p:xfrm>
        <a:graphic>
          <a:graphicData uri="http://schemas.openxmlformats.org/presentationml/2006/ole">
            <p:oleObj spid="_x0000_s271362" name="Equation" r:id="rId4" imgW="558800" imgH="381000" progId="">
              <p:embed/>
            </p:oleObj>
          </a:graphicData>
        </a:graphic>
      </p:graphicFrame>
      <p:graphicFrame>
        <p:nvGraphicFramePr>
          <p:cNvPr id="34819" name="Object 6"/>
          <p:cNvGraphicFramePr>
            <a:graphicFrameLocks noChangeAspect="1"/>
          </p:cNvGraphicFramePr>
          <p:nvPr/>
        </p:nvGraphicFramePr>
        <p:xfrm>
          <a:off x="4876800" y="1371600"/>
          <a:ext cx="1511300" cy="312738"/>
        </p:xfrm>
        <a:graphic>
          <a:graphicData uri="http://schemas.openxmlformats.org/presentationml/2006/ole">
            <p:oleObj spid="_x0000_s271363" name="Equation" r:id="rId5" imgW="1104900" imgH="228600" progId="">
              <p:embed/>
            </p:oleObj>
          </a:graphicData>
        </a:graphic>
      </p:graphicFrame>
      <p:graphicFrame>
        <p:nvGraphicFramePr>
          <p:cNvPr id="34820" name="Object 8"/>
          <p:cNvGraphicFramePr>
            <a:graphicFrameLocks noChangeAspect="1"/>
          </p:cNvGraphicFramePr>
          <p:nvPr/>
        </p:nvGraphicFramePr>
        <p:xfrm>
          <a:off x="1536700" y="2376488"/>
          <a:ext cx="1511300" cy="312737"/>
        </p:xfrm>
        <a:graphic>
          <a:graphicData uri="http://schemas.openxmlformats.org/presentationml/2006/ole">
            <p:oleObj spid="_x0000_s271364" name="Equation" r:id="rId6" imgW="1104900" imgH="228600" progId="">
              <p:embed/>
            </p:oleObj>
          </a:graphicData>
        </a:graphic>
      </p:graphicFrame>
      <p:graphicFrame>
        <p:nvGraphicFramePr>
          <p:cNvPr id="34821" name="Object 10"/>
          <p:cNvGraphicFramePr>
            <a:graphicFrameLocks noChangeAspect="1"/>
          </p:cNvGraphicFramePr>
          <p:nvPr/>
        </p:nvGraphicFramePr>
        <p:xfrm>
          <a:off x="7239000" y="2362200"/>
          <a:ext cx="1225550" cy="346075"/>
        </p:xfrm>
        <a:graphic>
          <a:graphicData uri="http://schemas.openxmlformats.org/presentationml/2006/ole">
            <p:oleObj spid="_x0000_s271365" name="Equation" r:id="rId7" imgW="812447" imgH="228501" progId="">
              <p:embed/>
            </p:oleObj>
          </a:graphicData>
        </a:graphic>
      </p:graphicFrame>
      <p:graphicFrame>
        <p:nvGraphicFramePr>
          <p:cNvPr id="34822" name="Object 12"/>
          <p:cNvGraphicFramePr>
            <a:graphicFrameLocks noChangeAspect="1"/>
          </p:cNvGraphicFramePr>
          <p:nvPr/>
        </p:nvGraphicFramePr>
        <p:xfrm>
          <a:off x="3886200" y="2438400"/>
          <a:ext cx="431800" cy="261938"/>
        </p:xfrm>
        <a:graphic>
          <a:graphicData uri="http://schemas.openxmlformats.org/presentationml/2006/ole">
            <p:oleObj spid="_x0000_s271366" name="Equation" r:id="rId8" imgW="266353" imgH="164885" progId="">
              <p:embed/>
            </p:oleObj>
          </a:graphicData>
        </a:graphic>
      </p:graphicFrame>
      <p:graphicFrame>
        <p:nvGraphicFramePr>
          <p:cNvPr id="34823" name="Object 14"/>
          <p:cNvGraphicFramePr>
            <a:graphicFrameLocks noChangeAspect="1"/>
          </p:cNvGraphicFramePr>
          <p:nvPr/>
        </p:nvGraphicFramePr>
        <p:xfrm>
          <a:off x="2339975" y="3068638"/>
          <a:ext cx="3563938" cy="635000"/>
        </p:xfrm>
        <a:graphic>
          <a:graphicData uri="http://schemas.openxmlformats.org/presentationml/2006/ole">
            <p:oleObj spid="_x0000_s271367" name="Equation" r:id="rId9" imgW="2349500" imgH="419100" progId="">
              <p:embed/>
            </p:oleObj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9600" y="3886200"/>
            <a:ext cx="3313112" cy="232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 I=int(f1,t,t1,t2)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运行结果：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=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2/3*pi*(a^2)^(3/2)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即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3128" name="Object 4"/>
          <p:cNvGraphicFramePr>
            <a:graphicFrameLocks noChangeAspect="1"/>
          </p:cNvGraphicFramePr>
          <p:nvPr/>
        </p:nvGraphicFramePr>
        <p:xfrm>
          <a:off x="5257800" y="5486400"/>
          <a:ext cx="1584325" cy="682625"/>
        </p:xfrm>
        <a:graphic>
          <a:graphicData uri="http://schemas.openxmlformats.org/presentationml/2006/ole">
            <p:oleObj spid="_x0000_s271368" name="Equation" r:id="rId10" imgW="1040948" imgH="444307" progId="">
              <p:embed/>
            </p:oleObj>
          </a:graphicData>
        </a:graphic>
      </p:graphicFrame>
    </p:spTree>
  </p:cSld>
  <p:clrMapOvr>
    <a:masterClrMapping/>
  </p:clrMapOvr>
  <p:transition spd="med"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A037B85-0DBA-4AF5-B101-D168F9504C6B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683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4086B8-9E13-41EC-A628-BCB3160FF998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685" name="Rectangle 5"/>
          <p:cNvSpPr>
            <a:spLocks noGrp="1" noChangeArrowheads="1"/>
          </p:cNvSpPr>
          <p:nvPr>
            <p:ph sz="quarter" idx="4294967295"/>
          </p:nvPr>
        </p:nvSpPr>
        <p:spPr>
          <a:xfrm>
            <a:off x="533400" y="1066800"/>
            <a:ext cx="8229600" cy="5445125"/>
          </a:xfrm>
        </p:spPr>
        <p:txBody>
          <a:bodyPr/>
          <a:lstStyle/>
          <a:p>
            <a:pPr marL="273050" indent="-273050" eaLnBrk="1" hangingPunct="1">
              <a:lnSpc>
                <a:spcPct val="130000"/>
              </a:lnSpc>
            </a:pPr>
            <a:r>
              <a:rPr lang="zh-CN" altLang="en-US" sz="3200" smtClean="0">
                <a:latin typeface="黑体" pitchFamily="49" charset="-122"/>
                <a:ea typeface="黑体" pitchFamily="49" charset="-122"/>
              </a:rPr>
              <a:t>求无穷级数的和需要符号表达式求和函数</a:t>
            </a:r>
            <a:r>
              <a:rPr lang="en-US" altLang="zh-CN" sz="3200" smtClean="0">
                <a:latin typeface="黑体" pitchFamily="49" charset="-122"/>
                <a:ea typeface="黑体" pitchFamily="49" charset="-122"/>
              </a:rPr>
              <a:t>symsum</a:t>
            </a:r>
            <a:r>
              <a:rPr lang="zh-CN" altLang="en-US" sz="3200" smtClean="0">
                <a:latin typeface="黑体" pitchFamily="49" charset="-122"/>
                <a:ea typeface="黑体" pitchFamily="49" charset="-122"/>
              </a:rPr>
              <a:t>，其调用格式为：</a:t>
            </a:r>
            <a:endParaRPr lang="zh-CN" altLang="pt-BR" sz="3200" smtClean="0">
              <a:latin typeface="黑体" pitchFamily="49" charset="-122"/>
              <a:ea typeface="黑体" pitchFamily="49" charset="-122"/>
            </a:endParaRPr>
          </a:p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Char char="Ø"/>
            </a:pPr>
            <a:r>
              <a:rPr lang="pt-BR" altLang="zh-CN" smtClean="0">
                <a:latin typeface="黑体" pitchFamily="49" charset="-122"/>
                <a:ea typeface="黑体" pitchFamily="49" charset="-122"/>
              </a:rPr>
              <a:t>symsum(s): </a:t>
            </a:r>
            <a:r>
              <a:rPr lang="zh-CN" altLang="pt-BR" smtClean="0">
                <a:latin typeface="黑体" pitchFamily="49" charset="-122"/>
                <a:ea typeface="黑体" pitchFamily="49" charset="-122"/>
              </a:rPr>
              <a:t>计算符号表达式对由</a:t>
            </a:r>
            <a:r>
              <a:rPr lang="pt-BR" altLang="zh-CN" smtClean="0">
                <a:latin typeface="黑体" pitchFamily="49" charset="-122"/>
                <a:ea typeface="黑体" pitchFamily="49" charset="-122"/>
              </a:rPr>
              <a:t>findsym</a:t>
            </a:r>
            <a:r>
              <a:rPr lang="zh-CN" altLang="pt-BR" smtClean="0">
                <a:latin typeface="黑体" pitchFamily="49" charset="-122"/>
                <a:ea typeface="黑体" pitchFamily="49" charset="-122"/>
              </a:rPr>
              <a:t>函数返回的符号变量的不定和；</a:t>
            </a:r>
          </a:p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Char char="Ø"/>
            </a:pPr>
            <a:r>
              <a:rPr lang="pt-BR" altLang="zh-CN" smtClean="0">
                <a:latin typeface="黑体" pitchFamily="49" charset="-122"/>
                <a:ea typeface="黑体" pitchFamily="49" charset="-122"/>
              </a:rPr>
              <a:t>symsum(s,v):</a:t>
            </a:r>
            <a:r>
              <a:rPr lang="zh-CN" altLang="pt-BR" smtClean="0">
                <a:latin typeface="黑体" pitchFamily="49" charset="-122"/>
                <a:ea typeface="黑体" pitchFamily="49" charset="-122"/>
              </a:rPr>
              <a:t>计算符号表达</a:t>
            </a:r>
            <a:r>
              <a:rPr lang="pt-BR" altLang="zh-CN" smtClean="0"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pt-BR" smtClean="0">
                <a:latin typeface="黑体" pitchFamily="49" charset="-122"/>
                <a:ea typeface="黑体" pitchFamily="49" charset="-122"/>
              </a:rPr>
              <a:t>对变量</a:t>
            </a:r>
            <a:r>
              <a:rPr lang="pt-BR" altLang="zh-CN" smtClean="0">
                <a:latin typeface="黑体" pitchFamily="49" charset="-122"/>
                <a:ea typeface="黑体" pitchFamily="49" charset="-122"/>
              </a:rPr>
              <a:t>v</a:t>
            </a:r>
            <a:r>
              <a:rPr lang="zh-CN" altLang="pt-BR" smtClean="0">
                <a:latin typeface="黑体" pitchFamily="49" charset="-122"/>
                <a:ea typeface="黑体" pitchFamily="49" charset="-122"/>
              </a:rPr>
              <a:t>的不定和；</a:t>
            </a:r>
          </a:p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Char char="Ø"/>
            </a:pPr>
            <a:r>
              <a:rPr lang="pt-BR" altLang="zh-CN" smtClean="0">
                <a:latin typeface="黑体" pitchFamily="49" charset="-122"/>
                <a:ea typeface="黑体" pitchFamily="49" charset="-122"/>
              </a:rPr>
              <a:t>symsum(s,v,n,m)</a:t>
            </a:r>
            <a:r>
              <a:rPr lang="zh-CN" altLang="pt-BR" smtClean="0">
                <a:latin typeface="黑体" pitchFamily="49" charset="-122"/>
                <a:ea typeface="黑体" pitchFamily="49" charset="-122"/>
              </a:rPr>
              <a:t>：其中</a:t>
            </a:r>
            <a:r>
              <a:rPr lang="en-US" altLang="zh-CN" i="1" smtClean="0"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表示一个级数的通项，是一个符号表达式。</a:t>
            </a:r>
            <a:r>
              <a:rPr lang="en-US" altLang="zh-CN" i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是求和变量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i="1" smtClean="0">
                <a:latin typeface="黑体" pitchFamily="49" charset="-122"/>
                <a:ea typeface="黑体" pitchFamily="49" charset="-122"/>
              </a:rPr>
              <a:t>v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省略时使用系统的默认变量。</a:t>
            </a:r>
            <a:r>
              <a:rPr lang="en-US" altLang="zh-CN" i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i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是求和的开始项和末项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marL="273050" indent="-273050" eaLnBrk="1" hangingPunct="1">
              <a:lnSpc>
                <a:spcPct val="130000"/>
              </a:lnSpc>
              <a:buFont typeface="Wingdings" pitchFamily="2" charset="2"/>
              <a:buNone/>
            </a:pPr>
            <a:endParaRPr lang="en-US" altLang="zh-CN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686" name="标题 5"/>
          <p:cNvSpPr>
            <a:spLocks noGrp="1"/>
          </p:cNvSpPr>
          <p:nvPr>
            <p:ph type="title" idx="4294967295"/>
          </p:nvPr>
        </p:nvSpPr>
        <p:spPr>
          <a:xfrm>
            <a:off x="914400" y="-457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altLang="zh-CN" sz="4600" b="1" dirty="0" smtClean="0">
                <a:latin typeface="华文楷体" pitchFamily="2" charset="-122"/>
              </a:rPr>
              <a:t>4.6 </a:t>
            </a:r>
            <a:r>
              <a:rPr lang="zh-CN" altLang="en-US" sz="4600" b="1" dirty="0" smtClean="0">
                <a:latin typeface="华文楷体" pitchFamily="2" charset="-122"/>
              </a:rPr>
              <a:t>符号级数求和</a:t>
            </a:r>
            <a:endParaRPr lang="zh-CN" altLang="en-US" dirty="0" smtClean="0">
              <a:latin typeface="华文楷体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75F43C3-A066-4BD7-8D71-925E603A2097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077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30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DF3DA1-1CE1-461B-906F-CC28B95A7B9D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1295400"/>
            <a:ext cx="8280400" cy="5184775"/>
          </a:xfrm>
        </p:spPr>
        <p:txBody>
          <a:bodyPr/>
          <a:lstStyle/>
          <a:p>
            <a:pPr marL="273050" indent="-273050" eaLnBrk="1" hangingPunct="1">
              <a:lnSpc>
                <a:spcPct val="140000"/>
              </a:lnSpc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limit(f,a)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：求当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默认自变量</a:t>
            </a:r>
            <a:r>
              <a:rPr lang="en-US" altLang="zh-CN" i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趋近于常数</a:t>
            </a:r>
            <a:r>
              <a:rPr lang="en-US" altLang="zh-CN" i="1" smtClean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时，符号函数</a:t>
            </a:r>
            <a:r>
              <a:rPr lang="en-US" altLang="zh-CN" i="1" smtClean="0"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i="1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的极限值。</a:t>
            </a:r>
          </a:p>
          <a:p>
            <a:pPr marL="273050" indent="-273050" eaLnBrk="1" hangingPunct="1">
              <a:lnSpc>
                <a:spcPct val="140000"/>
              </a:lnSpc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limit(f):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计算</a:t>
            </a:r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a=0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时的极限。</a:t>
            </a:r>
          </a:p>
          <a:p>
            <a:pPr marL="273050" indent="-273050" eaLnBrk="1" hangingPunct="1">
              <a:lnSpc>
                <a:spcPct val="140000"/>
              </a:lnSpc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limit(f,x,a,</a:t>
            </a:r>
            <a:r>
              <a:rPr lang="en-US" altLang="zh-CN" smtClean="0">
                <a:latin typeface="Arial" charset="0"/>
                <a:ea typeface="黑体" pitchFamily="49" charset="-122"/>
              </a:rPr>
              <a:t>‘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right</a:t>
            </a:r>
            <a:r>
              <a:rPr lang="en-US" altLang="zh-CN" smtClean="0">
                <a:latin typeface="Arial" charset="0"/>
                <a:ea typeface="黑体" pitchFamily="49" charset="-122"/>
              </a:rPr>
              <a:t>’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limit(f,x,a,</a:t>
            </a:r>
            <a:r>
              <a:rPr lang="en-US" altLang="zh-CN" smtClean="0">
                <a:latin typeface="Arial" charset="0"/>
                <a:ea typeface="黑体" pitchFamily="49" charset="-122"/>
              </a:rPr>
              <a:t>‘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left</a:t>
            </a:r>
            <a:r>
              <a:rPr lang="en-US" altLang="zh-CN" smtClean="0">
                <a:latin typeface="Arial" charset="0"/>
                <a:ea typeface="黑体" pitchFamily="49" charset="-122"/>
              </a:rPr>
              <a:t>’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：求符号函数</a:t>
            </a:r>
            <a:r>
              <a:rPr lang="en-US" altLang="zh-CN" i="1" smtClean="0">
                <a:latin typeface="黑体" pitchFamily="49" charset="-122"/>
                <a:ea typeface="黑体" pitchFamily="49" charset="-122"/>
              </a:rPr>
              <a:t>f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的极限值         或        。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'right'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表示变量</a:t>
            </a:r>
            <a:r>
              <a:rPr lang="en-US" altLang="zh-CN" i="1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从右边趋近于</a:t>
            </a:r>
            <a:r>
              <a:rPr lang="en-US" altLang="zh-CN" i="1" smtClean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'left'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表示变量</a:t>
            </a:r>
            <a:r>
              <a:rPr lang="en-US" altLang="zh-CN" i="1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从左边趋近于</a:t>
            </a:r>
            <a:r>
              <a:rPr lang="en-US" altLang="zh-CN" i="1" smtClean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ph sz="half" idx="4294967295"/>
          </p:nvPr>
        </p:nvGraphicFramePr>
        <p:xfrm>
          <a:off x="5638800" y="4038600"/>
          <a:ext cx="1271588" cy="473075"/>
        </p:xfrm>
        <a:graphic>
          <a:graphicData uri="http://schemas.openxmlformats.org/presentationml/2006/ole">
            <p:oleObj spid="_x0000_s172034" name="公式" r:id="rId3" imgW="609480" imgH="279360" progId="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733800" y="3962400"/>
          <a:ext cx="1223963" cy="560388"/>
        </p:xfrm>
        <a:graphic>
          <a:graphicData uri="http://schemas.openxmlformats.org/presentationml/2006/ole">
            <p:oleObj spid="_x0000_s172035" name="公式" r:id="rId4" imgW="609480" imgH="279360" progId="">
              <p:embed/>
            </p:oleObj>
          </a:graphicData>
        </a:graphic>
      </p:graphicFrame>
    </p:spTree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073BB4A-E3BE-4FC3-930C-AF28A6FB95B5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44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1024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57CBAC-3920-4DB3-A213-D9681E8F55AE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533400"/>
            <a:ext cx="7920038" cy="5373688"/>
          </a:xfrm>
        </p:spPr>
        <p:txBody>
          <a:bodyPr/>
          <a:lstStyle/>
          <a:p>
            <a:pPr marL="273050" indent="-273050" eaLnBrk="1" hangingPunct="1">
              <a:buFont typeface="Wingdings" pitchFamily="2" charset="2"/>
              <a:buNone/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】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求下列级数之和。</a:t>
            </a:r>
            <a:endParaRPr lang="zh-CN" altLang="en-US" sz="2400" smtClean="0">
              <a:latin typeface="黑体" pitchFamily="49" charset="-122"/>
              <a:ea typeface="黑体" pitchFamily="49" charset="-122"/>
            </a:endParaRP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）</a:t>
            </a:r>
          </a:p>
          <a:p>
            <a:pPr marL="273050" indent="-273050" eaLnBrk="1" hangingPunct="1">
              <a:buFont typeface="Wingdings" pitchFamily="2" charset="2"/>
              <a:buNone/>
            </a:pPr>
            <a:endParaRPr lang="zh-CN" altLang="en-US" smtClean="0">
              <a:latin typeface="黑体" pitchFamily="49" charset="-122"/>
              <a:ea typeface="黑体" pitchFamily="49" charset="-122"/>
            </a:endParaRP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pt-BR" altLang="zh-CN" smtClean="0">
                <a:latin typeface="黑体" pitchFamily="49" charset="-122"/>
                <a:ea typeface="黑体" pitchFamily="49" charset="-122"/>
              </a:rPr>
              <a:t>&gt;&gt; s=sym('(-1)^(n+1)/n');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pt-BR" altLang="zh-CN" smtClean="0">
                <a:latin typeface="黑体" pitchFamily="49" charset="-122"/>
                <a:ea typeface="黑体" pitchFamily="49" charset="-122"/>
              </a:rPr>
              <a:t>&gt;&gt; syms n;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pt-BR" altLang="zh-CN" smtClean="0">
                <a:latin typeface="黑体" pitchFamily="49" charset="-122"/>
                <a:ea typeface="黑体" pitchFamily="49" charset="-122"/>
              </a:rPr>
              <a:t>&gt;&gt; sum=symsum(s,1,inf)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pt-BR" altLang="zh-CN" smtClean="0">
                <a:latin typeface="黑体" pitchFamily="49" charset="-122"/>
                <a:ea typeface="黑体" pitchFamily="49" charset="-122"/>
              </a:rPr>
              <a:t> sum =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pt-BR" altLang="zh-CN" smtClean="0">
                <a:latin typeface="黑体" pitchFamily="49" charset="-122"/>
                <a:ea typeface="黑体" pitchFamily="49" charset="-122"/>
              </a:rPr>
              <a:t> log(2)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&gt;&gt; eval(sum)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ans =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    0.6931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905000" y="1143000"/>
          <a:ext cx="5172075" cy="936625"/>
        </p:xfrm>
        <a:graphic>
          <a:graphicData uri="http://schemas.openxmlformats.org/presentationml/2006/ole">
            <p:oleObj spid="_x0000_s179202" name="公式" r:id="rId3" imgW="1879560" imgH="419040" progId="">
              <p:embed/>
            </p:oleObj>
          </a:graphicData>
        </a:graphic>
      </p:graphicFrame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6151563" y="2409825"/>
            <a:ext cx="581025" cy="1019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42900" indent="-342900" algn="ctr">
              <a:lnSpc>
                <a:spcPct val="13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zh-CN" altLang="zh-CN" sz="2000" b="1">
              <a:latin typeface="宋体" charset="-122"/>
            </a:endParaRPr>
          </a:p>
        </p:txBody>
      </p:sp>
    </p:spTree>
  </p:cSld>
  <p:clrMapOvr>
    <a:masterClrMapping/>
  </p:clrMapOvr>
  <p:transition advClick="0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4E75553-AE08-4137-96AB-390D6442BB36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269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112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0EECE1-5145-432B-94BE-23B411BADB3C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271" name="Rectangle 4"/>
          <p:cNvSpPr>
            <a:spLocks noGrp="1" noChangeArrowheads="1"/>
          </p:cNvSpPr>
          <p:nvPr>
            <p:ph sz="quarter" idx="4294967295"/>
          </p:nvPr>
        </p:nvSpPr>
        <p:spPr>
          <a:xfrm>
            <a:off x="762000" y="762000"/>
            <a:ext cx="8229600" cy="5256213"/>
          </a:xfrm>
        </p:spPr>
        <p:txBody>
          <a:bodyPr/>
          <a:lstStyle/>
          <a:p>
            <a:pPr marL="273050" indent="-273050" eaLnBrk="1" hangingPunct="1">
              <a:lnSpc>
                <a:spcPct val="70000"/>
              </a:lnSpc>
              <a:buFont typeface="Wingdings" pitchFamily="2" charset="2"/>
              <a:buNone/>
            </a:pPr>
            <a:endParaRPr lang="nl-NL" altLang="zh-CN" sz="2700" smtClean="0"/>
          </a:p>
          <a:p>
            <a:pPr marL="273050" indent="-273050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700" smtClean="0"/>
              <a:t>（</a:t>
            </a:r>
            <a:r>
              <a:rPr lang="en-US" altLang="zh-CN" sz="2700" smtClean="0"/>
              <a:t>2</a:t>
            </a:r>
            <a:r>
              <a:rPr lang="zh-CN" altLang="en-US" sz="2700" smtClean="0"/>
              <a:t>）</a:t>
            </a:r>
            <a:endParaRPr lang="nl-NL" altLang="zh-CN" sz="2700" smtClean="0"/>
          </a:p>
          <a:p>
            <a:pPr marL="273050" indent="-273050" eaLnBrk="1" hangingPunct="1">
              <a:lnSpc>
                <a:spcPct val="70000"/>
              </a:lnSpc>
              <a:buFont typeface="Wingdings" pitchFamily="2" charset="2"/>
              <a:buNone/>
            </a:pPr>
            <a:endParaRPr lang="nl-NL" altLang="zh-CN" sz="2700" smtClean="0"/>
          </a:p>
          <a:p>
            <a:pPr marL="273050" indent="-273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l-NL" altLang="zh-CN" sz="2400" smtClean="0"/>
              <a:t>&gt;&gt; s=sym('x^k/k!');</a:t>
            </a:r>
          </a:p>
          <a:p>
            <a:pPr marL="273050" indent="-273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l-NL" altLang="zh-CN" sz="2400" smtClean="0"/>
              <a:t>&gt;&gt; syms k;</a:t>
            </a:r>
          </a:p>
          <a:p>
            <a:pPr marL="273050" indent="-273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l-NL" altLang="zh-CN" sz="2400" smtClean="0"/>
              <a:t>&gt;&gt; sum=symsum(s,k,0,inf)</a:t>
            </a:r>
          </a:p>
          <a:p>
            <a:pPr marL="273050" indent="-273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l-NL" altLang="zh-CN" sz="2400" smtClean="0"/>
              <a:t> sum =</a:t>
            </a:r>
          </a:p>
          <a:p>
            <a:pPr marL="273050" indent="-273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l-NL" altLang="zh-CN" sz="2400" smtClean="0"/>
              <a:t> exp(x)</a:t>
            </a:r>
          </a:p>
          <a:p>
            <a:pPr marL="273050" indent="-273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（</a:t>
            </a:r>
            <a:r>
              <a:rPr lang="en-US" altLang="zh-CN" sz="2400" smtClean="0"/>
              <a:t>3</a:t>
            </a:r>
            <a:r>
              <a:rPr lang="zh-CN" altLang="en-US" sz="2400" smtClean="0"/>
              <a:t>）</a:t>
            </a:r>
            <a:endParaRPr lang="nl-NL" altLang="zh-CN" sz="2400" smtClean="0"/>
          </a:p>
          <a:p>
            <a:pPr marL="273050" indent="-273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sz="2400" smtClean="0"/>
              <a:t>&gt;&gt; s=sym('n^2');</a:t>
            </a:r>
          </a:p>
          <a:p>
            <a:pPr marL="273050" indent="-273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sz="2400" smtClean="0"/>
              <a:t>&gt;&gt; syms n;</a:t>
            </a:r>
          </a:p>
          <a:p>
            <a:pPr marL="273050" indent="-273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sz="2400" smtClean="0"/>
              <a:t>&gt;&gt; sum=symsum(s,n,1,n)</a:t>
            </a:r>
          </a:p>
          <a:p>
            <a:pPr marL="273050" indent="-273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sz="2400" smtClean="0"/>
              <a:t> sum =</a:t>
            </a:r>
          </a:p>
          <a:p>
            <a:pPr marL="273050" indent="-273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sz="2400" smtClean="0"/>
              <a:t> (n*(2*n + 1)*(n + 1))/6</a:t>
            </a:r>
            <a:endParaRPr lang="en-US" altLang="zh-CN" sz="2400" smtClean="0"/>
          </a:p>
        </p:txBody>
      </p:sp>
      <p:graphicFrame>
        <p:nvGraphicFramePr>
          <p:cNvPr id="11266" name="Object 1"/>
          <p:cNvGraphicFramePr>
            <a:graphicFrameLocks noChangeAspect="1"/>
          </p:cNvGraphicFramePr>
          <p:nvPr/>
        </p:nvGraphicFramePr>
        <p:xfrm>
          <a:off x="1905000" y="3733800"/>
          <a:ext cx="2971800" cy="501650"/>
        </p:xfrm>
        <a:graphic>
          <a:graphicData uri="http://schemas.openxmlformats.org/presentationml/2006/ole">
            <p:oleObj spid="_x0000_s180226" name="公式" r:id="rId3" imgW="1206360" imgH="203040" progId="">
              <p:embed/>
            </p:oleObj>
          </a:graphicData>
        </a:graphic>
      </p:graphicFrame>
      <p:graphicFrame>
        <p:nvGraphicFramePr>
          <p:cNvPr id="11267" name="Object 2"/>
          <p:cNvGraphicFramePr>
            <a:graphicFrameLocks noChangeAspect="1"/>
          </p:cNvGraphicFramePr>
          <p:nvPr/>
        </p:nvGraphicFramePr>
        <p:xfrm>
          <a:off x="1981200" y="990600"/>
          <a:ext cx="4495800" cy="873125"/>
        </p:xfrm>
        <a:graphic>
          <a:graphicData uri="http://schemas.openxmlformats.org/presentationml/2006/ole">
            <p:oleObj spid="_x0000_s180227" name="公式" r:id="rId4" imgW="2158920" imgH="419040" progId="">
              <p:embed/>
            </p:oleObj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-30480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 smtClean="0">
                <a:solidFill>
                  <a:schemeClr val="accent2"/>
                </a:solidFill>
              </a:rPr>
              <a:t/>
            </a:r>
            <a:br>
              <a:rPr lang="zh-CN" altLang="en-US" sz="3200" dirty="0" smtClean="0">
                <a:solidFill>
                  <a:schemeClr val="accent2"/>
                </a:solidFill>
              </a:rPr>
            </a:br>
            <a:r>
              <a:rPr lang="zh-CN" altLang="en-US" sz="3200" dirty="0" smtClean="0">
                <a:solidFill>
                  <a:schemeClr val="tx1"/>
                </a:solidFill>
              </a:rPr>
              <a:t>            级数求和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295400"/>
            <a:ext cx="8229600" cy="51435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．求                     的和  </a:t>
            </a:r>
            <a:r>
              <a:rPr lang="en-US" altLang="zh-CN" sz="2000" dirty="0" smtClean="0"/>
              <a:t>.</a:t>
            </a:r>
          </a:p>
          <a:p>
            <a:pPr>
              <a:buFontTx/>
              <a:buNone/>
            </a:pP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&gt;&gt; </a:t>
            </a:r>
            <a:r>
              <a:rPr lang="en-US" altLang="zh-CN" sz="2000" dirty="0" err="1" smtClean="0"/>
              <a:t>syms</a:t>
            </a:r>
            <a:r>
              <a:rPr lang="en-US" altLang="zh-CN" sz="2000" dirty="0" smtClean="0"/>
              <a:t> n ;</a:t>
            </a:r>
          </a:p>
          <a:p>
            <a:pPr>
              <a:buFontTx/>
              <a:buNone/>
            </a:pPr>
            <a:r>
              <a:rPr lang="en-US" altLang="zh-CN" sz="2000" dirty="0" err="1" smtClean="0"/>
              <a:t>symsum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cos</a:t>
            </a:r>
            <a:r>
              <a:rPr lang="en-US" altLang="zh-CN" sz="2000" dirty="0" smtClean="0"/>
              <a:t>(n*Pi)/10^n,n,1,inf)</a:t>
            </a:r>
          </a:p>
          <a:p>
            <a:pPr>
              <a:buFontTx/>
              <a:buNone/>
            </a:pPr>
            <a:r>
              <a:rPr lang="zh-CN" altLang="en-US" sz="2000" dirty="0" smtClean="0"/>
              <a:t>运行结果：</a:t>
            </a:r>
          </a:p>
          <a:p>
            <a:pPr>
              <a:buFontTx/>
              <a:buNone/>
            </a:pP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 =</a:t>
            </a:r>
          </a:p>
          <a:p>
            <a:pPr>
              <a:buFontTx/>
              <a:buNone/>
            </a:pPr>
            <a:r>
              <a:rPr lang="en-US" altLang="zh-CN" sz="2000" dirty="0" smtClean="0"/>
              <a:t> -1/11</a:t>
            </a:r>
          </a:p>
          <a:p>
            <a:pPr>
              <a:buFontTx/>
              <a:buNone/>
            </a:pPr>
            <a:endParaRPr lang="en-US" altLang="zh-CN" sz="2000" dirty="0" smtClean="0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010" name="Object 4"/>
          <p:cNvGraphicFramePr>
            <a:graphicFrameLocks noChangeAspect="1"/>
          </p:cNvGraphicFramePr>
          <p:nvPr/>
        </p:nvGraphicFramePr>
        <p:xfrm>
          <a:off x="1828800" y="1066800"/>
          <a:ext cx="1165225" cy="760358"/>
        </p:xfrm>
        <a:graphic>
          <a:graphicData uri="http://schemas.openxmlformats.org/presentationml/2006/ole">
            <p:oleObj spid="_x0000_s264194" name="Equation" r:id="rId4" imgW="660113" imgH="431613" progId="">
              <p:embed/>
            </p:oleObj>
          </a:graphicData>
        </a:graphic>
      </p:graphicFrame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819400"/>
            <a:ext cx="7772400" cy="3087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000" dirty="0" smtClean="0"/>
              <a:t>&gt;&gt;</a:t>
            </a:r>
            <a:r>
              <a:rPr lang="en-US" altLang="zh-CN" sz="2000" dirty="0" err="1" smtClean="0"/>
              <a:t>syms</a:t>
            </a:r>
            <a:r>
              <a:rPr lang="en-US" altLang="zh-CN" sz="2000" dirty="0" smtClean="0"/>
              <a:t> x ;</a:t>
            </a:r>
          </a:p>
          <a:p>
            <a:pPr>
              <a:buFontTx/>
              <a:buNone/>
            </a:pPr>
            <a:r>
              <a:rPr lang="en-US" altLang="zh-CN" sz="2000" dirty="0" err="1" smtClean="0"/>
              <a:t>taylor</a:t>
            </a:r>
            <a:r>
              <a:rPr lang="en-US" altLang="zh-CN" sz="2000" dirty="0" smtClean="0"/>
              <a:t>('x/(1+x-2*x^2)',x,9)</a:t>
            </a:r>
          </a:p>
          <a:p>
            <a:pPr>
              <a:buFontTx/>
              <a:buNone/>
            </a:pPr>
            <a:r>
              <a:rPr lang="zh-CN" altLang="en-US" sz="2000" dirty="0" smtClean="0"/>
              <a:t>运行结果：</a:t>
            </a:r>
            <a:endParaRPr lang="zh-CN" altLang="fr-FR" sz="2000" dirty="0" smtClean="0"/>
          </a:p>
          <a:p>
            <a:pPr>
              <a:buFontTx/>
              <a:buNone/>
            </a:pPr>
            <a:r>
              <a:rPr lang="fr-FR" altLang="zh-CN" sz="2000" dirty="0" smtClean="0"/>
              <a:t>ans =</a:t>
            </a:r>
          </a:p>
          <a:p>
            <a:pPr>
              <a:buFontTx/>
              <a:buNone/>
            </a:pPr>
            <a:r>
              <a:rPr lang="fr-FR" altLang="zh-CN" sz="2000" dirty="0" smtClean="0"/>
              <a:t> x-x^2+3*x^3-5*x^4+11*x^5-21*x^6+43*x^7-85*x^8</a:t>
            </a:r>
          </a:p>
          <a:p>
            <a:pPr>
              <a:buFontTx/>
              <a:buNone/>
            </a:pPr>
            <a:endParaRPr lang="en-US" altLang="zh-CN" sz="2000" dirty="0" smtClean="0"/>
          </a:p>
          <a:p>
            <a:pPr>
              <a:buFontTx/>
              <a:buNone/>
            </a:pPr>
            <a:r>
              <a:rPr lang="zh-CN" altLang="en-US" sz="2000" dirty="0" smtClean="0"/>
              <a:t>即                   </a:t>
            </a:r>
          </a:p>
        </p:txBody>
      </p:sp>
      <p:sp>
        <p:nvSpPr>
          <p:cNvPr id="47111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12" name="Rectangle 7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7108" name="Object 8"/>
          <p:cNvGraphicFramePr>
            <a:graphicFrameLocks noChangeAspect="1"/>
          </p:cNvGraphicFramePr>
          <p:nvPr/>
        </p:nvGraphicFramePr>
        <p:xfrm>
          <a:off x="1752600" y="4953000"/>
          <a:ext cx="3816350" cy="612775"/>
        </p:xfrm>
        <a:graphic>
          <a:graphicData uri="http://schemas.openxmlformats.org/presentationml/2006/ole">
            <p:oleObj spid="_x0000_s265218" name="Equation" r:id="rId4" imgW="2438400" imgH="393700" progId="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1143000" y="1676400"/>
            <a:ext cx="4480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．将                    展成         的幂级数。</a:t>
            </a:r>
          </a:p>
        </p:txBody>
      </p:sp>
      <p:graphicFrame>
        <p:nvGraphicFramePr>
          <p:cNvPr id="145413" name="Object 6"/>
          <p:cNvGraphicFramePr>
            <a:graphicFrameLocks noChangeAspect="1"/>
          </p:cNvGraphicFramePr>
          <p:nvPr/>
        </p:nvGraphicFramePr>
        <p:xfrm>
          <a:off x="1905000" y="1524000"/>
          <a:ext cx="1219200" cy="657525"/>
        </p:xfrm>
        <a:graphic>
          <a:graphicData uri="http://schemas.openxmlformats.org/presentationml/2006/ole">
            <p:oleObj spid="_x0000_s265219" name="Equation" r:id="rId5" imgW="723586" imgH="393529" progId="">
              <p:embed/>
            </p:oleObj>
          </a:graphicData>
        </a:graphic>
      </p:graphicFrame>
      <p:graphicFrame>
        <p:nvGraphicFramePr>
          <p:cNvPr id="145414" name="Object 8"/>
          <p:cNvGraphicFramePr>
            <a:graphicFrameLocks noChangeAspect="1"/>
          </p:cNvGraphicFramePr>
          <p:nvPr/>
        </p:nvGraphicFramePr>
        <p:xfrm>
          <a:off x="3886200" y="1752600"/>
          <a:ext cx="249238" cy="287338"/>
        </p:xfrm>
        <a:graphic>
          <a:graphicData uri="http://schemas.openxmlformats.org/presentationml/2006/ole">
            <p:oleObj spid="_x0000_s265220" name="Equation" r:id="rId6" imgW="126835" imgH="139518" progId="">
              <p:embed/>
            </p:oleObj>
          </a:graphicData>
        </a:graphic>
      </p:graphicFrame>
    </p:spTree>
  </p:cSld>
  <p:clrMapOvr>
    <a:masterClrMapping/>
  </p:clrMapOvr>
  <p:transition spd="med"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4FCB9B4-208A-4DBA-B00F-EC4423DB781A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292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1229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F075F0-F8E0-452D-9B33-2019FFF5CF86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294" name="Rectangle 1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1650" y="1362075"/>
            <a:ext cx="8318500" cy="5495925"/>
          </a:xfrm>
        </p:spPr>
        <p:txBody>
          <a:bodyPr/>
          <a:lstStyle/>
          <a:p>
            <a:pPr marL="273050" indent="-273050" eaLnBrk="1" hangingPunct="1"/>
            <a:r>
              <a:rPr lang="zh-CN" altLang="pt-BR" sz="2400" smtClean="0">
                <a:latin typeface="黑体" pitchFamily="49" charset="-122"/>
                <a:ea typeface="黑体" pitchFamily="49" charset="-122"/>
              </a:rPr>
              <a:t>泰勒级数将一个任意函数表示为一个幂级数，即</a:t>
            </a:r>
            <a:endParaRPr lang="zh-CN" altLang="en-US" sz="2400" smtClean="0">
              <a:latin typeface="黑体" pitchFamily="49" charset="-122"/>
              <a:ea typeface="黑体" pitchFamily="49" charset="-122"/>
            </a:endParaRPr>
          </a:p>
          <a:p>
            <a:pPr marL="273050" indent="-273050" eaLnBrk="1" hangingPunct="1"/>
            <a:endParaRPr lang="zh-CN" altLang="en-US" sz="2400" smtClean="0">
              <a:latin typeface="黑体" pitchFamily="49" charset="-122"/>
              <a:ea typeface="黑体" pitchFamily="49" charset="-122"/>
            </a:endParaRPr>
          </a:p>
          <a:p>
            <a:pPr marL="273050" indent="-273050" eaLnBrk="1" hangingPunct="1"/>
            <a:endParaRPr lang="zh-CN" altLang="en-US" sz="2400" smtClean="0">
              <a:latin typeface="黑体" pitchFamily="49" charset="-122"/>
              <a:ea typeface="黑体" pitchFamily="49" charset="-122"/>
            </a:endParaRPr>
          </a:p>
          <a:p>
            <a:pPr marL="273050" indent="-273050" eaLnBrk="1" hangingPunct="1">
              <a:lnSpc>
                <a:spcPct val="140000"/>
              </a:lnSpc>
            </a:pP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MATLAB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提供了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taylor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函数将函数展开为幂级数，调用格式</a:t>
            </a:r>
            <a:endParaRPr lang="pt-BR" altLang="zh-CN" sz="2400" smtClean="0">
              <a:latin typeface="黑体" pitchFamily="49" charset="-122"/>
              <a:ea typeface="黑体" pitchFamily="49" charset="-122"/>
            </a:endParaRPr>
          </a:p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pt-BR" altLang="zh-CN" sz="2400" smtClean="0">
                <a:latin typeface="黑体" pitchFamily="49" charset="-122"/>
                <a:ea typeface="黑体" pitchFamily="49" charset="-122"/>
              </a:rPr>
              <a:t>      taylor(f,v,n,a)</a:t>
            </a:r>
          </a:p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pt-BR" sz="2400" smtClean="0">
                <a:latin typeface="黑体" pitchFamily="49" charset="-122"/>
                <a:ea typeface="黑体" pitchFamily="49" charset="-122"/>
              </a:rPr>
              <a:t>       该函数将</a:t>
            </a:r>
            <a:r>
              <a:rPr lang="zh-CN" altLang="pt-BR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函数</a:t>
            </a:r>
            <a:r>
              <a:rPr lang="en-US" altLang="zh-CN" sz="2400" i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按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变量</a:t>
            </a:r>
            <a:r>
              <a:rPr lang="en-US" altLang="zh-CN" sz="2400" i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展开为泰勒级数，展开到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400" i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项（即变量</a:t>
            </a:r>
            <a:r>
              <a:rPr lang="en-US" altLang="zh-CN" sz="2400" i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400" i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sz="2400" i="1" smtClean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 </a:t>
            </a:r>
            <a:r>
              <a:rPr lang="en-US" altLang="zh-CN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−1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次幂）为止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i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40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的默认值为</a:t>
            </a:r>
            <a:r>
              <a:rPr lang="en-US" altLang="zh-CN" sz="240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。</a:t>
            </a:r>
            <a:r>
              <a:rPr lang="en-US" altLang="zh-CN" sz="2400" i="1" smtClean="0">
                <a:latin typeface="黑体" pitchFamily="49" charset="-122"/>
                <a:ea typeface="黑体" pitchFamily="49" charset="-122"/>
              </a:rPr>
              <a:t>v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的默认值与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diff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函数相同。参数</a:t>
            </a:r>
            <a:r>
              <a:rPr lang="en-US" altLang="zh-CN" sz="2400" i="1" smtClean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指定将函数</a:t>
            </a:r>
            <a:r>
              <a:rPr lang="en-US" altLang="zh-CN" sz="2400" i="1" smtClean="0">
                <a:latin typeface="黑体" pitchFamily="49" charset="-122"/>
                <a:ea typeface="黑体" pitchFamily="49" charset="-122"/>
              </a:rPr>
              <a:t>f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在自变量</a:t>
            </a:r>
            <a:r>
              <a:rPr lang="en-US" altLang="zh-CN" sz="2400" i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 sz="2400" i="1" smtClean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 </a:t>
            </a:r>
            <a:r>
              <a:rPr lang="en-US" altLang="zh-CN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2400" smtClean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 </a:t>
            </a:r>
            <a:r>
              <a:rPr lang="en-US" altLang="zh-CN" sz="2400" i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处展开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i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400" i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的默认值是</a:t>
            </a:r>
            <a:r>
              <a:rPr lang="en-US" altLang="zh-CN" sz="240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>
            <p:ph sz="half" idx="4294967295"/>
          </p:nvPr>
        </p:nvGraphicFramePr>
        <p:xfrm>
          <a:off x="2438400" y="1981200"/>
          <a:ext cx="3446463" cy="735013"/>
        </p:xfrm>
        <a:graphic>
          <a:graphicData uri="http://schemas.openxmlformats.org/presentationml/2006/ole">
            <p:oleObj spid="_x0000_s181250" name="公式" r:id="rId3" imgW="1688760" imgH="444240" progId="">
              <p:embed/>
            </p:oleObj>
          </a:graphicData>
        </a:graphic>
      </p:graphicFrame>
      <p:sp>
        <p:nvSpPr>
          <p:cNvPr id="12295" name="标题 4"/>
          <p:cNvSpPr>
            <a:spLocks noGrp="1"/>
          </p:cNvSpPr>
          <p:nvPr>
            <p:ph type="title" idx="4294967295"/>
          </p:nvPr>
        </p:nvSpPr>
        <p:spPr>
          <a:xfrm>
            <a:off x="533400" y="228600"/>
            <a:ext cx="8229600" cy="792163"/>
          </a:xfrm>
        </p:spPr>
        <p:txBody>
          <a:bodyPr/>
          <a:lstStyle/>
          <a:p>
            <a:pPr algn="ctr" eaLnBrk="1" hangingPunct="1"/>
            <a:r>
              <a:rPr lang="zh-CN" altLang="pt-BR" sz="4600" b="1" smtClean="0">
                <a:latin typeface="华文楷体" pitchFamily="2" charset="-122"/>
              </a:rPr>
              <a:t>函数的泰勒级数</a:t>
            </a:r>
            <a:endParaRPr lang="zh-CN" altLang="en-US" b="1" smtClean="0">
              <a:latin typeface="华文楷体" pitchFamily="2" charset="-122"/>
            </a:endParaRPr>
          </a:p>
        </p:txBody>
      </p:sp>
    </p:spTree>
  </p:cSld>
  <p:clrMapOvr>
    <a:masterClrMapping/>
  </p:clrMapOvr>
  <p:transition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2E651DB-A667-42A1-A233-E0CB6CA18618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3317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133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463F18-D6E1-40A6-AD93-C4F650390040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" y="990600"/>
            <a:ext cx="7775575" cy="5094288"/>
          </a:xfrm>
        </p:spPr>
        <p:txBody>
          <a:bodyPr/>
          <a:lstStyle/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】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求函数在指定点的泰勒级数展开式。</a:t>
            </a:r>
          </a:p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）求                在</a:t>
            </a:r>
            <a:r>
              <a:rPr lang="en-US" altLang="zh-CN" sz="2400" i="1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2400" i="1" smtClean="0">
                <a:latin typeface="Arial" charset="0"/>
                <a:ea typeface="黑体" pitchFamily="49" charset="-122"/>
              </a:rPr>
              <a:t> 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2400" smtClean="0">
                <a:latin typeface="Arial" charset="0"/>
                <a:ea typeface="黑体" pitchFamily="49" charset="-122"/>
              </a:rPr>
              <a:t> 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处的泰勒级数展开式。</a:t>
            </a:r>
          </a:p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）将                在</a:t>
            </a:r>
            <a:r>
              <a:rPr lang="en-US" altLang="zh-CN" sz="2400" i="1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2400" i="1" smtClean="0">
                <a:latin typeface="Arial" charset="0"/>
                <a:ea typeface="黑体" pitchFamily="49" charset="-122"/>
              </a:rPr>
              <a:t> 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2400" smtClean="0">
                <a:latin typeface="Arial" charset="0"/>
                <a:ea typeface="黑体" pitchFamily="49" charset="-122"/>
              </a:rPr>
              <a:t> 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处的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阶展开式。</a:t>
            </a:r>
          </a:p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/>
              <a:t>命令如下：</a:t>
            </a:r>
          </a:p>
          <a:p>
            <a:pPr marL="273050" indent="-273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syms x k;</a:t>
            </a:r>
            <a:endParaRPr lang="da-DK" altLang="zh-CN" sz="2400" smtClean="0"/>
          </a:p>
          <a:p>
            <a:pPr marL="273050" indent="-273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da-DK" altLang="zh-CN" sz="2400" smtClean="0">
                <a:solidFill>
                  <a:srgbClr val="0000CC"/>
                </a:solidFill>
              </a:rPr>
              <a:t>taylor(log(x+sqrt(x*x+1)))</a:t>
            </a:r>
            <a:r>
              <a:rPr lang="da-DK" altLang="zh-CN" sz="2400" smtClean="0"/>
              <a:t>               </a:t>
            </a:r>
            <a:r>
              <a:rPr lang="da-DK" altLang="zh-CN" sz="2400" smtClean="0">
                <a:solidFill>
                  <a:srgbClr val="0000CC"/>
                </a:solidFill>
              </a:rPr>
              <a:t>%</a:t>
            </a:r>
            <a:r>
              <a:rPr lang="zh-CN" altLang="da-DK" sz="2400" smtClean="0">
                <a:solidFill>
                  <a:srgbClr val="0000CC"/>
                </a:solidFill>
              </a:rPr>
              <a:t>求</a:t>
            </a:r>
            <a:r>
              <a:rPr lang="da-DK" altLang="zh-CN" sz="2400" smtClean="0">
                <a:solidFill>
                  <a:srgbClr val="0000CC"/>
                </a:solidFill>
              </a:rPr>
              <a:t>(1)</a:t>
            </a:r>
            <a:endParaRPr lang="fr-FR" altLang="zh-CN" sz="2400" smtClean="0">
              <a:solidFill>
                <a:srgbClr val="0000CC"/>
              </a:solidFill>
            </a:endParaRPr>
          </a:p>
          <a:p>
            <a:pPr marL="273050" indent="-273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zh-CN" sz="2400" smtClean="0"/>
              <a:t>ans =</a:t>
            </a:r>
            <a:endParaRPr lang="es-ES" altLang="zh-CN" sz="2400" smtClean="0"/>
          </a:p>
          <a:p>
            <a:pPr marL="273050" indent="-273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" altLang="zh-CN" sz="2400" smtClean="0"/>
              <a:t>x-1/6*x^3+3/40*x^5</a:t>
            </a:r>
          </a:p>
          <a:p>
            <a:pPr marL="273050" indent="-273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zh-CN" sz="2400" smtClean="0">
                <a:solidFill>
                  <a:srgbClr val="0000CC"/>
                </a:solidFill>
              </a:rPr>
              <a:t>taylor((1+2*x+3*x^x)/(1-2*x-3*x^x),</a:t>
            </a:r>
            <a:r>
              <a:rPr lang="fr-FR" altLang="zh-CN" sz="2400" smtClean="0">
                <a:solidFill>
                  <a:srgbClr val="FF0000"/>
                </a:solidFill>
              </a:rPr>
              <a:t>5,1</a:t>
            </a:r>
            <a:r>
              <a:rPr lang="fr-FR" altLang="zh-CN" sz="2400" smtClean="0">
                <a:solidFill>
                  <a:srgbClr val="0000CC"/>
                </a:solidFill>
              </a:rPr>
              <a:t>)  %</a:t>
            </a:r>
            <a:r>
              <a:rPr lang="zh-CN" altLang="fr-FR" sz="2400" smtClean="0">
                <a:solidFill>
                  <a:srgbClr val="0000CC"/>
                </a:solidFill>
              </a:rPr>
              <a:t>求</a:t>
            </a:r>
            <a:r>
              <a:rPr lang="fr-FR" altLang="zh-CN" sz="2400" smtClean="0">
                <a:solidFill>
                  <a:srgbClr val="0000CC"/>
                </a:solidFill>
              </a:rPr>
              <a:t>(2)</a:t>
            </a:r>
          </a:p>
          <a:p>
            <a:pPr marL="273050" indent="-273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zh-CN" sz="2400" smtClean="0"/>
              <a:t>ans =</a:t>
            </a:r>
            <a:endParaRPr lang="es-ES" altLang="zh-CN" sz="2400" smtClean="0"/>
          </a:p>
          <a:p>
            <a:pPr marL="273050" indent="-273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" altLang="en-US" sz="2400" smtClean="0"/>
              <a:t>-17/8+5/8*x-13/32*(x-1)^2+29/128*(x-1)^3-45/512*(x-1)^4</a:t>
            </a:r>
            <a:endParaRPr lang="en-US" altLang="zh-CN" sz="2400" smtClean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209800" y="1676400"/>
          <a:ext cx="1900238" cy="431800"/>
        </p:xfrm>
        <a:graphic>
          <a:graphicData uri="http://schemas.openxmlformats.org/presentationml/2006/ole">
            <p:oleObj spid="_x0000_s182274" name="公式" r:id="rId3" imgW="952200" imgH="266400" progId="">
              <p:embed/>
            </p:oleObj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438400" y="2209800"/>
          <a:ext cx="1423988" cy="615950"/>
        </p:xfrm>
        <a:graphic>
          <a:graphicData uri="http://schemas.openxmlformats.org/presentationml/2006/ole">
            <p:oleObj spid="_x0000_s182275" name="公式" r:id="rId4" imgW="787320" imgH="419040" progId="">
              <p:embed/>
            </p:oleObj>
          </a:graphicData>
        </a:graphic>
      </p:graphicFrame>
    </p:spTree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2ACE8DD-D880-4981-8651-595AEF3A2B07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2707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0039FC-7B04-4A4E-964F-464E6ED34E59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7467600" cy="1143000"/>
          </a:xfrm>
        </p:spPr>
        <p:txBody>
          <a:bodyPr/>
          <a:lstStyle/>
          <a:p>
            <a:pPr algn="ctr" eaLnBrk="1" hangingPunct="1"/>
            <a:r>
              <a:rPr lang="en-US" altLang="zh-CN" b="1" dirty="0" smtClean="0">
                <a:solidFill>
                  <a:schemeClr val="tx1"/>
                </a:solidFill>
              </a:rPr>
              <a:t>4.7  </a:t>
            </a:r>
            <a:r>
              <a:rPr lang="zh-CN" altLang="en-US" b="1" dirty="0" smtClean="0">
                <a:solidFill>
                  <a:schemeClr val="tx1"/>
                </a:solidFill>
              </a:rPr>
              <a:t>符号方程求解</a:t>
            </a:r>
          </a:p>
        </p:txBody>
      </p:sp>
      <p:sp>
        <p:nvSpPr>
          <p:cNvPr id="72710" name="Rectangle 23"/>
          <p:cNvSpPr>
            <a:spLocks noGrp="1" noChangeArrowheads="1"/>
          </p:cNvSpPr>
          <p:nvPr>
            <p:ph sz="quarter" idx="4294967295"/>
          </p:nvPr>
        </p:nvSpPr>
        <p:spPr>
          <a:xfrm>
            <a:off x="381000" y="1295400"/>
            <a:ext cx="8229600" cy="3529013"/>
          </a:xfrm>
        </p:spPr>
        <p:txBody>
          <a:bodyPr/>
          <a:lstStyle/>
          <a:p>
            <a:pPr marL="273050" indent="-27305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mtClean="0">
                <a:ea typeface="黑体" pitchFamily="49" charset="-122"/>
              </a:rPr>
              <a:t>MATLAB</a:t>
            </a:r>
            <a:r>
              <a:rPr lang="zh-CN" altLang="es-ES" smtClean="0">
                <a:ea typeface="黑体" pitchFamily="49" charset="-122"/>
              </a:rPr>
              <a:t>提供了</a:t>
            </a:r>
            <a:r>
              <a:rPr lang="es-ES" altLang="zh-CN" smtClean="0">
                <a:ea typeface="黑体" pitchFamily="49" charset="-122"/>
              </a:rPr>
              <a:t>solve,dsolve, </a:t>
            </a:r>
            <a:r>
              <a:rPr lang="zh-CN" altLang="es-ES" smtClean="0">
                <a:ea typeface="黑体" pitchFamily="49" charset="-122"/>
              </a:rPr>
              <a:t>函数，用符号运算求解代数方程和常微分方程。</a:t>
            </a:r>
            <a:endParaRPr lang="en-US" altLang="zh-CN" smtClean="0">
              <a:ea typeface="黑体" pitchFamily="49" charset="-122"/>
            </a:endParaRPr>
          </a:p>
          <a:p>
            <a:pPr marL="273050" indent="-273050" eaLnBrk="1" hangingPunct="1">
              <a:lnSpc>
                <a:spcPct val="120000"/>
              </a:lnSpc>
              <a:buFont typeface="Wingdings" pitchFamily="2" charset="2"/>
              <a:buNone/>
            </a:pPr>
            <a:endParaRPr lang="zh-CN" altLang="en-US" smtClean="0">
              <a:solidFill>
                <a:srgbClr val="0000CC"/>
              </a:solidFill>
              <a:latin typeface="华文楷体" pitchFamily="2" charset="-122"/>
            </a:endParaRPr>
          </a:p>
          <a:p>
            <a:pPr marL="273050" indent="-27305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宋体" charset="-122"/>
              </a:rPr>
              <a:t>符号代数方程求解</a:t>
            </a:r>
          </a:p>
          <a:p>
            <a:pPr marL="273050" indent="-27305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宋体" charset="-122"/>
              </a:rPr>
              <a:t>符号常微分方程求解</a:t>
            </a:r>
          </a:p>
          <a:p>
            <a:pPr marL="273050" indent="-273050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zh-CN" smtClean="0"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502790D-D1C4-4863-9B68-5DCFD2739696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3731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3C8C77-7EBD-45FB-B250-CE26C57FC477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143000"/>
            <a:ext cx="8064500" cy="5373688"/>
          </a:xfrm>
        </p:spPr>
        <p:txBody>
          <a:bodyPr/>
          <a:lstStyle/>
          <a:p>
            <a:pPr marL="273050" indent="-273050"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MATLAB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中，求解用符号表达式表示的代数方程可由函数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solve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实现，其调用格式如下。</a:t>
            </a:r>
          </a:p>
          <a:p>
            <a:pPr marL="273050" indent="-27305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solve(s)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：求解符号表达式</a:t>
            </a:r>
            <a:r>
              <a:rPr lang="en-US" altLang="zh-CN" i="1" smtClean="0"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的代数方程，求解变量为默认变量。</a:t>
            </a:r>
          </a:p>
          <a:p>
            <a:pPr marL="273050" indent="-27305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solve(s,v)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：求解符号表达式</a:t>
            </a:r>
            <a:r>
              <a:rPr lang="en-US" altLang="zh-CN" i="1" smtClean="0"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的代数方程，求解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变量为</a:t>
            </a:r>
            <a:r>
              <a:rPr lang="en-US" altLang="zh-CN" i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marL="273050" indent="-27305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solve(s1,s2, </a:t>
            </a:r>
            <a:r>
              <a:rPr lang="en-US" altLang="zh-CN" smtClean="0">
                <a:latin typeface="Arial" charset="0"/>
                <a:ea typeface="黑体" pitchFamily="49" charset="-122"/>
              </a:rPr>
              <a:t>…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,sn,</a:t>
            </a:r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v1,v2,</a:t>
            </a:r>
            <a:r>
              <a:rPr lang="en-US" altLang="zh-CN" smtClean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…</a:t>
            </a:r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,vn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：求解符号表达式</a:t>
            </a:r>
            <a:r>
              <a:rPr lang="en-US" altLang="zh-CN" i="1" smtClean="0"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i="1" smtClean="0"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mtClean="0">
                <a:latin typeface="Arial" charset="0"/>
                <a:ea typeface="黑体" pitchFamily="49" charset="-122"/>
              </a:rPr>
              <a:t>…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i="1" smtClean="0">
                <a:latin typeface="黑体" pitchFamily="49" charset="-122"/>
                <a:ea typeface="黑体" pitchFamily="49" charset="-122"/>
              </a:rPr>
              <a:t>sn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组成的代数方程组，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求解变量分别为</a:t>
            </a:r>
            <a:r>
              <a:rPr lang="en-US" altLang="zh-CN" i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i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…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i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vn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73734" name="标题 3"/>
          <p:cNvSpPr>
            <a:spLocks noGrp="1"/>
          </p:cNvSpPr>
          <p:nvPr>
            <p:ph type="title" idx="4294967295"/>
          </p:nvPr>
        </p:nvSpPr>
        <p:spPr>
          <a:xfrm>
            <a:off x="533400" y="228600"/>
            <a:ext cx="8229600" cy="792163"/>
          </a:xfrm>
        </p:spPr>
        <p:txBody>
          <a:bodyPr/>
          <a:lstStyle/>
          <a:p>
            <a:pPr algn="ctr" eaLnBrk="1" hangingPunct="1"/>
            <a:r>
              <a:rPr lang="zh-CN" altLang="en-US" b="1" smtClean="0">
                <a:latin typeface="华文楷体" pitchFamily="2" charset="-122"/>
              </a:rPr>
              <a:t>符号代数方程求解</a:t>
            </a:r>
            <a:endParaRPr lang="zh-CN" altLang="en-US" smtClean="0">
              <a:latin typeface="华文楷体" pitchFamily="2" charset="-122"/>
            </a:endParaRPr>
          </a:p>
        </p:txBody>
      </p:sp>
    </p:spTree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3BE6586-FF7B-46C6-903A-4B4B34685042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4340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1434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DABC28-5D93-443A-907B-A4086A456158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434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066800"/>
            <a:ext cx="8135938" cy="4824413"/>
          </a:xfrm>
        </p:spPr>
        <p:txBody>
          <a:bodyPr/>
          <a:lstStyle/>
          <a:p>
            <a:pPr marL="273050" indent="-273050" eaLnBrk="1" hangingPunct="1">
              <a:buFont typeface="Wingdings" pitchFamily="2" charset="2"/>
              <a:buNone/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      solve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函数能求解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一般的线性、非线性或超越代数方程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。对于不存在符号解的代数方程组，若方程组中不包含符号参数，则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solve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函数给出该方程组的数值解。</a:t>
            </a:r>
            <a:endParaRPr lang="zh-CN" altLang="en-US" smtClean="0"/>
          </a:p>
          <a:p>
            <a:pPr marL="273050" indent="-273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】</a:t>
            </a:r>
            <a:r>
              <a:rPr lang="zh-CN" altLang="en-US" smtClean="0"/>
              <a:t>解方程</a:t>
            </a:r>
          </a:p>
          <a:p>
            <a:pPr marL="273050" indent="-273050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mtClean="0"/>
          </a:p>
          <a:p>
            <a:pPr marL="273050" indent="-273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&gt;&gt; s=sym('1/(x+2)+a=1/(x-2)');</a:t>
            </a:r>
            <a:endParaRPr lang="es-ES" altLang="zh-CN" smtClean="0"/>
          </a:p>
          <a:p>
            <a:pPr marL="273050" indent="-273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&gt;&gt; x=solve(sym('1/(x+2)+a=1/(x-2)'))</a:t>
            </a:r>
            <a:endParaRPr lang="es-ES" altLang="zh-CN" smtClean="0"/>
          </a:p>
          <a:p>
            <a:pPr marL="273050" indent="-273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smtClean="0"/>
              <a:t>x = </a:t>
            </a:r>
          </a:p>
          <a:p>
            <a:pPr marL="273050" indent="-273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smtClean="0"/>
              <a:t>[  2/a*(a*(1+a))^(1/2)]</a:t>
            </a:r>
          </a:p>
          <a:p>
            <a:pPr marL="273050" indent="-273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smtClean="0"/>
              <a:t>[ -2/a*(a*(1+a))^(1/2)]</a:t>
            </a:r>
            <a:endParaRPr lang="en-US" altLang="zh-CN" smtClean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>
            <p:ph sz="half" idx="4294967295"/>
          </p:nvPr>
        </p:nvGraphicFramePr>
        <p:xfrm>
          <a:off x="3200400" y="2819400"/>
          <a:ext cx="2922588" cy="863600"/>
        </p:xfrm>
        <a:graphic>
          <a:graphicData uri="http://schemas.openxmlformats.org/presentationml/2006/ole">
            <p:oleObj spid="_x0000_s183298" name="公式" r:id="rId3" imgW="1079280" imgH="393480" progId="">
              <p:embed/>
            </p:oleObj>
          </a:graphicData>
        </a:graphic>
      </p:graphicFrame>
    </p:spTree>
  </p:cSld>
  <p:clrMapOvr>
    <a:masterClrMapping/>
  </p:clrMapOvr>
  <p:transition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59FFBD1-99D8-42F8-9B52-D42AF9163BD0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5364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1536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C45ECE-A8AD-4861-BEE8-DE71CCEFA24A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5366" name="Text Box 19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124200" y="1143000"/>
            <a:ext cx="5715000" cy="5167313"/>
          </a:xfrm>
        </p:spPr>
        <p:txBody>
          <a:bodyPr/>
          <a:lstStyle/>
          <a:p>
            <a:pPr marL="273050" indent="-273050" eaLnBrk="1" hangingPunct="1">
              <a:buFont typeface="Wingdings" pitchFamily="2" charset="2"/>
              <a:buNone/>
            </a:pPr>
            <a:r>
              <a:rPr lang="pl-PL" altLang="zh-CN" sz="2400" smtClean="0"/>
              <a:t>&gt;&gt; s=sym('3*x+2*y-z=10,-x+3*y+2*z=5,x^2+3*y^2=12');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pl-PL" altLang="zh-CN" sz="2400" smtClean="0"/>
              <a:t>&gt;&gt;</a:t>
            </a:r>
            <a:endParaRPr lang="en-US" altLang="zh-CN" sz="2400" smtClean="0"/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pl-PL" altLang="zh-CN" sz="2400" smtClean="0">
                <a:latin typeface="Arial" charset="0"/>
              </a:rPr>
              <a:t>x = </a:t>
            </a:r>
            <a:r>
              <a:rPr lang="pl-PL" altLang="zh-CN" sz="2400" smtClean="0"/>
              <a:t>[x y z]= solve('3*x+2*y-z=10,-x+3*y+2*z=5,x^2+3*y^2=12','x','y','z')</a:t>
            </a:r>
            <a:r>
              <a:rPr lang="en-US" altLang="zh-CN" sz="2400" smtClean="0"/>
              <a:t> </a:t>
            </a:r>
            <a:endParaRPr lang="pl-PL" altLang="zh-CN" sz="2400" smtClean="0">
              <a:latin typeface="Arial" charset="0"/>
            </a:endParaRP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pl-PL" altLang="zh-CN" sz="2400" smtClean="0">
                <a:latin typeface="Arial" charset="0"/>
              </a:rPr>
              <a:t>[ 375/124-21/124*i*43^(1/2)]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pl-PL" altLang="zh-CN" sz="2400" smtClean="0">
                <a:latin typeface="Arial" charset="0"/>
              </a:rPr>
              <a:t>[ 375/124+21/124*i*43^(1/2)]  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pl-PL" altLang="zh-CN" sz="2400" smtClean="0">
                <a:latin typeface="Arial" charset="0"/>
              </a:rPr>
              <a:t>y = 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pl-PL" altLang="zh-CN" sz="2400" smtClean="0">
                <a:latin typeface="Arial" charset="0"/>
              </a:rPr>
              <a:t>[ 175/124+15/124*i*43^(1/2)]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pl-PL" altLang="zh-CN" sz="2400" smtClean="0">
                <a:latin typeface="Arial" charset="0"/>
              </a:rPr>
              <a:t>[ 175/124-15/124*i*43^(1/2)]  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pl-PL" altLang="zh-CN" sz="2400" smtClean="0">
                <a:latin typeface="Arial" charset="0"/>
              </a:rPr>
              <a:t>z = 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pl-PL" altLang="zh-CN" sz="2400" smtClean="0">
                <a:latin typeface="Arial" charset="0"/>
              </a:rPr>
              <a:t>[ 235/124-33/124*i*43^(1/2)]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pl-PL" altLang="zh-CN" sz="2400" smtClean="0">
                <a:latin typeface="Arial" charset="0"/>
              </a:rPr>
              <a:t>[ 235/124+33/124*i*43^(1/2)]</a:t>
            </a:r>
            <a:endParaRPr lang="es-ES" altLang="zh-CN" sz="2400" smtClean="0">
              <a:latin typeface="Arial" charset="0"/>
            </a:endParaRPr>
          </a:p>
        </p:txBody>
      </p:sp>
      <p:sp>
        <p:nvSpPr>
          <p:cNvPr id="5" name="矩形标注 4"/>
          <p:cNvSpPr>
            <a:spLocks noChangeArrowheads="1"/>
          </p:cNvSpPr>
          <p:nvPr/>
        </p:nvSpPr>
        <p:spPr bwMode="auto">
          <a:xfrm>
            <a:off x="6400800" y="1981200"/>
            <a:ext cx="2743200" cy="381000"/>
          </a:xfrm>
          <a:prstGeom prst="wedgeRectCallout">
            <a:avLst>
              <a:gd name="adj1" fmla="val -85648"/>
              <a:gd name="adj2" fmla="val -50000"/>
            </a:avLst>
          </a:prstGeom>
          <a:solidFill>
            <a:schemeClr val="accent1"/>
          </a:solidFill>
          <a:ln w="25400" algn="ctr">
            <a:solidFill>
              <a:srgbClr val="BB6126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s-ES" altLang="zh-CN" sz="2000" b="1" dirty="0">
                <a:solidFill>
                  <a:schemeClr val="lt1"/>
                </a:solidFill>
                <a:latin typeface="+mn-lt"/>
                <a:ea typeface="+mn-ea"/>
              </a:rPr>
              <a:t>Or :[x y z]= solve(s)</a:t>
            </a:r>
            <a:endParaRPr lang="zh-CN" altLang="en-US" sz="2000" b="1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368" name="Rectangle 5"/>
          <p:cNvSpPr>
            <a:spLocks noChangeArrowheads="1"/>
          </p:cNvSpPr>
          <p:nvPr/>
        </p:nvSpPr>
        <p:spPr bwMode="auto">
          <a:xfrm>
            <a:off x="381000" y="1981200"/>
            <a:ext cx="23177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/>
              <a:t>【</a:t>
            </a:r>
            <a:r>
              <a:rPr lang="zh-CN" altLang="en-US" sz="2400"/>
              <a:t>例</a:t>
            </a:r>
            <a:r>
              <a:rPr lang="en-US" altLang="zh-CN" sz="2400"/>
              <a:t>】</a:t>
            </a:r>
            <a:r>
              <a:rPr lang="zh-CN" altLang="en-US" sz="2400"/>
              <a:t>解方程组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381000" y="2895600"/>
          <a:ext cx="2133600" cy="1328738"/>
        </p:xfrm>
        <a:graphic>
          <a:graphicData uri="http://schemas.openxmlformats.org/presentationml/2006/ole">
            <p:oleObj spid="_x0000_s184322" name="公式" r:id="rId3" imgW="1143000" imgH="711000" progId="">
              <p:embed/>
            </p:oleObj>
          </a:graphicData>
        </a:graphic>
      </p:graphicFrame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CC59DA4-EED0-43C4-86D4-BEAD9F3BC7B2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03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410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C325D5-F87B-47CA-B0E6-64E4F6C8CC30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05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1071563"/>
            <a:ext cx="4500563" cy="5786437"/>
          </a:xfrm>
        </p:spPr>
        <p:txBody>
          <a:bodyPr/>
          <a:lstStyle/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mtClean="0">
                <a:latin typeface="宋体" charset="-122"/>
              </a:rPr>
              <a:t>   </a:t>
            </a:r>
            <a:r>
              <a:rPr lang="zh-CN" altLang="en-US" smtClean="0">
                <a:latin typeface="宋体" charset="-122"/>
              </a:rPr>
              <a:t>例  求下列极限</a:t>
            </a:r>
          </a:p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宋体" charset="-122"/>
              </a:rPr>
              <a:t>（</a:t>
            </a:r>
            <a:r>
              <a:rPr lang="en-US" altLang="zh-CN" sz="2400" smtClean="0">
                <a:latin typeface="宋体" charset="-122"/>
              </a:rPr>
              <a:t>1</a:t>
            </a:r>
            <a:r>
              <a:rPr lang="zh-CN" altLang="en-US" sz="2400" smtClean="0">
                <a:latin typeface="宋体" charset="-122"/>
              </a:rPr>
              <a:t>）</a:t>
            </a:r>
          </a:p>
          <a:p>
            <a:pPr marL="273050" indent="-27305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200" smtClean="0"/>
              <a:t>&gt;&gt;f=sym('(sin(x+h)-sin(x))/h');</a:t>
            </a:r>
          </a:p>
          <a:p>
            <a:pPr marL="273050" indent="-27305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200" smtClean="0"/>
              <a:t>limit(f,sym('h'),0)</a:t>
            </a:r>
          </a:p>
          <a:p>
            <a:pPr marL="273050" indent="-27305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200" smtClean="0"/>
              <a:t>ans =</a:t>
            </a:r>
          </a:p>
          <a:p>
            <a:pPr marL="273050" indent="-27305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200" smtClean="0"/>
              <a:t>cos(x)</a:t>
            </a:r>
          </a:p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200" smtClean="0">
                <a:latin typeface="宋体" charset="-122"/>
              </a:rPr>
              <a:t>（</a:t>
            </a:r>
            <a:r>
              <a:rPr lang="en-US" altLang="zh-CN" sz="2200" smtClean="0">
                <a:latin typeface="宋体" charset="-122"/>
              </a:rPr>
              <a:t>3</a:t>
            </a:r>
            <a:r>
              <a:rPr lang="zh-CN" altLang="en-US" sz="2200" smtClean="0">
                <a:latin typeface="宋体" charset="-122"/>
              </a:rPr>
              <a:t>）</a:t>
            </a:r>
          </a:p>
          <a:p>
            <a:pPr marL="273050" indent="-27305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200" smtClean="0"/>
              <a:t>&gt;&gt; f=</a:t>
            </a:r>
            <a:r>
              <a:rPr lang="fr-FR" altLang="zh-CN" sz="2200" smtClean="0"/>
              <a:t>sym('x*(sqrt(x^2+1)-x)');</a:t>
            </a:r>
            <a:endParaRPr lang="en-US" altLang="zh-CN" sz="2200" smtClean="0"/>
          </a:p>
          <a:p>
            <a:pPr marL="273050" indent="-27305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200" smtClean="0"/>
              <a:t>limit(f,sym('x'),inf,'left')</a:t>
            </a:r>
          </a:p>
          <a:p>
            <a:pPr marL="273050" indent="-27305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200" smtClean="0"/>
              <a:t>ans =</a:t>
            </a:r>
          </a:p>
          <a:p>
            <a:pPr marL="273050" indent="-27305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200" smtClean="0"/>
              <a:t>1/2</a:t>
            </a:r>
          </a:p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altLang="zh-CN" sz="2400" smtClean="0">
              <a:latin typeface="宋体" charset="-122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143000" y="1600200"/>
          <a:ext cx="2855913" cy="812800"/>
        </p:xfrm>
        <a:graphic>
          <a:graphicData uri="http://schemas.openxmlformats.org/presentationml/2006/ole">
            <p:oleObj spid="_x0000_s173058" name="公式" r:id="rId3" imgW="1384200" imgH="393480" progId="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ph sz="quarter" idx="4294967295"/>
          </p:nvPr>
        </p:nvGraphicFramePr>
        <p:xfrm>
          <a:off x="5638800" y="914400"/>
          <a:ext cx="1727200" cy="939800"/>
        </p:xfrm>
        <a:graphic>
          <a:graphicData uri="http://schemas.openxmlformats.org/presentationml/2006/ole">
            <p:oleObj spid="_x0000_s173059" name="公式" r:id="rId4" imgW="723600" imgH="393480" progId="">
              <p:embed/>
            </p:oleObj>
          </a:graphicData>
        </a:graphic>
      </p:graphicFrame>
      <p:graphicFrame>
        <p:nvGraphicFramePr>
          <p:cNvPr id="4100" name="Object 5"/>
          <p:cNvGraphicFramePr>
            <a:graphicFrameLocks noChangeAspect="1"/>
          </p:cNvGraphicFramePr>
          <p:nvPr/>
        </p:nvGraphicFramePr>
        <p:xfrm>
          <a:off x="5556250" y="3467100"/>
          <a:ext cx="2016125" cy="962025"/>
        </p:xfrm>
        <a:graphic>
          <a:graphicData uri="http://schemas.openxmlformats.org/presentationml/2006/ole">
            <p:oleObj spid="_x0000_s173060" name="公式" r:id="rId5" imgW="825480" imgH="393480" progId="">
              <p:embed/>
            </p:oleObj>
          </a:graphicData>
        </a:graphic>
      </p:graphicFrame>
      <p:graphicFrame>
        <p:nvGraphicFramePr>
          <p:cNvPr id="4101" name="Object 6"/>
          <p:cNvGraphicFramePr>
            <a:graphicFrameLocks noChangeAspect="1"/>
          </p:cNvGraphicFramePr>
          <p:nvPr/>
        </p:nvGraphicFramePr>
        <p:xfrm>
          <a:off x="1143000" y="3962400"/>
          <a:ext cx="2438400" cy="704850"/>
        </p:xfrm>
        <a:graphic>
          <a:graphicData uri="http://schemas.openxmlformats.org/presentationml/2006/ole">
            <p:oleObj spid="_x0000_s173061" name="公式" r:id="rId6" imgW="1143000" imgH="330120" progId="">
              <p:embed/>
            </p:oleObj>
          </a:graphicData>
        </a:graphic>
      </p:graphicFrame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4724400" y="609600"/>
            <a:ext cx="4214813" cy="578643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74320" indent="-274320" fontAlgn="auto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endParaRPr lang="en-US" altLang="zh-CN" sz="2400" dirty="0">
              <a:latin typeface="宋体" pitchFamily="2" charset="-122"/>
              <a:ea typeface="+mn-ea"/>
            </a:endParaRPr>
          </a:p>
          <a:p>
            <a:pPr marL="274320" indent="-274320" fontAlgn="auto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>
                <a:latin typeface="宋体" pitchFamily="2" charset="-122"/>
                <a:ea typeface="+mn-ea"/>
              </a:rPr>
              <a:t>（</a:t>
            </a:r>
            <a:r>
              <a:rPr lang="en-US" altLang="zh-CN" sz="2400" dirty="0">
                <a:latin typeface="宋体" pitchFamily="2" charset="-122"/>
                <a:ea typeface="+mn-ea"/>
              </a:rPr>
              <a:t>2</a:t>
            </a:r>
            <a:r>
              <a:rPr lang="zh-CN" altLang="en-US" sz="2400" dirty="0">
                <a:latin typeface="宋体" pitchFamily="2" charset="-122"/>
                <a:ea typeface="+mn-ea"/>
              </a:rPr>
              <a:t>）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  <a:ea typeface="MS Mincho" pitchFamily="49" charset="-128"/>
              </a:rPr>
              <a:t>&gt;&gt; f=sym('(1+t/x)^ x');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  <a:ea typeface="MS Mincho" pitchFamily="49" charset="-128"/>
              </a:rPr>
              <a:t>limit(</a:t>
            </a:r>
            <a:r>
              <a:rPr lang="en-US" altLang="zh-CN" sz="2400" dirty="0" err="1">
                <a:latin typeface="+mn-lt"/>
                <a:ea typeface="MS Mincho" pitchFamily="49" charset="-128"/>
              </a:rPr>
              <a:t>f,inf</a:t>
            </a:r>
            <a:r>
              <a:rPr lang="en-US" altLang="zh-CN" sz="2400" dirty="0">
                <a:latin typeface="+mn-lt"/>
                <a:ea typeface="MS Mincho" pitchFamily="49" charset="-128"/>
              </a:rPr>
              <a:t>)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err="1">
                <a:latin typeface="+mn-lt"/>
                <a:ea typeface="MS Mincho" pitchFamily="49" charset="-128"/>
              </a:rPr>
              <a:t>ans</a:t>
            </a:r>
            <a:r>
              <a:rPr lang="en-US" altLang="zh-CN" sz="2400" dirty="0">
                <a:latin typeface="+mn-lt"/>
                <a:ea typeface="MS Mincho" pitchFamily="49" charset="-128"/>
              </a:rPr>
              <a:t> =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  <a:ea typeface="MS Mincho" pitchFamily="49" charset="-128"/>
              </a:rPr>
              <a:t>exp(t)</a:t>
            </a:r>
          </a:p>
          <a:p>
            <a:pPr marL="274320" indent="-274320" fontAlgn="auto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endParaRPr lang="en-US" altLang="zh-CN" sz="2400" dirty="0">
              <a:latin typeface="宋体" pitchFamily="2" charset="-122"/>
              <a:ea typeface="+mn-ea"/>
            </a:endParaRPr>
          </a:p>
          <a:p>
            <a:pPr marL="274320" indent="-274320" fontAlgn="auto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>
                <a:latin typeface="宋体" pitchFamily="2" charset="-122"/>
                <a:ea typeface="+mn-ea"/>
              </a:rPr>
              <a:t>（</a:t>
            </a:r>
            <a:r>
              <a:rPr lang="en-US" altLang="zh-CN" sz="2400" dirty="0">
                <a:latin typeface="宋体" pitchFamily="2" charset="-122"/>
                <a:ea typeface="+mn-ea"/>
              </a:rPr>
              <a:t>4</a:t>
            </a:r>
            <a:r>
              <a:rPr lang="zh-CN" altLang="en-US" sz="2400" dirty="0">
                <a:latin typeface="宋体" pitchFamily="2" charset="-122"/>
                <a:ea typeface="+mn-ea"/>
              </a:rPr>
              <a:t>）</a:t>
            </a:r>
            <a:endParaRPr lang="en-US" altLang="zh-CN" sz="2400" dirty="0">
              <a:latin typeface="宋体" pitchFamily="2" charset="-122"/>
              <a:ea typeface="+mn-ea"/>
            </a:endParaRPr>
          </a:p>
          <a:p>
            <a:pPr>
              <a:lnSpc>
                <a:spcPct val="110000"/>
              </a:lnSpc>
              <a:defRPr/>
            </a:pP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sz="2400" dirty="0">
                <a:latin typeface="+mn-lt"/>
                <a:ea typeface="+mn-ea"/>
              </a:rPr>
              <a:t>&gt;&gt;f= sym('cot(x) ^(1/log(x))');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400" dirty="0">
                <a:latin typeface="+mn-lt"/>
                <a:ea typeface="+mn-ea"/>
              </a:rPr>
              <a:t>limit(f,’x’,0,'right')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400" dirty="0" err="1">
                <a:latin typeface="+mn-lt"/>
                <a:ea typeface="+mn-ea"/>
              </a:rPr>
              <a:t>ans</a:t>
            </a:r>
            <a:r>
              <a:rPr lang="en-US" altLang="zh-CN" sz="2400" dirty="0">
                <a:latin typeface="+mn-lt"/>
                <a:ea typeface="+mn-ea"/>
              </a:rPr>
              <a:t> =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  <a:ea typeface="+mn-ea"/>
              </a:rPr>
              <a:t>exp(-1)</a:t>
            </a:r>
          </a:p>
          <a:p>
            <a:pPr marL="274320" indent="-274320" fontAlgn="auto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endParaRPr lang="zh-CN" altLang="en-US" sz="2400" dirty="0">
              <a:latin typeface="宋体" pitchFamily="2" charset="-122"/>
              <a:ea typeface="+mn-ea"/>
            </a:endParaRPr>
          </a:p>
        </p:txBody>
      </p:sp>
    </p:spTree>
  </p:cSld>
  <p:clrMapOvr>
    <a:masterClrMapping/>
  </p:clrMapOvr>
  <p:transition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1219189-ACCE-44B8-9069-1C118AB69DBE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4755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6BC891-D86D-463D-B007-494AB9AFB857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143000"/>
            <a:ext cx="8675688" cy="5184775"/>
          </a:xfrm>
        </p:spPr>
        <p:txBody>
          <a:bodyPr/>
          <a:lstStyle/>
          <a:p>
            <a:pPr marL="273050" indent="-273050" algn="just" eaLnBrk="1" hangingPunct="1">
              <a:lnSpc>
                <a:spcPct val="105000"/>
              </a:lnSpc>
            </a:pPr>
            <a:r>
              <a:rPr lang="zh-CN" altLang="en-US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matlab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中，用大写字母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表示导数。例如，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Dy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表示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y</a:t>
            </a:r>
            <a:r>
              <a:rPr lang="en-US" altLang="zh-CN" smtClean="0">
                <a:latin typeface="Arial" charset="0"/>
                <a:ea typeface="黑体" pitchFamily="49" charset="-122"/>
              </a:rPr>
              <a:t>’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,D2y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表示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y</a:t>
            </a:r>
            <a:r>
              <a:rPr lang="en-US" altLang="zh-CN" smtClean="0">
                <a:latin typeface="Arial" charset="0"/>
                <a:ea typeface="黑体" pitchFamily="49" charset="-122"/>
              </a:rPr>
              <a:t>’’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,Dy(0)=5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表示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y</a:t>
            </a:r>
            <a:r>
              <a:rPr lang="en-US" altLang="zh-CN" smtClean="0">
                <a:latin typeface="Arial" charset="0"/>
                <a:ea typeface="黑体" pitchFamily="49" charset="-122"/>
              </a:rPr>
              <a:t>’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=5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。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D3y+D2y+Dy-x+5=0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表示微分方程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y</a:t>
            </a:r>
            <a:r>
              <a:rPr lang="en-US" altLang="zh-CN" smtClean="0">
                <a:latin typeface="Arial" charset="0"/>
                <a:ea typeface="黑体" pitchFamily="49" charset="-122"/>
              </a:rPr>
              <a:t>’’’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+y</a:t>
            </a:r>
            <a:r>
              <a:rPr lang="en-US" altLang="zh-CN" smtClean="0">
                <a:latin typeface="Arial" charset="0"/>
                <a:ea typeface="黑体" pitchFamily="49" charset="-122"/>
              </a:rPr>
              <a:t>’’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+y</a:t>
            </a:r>
            <a:r>
              <a:rPr lang="en-US" altLang="zh-CN" smtClean="0">
                <a:latin typeface="Arial" charset="0"/>
                <a:ea typeface="黑体" pitchFamily="49" charset="-122"/>
              </a:rPr>
              <a:t>’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-x+5=0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marL="273050" indent="-273050" algn="just" eaLnBrk="1" hangingPunct="1">
              <a:lnSpc>
                <a:spcPct val="105000"/>
              </a:lnSpc>
            </a:pPr>
            <a:r>
              <a:rPr lang="zh-CN" altLang="en-US" smtClean="0">
                <a:latin typeface="黑体" pitchFamily="49" charset="-122"/>
                <a:ea typeface="黑体" pitchFamily="49" charset="-122"/>
              </a:rPr>
              <a:t>符号常微分方程求解可以通过函数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dsolve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来实现。其调用格式为</a:t>
            </a:r>
          </a:p>
          <a:p>
            <a:pPr marL="273050" indent="-273050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mtClean="0">
                <a:latin typeface="黑体" pitchFamily="49" charset="-122"/>
                <a:ea typeface="黑体" pitchFamily="49" charset="-122"/>
              </a:rPr>
              <a:t>             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dsolve(e,c,v)</a:t>
            </a:r>
          </a:p>
          <a:p>
            <a:pPr marL="273050" indent="-273050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该函数求解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常微分方程</a:t>
            </a:r>
            <a:r>
              <a:rPr lang="en-US" altLang="zh-CN" i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e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初值条件</a:t>
            </a:r>
            <a:r>
              <a:rPr lang="en-US" altLang="zh-CN" i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下的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特解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参数</a:t>
            </a:r>
            <a:r>
              <a:rPr lang="en-US" altLang="zh-CN" i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描述方程中的自变量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，省略时按默认原则处理，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若没有给出初值条件</a:t>
            </a:r>
            <a:r>
              <a:rPr lang="en-US" altLang="zh-CN" i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，则求方程的通解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marL="273050" indent="-273050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mtClean="0">
                <a:latin typeface="黑体" pitchFamily="49" charset="-122"/>
                <a:ea typeface="黑体" pitchFamily="49" charset="-122"/>
              </a:rPr>
              <a:t>      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dsolve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在求常微分方程组时的调用格式为</a:t>
            </a:r>
            <a:r>
              <a:rPr lang="pt-BR" altLang="zh-CN" smtClean="0">
                <a:latin typeface="黑体" pitchFamily="49" charset="-122"/>
                <a:ea typeface="黑体" pitchFamily="49" charset="-122"/>
              </a:rPr>
              <a:t>            dsolve(e1,e2, </a:t>
            </a:r>
            <a:r>
              <a:rPr lang="pt-BR" altLang="zh-CN" smtClean="0">
                <a:latin typeface="Arial" charset="0"/>
                <a:ea typeface="黑体" pitchFamily="49" charset="-122"/>
              </a:rPr>
              <a:t>…</a:t>
            </a:r>
            <a:r>
              <a:rPr lang="pt-BR" altLang="zh-CN" smtClean="0">
                <a:latin typeface="黑体" pitchFamily="49" charset="-122"/>
                <a:ea typeface="黑体" pitchFamily="49" charset="-122"/>
              </a:rPr>
              <a:t>,en,c1, </a:t>
            </a:r>
            <a:r>
              <a:rPr lang="pt-BR" altLang="zh-CN" smtClean="0">
                <a:latin typeface="Arial" charset="0"/>
                <a:ea typeface="黑体" pitchFamily="49" charset="-122"/>
              </a:rPr>
              <a:t>…</a:t>
            </a:r>
            <a:r>
              <a:rPr lang="pt-BR" altLang="zh-CN" smtClean="0">
                <a:latin typeface="黑体" pitchFamily="49" charset="-122"/>
                <a:ea typeface="黑体" pitchFamily="49" charset="-122"/>
              </a:rPr>
              <a:t>,cn,v1, </a:t>
            </a:r>
            <a:r>
              <a:rPr lang="pt-BR" altLang="zh-CN" smtClean="0">
                <a:latin typeface="Arial" charset="0"/>
                <a:ea typeface="黑体" pitchFamily="49" charset="-122"/>
              </a:rPr>
              <a:t>…</a:t>
            </a:r>
            <a:r>
              <a:rPr lang="pt-BR" altLang="zh-CN" smtClean="0">
                <a:latin typeface="黑体" pitchFamily="49" charset="-122"/>
                <a:ea typeface="黑体" pitchFamily="49" charset="-122"/>
              </a:rPr>
              <a:t>,vn)</a:t>
            </a:r>
          </a:p>
        </p:txBody>
      </p:sp>
      <p:sp>
        <p:nvSpPr>
          <p:cNvPr id="74758" name="标题 3"/>
          <p:cNvSpPr>
            <a:spLocks noGrp="1"/>
          </p:cNvSpPr>
          <p:nvPr>
            <p:ph type="title" idx="4294967295"/>
          </p:nvPr>
        </p:nvSpPr>
        <p:spPr>
          <a:xfrm>
            <a:off x="533400" y="228600"/>
            <a:ext cx="8229600" cy="792163"/>
          </a:xfrm>
        </p:spPr>
        <p:txBody>
          <a:bodyPr/>
          <a:lstStyle/>
          <a:p>
            <a:pPr algn="ctr" eaLnBrk="1" hangingPunct="1"/>
            <a:r>
              <a:rPr lang="zh-CN" altLang="en-US" sz="4600" b="1" smtClean="0">
                <a:latin typeface="黑体" pitchFamily="49" charset="-122"/>
                <a:ea typeface="黑体" pitchFamily="49" charset="-122"/>
              </a:rPr>
              <a:t>符号常微分方程求解</a:t>
            </a:r>
            <a:endParaRPr lang="zh-CN" altLang="en-US" smtClean="0"/>
          </a:p>
        </p:txBody>
      </p:sp>
    </p:spTree>
  </p:cSld>
  <p:clrMapOvr>
    <a:masterClrMapping/>
  </p:clrMapOvr>
  <p:transition advClick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2E3B679-4979-4B8B-A87F-0C33782B8B6B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5779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070105-9175-480D-BA4D-9D5F8A32FF7F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214438"/>
            <a:ext cx="7848600" cy="5529262"/>
          </a:xfrm>
        </p:spPr>
        <p:txBody>
          <a:bodyPr/>
          <a:lstStyle/>
          <a:p>
            <a:pPr marL="273050" indent="-273050" eaLnBrk="1" hangingPunct="1">
              <a:lnSpc>
                <a:spcPct val="130000"/>
              </a:lnSpc>
            </a:pPr>
            <a:r>
              <a:rPr lang="zh-CN" altLang="pt-BR" sz="2400" smtClean="0">
                <a:latin typeface="黑体" pitchFamily="49" charset="-122"/>
                <a:ea typeface="黑体" pitchFamily="49" charset="-122"/>
              </a:rPr>
              <a:t>该函数求解</a:t>
            </a:r>
            <a:r>
              <a:rPr lang="zh-CN" altLang="pt-BR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常微分方程组</a:t>
            </a:r>
            <a:r>
              <a:rPr lang="en-US" altLang="zh-CN" sz="2400" i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e</a:t>
            </a:r>
            <a:r>
              <a:rPr lang="en-US" altLang="zh-CN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smtClean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…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i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en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初值条件</a:t>
            </a:r>
            <a:r>
              <a:rPr lang="en-US" altLang="zh-CN" sz="2400" i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en-US" altLang="zh-CN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smtClean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…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i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cn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下的特解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，若不给出初值条件，则求方程组的通解，</a:t>
            </a:r>
            <a:r>
              <a:rPr lang="en-US" altLang="zh-CN" sz="2400" i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smtClean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…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i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vn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给出求解变量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。若边界条件少于方程（组）的阶数，则返回的结果中会出现任意常数</a:t>
            </a:r>
            <a:r>
              <a:rPr lang="en-US" altLang="zh-CN" sz="2400" i="1" smtClean="0">
                <a:latin typeface="黑体" pitchFamily="49" charset="-122"/>
                <a:ea typeface="黑体" pitchFamily="49" charset="-122"/>
              </a:rPr>
              <a:t>C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i="1" smtClean="0">
                <a:latin typeface="黑体" pitchFamily="49" charset="-122"/>
                <a:ea typeface="黑体" pitchFamily="49" charset="-122"/>
              </a:rPr>
              <a:t>C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smtClean="0">
                <a:latin typeface="Arial" charset="0"/>
                <a:ea typeface="黑体" pitchFamily="49" charset="-122"/>
              </a:rPr>
              <a:t>…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。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dsolve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命令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最多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可以接受</a:t>
            </a:r>
            <a:r>
              <a:rPr lang="en-US" altLang="zh-CN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12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个输入参量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（包括方程组与定解条件个数）。</a:t>
            </a:r>
          </a:p>
          <a:p>
            <a:pPr marL="273050" indent="-273050" eaLnBrk="1" hangingPunct="1">
              <a:lnSpc>
                <a:spcPct val="130000"/>
              </a:lnSpc>
            </a:pP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若没有给定输出参量，则在命令窗口显示解列表。</a:t>
            </a:r>
          </a:p>
          <a:p>
            <a:pPr marL="273050" indent="-273050" eaLnBrk="1" hangingPunct="1">
              <a:lnSpc>
                <a:spcPct val="130000"/>
              </a:lnSpc>
            </a:pP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若该命令得不到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解析解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，则返回一警告信息，同时返回一空的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sym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对象。这时，用户可以用命令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ode23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ode45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求解方程组的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数值解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。                      </a:t>
            </a:r>
          </a:p>
        </p:txBody>
      </p:sp>
    </p:spTree>
  </p:cSld>
  <p:clrMapOvr>
    <a:masterClrMapping/>
  </p:clrMapOvr>
  <p:transition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40289A4-8EEE-4616-A598-11AF12FB8C1F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6803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9B622D-299A-4CBB-AB5E-BF2053E53F0A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76805" name="Picture 14"/>
          <p:cNvPicPr>
            <a:picLocks noGrp="1" noChangeAspect="1" noChangeArrowheads="1"/>
          </p:cNvPicPr>
          <p:nvPr>
            <p:ph type="body" sz="half" idx="4294967295"/>
          </p:nvPr>
        </p:nvPicPr>
        <p:blipFill>
          <a:blip r:embed="rId2" cstate="print"/>
          <a:srcRect l="3857" r="42921"/>
          <a:stretch>
            <a:fillRect/>
          </a:stretch>
        </p:blipFill>
        <p:spPr>
          <a:xfrm>
            <a:off x="857250" y="1268413"/>
            <a:ext cx="7358063" cy="4337050"/>
          </a:xfrm>
        </p:spPr>
      </p:pic>
      <p:sp>
        <p:nvSpPr>
          <p:cNvPr id="76806" name="Text Box 15"/>
          <p:cNvSpPr txBox="1">
            <a:spLocks noChangeArrowheads="1"/>
          </p:cNvSpPr>
          <p:nvPr/>
        </p:nvSpPr>
        <p:spPr bwMode="auto">
          <a:xfrm>
            <a:off x="577850" y="1201738"/>
            <a:ext cx="1641475" cy="504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13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>
                <a:latin typeface="宋体" charset="-122"/>
              </a:rPr>
              <a:t>【</a:t>
            </a:r>
            <a:r>
              <a:rPr lang="zh-CN" altLang="en-US" sz="2400" b="1">
                <a:latin typeface="宋体" charset="-122"/>
              </a:rPr>
              <a:t>例</a:t>
            </a:r>
            <a:r>
              <a:rPr lang="en-US" altLang="zh-CN" sz="2400" b="1">
                <a:latin typeface="宋体" charset="-122"/>
              </a:rPr>
              <a:t>】</a:t>
            </a:r>
          </a:p>
        </p:txBody>
      </p:sp>
    </p:spTree>
  </p:cSld>
  <p:clrMapOvr>
    <a:masterClrMapping/>
  </p:clrMapOvr>
  <p:transition advClick="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C9D2DB6-BD99-4C3A-BCDA-6DA42344A287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7827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5E138E-7F7E-4079-BD7F-1D764F1F6CF7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782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14313" y="2428875"/>
            <a:ext cx="8715375" cy="3643313"/>
          </a:xfrm>
        </p:spPr>
        <p:txBody>
          <a:bodyPr/>
          <a:lstStyle/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s-ES" altLang="zh-CN" sz="2400" smtClean="0"/>
              <a:t>&gt;&gt; y1=dsolve('Dy=(t^2+y^2)/t^2/2','t')   </a:t>
            </a:r>
            <a:r>
              <a:rPr lang="es-ES" altLang="zh-CN" sz="2400" smtClean="0">
                <a:solidFill>
                  <a:srgbClr val="0000CC"/>
                </a:solidFill>
              </a:rPr>
              <a:t>%</a:t>
            </a:r>
            <a:r>
              <a:rPr lang="zh-CN" altLang="es-ES" sz="2400" smtClean="0">
                <a:solidFill>
                  <a:srgbClr val="0000CC"/>
                </a:solidFill>
              </a:rPr>
              <a:t>解方程</a:t>
            </a:r>
            <a:r>
              <a:rPr lang="es-ES" altLang="zh-CN" sz="2400" smtClean="0">
                <a:solidFill>
                  <a:srgbClr val="0000CC"/>
                </a:solidFill>
              </a:rPr>
              <a:t>(1)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fr-FR" altLang="zh-CN" sz="2400" smtClean="0"/>
              <a:t>y1 = 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fr-FR" altLang="zh-CN" sz="2400" smtClean="0"/>
              <a:t>t*(-log(t)+2+C1)/(-log(t)+C1)</a:t>
            </a:r>
            <a:endParaRPr lang="es-ES" altLang="zh-CN" sz="2400" smtClean="0"/>
          </a:p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s-ES" altLang="zh-CN" sz="2400" smtClean="0"/>
              <a:t>&gt;&gt; y2=dsolve('x*Dy+y-exp(x)=0','y(1)=2*exp(1)','x')    </a:t>
            </a:r>
            <a:r>
              <a:rPr lang="es-ES" altLang="zh-CN" sz="2400" smtClean="0">
                <a:solidFill>
                  <a:srgbClr val="0000CC"/>
                </a:solidFill>
              </a:rPr>
              <a:t>%</a:t>
            </a:r>
            <a:r>
              <a:rPr lang="zh-CN" altLang="es-ES" sz="2400" smtClean="0">
                <a:solidFill>
                  <a:srgbClr val="0000CC"/>
                </a:solidFill>
              </a:rPr>
              <a:t>解方程</a:t>
            </a:r>
            <a:r>
              <a:rPr lang="es-ES" altLang="zh-CN" sz="2400" smtClean="0">
                <a:solidFill>
                  <a:srgbClr val="0000CC"/>
                </a:solidFill>
              </a:rPr>
              <a:t>(2)</a:t>
            </a:r>
          </a:p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s-ES" altLang="zh-CN" sz="2400" smtClean="0"/>
              <a:t>y2 =</a:t>
            </a:r>
          </a:p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s-ES" altLang="zh-CN" sz="2400" smtClean="0"/>
              <a:t>1/x*exp(x)+1/x*exp(1)</a:t>
            </a:r>
          </a:p>
        </p:txBody>
      </p:sp>
      <p:sp>
        <p:nvSpPr>
          <p:cNvPr id="77830" name="灯片编号占位符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fld id="{2F1149B3-78E3-4822-AA77-E4B52315E8C4}" type="slidenum">
              <a:rPr lang="en-US" altLang="zh-CN" sz="1400" b="1">
                <a:solidFill>
                  <a:srgbClr val="FFFFFF"/>
                </a:solidFill>
                <a:latin typeface="宋体" charset="-122"/>
              </a:rPr>
              <a:pPr algn="ctr">
                <a:lnSpc>
                  <a:spcPct val="13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</a:pPr>
              <a:t>43</a:t>
            </a:fld>
            <a:endParaRPr lang="en-US" altLang="zh-CN" sz="1400" b="1">
              <a:solidFill>
                <a:srgbClr val="FFFFFF"/>
              </a:solidFill>
              <a:latin typeface="宋体" charset="-122"/>
            </a:endParaRPr>
          </a:p>
        </p:txBody>
      </p:sp>
      <p:pic>
        <p:nvPicPr>
          <p:cNvPr id="77831" name="Picture 14"/>
          <p:cNvPicPr>
            <a:picLocks noChangeAspect="1" noChangeArrowheads="1"/>
          </p:cNvPicPr>
          <p:nvPr/>
        </p:nvPicPr>
        <p:blipFill>
          <a:blip r:embed="rId2" cstate="print"/>
          <a:srcRect l="3857" t="11530" r="42921" b="53880"/>
          <a:stretch>
            <a:fillRect/>
          </a:stretch>
        </p:blipFill>
        <p:spPr bwMode="auto">
          <a:xfrm>
            <a:off x="914400" y="914400"/>
            <a:ext cx="7358063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738294C-62FF-4504-983C-ECAF23EA2F77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8851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ABE0EB-291B-48E6-B7BA-FD9A3914412A}" type="slidenum">
              <a:rPr lang="en-US" altLang="zh-CN" smtClean="0">
                <a:ea typeface="宋体" charset="-122"/>
              </a:rPr>
              <a:pPr/>
              <a:t>44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8853" name="Rectangle 8"/>
          <p:cNvSpPr>
            <a:spLocks noGrp="1" noChangeArrowheads="1"/>
          </p:cNvSpPr>
          <p:nvPr>
            <p:ph sz="quarter" idx="4294967295"/>
          </p:nvPr>
        </p:nvSpPr>
        <p:spPr>
          <a:xfrm>
            <a:off x="0" y="2133600"/>
            <a:ext cx="9144000" cy="3878263"/>
          </a:xfrm>
        </p:spPr>
        <p:txBody>
          <a:bodyPr/>
          <a:lstStyle/>
          <a:p>
            <a:pPr marL="273050" indent="-27305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s-ES" altLang="zh-CN" sz="2400" smtClean="0"/>
              <a:t>&gt;&gt; y3=dsolve('x*D2y-3*Dy=x^2','y(1)=0,y(5)=0','x') </a:t>
            </a:r>
            <a:r>
              <a:rPr lang="es-ES" altLang="zh-CN" sz="2400" smtClean="0">
                <a:solidFill>
                  <a:srgbClr val="0000CC"/>
                </a:solidFill>
              </a:rPr>
              <a:t>%</a:t>
            </a:r>
            <a:r>
              <a:rPr lang="zh-CN" altLang="es-ES" sz="2400" smtClean="0">
                <a:solidFill>
                  <a:srgbClr val="0000CC"/>
                </a:solidFill>
              </a:rPr>
              <a:t>解方程</a:t>
            </a:r>
            <a:r>
              <a:rPr lang="es-ES" altLang="zh-CN" sz="2400" smtClean="0">
                <a:solidFill>
                  <a:srgbClr val="0000CC"/>
                </a:solidFill>
              </a:rPr>
              <a:t>(3)</a:t>
            </a:r>
          </a:p>
          <a:p>
            <a:pPr marL="273050" indent="-27305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s-ES" altLang="zh-CN" sz="2400" smtClean="0"/>
              <a:t>y3 =</a:t>
            </a:r>
          </a:p>
          <a:p>
            <a:pPr marL="273050" indent="-27305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s-ES" altLang="zh-CN" sz="2400" smtClean="0"/>
              <a:t>-1/3*x^3+125/468+31/468*x^4</a:t>
            </a:r>
          </a:p>
          <a:p>
            <a:pPr marL="273050" indent="-27305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s-ES" altLang="zh-CN" sz="2400" smtClean="0"/>
              <a:t>&gt;&gt;[x,y]=dsolve('Dx=4*x-2*y','Dy=2*x-y','t')        </a:t>
            </a:r>
            <a:r>
              <a:rPr lang="es-ES" altLang="zh-CN" sz="2400" smtClean="0">
                <a:solidFill>
                  <a:srgbClr val="0000CC"/>
                </a:solidFill>
              </a:rPr>
              <a:t>%</a:t>
            </a:r>
            <a:r>
              <a:rPr lang="zh-CN" altLang="es-ES" sz="2400" smtClean="0">
                <a:solidFill>
                  <a:srgbClr val="0000CC"/>
                </a:solidFill>
              </a:rPr>
              <a:t>解方程组</a:t>
            </a:r>
            <a:r>
              <a:rPr lang="es-ES" altLang="zh-CN" sz="2400" smtClean="0">
                <a:solidFill>
                  <a:srgbClr val="0000CC"/>
                </a:solidFill>
              </a:rPr>
              <a:t>(4)</a:t>
            </a:r>
          </a:p>
          <a:p>
            <a:pPr marL="273050" indent="-27305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s-ES" altLang="zh-CN" sz="2400" smtClean="0"/>
              <a:t>x =</a:t>
            </a:r>
          </a:p>
          <a:p>
            <a:pPr marL="273050" indent="-27305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s-ES" altLang="zh-CN" sz="2400" smtClean="0"/>
              <a:t>-1/3*C1+4/3*C1*exp(3*t)-2/3*C2*exp(3*t)+2/3*C2</a:t>
            </a:r>
          </a:p>
          <a:p>
            <a:pPr marL="273050" indent="-27305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s-ES" altLang="zh-CN" sz="2400" smtClean="0"/>
              <a:t>y =</a:t>
            </a:r>
          </a:p>
          <a:p>
            <a:pPr marL="273050" indent="-27305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s-ES" altLang="zh-CN" sz="2400" smtClean="0"/>
              <a:t>2/3*C1*exp(3*t)-2/3*C1+4/3*C2-1/3*C2*exp(3*t)</a:t>
            </a:r>
            <a:endParaRPr lang="en-US" altLang="zh-CN" sz="2400" smtClean="0"/>
          </a:p>
        </p:txBody>
      </p:sp>
      <p:pic>
        <p:nvPicPr>
          <p:cNvPr id="78854" name="Picture 14"/>
          <p:cNvPicPr>
            <a:picLocks noChangeAspect="1" noChangeArrowheads="1"/>
          </p:cNvPicPr>
          <p:nvPr/>
        </p:nvPicPr>
        <p:blipFill>
          <a:blip r:embed="rId2" cstate="print"/>
          <a:srcRect l="3857" t="46120" r="42921"/>
          <a:stretch>
            <a:fillRect/>
          </a:stretch>
        </p:blipFill>
        <p:spPr bwMode="auto">
          <a:xfrm>
            <a:off x="1143000" y="0"/>
            <a:ext cx="6461125" cy="205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7240288-A97E-4361-8C3F-39B4A4164540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638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163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B211CD-FE15-4D83-9B96-5048A32866AB}" type="slidenum">
              <a:rPr lang="en-US" altLang="zh-CN" smtClean="0">
                <a:ea typeface="宋体" charset="-122"/>
              </a:rPr>
              <a:pPr/>
              <a:t>45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63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72400" cy="4114800"/>
          </a:xfrm>
        </p:spPr>
        <p:txBody>
          <a:bodyPr/>
          <a:lstStyle/>
          <a:p>
            <a:pPr algn="just" eaLnBrk="1" hangingPunct="1"/>
            <a:r>
              <a:rPr lang="zh-CN" altLang="en-US" sz="2400" smtClean="0">
                <a:latin typeface="Times New Roman" pitchFamily="18" charset="0"/>
              </a:rPr>
              <a:t>例如：       求       </a:t>
            </a:r>
          </a:p>
          <a:p>
            <a:pPr algn="just" eaLnBrk="1" hangingPunct="1"/>
            <a:r>
              <a:rPr lang="zh-CN" altLang="en-US" sz="2400" smtClean="0">
                <a:latin typeface="Times New Roman" pitchFamily="18" charset="0"/>
              </a:rPr>
              <a:t>                      </a:t>
            </a:r>
          </a:p>
          <a:p>
            <a:pPr algn="just" eaLnBrk="1" hangingPunct="1"/>
            <a:r>
              <a:rPr lang="zh-CN" altLang="en-US" sz="2400" smtClean="0">
                <a:latin typeface="Times New Roman" pitchFamily="18" charset="0"/>
              </a:rPr>
              <a:t>的解。可键入：</a:t>
            </a:r>
          </a:p>
          <a:p>
            <a:pPr algn="just" eaLnBrk="1" hangingPunct="1"/>
            <a:r>
              <a:rPr lang="en-US" altLang="zh-CN" sz="2400" smtClean="0">
                <a:latin typeface="Times New Roman" pitchFamily="18" charset="0"/>
              </a:rPr>
              <a:t>[x,y]=dsolve('Dx=y','Dy=-x')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</a:rPr>
              <a:t>得</a:t>
            </a:r>
            <a:r>
              <a:rPr lang="en-US" altLang="zh-CN" sz="2400" smtClean="0">
                <a:latin typeface="Times New Roman" pitchFamily="18" charset="0"/>
              </a:rPr>
              <a:t>x =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</a:rPr>
              <a:t>           cos(t)*C1+sin(t)*C2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</a:rPr>
              <a:t>    y =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</a:rPr>
              <a:t>           -sin(t)*C1+cos(t)*C2  </a:t>
            </a:r>
          </a:p>
        </p:txBody>
      </p:sp>
      <p:sp>
        <p:nvSpPr>
          <p:cNvPr id="16392" name="Rectangle 3"/>
          <p:cNvSpPr>
            <a:spLocks noChangeArrowheads="1"/>
          </p:cNvSpPr>
          <p:nvPr/>
        </p:nvSpPr>
        <p:spPr bwMode="auto">
          <a:xfrm>
            <a:off x="4338638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3581400" y="1600200"/>
          <a:ext cx="1143000" cy="955675"/>
        </p:xfrm>
        <a:graphic>
          <a:graphicData uri="http://schemas.openxmlformats.org/presentationml/2006/ole">
            <p:oleObj spid="_x0000_s185346" r:id="rId3" imgW="469696" imgH="393529" progId="">
              <p:embed/>
            </p:oleObj>
          </a:graphicData>
        </a:graphic>
      </p:graphicFrame>
      <p:sp>
        <p:nvSpPr>
          <p:cNvPr id="16393" name="Rectangle 5"/>
          <p:cNvSpPr>
            <a:spLocks noChangeArrowheads="1"/>
          </p:cNvSpPr>
          <p:nvPr/>
        </p:nvSpPr>
        <p:spPr bwMode="auto">
          <a:xfrm>
            <a:off x="4300538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387" name="Object 6"/>
          <p:cNvGraphicFramePr>
            <a:graphicFrameLocks noChangeAspect="1"/>
          </p:cNvGraphicFramePr>
          <p:nvPr/>
        </p:nvGraphicFramePr>
        <p:xfrm>
          <a:off x="5105400" y="1676400"/>
          <a:ext cx="1185863" cy="852488"/>
        </p:xfrm>
        <a:graphic>
          <a:graphicData uri="http://schemas.openxmlformats.org/presentationml/2006/ole">
            <p:oleObj spid="_x0000_s185347" r:id="rId4" imgW="545863" imgH="393529" progId="">
              <p:embed/>
            </p:oleObj>
          </a:graphicData>
        </a:graphic>
      </p:graphicFrame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4550E2D-9ACA-4A5F-BC90-A3F28F38105D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741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174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1A1A46-3539-48A0-9335-91D615CA9CC9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74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7793038" cy="1462088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chemeClr val="tx1"/>
                </a:solidFill>
                <a:latin typeface="Times New Roman" pitchFamily="18" charset="0"/>
              </a:rPr>
              <a:t>例  求                       </a:t>
            </a:r>
            <a:r>
              <a:rPr lang="en-US" altLang="zh-CN" sz="2800" smtClean="0">
                <a:solidFill>
                  <a:schemeClr val="tx1"/>
                </a:solidFill>
                <a:latin typeface="Times New Roman" pitchFamily="18" charset="0"/>
              </a:rPr>
              <a:t>,                                , f(0)=0 , g(0)=1  </a:t>
            </a:r>
            <a:r>
              <a:rPr lang="zh-CN" altLang="en-US" sz="2800" smtClean="0">
                <a:solidFill>
                  <a:schemeClr val="tx1"/>
                </a:solidFill>
                <a:latin typeface="Times New Roman" pitchFamily="18" charset="0"/>
              </a:rPr>
              <a:t>的解。</a:t>
            </a:r>
          </a:p>
        </p:txBody>
      </p:sp>
      <p:sp>
        <p:nvSpPr>
          <p:cNvPr id="174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mtClean="0"/>
              <a:t>P='Df=3*f+4*g,Dg=-4*f+3*g';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v='f(0)=0,g(0)=1';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[f,g]=dsolve(P,v)  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f =   exp(3*t)*sin(4*t)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g =   exp(3*t)*cos(4*t)</a:t>
            </a:r>
            <a:endParaRPr lang="zh-CN" altLang="zh-CN" smtClean="0"/>
          </a:p>
          <a:p>
            <a:pPr algn="just" eaLnBrk="1" hangingPunct="1">
              <a:buFont typeface="Wingdings" pitchFamily="2" charset="2"/>
              <a:buNone/>
            </a:pPr>
            <a:endParaRPr lang="zh-CN" altLang="zh-CN" smtClean="0">
              <a:latin typeface="Times New Roman" pitchFamily="18" charset="0"/>
            </a:endParaRPr>
          </a:p>
        </p:txBody>
      </p:sp>
      <p:sp>
        <p:nvSpPr>
          <p:cNvPr id="17417" name="Rectangle 4"/>
          <p:cNvSpPr>
            <a:spLocks noChangeArrowheads="1"/>
          </p:cNvSpPr>
          <p:nvPr/>
        </p:nvSpPr>
        <p:spPr bwMode="auto">
          <a:xfrm>
            <a:off x="4129088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7410" name="Object 5"/>
          <p:cNvGraphicFramePr>
            <a:graphicFrameLocks noChangeAspect="1"/>
          </p:cNvGraphicFramePr>
          <p:nvPr/>
        </p:nvGraphicFramePr>
        <p:xfrm>
          <a:off x="1752600" y="1066800"/>
          <a:ext cx="1905000" cy="841375"/>
        </p:xfrm>
        <a:graphic>
          <a:graphicData uri="http://schemas.openxmlformats.org/presentationml/2006/ole">
            <p:oleObj spid="_x0000_s186370" r:id="rId3" imgW="888614" imgH="393529" progId="">
              <p:embed/>
            </p:oleObj>
          </a:graphicData>
        </a:graphic>
      </p:graphicFrame>
      <p:sp>
        <p:nvSpPr>
          <p:cNvPr id="17418" name="Rectangle 6"/>
          <p:cNvSpPr>
            <a:spLocks noChangeArrowheads="1"/>
          </p:cNvSpPr>
          <p:nvPr/>
        </p:nvSpPr>
        <p:spPr bwMode="auto">
          <a:xfrm>
            <a:off x="4081463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7411" name="Object 7"/>
          <p:cNvGraphicFramePr>
            <a:graphicFrameLocks noChangeAspect="1"/>
          </p:cNvGraphicFramePr>
          <p:nvPr/>
        </p:nvGraphicFramePr>
        <p:xfrm>
          <a:off x="4191000" y="1143000"/>
          <a:ext cx="2057400" cy="817563"/>
        </p:xfrm>
        <a:graphic>
          <a:graphicData uri="http://schemas.openxmlformats.org/presentationml/2006/ole">
            <p:oleObj spid="_x0000_s186371" r:id="rId4" imgW="977476" imgH="393529" progId="">
              <p:embed/>
            </p:oleObj>
          </a:graphicData>
        </a:graphic>
      </p:graphicFrame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DA61FEB-5AA4-47EE-B9C3-9E5217DDB9E5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843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184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28C048-60BC-415E-A40E-0BC6F0A65A7E}" type="slidenum">
              <a:rPr lang="en-US" altLang="zh-CN" smtClean="0">
                <a:ea typeface="宋体" charset="-122"/>
              </a:rPr>
              <a:pPr/>
              <a:t>47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84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93038" cy="1462088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chemeClr val="tx1"/>
                </a:solidFill>
                <a:latin typeface="宋体" charset="-122"/>
              </a:rPr>
              <a:t>求解微分方程</a:t>
            </a:r>
            <a:r>
              <a:rPr lang="zh-CN" altLang="en-US" sz="2800" smtClean="0">
                <a:solidFill>
                  <a:schemeClr val="tx1"/>
                </a:solidFill>
              </a:rPr>
              <a:t> </a:t>
            </a:r>
            <a:br>
              <a:rPr lang="zh-CN" altLang="en-US" sz="2800" smtClean="0">
                <a:solidFill>
                  <a:schemeClr val="tx1"/>
                </a:solidFill>
              </a:rPr>
            </a:br>
            <a:endParaRPr lang="zh-CN" altLang="en-US" sz="2800" smtClean="0">
              <a:solidFill>
                <a:schemeClr val="tx1"/>
              </a:solidFill>
            </a:endParaRPr>
          </a:p>
        </p:txBody>
      </p:sp>
      <p:sp>
        <p:nvSpPr>
          <p:cNvPr id="18440" name="Rectangle 4"/>
          <p:cNvSpPr>
            <a:spLocks noChangeArrowheads="1"/>
          </p:cNvSpPr>
          <p:nvPr/>
        </p:nvSpPr>
        <p:spPr bwMode="auto">
          <a:xfrm>
            <a:off x="424815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8434" name="Object 5"/>
          <p:cNvGraphicFramePr>
            <a:graphicFrameLocks noChangeAspect="1"/>
          </p:cNvGraphicFramePr>
          <p:nvPr/>
        </p:nvGraphicFramePr>
        <p:xfrm>
          <a:off x="3276600" y="1219200"/>
          <a:ext cx="1676400" cy="1109663"/>
        </p:xfrm>
        <a:graphic>
          <a:graphicData uri="http://schemas.openxmlformats.org/presentationml/2006/ole">
            <p:oleObj spid="_x0000_s187394" r:id="rId3" imgW="647700" imgH="431800" progId="">
              <p:embed/>
            </p:oleObj>
          </a:graphicData>
        </a:graphic>
      </p:graphicFrame>
      <p:sp>
        <p:nvSpPr>
          <p:cNvPr id="18441" name="Rectangle 6"/>
          <p:cNvSpPr>
            <a:spLocks noChangeArrowheads="1"/>
          </p:cNvSpPr>
          <p:nvPr/>
        </p:nvSpPr>
        <p:spPr bwMode="auto">
          <a:xfrm>
            <a:off x="3595688" y="3181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8435" name="Object 7"/>
          <p:cNvGraphicFramePr>
            <a:graphicFrameLocks noChangeAspect="1"/>
          </p:cNvGraphicFramePr>
          <p:nvPr/>
        </p:nvGraphicFramePr>
        <p:xfrm>
          <a:off x="685800" y="2514600"/>
          <a:ext cx="4114800" cy="1044575"/>
        </p:xfrm>
        <a:graphic>
          <a:graphicData uri="http://schemas.openxmlformats.org/presentationml/2006/ole">
            <p:oleObj spid="_x0000_s187395" r:id="rId4" imgW="1954951" imgH="495085" progId="">
              <p:embed/>
            </p:oleObj>
          </a:graphicData>
        </a:graphic>
      </p:graphicFrame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533400" y="449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s-ES" altLang="zh-CN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y=dsolve('D3y=-y','y(0)=1,Dy(0)=0,D2y(0)=0','x')</a:t>
            </a:r>
            <a:endParaRPr lang="es-ES" altLang="zh-CN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7620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 smtClean="0">
                <a:solidFill>
                  <a:schemeClr val="accent2"/>
                </a:solidFill>
              </a:rPr>
              <a:t/>
            </a:r>
            <a:br>
              <a:rPr lang="zh-CN" altLang="en-US" sz="3200" dirty="0" smtClean="0">
                <a:solidFill>
                  <a:schemeClr val="accent2"/>
                </a:solidFill>
              </a:rPr>
            </a:br>
            <a:r>
              <a:rPr lang="zh-CN" altLang="en-US" sz="3200" dirty="0" smtClean="0">
                <a:solidFill>
                  <a:schemeClr val="accent2"/>
                </a:solidFill>
              </a:rPr>
              <a:t> </a:t>
            </a:r>
            <a:r>
              <a:rPr lang="zh-CN" altLang="en-US" sz="3200" dirty="0" smtClean="0">
                <a:solidFill>
                  <a:schemeClr val="tx1"/>
                </a:solidFill>
              </a:rPr>
              <a:t>常微分方程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．求下列微分方程的通解</a:t>
            </a:r>
          </a:p>
          <a:p>
            <a:pPr>
              <a:buFontTx/>
              <a:buNone/>
            </a:pPr>
            <a:endParaRPr lang="zh-CN" altLang="en-US" sz="2000" dirty="0" smtClean="0"/>
          </a:p>
          <a:p>
            <a:pPr>
              <a:buFontTx/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</a:p>
          <a:p>
            <a:pPr>
              <a:buFontTx/>
              <a:buNone/>
            </a:pPr>
            <a:endParaRPr lang="zh-CN" altLang="en-US" sz="2000" dirty="0" smtClean="0"/>
          </a:p>
          <a:p>
            <a:pPr>
              <a:buFontTx/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</a:p>
          <a:p>
            <a:pPr>
              <a:buFontTx/>
              <a:buNone/>
            </a:pPr>
            <a:endParaRPr lang="zh-CN" altLang="en-US" sz="2000" dirty="0" smtClean="0"/>
          </a:p>
          <a:p>
            <a:pPr>
              <a:buFontTx/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</a:p>
          <a:p>
            <a:pPr>
              <a:buFontTx/>
              <a:buNone/>
            </a:pPr>
            <a:r>
              <a:rPr lang="en-US" altLang="zh-CN" sz="2000" dirty="0" smtClean="0"/>
              <a:t>&gt;&gt;</a:t>
            </a:r>
            <a:r>
              <a:rPr lang="en-US" altLang="zh-CN" sz="2000" dirty="0" err="1" smtClean="0"/>
              <a:t>dsolve</a:t>
            </a:r>
            <a:r>
              <a:rPr lang="en-US" altLang="zh-CN" sz="2000" dirty="0" smtClean="0"/>
              <a:t>(‘</a:t>
            </a:r>
            <a:r>
              <a:rPr lang="en-US" altLang="zh-CN" sz="2000" dirty="0" err="1" smtClean="0"/>
              <a:t>Dy</a:t>
            </a:r>
            <a:r>
              <a:rPr lang="en-US" altLang="zh-CN" sz="2000" dirty="0" smtClean="0"/>
              <a:t>=y^2’,’x’)     </a:t>
            </a:r>
          </a:p>
          <a:p>
            <a:pPr>
              <a:buFontTx/>
              <a:buNone/>
            </a:pPr>
            <a:r>
              <a:rPr lang="zh-CN" altLang="en-US" sz="2000" dirty="0" smtClean="0"/>
              <a:t>运行结果：</a:t>
            </a:r>
          </a:p>
          <a:p>
            <a:pPr>
              <a:buFontTx/>
              <a:buNone/>
            </a:pPr>
            <a:r>
              <a:rPr lang="zh-CN" altLang="en-US" sz="2000" dirty="0" smtClean="0"/>
              <a:t>      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=-1/(x-c1)</a:t>
            </a:r>
          </a:p>
          <a:p>
            <a:pPr>
              <a:buFontTx/>
              <a:buNone/>
            </a:pPr>
            <a:endParaRPr lang="zh-CN" altLang="en-US" sz="2000" dirty="0" smtClean="0"/>
          </a:p>
          <a:p>
            <a:pPr>
              <a:buFontTx/>
              <a:buNone/>
            </a:pPr>
            <a:r>
              <a:rPr lang="zh-CN" altLang="en-US" sz="2000" dirty="0" smtClean="0"/>
              <a:t>即： </a:t>
            </a:r>
          </a:p>
          <a:p>
            <a:pPr>
              <a:buFontTx/>
              <a:buNone/>
            </a:pPr>
            <a:endParaRPr lang="zh-CN" altLang="en-US" sz="2000" dirty="0" smtClean="0"/>
          </a:p>
        </p:txBody>
      </p:sp>
      <p:graphicFrame>
        <p:nvGraphicFramePr>
          <p:cNvPr id="52226" name="Object 4"/>
          <p:cNvGraphicFramePr>
            <a:graphicFrameLocks noChangeAspect="1"/>
          </p:cNvGraphicFramePr>
          <p:nvPr/>
        </p:nvGraphicFramePr>
        <p:xfrm>
          <a:off x="1524000" y="2133600"/>
          <a:ext cx="863600" cy="668337"/>
        </p:xfrm>
        <a:graphic>
          <a:graphicData uri="http://schemas.openxmlformats.org/presentationml/2006/ole">
            <p:oleObj spid="_x0000_s272386" name="Equation" r:id="rId4" imgW="507780" imgH="393529" progId="">
              <p:embed/>
            </p:oleObj>
          </a:graphicData>
        </a:graphic>
      </p:graphicFrame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227" name="Object 6"/>
          <p:cNvGraphicFramePr>
            <a:graphicFrameLocks noChangeAspect="1"/>
          </p:cNvGraphicFramePr>
          <p:nvPr/>
        </p:nvGraphicFramePr>
        <p:xfrm>
          <a:off x="1524000" y="2895600"/>
          <a:ext cx="1728787" cy="434975"/>
        </p:xfrm>
        <a:graphic>
          <a:graphicData uri="http://schemas.openxmlformats.org/presentationml/2006/ole">
            <p:oleObj spid="_x0000_s272387" name="Equation" r:id="rId5" imgW="1015559" imgH="253890" progId="">
              <p:embed/>
            </p:oleObj>
          </a:graphicData>
        </a:graphic>
      </p:graphicFrame>
      <p:sp>
        <p:nvSpPr>
          <p:cNvPr id="52232" name="Rectangle 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228" name="Object 8"/>
          <p:cNvGraphicFramePr>
            <a:graphicFrameLocks noChangeAspect="1"/>
          </p:cNvGraphicFramePr>
          <p:nvPr/>
        </p:nvGraphicFramePr>
        <p:xfrm>
          <a:off x="1752600" y="5334000"/>
          <a:ext cx="838200" cy="857106"/>
        </p:xfrm>
        <a:graphic>
          <a:graphicData uri="http://schemas.openxmlformats.org/presentationml/2006/ole">
            <p:oleObj spid="_x0000_s272388" name="Equation" r:id="rId6" imgW="418918" imgH="431613" progId="">
              <p:embed/>
            </p:oleObj>
          </a:graphicData>
        </a:graphic>
      </p:graphicFrame>
    </p:spTree>
  </p:cSld>
  <p:clrMapOvr>
    <a:masterClrMapping/>
  </p:clrMapOvr>
  <p:transition spd="med"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）．</a:t>
            </a:r>
          </a:p>
          <a:p>
            <a:pPr>
              <a:buFontTx/>
              <a:buNone/>
            </a:pPr>
            <a:r>
              <a:rPr lang="en-US" altLang="zh-CN" sz="2000" dirty="0" smtClean="0"/>
              <a:t>&gt;&gt;f=</a:t>
            </a:r>
            <a:r>
              <a:rPr lang="en-US" altLang="zh-CN" sz="2000" dirty="0" err="1" smtClean="0"/>
              <a:t>dsolve</a:t>
            </a:r>
            <a:r>
              <a:rPr lang="en-US" altLang="zh-CN" sz="2000" dirty="0" smtClean="0"/>
              <a:t>('D2y-Dy-2*</a:t>
            </a:r>
            <a:r>
              <a:rPr lang="en-US" altLang="zh-CN" sz="2000" dirty="0" err="1" smtClean="0"/>
              <a:t>y','x</a:t>
            </a:r>
            <a:r>
              <a:rPr lang="en-US" altLang="zh-CN" sz="2000" dirty="0" smtClean="0"/>
              <a:t>')</a:t>
            </a:r>
          </a:p>
          <a:p>
            <a:pPr>
              <a:buFontTx/>
              <a:buNone/>
            </a:pPr>
            <a:r>
              <a:rPr lang="zh-CN" altLang="en-US" sz="2000" dirty="0" smtClean="0"/>
              <a:t>运行结果： </a:t>
            </a:r>
          </a:p>
          <a:p>
            <a:pPr>
              <a:buFontTx/>
              <a:buNone/>
            </a:pPr>
            <a:r>
              <a:rPr lang="en-US" altLang="zh-CN" sz="2000" dirty="0" smtClean="0"/>
              <a:t>f =</a:t>
            </a:r>
          </a:p>
          <a:p>
            <a:pPr>
              <a:buFontTx/>
              <a:buNone/>
            </a:pPr>
            <a:r>
              <a:rPr lang="en-US" altLang="zh-CN" sz="2000" dirty="0" smtClean="0"/>
              <a:t>C1*exp(-x)+C2*exp(2*x)</a:t>
            </a:r>
          </a:p>
          <a:p>
            <a:pPr>
              <a:buFontTx/>
              <a:buNone/>
            </a:pPr>
            <a:endParaRPr lang="zh-CN" altLang="en-US" sz="2000" dirty="0" smtClean="0"/>
          </a:p>
          <a:p>
            <a:pPr>
              <a:buFontTx/>
              <a:buNone/>
            </a:pPr>
            <a:r>
              <a:rPr lang="zh-CN" altLang="en-US" sz="2000" dirty="0" smtClean="0"/>
              <a:t>即：</a:t>
            </a:r>
            <a:r>
              <a:rPr lang="zh-CN" altLang="en-US" dirty="0" smtClean="0"/>
              <a:t> 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250" name="Object 4"/>
          <p:cNvGraphicFramePr>
            <a:graphicFrameLocks noChangeAspect="1"/>
          </p:cNvGraphicFramePr>
          <p:nvPr/>
        </p:nvGraphicFramePr>
        <p:xfrm>
          <a:off x="1981200" y="4343400"/>
          <a:ext cx="1657350" cy="468313"/>
        </p:xfrm>
        <a:graphic>
          <a:graphicData uri="http://schemas.openxmlformats.org/presentationml/2006/ole">
            <p:oleObj spid="_x0000_s273410" name="Equation" r:id="rId4" imgW="812447" imgH="228501" progId="">
              <p:embed/>
            </p:oleObj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507413" cy="49244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实验内容</a:t>
            </a:r>
            <a:r>
              <a:rPr lang="en-US" altLang="zh-CN" dirty="0" smtClean="0"/>
              <a:t>】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 smtClean="0"/>
              <a:t>1 </a:t>
            </a:r>
            <a:r>
              <a:rPr lang="zh-CN" altLang="en-US" sz="2400" dirty="0" smtClean="0"/>
              <a:t>．</a:t>
            </a:r>
            <a:r>
              <a:rPr lang="zh-CN" altLang="en-US" dirty="0" smtClean="0"/>
              <a:t>求下列二元函数的极限：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&gt;&gt; </a:t>
            </a:r>
            <a:r>
              <a:rPr lang="en-US" altLang="zh-CN" sz="2400" dirty="0" err="1" smtClean="0"/>
              <a:t>syms</a:t>
            </a:r>
            <a:r>
              <a:rPr lang="en-US" altLang="zh-CN" sz="2400" dirty="0" smtClean="0"/>
              <a:t> x y 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&gt;&gt; limit(limit(sin(x*y^2)/(x*y),x,0),</a:t>
            </a:r>
            <a:r>
              <a:rPr lang="en-US" altLang="zh-CN" sz="2400" dirty="0" err="1" smtClean="0"/>
              <a:t>y,a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 smtClean="0"/>
              <a:t>运行结果：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err="1" smtClean="0"/>
              <a:t>ans</a:t>
            </a:r>
            <a:r>
              <a:rPr lang="en-US" altLang="zh-CN" sz="2400" dirty="0" smtClean="0"/>
              <a:t> 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a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dirty="0" smtClean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31" name="Object 15"/>
          <p:cNvGraphicFramePr>
            <a:graphicFrameLocks noGrp="1" noChangeAspect="1"/>
          </p:cNvGraphicFramePr>
          <p:nvPr>
            <p:ph sz="half" idx="2"/>
          </p:nvPr>
        </p:nvGraphicFramePr>
        <p:xfrm>
          <a:off x="468313" y="2492375"/>
          <a:ext cx="2687637" cy="1641475"/>
        </p:xfrm>
        <a:graphic>
          <a:graphicData uri="http://schemas.openxmlformats.org/presentationml/2006/ole">
            <p:oleObj spid="_x0000_s249858" name="文档" r:id="rId4" imgW="1296785" imgH="791938" progId="">
              <p:embed/>
            </p:oleObj>
          </a:graphicData>
        </a:graphic>
      </p:graphicFrame>
      <p:sp>
        <p:nvSpPr>
          <p:cNvPr id="16" name="标题 5"/>
          <p:cNvSpPr>
            <a:spLocks noGrp="1"/>
          </p:cNvSpPr>
          <p:nvPr>
            <p:ph type="title"/>
          </p:nvPr>
        </p:nvSpPr>
        <p:spPr>
          <a:xfrm>
            <a:off x="1143000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求极限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 smtClean="0">
                <a:solidFill>
                  <a:schemeClr val="accent2"/>
                </a:solidFill>
              </a:rPr>
              <a:t/>
            </a:r>
            <a:br>
              <a:rPr lang="zh-CN" altLang="en-US" sz="3200" dirty="0" smtClean="0">
                <a:solidFill>
                  <a:schemeClr val="accent2"/>
                </a:solidFill>
              </a:rPr>
            </a:br>
            <a:r>
              <a:rPr lang="zh-CN" altLang="en-US" sz="3200" dirty="0" smtClean="0">
                <a:solidFill>
                  <a:schemeClr val="accent2"/>
                </a:solidFill>
              </a:rPr>
              <a:t>            </a:t>
            </a:r>
            <a:r>
              <a:rPr lang="zh-CN" altLang="en-US" sz="3200" dirty="0" smtClean="0">
                <a:solidFill>
                  <a:schemeClr val="tx1"/>
                </a:solidFill>
              </a:rPr>
              <a:t>常微分方程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．求下列微分方程的特解</a:t>
            </a:r>
          </a:p>
          <a:p>
            <a:pPr>
              <a:buFontTx/>
              <a:buNone/>
            </a:pPr>
            <a:endParaRPr lang="zh-CN" altLang="en-US" sz="2000" dirty="0" smtClean="0"/>
          </a:p>
          <a:p>
            <a:pPr>
              <a:buFontTx/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</a:p>
          <a:p>
            <a:pPr>
              <a:buFontTx/>
              <a:buNone/>
            </a:pPr>
            <a:endParaRPr lang="zh-CN" altLang="en-US" sz="2000" dirty="0" smtClean="0"/>
          </a:p>
          <a:p>
            <a:pPr>
              <a:buFontTx/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</a:p>
          <a:p>
            <a:pPr>
              <a:buFontTx/>
              <a:buNone/>
            </a:pPr>
            <a:r>
              <a:rPr lang="en-US" altLang="zh-CN" sz="2000" dirty="0" smtClean="0"/>
              <a:t>&gt;&gt;f=</a:t>
            </a:r>
            <a:r>
              <a:rPr lang="en-US" altLang="zh-CN" sz="2000" dirty="0" err="1" smtClean="0"/>
              <a:t>dsolve</a:t>
            </a:r>
            <a:r>
              <a:rPr lang="en-US" altLang="zh-CN" sz="2000" dirty="0" smtClean="0"/>
              <a:t>('D2y+Dy-2*</a:t>
            </a:r>
            <a:r>
              <a:rPr lang="en-US" altLang="zh-CN" sz="2000" dirty="0" err="1" smtClean="0"/>
              <a:t>y','y</a:t>
            </a:r>
            <a:r>
              <a:rPr lang="en-US" altLang="zh-CN" sz="2000" dirty="0" smtClean="0"/>
              <a:t>(0)=4,Dy(0)=1')</a:t>
            </a:r>
          </a:p>
          <a:p>
            <a:pPr>
              <a:buFontTx/>
              <a:buNone/>
            </a:pPr>
            <a:r>
              <a:rPr lang="zh-CN" altLang="en-US" sz="2000" dirty="0" smtClean="0"/>
              <a:t>运行结果： </a:t>
            </a:r>
          </a:p>
          <a:p>
            <a:pPr>
              <a:buFontTx/>
              <a:buNone/>
            </a:pPr>
            <a:r>
              <a:rPr lang="en-US" altLang="zh-CN" sz="2000" dirty="0" smtClean="0"/>
              <a:t>f =</a:t>
            </a:r>
          </a:p>
          <a:p>
            <a:pPr>
              <a:buFontTx/>
              <a:buNone/>
            </a:pPr>
            <a:r>
              <a:rPr lang="en-US" altLang="zh-CN" sz="2000" dirty="0" smtClean="0"/>
              <a:t>exp(-2*t)+3*exp(t)</a:t>
            </a:r>
          </a:p>
          <a:p>
            <a:pPr>
              <a:buFontTx/>
              <a:buNone/>
            </a:pPr>
            <a:endParaRPr lang="zh-CN" altLang="en-US" sz="2000" dirty="0" smtClean="0"/>
          </a:p>
          <a:p>
            <a:pPr>
              <a:buFontTx/>
              <a:buNone/>
            </a:pPr>
            <a:r>
              <a:rPr lang="zh-CN" altLang="en-US" sz="2000" dirty="0" smtClean="0"/>
              <a:t>即： </a:t>
            </a:r>
          </a:p>
        </p:txBody>
      </p:sp>
      <p:sp>
        <p:nvSpPr>
          <p:cNvPr id="5427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4274" name="Object 4"/>
          <p:cNvGraphicFramePr>
            <a:graphicFrameLocks noChangeAspect="1"/>
          </p:cNvGraphicFramePr>
          <p:nvPr/>
        </p:nvGraphicFramePr>
        <p:xfrm>
          <a:off x="1600200" y="2286000"/>
          <a:ext cx="3384550" cy="411163"/>
        </p:xfrm>
        <a:graphic>
          <a:graphicData uri="http://schemas.openxmlformats.org/presentationml/2006/ole">
            <p:oleObj spid="_x0000_s274434" name="Equation" r:id="rId4" imgW="2120900" imgH="254000" progId="">
              <p:embed/>
            </p:oleObj>
          </a:graphicData>
        </a:graphic>
      </p:graphicFrame>
      <p:sp>
        <p:nvSpPr>
          <p:cNvPr id="54280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4276" name="Object 8"/>
          <p:cNvGraphicFramePr>
            <a:graphicFrameLocks noChangeAspect="1"/>
          </p:cNvGraphicFramePr>
          <p:nvPr/>
        </p:nvGraphicFramePr>
        <p:xfrm>
          <a:off x="1752600" y="5638800"/>
          <a:ext cx="1152525" cy="384175"/>
        </p:xfrm>
        <a:graphic>
          <a:graphicData uri="http://schemas.openxmlformats.org/presentationml/2006/ole">
            <p:oleObj spid="_x0000_s274435" name="Equation" r:id="rId5" imgW="596641" imgH="203112" progId="">
              <p:embed/>
            </p:oleObj>
          </a:graphicData>
        </a:graphic>
      </p:graphicFrame>
    </p:spTree>
  </p:cSld>
  <p:clrMapOvr>
    <a:masterClrMapping/>
  </p:clrMapOvr>
  <p:transition spd="med"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</a:p>
          <a:p>
            <a:pPr>
              <a:buFontTx/>
              <a:buNone/>
            </a:pPr>
            <a:endParaRPr lang="zh-CN" altLang="en-US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&gt;&gt;</a:t>
            </a:r>
            <a:r>
              <a:rPr lang="en-US" altLang="zh-CN" sz="2000" dirty="0" err="1" smtClean="0"/>
              <a:t>syms</a:t>
            </a:r>
            <a:r>
              <a:rPr lang="en-US" altLang="zh-CN" sz="2000" dirty="0" smtClean="0"/>
              <a:t> a;</a:t>
            </a:r>
          </a:p>
          <a:p>
            <a:pPr>
              <a:buFontTx/>
              <a:buNone/>
            </a:pPr>
            <a:r>
              <a:rPr lang="en-US" altLang="zh-CN" sz="2000" dirty="0" smtClean="0"/>
              <a:t>&gt;&gt;f=</a:t>
            </a:r>
            <a:r>
              <a:rPr lang="en-US" altLang="zh-CN" sz="2000" dirty="0" err="1" smtClean="0"/>
              <a:t>dsolve</a:t>
            </a:r>
            <a:r>
              <a:rPr lang="en-US" altLang="zh-CN" sz="2000" dirty="0" smtClean="0"/>
              <a:t>('D2y-a*(Dy^2)','y(0)=0,Dy(0)=-1')</a:t>
            </a:r>
          </a:p>
          <a:p>
            <a:pPr>
              <a:buFontTx/>
              <a:buNone/>
            </a:pPr>
            <a:r>
              <a:rPr lang="zh-CN" altLang="en-US" sz="2000" dirty="0" smtClean="0"/>
              <a:t>运行结果： </a:t>
            </a:r>
          </a:p>
          <a:p>
            <a:pPr>
              <a:buFontTx/>
              <a:buNone/>
            </a:pPr>
            <a:r>
              <a:rPr lang="en-US" altLang="zh-CN" sz="2000" dirty="0" smtClean="0"/>
              <a:t>f =</a:t>
            </a:r>
          </a:p>
          <a:p>
            <a:pPr>
              <a:buFontTx/>
              <a:buNone/>
            </a:pPr>
            <a:r>
              <a:rPr lang="en-US" altLang="zh-CN" sz="2000" dirty="0" smtClean="0"/>
              <a:t>-log(t*a+1)/a</a:t>
            </a:r>
          </a:p>
          <a:p>
            <a:pPr>
              <a:buFontTx/>
              <a:buNone/>
            </a:pPr>
            <a:endParaRPr lang="zh-CN" altLang="en-US" sz="2000" dirty="0" smtClean="0"/>
          </a:p>
          <a:p>
            <a:pPr>
              <a:buFontTx/>
              <a:buNone/>
            </a:pPr>
            <a:r>
              <a:rPr lang="zh-CN" altLang="en-US" sz="2000" dirty="0" smtClean="0"/>
              <a:t>即： 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298" name="Object 4"/>
          <p:cNvGraphicFramePr>
            <a:graphicFrameLocks noChangeAspect="1"/>
          </p:cNvGraphicFramePr>
          <p:nvPr/>
        </p:nvGraphicFramePr>
        <p:xfrm>
          <a:off x="1981200" y="5257800"/>
          <a:ext cx="1152525" cy="647700"/>
        </p:xfrm>
        <a:graphic>
          <a:graphicData uri="http://schemas.openxmlformats.org/presentationml/2006/ole">
            <p:oleObj spid="_x0000_s275458" name="Equation" r:id="rId4" imgW="698197" imgH="393529" progId="">
              <p:embed/>
            </p:oleObj>
          </a:graphicData>
        </a:graphic>
      </p:graphicFrame>
      <p:graphicFrame>
        <p:nvGraphicFramePr>
          <p:cNvPr id="153603" name="Object 6"/>
          <p:cNvGraphicFramePr>
            <a:graphicFrameLocks noChangeAspect="1"/>
          </p:cNvGraphicFramePr>
          <p:nvPr/>
        </p:nvGraphicFramePr>
        <p:xfrm>
          <a:off x="2209800" y="2057400"/>
          <a:ext cx="3600450" cy="373063"/>
        </p:xfrm>
        <a:graphic>
          <a:graphicData uri="http://schemas.openxmlformats.org/presentationml/2006/ole">
            <p:oleObj spid="_x0000_s275459" name="Equation" r:id="rId5" imgW="2209800" imgH="228600" progId="">
              <p:embed/>
            </p:oleObj>
          </a:graphicData>
        </a:graphic>
      </p:graphicFrame>
    </p:spTree>
  </p:cSld>
  <p:clrMapOvr>
    <a:masterClrMapping/>
  </p:clrMapOvr>
  <p:transition spd="med"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08E6F32-43F9-4CA9-8A40-A8BE13593120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9462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1946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CB6724-FABC-48CE-AE36-42D17AEF190B}" type="slidenum">
              <a:rPr lang="en-US" altLang="zh-CN" smtClean="0">
                <a:ea typeface="宋体" charset="-122"/>
              </a:rPr>
              <a:pPr/>
              <a:t>52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946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  有空气阻力的落体运动。</a:t>
            </a:r>
          </a:p>
        </p:txBody>
      </p:sp>
      <p:sp>
        <p:nvSpPr>
          <p:cNvPr id="194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752600"/>
            <a:ext cx="7772400" cy="4114800"/>
          </a:xfrm>
        </p:spPr>
        <p:txBody>
          <a:bodyPr/>
          <a:lstStyle/>
          <a:p>
            <a:pPr marL="469900" indent="-469900" eaLnBrk="1" hangingPunct="1"/>
            <a:r>
              <a:rPr lang="zh-CN" altLang="en-US" sz="3000" smtClean="0"/>
              <a:t>一个质量为</a:t>
            </a:r>
            <a:r>
              <a:rPr lang="en-US" altLang="zh-CN" sz="3000" smtClean="0"/>
              <a:t>75kg</a:t>
            </a:r>
            <a:r>
              <a:rPr lang="zh-CN" altLang="en-US" sz="3000" smtClean="0"/>
              <a:t>的人在某一高度静止下落，空气阻力</a:t>
            </a:r>
            <a:r>
              <a:rPr lang="en-US" altLang="zh-CN" sz="3000" smtClean="0"/>
              <a:t>F</a:t>
            </a:r>
            <a:r>
              <a:rPr lang="zh-CN" altLang="en-US" sz="3000" smtClean="0"/>
              <a:t>与</a:t>
            </a:r>
            <a:r>
              <a:rPr lang="en-US" altLang="zh-CN" sz="3000" smtClean="0"/>
              <a:t>v</a:t>
            </a:r>
            <a:r>
              <a:rPr lang="zh-CN" altLang="en-US" sz="3000" smtClean="0"/>
              <a:t>的关系满足</a:t>
            </a:r>
            <a:r>
              <a:rPr lang="en-US" altLang="zh-CN" sz="3000" smtClean="0"/>
              <a:t>F=-k   </a:t>
            </a:r>
            <a:r>
              <a:rPr lang="zh-CN" altLang="en-US" sz="3000" smtClean="0"/>
              <a:t>，其中常数</a:t>
            </a:r>
            <a:r>
              <a:rPr lang="en-US" altLang="zh-CN" sz="3000" smtClean="0"/>
              <a:t>k=0.22kg/m</a:t>
            </a:r>
            <a:r>
              <a:rPr lang="zh-CN" altLang="en-US" sz="3000" smtClean="0"/>
              <a:t>，根据牛顿第二定律知</a:t>
            </a:r>
            <a:r>
              <a:rPr lang="zh-CN" altLang="en-US" sz="3700" smtClean="0"/>
              <a:t> </a:t>
            </a:r>
          </a:p>
          <a:p>
            <a:pPr marL="469900" indent="-469900" eaLnBrk="1" hangingPunct="1">
              <a:buFont typeface="Wingdings" pitchFamily="2" charset="2"/>
              <a:buNone/>
            </a:pPr>
            <a:r>
              <a:rPr lang="zh-CN" altLang="en-US" sz="3700" smtClean="0"/>
              <a:t> </a:t>
            </a:r>
            <a:r>
              <a:rPr lang="zh-CN" altLang="en-US" sz="3000" smtClean="0"/>
              <a:t>                             </a:t>
            </a:r>
          </a:p>
          <a:p>
            <a:pPr marL="469900" indent="-469900" eaLnBrk="1" hangingPunct="1">
              <a:buFont typeface="Wingdings" pitchFamily="2" charset="2"/>
              <a:buNone/>
            </a:pPr>
            <a:r>
              <a:rPr lang="zh-CN" altLang="en-US" sz="3000" smtClean="0"/>
              <a:t>   </a:t>
            </a:r>
          </a:p>
          <a:p>
            <a:pPr marL="469900" indent="-469900" eaLnBrk="1" hangingPunct="1">
              <a:buFont typeface="Wingdings" pitchFamily="2" charset="2"/>
              <a:buNone/>
            </a:pPr>
            <a:r>
              <a:rPr lang="zh-CN" altLang="en-US" sz="3000" smtClean="0"/>
              <a:t>    若令</a:t>
            </a:r>
            <a:r>
              <a:rPr lang="en-US" altLang="zh-CN" sz="3000" smtClean="0"/>
              <a:t>g=9.80m/   ,</a:t>
            </a:r>
            <a:r>
              <a:rPr lang="zh-CN" altLang="en-US" sz="3000" smtClean="0"/>
              <a:t>求下落过程中速度</a:t>
            </a:r>
            <a:r>
              <a:rPr lang="en-US" altLang="zh-CN" sz="3000" smtClean="0"/>
              <a:t>v(t)</a:t>
            </a:r>
            <a:r>
              <a:rPr lang="zh-CN" altLang="en-US" sz="3000" smtClean="0"/>
              <a:t>和位移</a:t>
            </a:r>
            <a:r>
              <a:rPr lang="en-US" altLang="zh-CN" sz="3000" smtClean="0"/>
              <a:t>x(t)</a:t>
            </a:r>
            <a:r>
              <a:rPr lang="zh-CN" altLang="en-US" sz="3000" smtClean="0"/>
              <a:t>的表达式。</a:t>
            </a:r>
          </a:p>
        </p:txBody>
      </p:sp>
      <p:sp>
        <p:nvSpPr>
          <p:cNvPr id="19466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zh-CN">
              <a:latin typeface="Verdana" pitchFamily="34" charset="0"/>
            </a:endParaRPr>
          </a:p>
        </p:txBody>
      </p:sp>
      <p:graphicFrame>
        <p:nvGraphicFramePr>
          <p:cNvPr id="19458" name="Object 5"/>
          <p:cNvGraphicFramePr>
            <a:graphicFrameLocks noChangeAspect="1"/>
          </p:cNvGraphicFramePr>
          <p:nvPr/>
        </p:nvGraphicFramePr>
        <p:xfrm>
          <a:off x="7451725" y="2133600"/>
          <a:ext cx="519113" cy="719138"/>
        </p:xfrm>
        <a:graphic>
          <a:graphicData uri="http://schemas.openxmlformats.org/presentationml/2006/ole">
            <p:oleObj spid="_x0000_s188418" name="公式" r:id="rId3" imgW="177569" imgH="202936" progId="">
              <p:embed/>
            </p:oleObj>
          </a:graphicData>
        </a:graphic>
      </p:graphicFrame>
      <p:sp>
        <p:nvSpPr>
          <p:cNvPr id="19467" name="Rectangle 6"/>
          <p:cNvSpPr>
            <a:spLocks noChangeArrowheads="1"/>
          </p:cNvSpPr>
          <p:nvPr/>
        </p:nvSpPr>
        <p:spPr bwMode="auto">
          <a:xfrm>
            <a:off x="-1260475" y="5229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zh-CN">
              <a:latin typeface="Verdana" pitchFamily="34" charset="0"/>
            </a:endParaRPr>
          </a:p>
        </p:txBody>
      </p:sp>
      <p:graphicFrame>
        <p:nvGraphicFramePr>
          <p:cNvPr id="19459" name="Object 7"/>
          <p:cNvGraphicFramePr>
            <a:graphicFrameLocks noChangeAspect="1"/>
          </p:cNvGraphicFramePr>
          <p:nvPr/>
        </p:nvGraphicFramePr>
        <p:xfrm>
          <a:off x="3276600" y="4419600"/>
          <a:ext cx="650875" cy="719138"/>
        </p:xfrm>
        <a:graphic>
          <a:graphicData uri="http://schemas.openxmlformats.org/presentationml/2006/ole">
            <p:oleObj spid="_x0000_s188419" name="公式" r:id="rId4" imgW="177569" imgH="202936" progId="">
              <p:embed/>
            </p:oleObj>
          </a:graphicData>
        </a:graphic>
      </p:graphicFrame>
      <p:sp>
        <p:nvSpPr>
          <p:cNvPr id="19468" name="Rectangle 8"/>
          <p:cNvSpPr>
            <a:spLocks noChangeArrowheads="1"/>
          </p:cNvSpPr>
          <p:nvPr/>
        </p:nvSpPr>
        <p:spPr bwMode="auto">
          <a:xfrm>
            <a:off x="-900113" y="4652963"/>
            <a:ext cx="9144001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zh-CN" altLang="zh-CN">
              <a:latin typeface="Verdana" pitchFamily="34" charset="0"/>
            </a:endParaRPr>
          </a:p>
        </p:txBody>
      </p:sp>
      <p:graphicFrame>
        <p:nvGraphicFramePr>
          <p:cNvPr id="19460" name="Object 9"/>
          <p:cNvGraphicFramePr>
            <a:graphicFrameLocks noChangeAspect="1"/>
          </p:cNvGraphicFramePr>
          <p:nvPr/>
        </p:nvGraphicFramePr>
        <p:xfrm>
          <a:off x="2555875" y="3284538"/>
          <a:ext cx="4249738" cy="1223962"/>
        </p:xfrm>
        <a:graphic>
          <a:graphicData uri="http://schemas.openxmlformats.org/presentationml/2006/ole">
            <p:oleObj spid="_x0000_s188420" name="公式" r:id="rId5" imgW="1054100" imgH="3937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7C12FEE-C4A1-417B-B648-9598BD91CCBC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490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2049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DC0174-46D5-45E9-9FA5-26411A22489B}" type="slidenum">
              <a:rPr lang="en-US" altLang="zh-CN" smtClean="0">
                <a:ea typeface="宋体" charset="-122"/>
              </a:rPr>
              <a:pPr/>
              <a:t>53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4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推导</a:t>
            </a:r>
          </a:p>
        </p:txBody>
      </p:sp>
      <p:sp>
        <p:nvSpPr>
          <p:cNvPr id="20493" name="Rectangle 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zh-CN">
              <a:latin typeface="Verdana" pitchFamily="34" charset="0"/>
            </a:endParaRPr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468313" y="1773238"/>
          <a:ext cx="2087562" cy="1054100"/>
        </p:xfrm>
        <a:graphic>
          <a:graphicData uri="http://schemas.openxmlformats.org/presentationml/2006/ole">
            <p:oleObj spid="_x0000_s189442" name="公式" r:id="rId3" imgW="457002" imgH="393529" progId="">
              <p:embed/>
            </p:oleObj>
          </a:graphicData>
        </a:graphic>
      </p:graphicFrame>
      <p:sp>
        <p:nvSpPr>
          <p:cNvPr id="20494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zh-CN">
              <a:latin typeface="Verdana" pitchFamily="34" charset="0"/>
            </a:endParaRPr>
          </a:p>
        </p:txBody>
      </p:sp>
      <p:graphicFrame>
        <p:nvGraphicFramePr>
          <p:cNvPr id="20483" name="Object 6"/>
          <p:cNvGraphicFramePr>
            <a:graphicFrameLocks noChangeAspect="1"/>
          </p:cNvGraphicFramePr>
          <p:nvPr/>
        </p:nvGraphicFramePr>
        <p:xfrm>
          <a:off x="3132138" y="1773238"/>
          <a:ext cx="1944687" cy="1028700"/>
        </p:xfrm>
        <a:graphic>
          <a:graphicData uri="http://schemas.openxmlformats.org/presentationml/2006/ole">
            <p:oleObj spid="_x0000_s189443" name="公式" r:id="rId4" imgW="457002" imgH="393529" progId="">
              <p:embed/>
            </p:oleObj>
          </a:graphicData>
        </a:graphic>
      </p:graphicFrame>
      <p:sp>
        <p:nvSpPr>
          <p:cNvPr id="20495" name="Rectangle 7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zh-CN">
              <a:latin typeface="Verdana" pitchFamily="34" charset="0"/>
            </a:endParaRPr>
          </a:p>
        </p:txBody>
      </p:sp>
      <p:graphicFrame>
        <p:nvGraphicFramePr>
          <p:cNvPr id="20484" name="Object 8"/>
          <p:cNvGraphicFramePr>
            <a:graphicFrameLocks noChangeAspect="1"/>
          </p:cNvGraphicFramePr>
          <p:nvPr/>
        </p:nvGraphicFramePr>
        <p:xfrm>
          <a:off x="5795963" y="1700213"/>
          <a:ext cx="1655762" cy="1182687"/>
        </p:xfrm>
        <a:graphic>
          <a:graphicData uri="http://schemas.openxmlformats.org/presentationml/2006/ole">
            <p:oleObj spid="_x0000_s189444" name="公式" r:id="rId5" imgW="558800" imgH="419100" progId="">
              <p:embed/>
            </p:oleObj>
          </a:graphicData>
        </a:graphic>
      </p:graphicFrame>
      <p:sp>
        <p:nvSpPr>
          <p:cNvPr id="20496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zh-CN">
              <a:latin typeface="Verdana" pitchFamily="34" charset="0"/>
            </a:endParaRPr>
          </a:p>
        </p:txBody>
      </p:sp>
      <p:graphicFrame>
        <p:nvGraphicFramePr>
          <p:cNvPr id="20485" name="Object 10"/>
          <p:cNvGraphicFramePr>
            <a:graphicFrameLocks noChangeAspect="1"/>
          </p:cNvGraphicFramePr>
          <p:nvPr/>
        </p:nvGraphicFramePr>
        <p:xfrm>
          <a:off x="250825" y="2852738"/>
          <a:ext cx="3168650" cy="1150937"/>
        </p:xfrm>
        <a:graphic>
          <a:graphicData uri="http://schemas.openxmlformats.org/presentationml/2006/ole">
            <p:oleObj spid="_x0000_s189445" name="公式" r:id="rId6" imgW="1219200" imgH="419100" progId="">
              <p:embed/>
            </p:oleObj>
          </a:graphicData>
        </a:graphic>
      </p:graphicFrame>
      <p:sp>
        <p:nvSpPr>
          <p:cNvPr id="20497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zh-CN">
              <a:latin typeface="Verdana" pitchFamily="34" charset="0"/>
            </a:endParaRPr>
          </a:p>
        </p:txBody>
      </p:sp>
      <p:graphicFrame>
        <p:nvGraphicFramePr>
          <p:cNvPr id="20486" name="Object 12"/>
          <p:cNvGraphicFramePr>
            <a:graphicFrameLocks noChangeAspect="1"/>
          </p:cNvGraphicFramePr>
          <p:nvPr/>
        </p:nvGraphicFramePr>
        <p:xfrm>
          <a:off x="3598863" y="3068638"/>
          <a:ext cx="5149850" cy="720725"/>
        </p:xfrm>
        <a:graphic>
          <a:graphicData uri="http://schemas.openxmlformats.org/presentationml/2006/ole">
            <p:oleObj spid="_x0000_s189446" name="公式" r:id="rId7" imgW="1879560" imgH="228600" progId="">
              <p:embed/>
            </p:oleObj>
          </a:graphicData>
        </a:graphic>
      </p:graphicFrame>
      <p:graphicFrame>
        <p:nvGraphicFramePr>
          <p:cNvPr id="20487" name="Object 13"/>
          <p:cNvGraphicFramePr>
            <a:graphicFrameLocks noChangeAspect="1"/>
          </p:cNvGraphicFramePr>
          <p:nvPr/>
        </p:nvGraphicFramePr>
        <p:xfrm>
          <a:off x="611188" y="4149725"/>
          <a:ext cx="3168650" cy="1079500"/>
        </p:xfrm>
        <a:graphic>
          <a:graphicData uri="http://schemas.openxmlformats.org/presentationml/2006/ole">
            <p:oleObj spid="_x0000_s189447" name="公式" r:id="rId8" imgW="1384300" imgH="419100" progId="">
              <p:embed/>
            </p:oleObj>
          </a:graphicData>
        </a:graphic>
      </p:graphicFrame>
      <p:sp>
        <p:nvSpPr>
          <p:cNvPr id="20498" name="Rectangle 14"/>
          <p:cNvSpPr>
            <a:spLocks noChangeArrowheads="1"/>
          </p:cNvSpPr>
          <p:nvPr/>
        </p:nvSpPr>
        <p:spPr bwMode="auto">
          <a:xfrm>
            <a:off x="323850" y="321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zh-CN">
              <a:latin typeface="Verdana" pitchFamily="34" charset="0"/>
            </a:endParaRPr>
          </a:p>
        </p:txBody>
      </p:sp>
      <p:graphicFrame>
        <p:nvGraphicFramePr>
          <p:cNvPr id="20488" name="Object 15"/>
          <p:cNvGraphicFramePr>
            <a:graphicFrameLocks noChangeAspect="1"/>
          </p:cNvGraphicFramePr>
          <p:nvPr/>
        </p:nvGraphicFramePr>
        <p:xfrm>
          <a:off x="611188" y="5300663"/>
          <a:ext cx="7632700" cy="650875"/>
        </p:xfrm>
        <a:graphic>
          <a:graphicData uri="http://schemas.openxmlformats.org/presentationml/2006/ole">
            <p:oleObj spid="_x0000_s189448" name="公式" r:id="rId9" imgW="2794000" imgH="2413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内容占位符 5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4114800"/>
          </a:xfrm>
        </p:spPr>
        <p:txBody>
          <a:bodyPr/>
          <a:lstStyle/>
          <a:p>
            <a:pPr eaLnBrk="1" hangingPunct="1"/>
            <a:r>
              <a:rPr lang="da-DK" altLang="zh-CN" sz="2400" smtClean="0"/>
              <a:t>v=dsolve('m*D2v+2*k*v*Dv=0','v(0)=0,Dv(0)=g','t')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x=dsolve('m*g-k*(Dx)^2=m*D2x','x(0)=0,Dx(0)=0,D2x(0)=g','t')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m=75;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k=0.22;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g=9.8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t=0:0.5:30;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v =tanh(t.*(g*m*k)^(1/2)/m)*(g*m*k)^(1/2)/k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             %x=(m/k)*log(cosh(t.*(k*g/m)^1/2))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plot(t,v),gtext('v(t)')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hold on</a:t>
            </a:r>
            <a:endParaRPr lang="zh-CN" altLang="zh-CN" sz="2400" smtClean="0"/>
          </a:p>
          <a:p>
            <a:pPr eaLnBrk="1" hangingPunct="1"/>
            <a:r>
              <a:rPr lang="en-US" altLang="zh-CN" sz="2400" smtClean="0"/>
              <a:t>plot(t,x),gtext('x(t)')</a:t>
            </a:r>
            <a:endParaRPr lang="zh-CN" altLang="zh-CN" sz="2400" smtClean="0"/>
          </a:p>
          <a:p>
            <a:pPr eaLnBrk="1" hangingPunct="1"/>
            <a:endParaRPr lang="zh-CN" altLang="en-US" smtClean="0"/>
          </a:p>
        </p:txBody>
      </p:sp>
      <p:sp>
        <p:nvSpPr>
          <p:cNvPr id="79875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96D98D3-36F1-46E3-BE33-F2BADF19862F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9876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7987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59FF71-E270-4F24-B1CF-C847A6001DAB}" type="slidenum">
              <a:rPr lang="en-US" altLang="zh-CN" smtClean="0">
                <a:ea typeface="宋体" charset="-122"/>
              </a:rPr>
              <a:pPr/>
              <a:t>54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3AC81F1-79DE-42FD-B44C-5549F66D90B2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1508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2150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C9121F-14C1-4F2E-9390-71B4938E9992}" type="slidenum">
              <a:rPr lang="en-US" altLang="zh-CN" smtClean="0">
                <a:ea typeface="宋体" charset="-122"/>
              </a:rPr>
              <a:pPr/>
              <a:t>55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1510" name="Text Box 19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124200" y="1143000"/>
            <a:ext cx="5715000" cy="5167313"/>
          </a:xfrm>
        </p:spPr>
        <p:txBody>
          <a:bodyPr/>
          <a:lstStyle/>
          <a:p>
            <a:pPr marL="273050" indent="-273050" eaLnBrk="1" hangingPunct="1">
              <a:buFont typeface="Wingdings" pitchFamily="2" charset="2"/>
              <a:buNone/>
            </a:pPr>
            <a:r>
              <a:rPr lang="pl-PL" altLang="zh-CN" sz="2400" smtClean="0"/>
              <a:t>&gt;&gt; s=sym(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pl-PL" altLang="zh-CN" sz="2400" smtClean="0"/>
              <a:t>&gt;&gt; </a:t>
            </a:r>
            <a:r>
              <a:rPr lang="en-US" altLang="zh-CN" sz="2400" smtClean="0"/>
              <a:t>S</a:t>
            </a:r>
            <a:r>
              <a:rPr lang="pl-PL" altLang="zh-CN" sz="2400" smtClean="0"/>
              <a:t>= solve(</a:t>
            </a:r>
            <a:r>
              <a:rPr lang="en-US" altLang="zh-CN" sz="2400" smtClean="0"/>
              <a:t>‘</a:t>
            </a:r>
            <a:r>
              <a:rPr lang="pl-PL" altLang="zh-CN" sz="2400" smtClean="0"/>
              <a:t>3*x+2*y-z=10</a:t>
            </a:r>
            <a:r>
              <a:rPr lang="en-US" altLang="zh-CN" sz="2400" smtClean="0"/>
              <a:t>’</a:t>
            </a:r>
            <a:r>
              <a:rPr lang="pl-PL" altLang="zh-CN" sz="2400" smtClean="0"/>
              <a:t>,</a:t>
            </a:r>
            <a:r>
              <a:rPr lang="en-US" altLang="zh-CN" sz="2400" smtClean="0"/>
              <a:t>’</a:t>
            </a:r>
            <a:r>
              <a:rPr lang="pl-PL" altLang="zh-CN" sz="2400" smtClean="0"/>
              <a:t>-x+3*y+2*z=5</a:t>
            </a:r>
            <a:r>
              <a:rPr lang="en-US" altLang="zh-CN" sz="2400" smtClean="0"/>
              <a:t>’</a:t>
            </a:r>
            <a:r>
              <a:rPr lang="pl-PL" altLang="zh-CN" sz="2400" smtClean="0"/>
              <a:t>,</a:t>
            </a:r>
            <a:r>
              <a:rPr lang="en-US" altLang="zh-CN" sz="2400" smtClean="0"/>
              <a:t>’</a:t>
            </a:r>
            <a:r>
              <a:rPr lang="pl-PL" altLang="zh-CN" sz="2400" smtClean="0"/>
              <a:t>x</a:t>
            </a:r>
            <a:r>
              <a:rPr lang="en-US" altLang="zh-CN" sz="2400" smtClean="0"/>
              <a:t>^2</a:t>
            </a:r>
            <a:r>
              <a:rPr lang="pl-PL" altLang="zh-CN" sz="2400" smtClean="0"/>
              <a:t>+3*y</a:t>
            </a:r>
            <a:r>
              <a:rPr lang="en-US" altLang="zh-CN" sz="2400" smtClean="0"/>
              <a:t>^2</a:t>
            </a:r>
            <a:r>
              <a:rPr lang="pl-PL" altLang="zh-CN" sz="2400" smtClean="0"/>
              <a:t>=12</a:t>
            </a:r>
            <a:r>
              <a:rPr lang="en-US" altLang="zh-CN" sz="2400" smtClean="0"/>
              <a:t>’)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Arial" charset="0"/>
              </a:rPr>
              <a:t>S.</a:t>
            </a:r>
            <a:r>
              <a:rPr lang="pl-PL" altLang="zh-CN" sz="2400" smtClean="0">
                <a:latin typeface="Arial" charset="0"/>
              </a:rPr>
              <a:t>x = 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pl-PL" altLang="zh-CN" sz="2400" smtClean="0">
                <a:latin typeface="Arial" charset="0"/>
              </a:rPr>
              <a:t>[ 375/124-21/124*i*43^(1/2)]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pl-PL" altLang="zh-CN" sz="2400" smtClean="0">
                <a:latin typeface="Arial" charset="0"/>
              </a:rPr>
              <a:t>[ 375/124+21/124*i*43^(1/2)]  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Arial" charset="0"/>
              </a:rPr>
              <a:t>S.</a:t>
            </a:r>
            <a:r>
              <a:rPr lang="pl-PL" altLang="zh-CN" sz="2400" smtClean="0">
                <a:latin typeface="Arial" charset="0"/>
              </a:rPr>
              <a:t>y = 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pl-PL" altLang="zh-CN" sz="2400" smtClean="0">
                <a:latin typeface="Arial" charset="0"/>
              </a:rPr>
              <a:t>[ 175/124+15/124*i*43^(1/2)]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pl-PL" altLang="zh-CN" sz="2400" smtClean="0">
                <a:latin typeface="Arial" charset="0"/>
              </a:rPr>
              <a:t>[ 175/124-15/124*i*43^(1/2)]  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Arial" charset="0"/>
              </a:rPr>
              <a:t>S.</a:t>
            </a:r>
            <a:r>
              <a:rPr lang="pl-PL" altLang="zh-CN" sz="2400" smtClean="0">
                <a:latin typeface="Arial" charset="0"/>
              </a:rPr>
              <a:t>z = 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pl-PL" altLang="zh-CN" sz="2400" smtClean="0">
                <a:latin typeface="Arial" charset="0"/>
              </a:rPr>
              <a:t>[ 235/124-33/124*i*43^(1/2)]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pl-PL" altLang="zh-CN" sz="2400" smtClean="0">
                <a:latin typeface="Arial" charset="0"/>
              </a:rPr>
              <a:t>[ 235/124+33/124*i*43^(1/2)]</a:t>
            </a:r>
            <a:endParaRPr lang="es-ES" altLang="zh-CN" sz="2400" smtClean="0">
              <a:latin typeface="Arial" charset="0"/>
            </a:endParaRPr>
          </a:p>
        </p:txBody>
      </p:sp>
      <p:sp>
        <p:nvSpPr>
          <p:cNvPr id="5" name="矩形标注 4"/>
          <p:cNvSpPr>
            <a:spLocks noChangeArrowheads="1"/>
          </p:cNvSpPr>
          <p:nvPr/>
        </p:nvSpPr>
        <p:spPr bwMode="auto">
          <a:xfrm>
            <a:off x="6400800" y="2438400"/>
            <a:ext cx="2743200" cy="381000"/>
          </a:xfrm>
          <a:prstGeom prst="wedgeRectCallout">
            <a:avLst>
              <a:gd name="adj1" fmla="val -85648"/>
              <a:gd name="adj2" fmla="val -50000"/>
            </a:avLst>
          </a:prstGeom>
          <a:solidFill>
            <a:schemeClr val="accent1"/>
          </a:solidFill>
          <a:ln w="25400" algn="ctr">
            <a:solidFill>
              <a:srgbClr val="BB6126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s-ES" altLang="zh-CN" sz="2000" b="1" dirty="0">
                <a:solidFill>
                  <a:schemeClr val="lt1"/>
                </a:solidFill>
                <a:latin typeface="+mn-lt"/>
                <a:ea typeface="+mn-ea"/>
              </a:rPr>
              <a:t>Or :[x y z]= solve(s)</a:t>
            </a:r>
            <a:endParaRPr lang="zh-CN" altLang="en-US" sz="2000" b="1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512" name="Rectangle 5"/>
          <p:cNvSpPr>
            <a:spLocks noChangeArrowheads="1"/>
          </p:cNvSpPr>
          <p:nvPr/>
        </p:nvSpPr>
        <p:spPr bwMode="auto">
          <a:xfrm>
            <a:off x="381000" y="1981200"/>
            <a:ext cx="23177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/>
              <a:t>【</a:t>
            </a:r>
            <a:r>
              <a:rPr lang="zh-CN" altLang="en-US" sz="2400"/>
              <a:t>例</a:t>
            </a:r>
            <a:r>
              <a:rPr lang="en-US" altLang="zh-CN" sz="2400"/>
              <a:t>】</a:t>
            </a:r>
            <a:r>
              <a:rPr lang="zh-CN" altLang="en-US" sz="2400"/>
              <a:t>解方程组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381000" y="2895600"/>
          <a:ext cx="2133600" cy="1328738"/>
        </p:xfrm>
        <a:graphic>
          <a:graphicData uri="http://schemas.openxmlformats.org/presentationml/2006/ole">
            <p:oleObj spid="_x0000_s190466" name="公式" r:id="rId3" imgW="1143000" imgH="711000" progId="">
              <p:embed/>
            </p:oleObj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2860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zh-CN" altLang="en-US" sz="3200" dirty="0" smtClean="0">
                <a:solidFill>
                  <a:schemeClr val="accent2"/>
                </a:solidFill>
              </a:rPr>
              <a:t/>
            </a:r>
            <a:br>
              <a:rPr lang="zh-CN" altLang="en-US" sz="3200" dirty="0" smtClean="0">
                <a:solidFill>
                  <a:schemeClr val="accent2"/>
                </a:solidFill>
              </a:rPr>
            </a:br>
            <a:r>
              <a:rPr lang="zh-CN" altLang="en-US" sz="3200" dirty="0" smtClean="0"/>
              <a:t>二元函数的极值</a:t>
            </a:r>
            <a:endParaRPr lang="zh-CN" alt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219200"/>
            <a:ext cx="7643812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．求函数                                      的极值。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2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&gt;&gt; </a:t>
            </a:r>
            <a:r>
              <a:rPr lang="en-US" altLang="zh-CN" sz="2000" dirty="0" err="1" smtClean="0"/>
              <a:t>syms</a:t>
            </a:r>
            <a:r>
              <a:rPr lang="en-US" altLang="zh-CN" sz="2000" dirty="0" smtClean="0"/>
              <a:t> x 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&gt;&gt;f=x^3+y^3-3*x*y;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&gt;&gt;</a:t>
            </a:r>
            <a:r>
              <a:rPr lang="en-US" altLang="zh-CN" sz="2000" dirty="0" err="1" smtClean="0"/>
              <a:t>fx</a:t>
            </a:r>
            <a:r>
              <a:rPr lang="en-US" altLang="zh-CN" sz="2000" dirty="0" smtClean="0"/>
              <a:t>=diff(</a:t>
            </a:r>
            <a:r>
              <a:rPr lang="en-US" altLang="zh-CN" sz="2000" dirty="0" err="1" smtClean="0"/>
              <a:t>f,'x</a:t>
            </a:r>
            <a:r>
              <a:rPr lang="en-US" altLang="zh-CN" sz="2000" dirty="0" smtClean="0"/>
              <a:t>');</a:t>
            </a:r>
            <a:r>
              <a:rPr lang="en-US" altLang="zh-CN" sz="2000" dirty="0" err="1" smtClean="0"/>
              <a:t>fy</a:t>
            </a:r>
            <a:r>
              <a:rPr lang="en-US" altLang="zh-CN" sz="2000" dirty="0" smtClean="0"/>
              <a:t>=diff(</a:t>
            </a:r>
            <a:r>
              <a:rPr lang="en-US" altLang="zh-CN" sz="2000" dirty="0" err="1" smtClean="0"/>
              <a:t>f,'y</a:t>
            </a:r>
            <a:r>
              <a:rPr lang="en-US" altLang="zh-CN" sz="2000" dirty="0" smtClean="0"/>
              <a:t>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&gt;&gt; [x0 y0]=solve(</a:t>
            </a:r>
            <a:r>
              <a:rPr lang="en-US" altLang="zh-CN" sz="2000" dirty="0" err="1" smtClean="0"/>
              <a:t>fx,fy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dirty="0" smtClean="0"/>
              <a:t>运行结果：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x0 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[                  0]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[                  1]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[ -1/2-1/2*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*3^(1/2)]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[ -1/2+1/2*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*3^(1/2)]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y0 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[                  0]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[                  1]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[ -1/2+1/2*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*3^(1/2)]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[ -1/2-1/2*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*3^(1/2)]</a:t>
            </a:r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2" name="Object 7"/>
          <p:cNvGraphicFramePr>
            <a:graphicFrameLocks noChangeAspect="1"/>
          </p:cNvGraphicFramePr>
          <p:nvPr/>
        </p:nvGraphicFramePr>
        <p:xfrm>
          <a:off x="1981200" y="1143000"/>
          <a:ext cx="2160588" cy="450850"/>
        </p:xfrm>
        <a:graphic>
          <a:graphicData uri="http://schemas.openxmlformats.org/presentationml/2006/ole">
            <p:oleObj spid="_x0000_s335874" name="Equation" r:id="rId4" imgW="1091726" imgH="228501" progId="">
              <p:embed/>
            </p:oleObj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8153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dirty="0" smtClean="0"/>
              <a:t>在以上解方程过程中产生的两个虚根可不予考虑，在实数范围内，有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dirty="0" smtClean="0"/>
              <a:t>两个驻点（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）和（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&gt;&gt;</a:t>
            </a:r>
            <a:r>
              <a:rPr lang="en-US" altLang="zh-CN" sz="2000" dirty="0" err="1" smtClean="0"/>
              <a:t>fxx</a:t>
            </a:r>
            <a:r>
              <a:rPr lang="en-US" altLang="zh-CN" sz="2000" dirty="0" smtClean="0"/>
              <a:t>=diff(diff(</a:t>
            </a:r>
            <a:r>
              <a:rPr lang="en-US" altLang="zh-CN" sz="2000" dirty="0" err="1" smtClean="0"/>
              <a:t>f,'x</a:t>
            </a:r>
            <a:r>
              <a:rPr lang="en-US" altLang="zh-CN" sz="2000" dirty="0" smtClean="0"/>
              <a:t>'),'x')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dirty="0" smtClean="0"/>
              <a:t>运行结果：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err="1" smtClean="0"/>
              <a:t>fxx</a:t>
            </a:r>
            <a:r>
              <a:rPr lang="en-US" altLang="zh-CN" sz="2000" dirty="0" smtClean="0"/>
              <a:t> 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6*x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&gt;&gt;</a:t>
            </a:r>
            <a:r>
              <a:rPr lang="en-US" altLang="zh-CN" sz="2000" dirty="0" err="1" smtClean="0"/>
              <a:t>fxy</a:t>
            </a:r>
            <a:r>
              <a:rPr lang="en-US" altLang="zh-CN" sz="2000" dirty="0" smtClean="0"/>
              <a:t>=diff(diff(</a:t>
            </a:r>
            <a:r>
              <a:rPr lang="en-US" altLang="zh-CN" sz="2000" dirty="0" err="1" smtClean="0"/>
              <a:t>f,'x</a:t>
            </a:r>
            <a:r>
              <a:rPr lang="en-US" altLang="zh-CN" sz="2000" dirty="0" smtClean="0"/>
              <a:t>'),'y');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&gt;&gt;</a:t>
            </a:r>
            <a:r>
              <a:rPr lang="en-US" altLang="zh-CN" sz="2000" dirty="0" err="1" smtClean="0"/>
              <a:t>fyy</a:t>
            </a:r>
            <a:r>
              <a:rPr lang="en-US" altLang="zh-CN" sz="2000" dirty="0" smtClean="0"/>
              <a:t>=diff(diff(</a:t>
            </a:r>
            <a:r>
              <a:rPr lang="en-US" altLang="zh-CN" sz="2000" dirty="0" err="1" smtClean="0"/>
              <a:t>f,'y</a:t>
            </a:r>
            <a:r>
              <a:rPr lang="en-US" altLang="zh-CN" sz="2000" dirty="0" smtClean="0"/>
              <a:t>'),'y');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&gt;&gt;delta=inline(fxy^2-fxx*</a:t>
            </a:r>
            <a:r>
              <a:rPr lang="en-US" altLang="zh-CN" sz="2000" dirty="0" err="1" smtClean="0"/>
              <a:t>fyy</a:t>
            </a:r>
            <a:r>
              <a:rPr lang="en-US" altLang="zh-CN" sz="2000" dirty="0" smtClean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&gt;&gt;delta(x0,y0)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dirty="0" smtClean="0"/>
              <a:t>运行结果：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 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[                                         9]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[                                       -27]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[ 9-(-18-18*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*3^(1/2))*(-1/2+1/2*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*3^(1/2))]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[ 9-(-18+18*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*3^(1/2))*(-1/2-1/2*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*3^(1/2))]</a:t>
            </a:r>
            <a:endParaRPr lang="zh-CN" altLang="en-US" sz="2000" dirty="0" smtClean="0"/>
          </a:p>
        </p:txBody>
      </p:sp>
    </p:spTree>
  </p:cSld>
  <p:clrMapOvr>
    <a:masterClrMapping/>
  </p:clrMapOvr>
  <p:transition spd="med"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1534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400" dirty="0" smtClean="0"/>
              <a:t>在驻点（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）处，              ，因此（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）不是函数的极值点。在驻点（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）处，               且                      ，因此（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）是函数的极小值点。</a:t>
            </a:r>
          </a:p>
          <a:p>
            <a:pPr>
              <a:buFontTx/>
              <a:buNone/>
            </a:pPr>
            <a:r>
              <a:rPr lang="en-US" altLang="zh-CN" sz="2400" dirty="0" smtClean="0"/>
              <a:t>&gt;&gt;x=1;y=1;</a:t>
            </a:r>
          </a:p>
          <a:p>
            <a:pPr>
              <a:buFontTx/>
              <a:buNone/>
            </a:pPr>
            <a:r>
              <a:rPr lang="en-US" altLang="zh-CN" sz="2400" dirty="0" smtClean="0"/>
              <a:t>&gt;&gt;</a:t>
            </a:r>
            <a:r>
              <a:rPr lang="en-US" altLang="zh-CN" sz="2400" dirty="0" err="1" smtClean="0"/>
              <a:t>fmin</a:t>
            </a:r>
            <a:r>
              <a:rPr lang="en-US" altLang="zh-CN" sz="2400" dirty="0" smtClean="0"/>
              <a:t>=subs(f)</a:t>
            </a:r>
          </a:p>
          <a:p>
            <a:pPr>
              <a:buFontTx/>
              <a:buNone/>
            </a:pPr>
            <a:r>
              <a:rPr lang="zh-CN" altLang="en-US" sz="2400" dirty="0" smtClean="0"/>
              <a:t>运行结果：</a:t>
            </a:r>
          </a:p>
          <a:p>
            <a:pPr>
              <a:buFontTx/>
              <a:buNone/>
            </a:pPr>
            <a:r>
              <a:rPr lang="en-US" altLang="zh-CN" sz="2400" dirty="0" err="1" smtClean="0"/>
              <a:t>fmin</a:t>
            </a:r>
            <a:r>
              <a:rPr lang="en-US" altLang="zh-CN" sz="2400" dirty="0" smtClean="0"/>
              <a:t> =</a:t>
            </a:r>
          </a:p>
          <a:p>
            <a:pPr>
              <a:buFontTx/>
              <a:buNone/>
            </a:pPr>
            <a:r>
              <a:rPr lang="en-US" altLang="zh-CN" sz="2400" dirty="0" smtClean="0"/>
              <a:t>    -1</a:t>
            </a:r>
            <a:endParaRPr lang="zh-CN" altLang="en-US" sz="2400" dirty="0" smtClean="0"/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2" name="Rectangle 1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86" name="Object 9"/>
          <p:cNvGraphicFramePr>
            <a:graphicFrameLocks noChangeAspect="1"/>
          </p:cNvGraphicFramePr>
          <p:nvPr/>
        </p:nvGraphicFramePr>
        <p:xfrm>
          <a:off x="3276600" y="1600200"/>
          <a:ext cx="1281339" cy="381000"/>
        </p:xfrm>
        <a:graphic>
          <a:graphicData uri="http://schemas.openxmlformats.org/presentationml/2006/ole">
            <p:oleObj spid="_x0000_s336898" name="Equation" r:id="rId4" imgW="609336" imgH="177723" progId="">
              <p:embed/>
            </p:oleObj>
          </a:graphicData>
        </a:graphic>
      </p:graphicFrame>
      <p:sp>
        <p:nvSpPr>
          <p:cNvPr id="16393" name="Rectangle 12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87" name="Object 11"/>
          <p:cNvGraphicFramePr>
            <a:graphicFrameLocks noChangeAspect="1"/>
          </p:cNvGraphicFramePr>
          <p:nvPr/>
        </p:nvGraphicFramePr>
        <p:xfrm>
          <a:off x="4800600" y="1981200"/>
          <a:ext cx="1621631" cy="381000"/>
        </p:xfrm>
        <a:graphic>
          <a:graphicData uri="http://schemas.openxmlformats.org/presentationml/2006/ole">
            <p:oleObj spid="_x0000_s336899" name="Equation" r:id="rId5" imgW="774028" imgH="177646" progId="">
              <p:embed/>
            </p:oleObj>
          </a:graphicData>
        </a:graphic>
      </p:graphicFrame>
      <p:sp>
        <p:nvSpPr>
          <p:cNvPr id="16394" name="Rectangle 1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88" name="Object 14"/>
          <p:cNvGraphicFramePr>
            <a:graphicFrameLocks noChangeAspect="1"/>
          </p:cNvGraphicFramePr>
          <p:nvPr/>
        </p:nvGraphicFramePr>
        <p:xfrm>
          <a:off x="6781800" y="1981200"/>
          <a:ext cx="1439862" cy="415925"/>
        </p:xfrm>
        <a:graphic>
          <a:graphicData uri="http://schemas.openxmlformats.org/presentationml/2006/ole">
            <p:oleObj spid="_x0000_s336900" name="Equation" r:id="rId6" imgW="787400" imgH="228600" progId="">
              <p:embed/>
            </p:oleObj>
          </a:graphicData>
        </a:graphic>
      </p:graphicFrame>
    </p:spTree>
  </p:cSld>
  <p:clrMapOvr>
    <a:masterClrMapping/>
  </p:clrMapOvr>
  <p:transition spd="med"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文本占位符 2"/>
          <p:cNvSpPr>
            <a:spLocks noGrp="1"/>
          </p:cNvSpPr>
          <p:nvPr>
            <p:ph type="body" sz="half" idx="1"/>
          </p:nvPr>
        </p:nvSpPr>
        <p:spPr bwMode="auto">
          <a:xfrm>
            <a:off x="381000" y="1295400"/>
            <a:ext cx="8686800" cy="4972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．求侧面积为常数                     ，体积最大的长方体体积。</a:t>
            </a:r>
            <a:endParaRPr lang="en-US" altLang="zh-CN" sz="2400" dirty="0" smtClean="0"/>
          </a:p>
          <a:p>
            <a:pPr>
              <a:buFontTx/>
              <a:buNone/>
            </a:pPr>
            <a:r>
              <a:rPr lang="zh-CN" altLang="en-US" sz="2200" dirty="0" smtClean="0"/>
              <a:t>设长方体的长、宽、高分别为                                            </a:t>
            </a:r>
            <a:r>
              <a:rPr lang="zh-CN" altLang="en-US" sz="2400" dirty="0" smtClean="0"/>
              <a:t>，体积为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，则</a:t>
            </a:r>
            <a:endParaRPr lang="en-US" altLang="zh-CN" sz="2400" dirty="0" smtClean="0"/>
          </a:p>
          <a:p>
            <a:pPr>
              <a:buFontTx/>
              <a:buNone/>
            </a:pPr>
            <a:r>
              <a:rPr lang="zh-CN" altLang="en-US" sz="2400" dirty="0" smtClean="0"/>
              <a:t>约束条件为：</a:t>
            </a:r>
            <a:endParaRPr lang="en-US" altLang="zh-CN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&gt;&gt; </a:t>
            </a:r>
            <a:r>
              <a:rPr lang="en-US" altLang="zh-CN" sz="2400" dirty="0" err="1" smtClean="0"/>
              <a:t>syms</a:t>
            </a:r>
            <a:r>
              <a:rPr lang="en-US" altLang="zh-CN" sz="2400" dirty="0" smtClean="0"/>
              <a:t> x y z </a:t>
            </a:r>
            <a:r>
              <a:rPr lang="en-US" altLang="zh-CN" sz="2400" dirty="0" err="1" smtClean="0"/>
              <a:t>lamda</a:t>
            </a:r>
            <a:r>
              <a:rPr lang="en-US" altLang="zh-CN" sz="2400" dirty="0" smtClean="0"/>
              <a:t> a;</a:t>
            </a:r>
            <a:endParaRPr lang="zh-CN" altLang="en-US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&gt;&gt;L=x*y*</a:t>
            </a:r>
            <a:r>
              <a:rPr lang="en-US" altLang="zh-CN" sz="2400" dirty="0" err="1" smtClean="0"/>
              <a:t>z+lamda</a:t>
            </a:r>
            <a:r>
              <a:rPr lang="en-US" altLang="zh-CN" sz="2400" dirty="0" smtClean="0"/>
              <a:t>*(2*y*z+2*z*x+2*x*y-6*a^2);</a:t>
            </a:r>
            <a:endParaRPr lang="zh-CN" altLang="en-US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&gt;&gt;Lx=diff(</a:t>
            </a:r>
            <a:r>
              <a:rPr lang="en-US" altLang="zh-CN" sz="2400" dirty="0" err="1" smtClean="0"/>
              <a:t>L,'x</a:t>
            </a:r>
            <a:r>
              <a:rPr lang="en-US" altLang="zh-CN" sz="2400" dirty="0" smtClean="0"/>
              <a:t>');</a:t>
            </a:r>
            <a:endParaRPr lang="zh-CN" altLang="en-US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&gt;&gt;Ly=diff(</a:t>
            </a:r>
            <a:r>
              <a:rPr lang="en-US" altLang="zh-CN" sz="2400" dirty="0" err="1" smtClean="0"/>
              <a:t>L,'y</a:t>
            </a:r>
            <a:r>
              <a:rPr lang="en-US" altLang="zh-CN" sz="2400" dirty="0" smtClean="0"/>
              <a:t>');</a:t>
            </a:r>
            <a:endParaRPr lang="zh-CN" altLang="en-US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&gt;&gt;</a:t>
            </a:r>
            <a:r>
              <a:rPr lang="en-US" altLang="zh-CN" sz="2400" dirty="0" err="1" smtClean="0"/>
              <a:t>Lz</a:t>
            </a:r>
            <a:r>
              <a:rPr lang="en-US" altLang="zh-CN" sz="2400" dirty="0" smtClean="0"/>
              <a:t>=diff(</a:t>
            </a:r>
            <a:r>
              <a:rPr lang="en-US" altLang="zh-CN" sz="2400" dirty="0" err="1" smtClean="0"/>
              <a:t>L,'z</a:t>
            </a:r>
            <a:r>
              <a:rPr lang="en-US" altLang="zh-CN" sz="2400" dirty="0" smtClean="0"/>
              <a:t>');</a:t>
            </a:r>
            <a:endParaRPr lang="zh-CN" altLang="en-US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&gt;&gt;</a:t>
            </a:r>
            <a:r>
              <a:rPr lang="en-US" altLang="zh-CN" sz="2400" dirty="0" err="1" smtClean="0"/>
              <a:t>Llamda</a:t>
            </a:r>
            <a:r>
              <a:rPr lang="en-US" altLang="zh-CN" sz="2400" dirty="0" smtClean="0"/>
              <a:t>=diff(</a:t>
            </a:r>
            <a:r>
              <a:rPr lang="en-US" altLang="zh-CN" sz="2400" dirty="0" err="1" smtClean="0"/>
              <a:t>L,'lamda</a:t>
            </a:r>
            <a:r>
              <a:rPr lang="en-US" altLang="zh-CN" sz="2400" dirty="0" smtClean="0"/>
              <a:t>');</a:t>
            </a:r>
            <a:endParaRPr lang="zh-CN" altLang="en-US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&gt;&gt; [</a:t>
            </a:r>
            <a:r>
              <a:rPr lang="en-US" altLang="zh-CN" sz="2400" dirty="0" err="1" smtClean="0"/>
              <a:t>lamda</a:t>
            </a:r>
            <a:r>
              <a:rPr lang="en-US" altLang="zh-CN" sz="2400" dirty="0" smtClean="0"/>
              <a:t> x y z ]=solve(</a:t>
            </a:r>
            <a:r>
              <a:rPr lang="en-US" altLang="zh-CN" sz="2400" dirty="0" err="1" smtClean="0"/>
              <a:t>Lx,Ly,Lz,Llamda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 </a:t>
            </a:r>
            <a:endParaRPr lang="zh-CN" altLang="en-US" sz="2200" dirty="0" smtClean="0"/>
          </a:p>
        </p:txBody>
      </p:sp>
      <p:sp>
        <p:nvSpPr>
          <p:cNvPr id="174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0" name="Object 1"/>
          <p:cNvGraphicFramePr>
            <a:graphicFrameLocks noChangeAspect="1"/>
          </p:cNvGraphicFramePr>
          <p:nvPr/>
        </p:nvGraphicFramePr>
        <p:xfrm>
          <a:off x="3200400" y="1295400"/>
          <a:ext cx="1281112" cy="409575"/>
        </p:xfrm>
        <a:graphic>
          <a:graphicData uri="http://schemas.openxmlformats.org/presentationml/2006/ole">
            <p:oleObj spid="_x0000_s337922" name="公式" r:id="rId4" imgW="711200" imgH="228600" progId="">
              <p:embed/>
            </p:oleObj>
          </a:graphicData>
        </a:graphic>
      </p:graphicFrame>
      <p:sp>
        <p:nvSpPr>
          <p:cNvPr id="174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4419600" y="1828800"/>
          <a:ext cx="2868612" cy="366713"/>
        </p:xfrm>
        <a:graphic>
          <a:graphicData uri="http://schemas.openxmlformats.org/presentationml/2006/ole">
            <p:oleObj spid="_x0000_s337923" name="公式" r:id="rId5" imgW="1562100" imgH="203200" progId="">
              <p:embed/>
            </p:oleObj>
          </a:graphicData>
        </a:graphic>
      </p:graphicFrame>
      <p:sp>
        <p:nvSpPr>
          <p:cNvPr id="174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2590800" y="2209800"/>
          <a:ext cx="2289175" cy="366712"/>
        </p:xfrm>
        <a:graphic>
          <a:graphicData uri="http://schemas.openxmlformats.org/presentationml/2006/ole">
            <p:oleObj spid="_x0000_s337924" name="公式" r:id="rId6" imgW="1244600" imgH="203200" progId="">
              <p:embed/>
            </p:oleObj>
          </a:graphicData>
        </a:graphic>
      </p:graphicFrame>
      <p:sp>
        <p:nvSpPr>
          <p:cNvPr id="174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3" name="Object 7"/>
          <p:cNvGraphicFramePr>
            <a:graphicFrameLocks noChangeAspect="1"/>
          </p:cNvGraphicFramePr>
          <p:nvPr/>
        </p:nvGraphicFramePr>
        <p:xfrm>
          <a:off x="2362200" y="2590800"/>
          <a:ext cx="4084638" cy="409575"/>
        </p:xfrm>
        <a:graphic>
          <a:graphicData uri="http://schemas.openxmlformats.org/presentationml/2006/ole">
            <p:oleObj spid="_x0000_s337925" name="公式" r:id="rId7" imgW="2273300" imgH="228600" progId="">
              <p:embed/>
            </p:oleObj>
          </a:graphicData>
        </a:graphic>
      </p:graphicFrame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1470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zh-CN" altLang="en-US" sz="2400" dirty="0" smtClean="0"/>
          </a:p>
          <a:p>
            <a:pPr>
              <a:buFontTx/>
              <a:buNone/>
            </a:pPr>
            <a:endParaRPr lang="zh-CN" altLang="en-US" sz="2400" dirty="0" smtClean="0"/>
          </a:p>
          <a:p>
            <a:pPr>
              <a:buFontTx/>
              <a:buNone/>
            </a:pPr>
            <a:endParaRPr lang="zh-CN" altLang="en-US" sz="2400" dirty="0" smtClean="0"/>
          </a:p>
          <a:p>
            <a:pPr>
              <a:buFontTx/>
              <a:buNone/>
            </a:pPr>
            <a:endParaRPr lang="zh-CN" altLang="en-US" sz="2400" dirty="0" smtClean="0"/>
          </a:p>
          <a:p>
            <a:pPr>
              <a:buFontTx/>
              <a:buNone/>
            </a:pPr>
            <a:endParaRPr lang="zh-CN" altLang="en-US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&gt;&gt; </a:t>
            </a:r>
            <a:r>
              <a:rPr lang="en-US" altLang="zh-CN" sz="2400" dirty="0" err="1" smtClean="0"/>
              <a:t>syms</a:t>
            </a:r>
            <a:r>
              <a:rPr lang="en-US" altLang="zh-CN" sz="2400" dirty="0" smtClean="0"/>
              <a:t> x y</a:t>
            </a:r>
          </a:p>
          <a:p>
            <a:pPr>
              <a:buFontTx/>
              <a:buNone/>
            </a:pPr>
            <a:r>
              <a:rPr lang="en-US" altLang="zh-CN" sz="2400" dirty="0" smtClean="0"/>
              <a:t>&gt;&gt; limit(limit(x*y/(</a:t>
            </a:r>
            <a:r>
              <a:rPr lang="en-US" altLang="zh-CN" sz="2400" dirty="0" err="1" smtClean="0"/>
              <a:t>sqrt</a:t>
            </a:r>
            <a:r>
              <a:rPr lang="en-US" altLang="zh-CN" sz="2400" dirty="0" smtClean="0"/>
              <a:t>(x*y+4)-2),x,0),y,0)</a:t>
            </a:r>
          </a:p>
          <a:p>
            <a:pPr>
              <a:buFontTx/>
              <a:buNone/>
            </a:pPr>
            <a:r>
              <a:rPr lang="zh-CN" altLang="en-US" sz="2400" dirty="0" smtClean="0"/>
              <a:t>运行结果：</a:t>
            </a:r>
          </a:p>
          <a:p>
            <a:pPr>
              <a:buFontTx/>
              <a:buNone/>
            </a:pPr>
            <a:r>
              <a:rPr lang="en-US" altLang="zh-CN" sz="2400" dirty="0" err="1" smtClean="0"/>
              <a:t>ans</a:t>
            </a:r>
            <a:r>
              <a:rPr lang="en-US" altLang="zh-CN" sz="2400" dirty="0" smtClean="0"/>
              <a:t> =</a:t>
            </a:r>
          </a:p>
          <a:p>
            <a:pPr>
              <a:buFontTx/>
              <a:buNone/>
            </a:pPr>
            <a:r>
              <a:rPr lang="en-US" altLang="zh-CN" sz="2400" dirty="0" smtClean="0"/>
              <a:t>4</a:t>
            </a:r>
            <a:endParaRPr lang="zh-CN" altLang="en-US" sz="2400" dirty="0" smtClean="0"/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09600" y="1295400"/>
          <a:ext cx="3160713" cy="2046287"/>
        </p:xfrm>
        <a:graphic>
          <a:graphicData uri="http://schemas.openxmlformats.org/presentationml/2006/ole">
            <p:oleObj spid="_x0000_s250882" name="文档" r:id="rId4" imgW="1417450" imgH="917209" progId="">
              <p:embed/>
            </p:oleObj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文本占位符 2"/>
          <p:cNvSpPr>
            <a:spLocks noGrp="1"/>
          </p:cNvSpPr>
          <p:nvPr>
            <p:ph type="body" sz="half" idx="1"/>
          </p:nvPr>
        </p:nvSpPr>
        <p:spPr bwMode="auto">
          <a:xfrm>
            <a:off x="304800" y="1295400"/>
            <a:ext cx="8186738" cy="4972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000" dirty="0" smtClean="0"/>
              <a:t>运行结果：</a:t>
            </a:r>
          </a:p>
          <a:p>
            <a:pPr>
              <a:buFontTx/>
              <a:buNone/>
            </a:pPr>
            <a:r>
              <a:rPr lang="en-US" altLang="zh-CN" sz="2000" dirty="0" err="1" smtClean="0"/>
              <a:t>lamda</a:t>
            </a:r>
            <a:r>
              <a:rPr lang="en-US" altLang="zh-CN" sz="2000" dirty="0" smtClean="0"/>
              <a:t> =</a:t>
            </a:r>
            <a:endParaRPr lang="zh-CN" altLang="en-US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[ -1/4*a]</a:t>
            </a:r>
            <a:endParaRPr lang="zh-CN" altLang="en-US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[  1/4*a]</a:t>
            </a:r>
            <a:endParaRPr lang="zh-CN" altLang="en-US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x =</a:t>
            </a:r>
            <a:endParaRPr lang="zh-CN" altLang="en-US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[  a]</a:t>
            </a:r>
            <a:endParaRPr lang="zh-CN" altLang="en-US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[ -a]</a:t>
            </a:r>
            <a:endParaRPr lang="zh-CN" altLang="en-US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y =</a:t>
            </a:r>
            <a:endParaRPr lang="zh-CN" altLang="en-US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[  a]</a:t>
            </a:r>
            <a:endParaRPr lang="zh-CN" altLang="en-US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[ -a]</a:t>
            </a:r>
            <a:endParaRPr lang="zh-CN" altLang="en-US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z =</a:t>
            </a:r>
            <a:endParaRPr lang="zh-CN" altLang="en-US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[  a]</a:t>
            </a:r>
            <a:endParaRPr lang="zh-CN" altLang="en-US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[ -a]</a:t>
            </a:r>
            <a:endParaRPr lang="zh-CN" altLang="en-US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&gt;&gt; V=x.*y.*z</a:t>
            </a:r>
            <a:endParaRPr lang="zh-CN" altLang="en-US" sz="2000" dirty="0" smtClean="0"/>
          </a:p>
        </p:txBody>
      </p:sp>
    </p:spTree>
  </p:cSld>
  <p:clrMapOvr>
    <a:masterClrMapping/>
  </p:clrMapOvr>
  <p:transition spd="med"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文本占位符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186738" cy="50434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400" dirty="0" smtClean="0"/>
              <a:t>运行结果：</a:t>
            </a:r>
          </a:p>
          <a:p>
            <a:pPr>
              <a:buFontTx/>
              <a:buNone/>
            </a:pPr>
            <a:r>
              <a:rPr lang="en-US" altLang="zh-CN" sz="2400" dirty="0" smtClean="0"/>
              <a:t>V =</a:t>
            </a:r>
            <a:endParaRPr lang="zh-CN" altLang="en-US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[  a^3]</a:t>
            </a:r>
            <a:endParaRPr lang="zh-CN" altLang="en-US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[ -a^3]</a:t>
            </a:r>
            <a:endParaRPr lang="zh-CN" altLang="en-US" sz="2400" dirty="0" smtClean="0"/>
          </a:p>
          <a:p>
            <a:pPr>
              <a:buFontTx/>
              <a:buNone/>
            </a:pPr>
            <a:r>
              <a:rPr lang="zh-CN" altLang="en-US" sz="2400" dirty="0" smtClean="0"/>
              <a:t>以上结果中出现的负根不在取值范围内舍去。因侧面积固定的长方体的最大体积客观存在，故当                    时，长方体的体积最大，且最大值为</a:t>
            </a:r>
          </a:p>
          <a:p>
            <a:endParaRPr lang="zh-CN" altLang="en-US" dirty="0" smtClean="0"/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4" name="Object 1"/>
          <p:cNvGraphicFramePr>
            <a:graphicFrameLocks noChangeAspect="1"/>
          </p:cNvGraphicFramePr>
          <p:nvPr/>
        </p:nvGraphicFramePr>
        <p:xfrm>
          <a:off x="5857875" y="3857625"/>
          <a:ext cx="1525588" cy="292100"/>
        </p:xfrm>
        <a:graphic>
          <a:graphicData uri="http://schemas.openxmlformats.org/presentationml/2006/ole">
            <p:oleObj spid="_x0000_s338946" name="公式" r:id="rId4" imgW="850531" imgH="165028" progId="">
              <p:embed/>
            </p:oleObj>
          </a:graphicData>
        </a:graphic>
      </p:graphicFrame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5638800" y="4114800"/>
          <a:ext cx="325437" cy="360363"/>
        </p:xfrm>
        <a:graphic>
          <a:graphicData uri="http://schemas.openxmlformats.org/presentationml/2006/ole">
            <p:oleObj spid="_x0000_s338947" name="公式" r:id="rId5" imgW="177569" imgH="202936" progId="">
              <p:embed/>
            </p:oleObj>
          </a:graphicData>
        </a:graphic>
      </p:graphicFrame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84355B5-EBA7-4D76-A5C2-05A59C8BB36E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8611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0F0728-56F5-400C-99F1-D1081A8A44A6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8613" name="Rectangle 2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339850"/>
            <a:ext cx="8553450" cy="5518150"/>
          </a:xfrm>
        </p:spPr>
        <p:txBody>
          <a:bodyPr/>
          <a:lstStyle/>
          <a:p>
            <a:pPr marL="273050" indent="-273050" eaLnBrk="1" hangingPunct="1">
              <a:lnSpc>
                <a:spcPct val="140000"/>
              </a:lnSpc>
            </a:pP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diff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函数用于对符号表达式求导数，一般调用格式如下。</a:t>
            </a:r>
          </a:p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diff(s)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：按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findsym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函数指示的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默认变量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对符号表达式</a:t>
            </a:r>
            <a:r>
              <a:rPr lang="en-US" altLang="zh-CN" sz="2400" i="1" smtClean="0"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求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一阶导数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diff(s,‘v’)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：以</a:t>
            </a:r>
            <a:r>
              <a:rPr lang="en-US" altLang="zh-CN" sz="2400" i="1" smtClean="0">
                <a:latin typeface="黑体" pitchFamily="49" charset="-122"/>
                <a:ea typeface="黑体" pitchFamily="49" charset="-122"/>
              </a:rPr>
              <a:t>v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为自变量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，对符号表达式</a:t>
            </a:r>
            <a:r>
              <a:rPr lang="en-US" altLang="zh-CN" sz="2400" i="1" smtClean="0"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求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一阶导数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diff(s,n)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：按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findsym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函数指示的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默认变量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对符号表达式</a:t>
            </a:r>
            <a:r>
              <a:rPr lang="en-US" altLang="zh-CN" sz="2400" i="1" smtClean="0"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求</a:t>
            </a:r>
            <a:r>
              <a:rPr lang="en-US" altLang="zh-CN" sz="2400" i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阶导数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i="1" smtClean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为正整数。</a:t>
            </a:r>
          </a:p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diff(s,</a:t>
            </a:r>
            <a:r>
              <a:rPr lang="en-US" altLang="zh-CN" sz="2400" smtClean="0">
                <a:latin typeface="Arial" charset="0"/>
                <a:ea typeface="黑体" pitchFamily="49" charset="-122"/>
              </a:rPr>
              <a:t>‘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 sz="2400" smtClean="0">
                <a:latin typeface="Arial" charset="0"/>
                <a:ea typeface="黑体" pitchFamily="49" charset="-122"/>
              </a:rPr>
              <a:t>’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,n)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diff(s,n,</a:t>
            </a:r>
            <a:r>
              <a:rPr lang="en-US" altLang="zh-CN" sz="2400" smtClean="0">
                <a:latin typeface="Arial" charset="0"/>
                <a:ea typeface="黑体" pitchFamily="49" charset="-122"/>
              </a:rPr>
              <a:t>’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 sz="2400" smtClean="0">
                <a:latin typeface="Arial" charset="0"/>
                <a:ea typeface="黑体" pitchFamily="49" charset="-122"/>
              </a:rPr>
              <a:t>’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：以</a:t>
            </a:r>
            <a:r>
              <a:rPr lang="en-US" altLang="zh-CN" sz="2400" i="1" smtClean="0">
                <a:latin typeface="黑体" pitchFamily="49" charset="-122"/>
                <a:ea typeface="黑体" pitchFamily="49" charset="-122"/>
              </a:rPr>
              <a:t>v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为自变量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，对符号表达式</a:t>
            </a:r>
            <a:r>
              <a:rPr lang="en-US" altLang="zh-CN" sz="2400" i="1" smtClean="0"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求</a:t>
            </a:r>
            <a:r>
              <a:rPr lang="en-US" altLang="zh-CN" sz="2400" i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阶导数</a:t>
            </a:r>
          </a:p>
        </p:txBody>
      </p:sp>
      <p:sp>
        <p:nvSpPr>
          <p:cNvPr id="68614" name="标题 3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792163"/>
          </a:xfrm>
        </p:spPr>
        <p:txBody>
          <a:bodyPr/>
          <a:lstStyle/>
          <a:p>
            <a:pPr algn="ctr" eaLnBrk="1" hangingPunct="1"/>
            <a:r>
              <a:rPr lang="en-US" altLang="zh-CN" sz="4600" b="1" smtClean="0">
                <a:latin typeface="华文楷体" pitchFamily="2" charset="-122"/>
              </a:rPr>
              <a:t>2  </a:t>
            </a:r>
            <a:r>
              <a:rPr lang="zh-CN" altLang="en-US" sz="4600" b="1" smtClean="0">
                <a:latin typeface="华文楷体" pitchFamily="2" charset="-122"/>
              </a:rPr>
              <a:t>符号导数</a:t>
            </a:r>
            <a:endParaRPr lang="zh-CN" altLang="en-US" smtClean="0">
              <a:latin typeface="华文楷体" pitchFamily="2" charset="-122"/>
            </a:endParaRPr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9F762F0-F7AB-40A3-8784-D35029F2242E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126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51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801708-8433-4F84-9285-4A54DD371759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0825" y="1412875"/>
            <a:ext cx="8675688" cy="4824413"/>
          </a:xfrm>
        </p:spPr>
        <p:txBody>
          <a:bodyPr/>
          <a:lstStyle/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】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求下列函数的导数。</a:t>
            </a:r>
          </a:p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）                      （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）                     </a:t>
            </a:r>
          </a:p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None/>
            </a:pPr>
            <a:endParaRPr lang="zh-CN" altLang="en-US" smtClean="0">
              <a:latin typeface="黑体" pitchFamily="49" charset="-122"/>
              <a:ea typeface="黑体" pitchFamily="49" charset="-122"/>
            </a:endParaRPr>
          </a:p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None/>
            </a:pPr>
            <a:endParaRPr lang="zh-CN" altLang="en-US" smtClean="0">
              <a:latin typeface="黑体" pitchFamily="49" charset="-122"/>
              <a:ea typeface="黑体" pitchFamily="49" charset="-122"/>
            </a:endParaRPr>
          </a:p>
          <a:p>
            <a:pPr marL="273050" indent="-27305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）                       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219200" y="2209800"/>
          <a:ext cx="3968750" cy="517525"/>
        </p:xfrm>
        <a:graphic>
          <a:graphicData uri="http://schemas.openxmlformats.org/presentationml/2006/ole">
            <p:oleObj spid="_x0000_s174082" name="公式" r:id="rId3" imgW="1422360" imgH="228600" progId="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>
            <p:ph sz="quarter" idx="4294967295"/>
          </p:nvPr>
        </p:nvGraphicFramePr>
        <p:xfrm>
          <a:off x="6019800" y="1981200"/>
          <a:ext cx="2951163" cy="984250"/>
        </p:xfrm>
        <a:graphic>
          <a:graphicData uri="http://schemas.openxmlformats.org/presentationml/2006/ole">
            <p:oleObj spid="_x0000_s174083" name="公式" r:id="rId4" imgW="1371600" imgH="457200" progId="">
              <p:embed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371600" y="4191000"/>
          <a:ext cx="6219825" cy="720725"/>
        </p:xfrm>
        <a:graphic>
          <a:graphicData uri="http://schemas.openxmlformats.org/presentationml/2006/ole">
            <p:oleObj spid="_x0000_s174084" name="公式" r:id="rId5" imgW="2197080" imgH="253800" progId="">
              <p:embed/>
            </p:oleObj>
          </a:graphicData>
        </a:graphic>
      </p:graphicFrame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F495B96-AE30-457A-9928-8DC8D3A8BA46}" type="datetime1">
              <a:rPr lang="zh-CN" altLang="en-US" smtClean="0">
                <a:ea typeface="宋体" charset="-122"/>
              </a:rPr>
              <a:pPr/>
              <a:t>2018/7/6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148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MATLAB</a:t>
            </a:r>
          </a:p>
        </p:txBody>
      </p:sp>
      <p:sp>
        <p:nvSpPr>
          <p:cNvPr id="614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BAAC5C-854C-4C49-A02D-736778A85B57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150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328738"/>
            <a:ext cx="7848600" cy="5529262"/>
          </a:xfrm>
        </p:spPr>
        <p:txBody>
          <a:bodyPr/>
          <a:lstStyle/>
          <a:p>
            <a:pPr marL="273050" indent="-273050" eaLnBrk="1" hangingPunct="1">
              <a:buFont typeface="Wingdings" pitchFamily="2" charset="2"/>
              <a:buNone/>
            </a:pPr>
            <a:r>
              <a:rPr lang="fr-FR" altLang="zh-CN" sz="2400" smtClean="0">
                <a:solidFill>
                  <a:srgbClr val="0000CC"/>
                </a:solidFill>
              </a:rPr>
              <a:t>&gt;&gt; syms x;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fr-FR" altLang="zh-CN" sz="2400" smtClean="0">
                <a:solidFill>
                  <a:srgbClr val="0000CC"/>
                </a:solidFill>
              </a:rPr>
              <a:t>f1=cos(x*x);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fr-FR" altLang="zh-CN" sz="2400" smtClean="0">
                <a:solidFill>
                  <a:srgbClr val="0000CC"/>
                </a:solidFill>
              </a:rPr>
              <a:t>&gt;&gt; diff(f1)    </a:t>
            </a:r>
            <a:r>
              <a:rPr lang="en-US" altLang="zh-CN" sz="2400" smtClean="0"/>
              <a:t>%</a:t>
            </a:r>
            <a:r>
              <a:rPr lang="zh-CN" altLang="en-US" sz="2400" smtClean="0"/>
              <a:t>未指定求导变量和阶数，按默认规则处理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en-US" altLang="zh-CN" sz="2400" smtClean="0"/>
              <a:t>ans =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en-US" altLang="zh-CN" sz="2400" smtClean="0"/>
              <a:t>(-2)*x*sin(x^2)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fr-FR" altLang="zh-CN" sz="2400" smtClean="0">
                <a:solidFill>
                  <a:srgbClr val="0000CC"/>
                </a:solidFill>
              </a:rPr>
              <a:t>&gt;&gt; </a:t>
            </a:r>
            <a:r>
              <a:rPr lang="en-US" altLang="zh-CN" sz="2400" smtClean="0"/>
              <a:t>diff(f1,x,2)         %</a:t>
            </a:r>
            <a:r>
              <a:rPr lang="zh-CN" altLang="en-US" sz="2400" smtClean="0"/>
              <a:t>求</a:t>
            </a:r>
            <a:r>
              <a:rPr lang="en-US" altLang="zh-CN" sz="2400" smtClean="0"/>
              <a:t>f1</a:t>
            </a:r>
            <a:r>
              <a:rPr lang="zh-CN" altLang="en-US" sz="2400" smtClean="0"/>
              <a:t>对</a:t>
            </a:r>
            <a:r>
              <a:rPr lang="en-US" altLang="zh-CN" sz="2400" smtClean="0"/>
              <a:t>x</a:t>
            </a:r>
            <a:r>
              <a:rPr lang="zh-CN" altLang="en-US" sz="2400" smtClean="0"/>
              <a:t>的二阶导数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en-US" altLang="zh-CN" sz="2400" smtClean="0"/>
              <a:t>ans =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en-US" altLang="zh-CN" sz="2400" smtClean="0"/>
              <a:t>- 2*sin(x^2) - 4*x^2*cos(x^2)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fr-FR" altLang="zh-CN" sz="2400" smtClean="0">
                <a:solidFill>
                  <a:srgbClr val="0000CC"/>
                </a:solidFill>
              </a:rPr>
              <a:t>&gt;&gt; </a:t>
            </a:r>
            <a:r>
              <a:rPr lang="en-US" altLang="zh-CN" sz="2400" smtClean="0"/>
              <a:t>diff(f1,x,3)          %</a:t>
            </a:r>
            <a:r>
              <a:rPr lang="zh-CN" altLang="en-US" sz="2400" smtClean="0"/>
              <a:t>求</a:t>
            </a:r>
            <a:r>
              <a:rPr lang="en-US" altLang="zh-CN" sz="2400" smtClean="0"/>
              <a:t>f1</a:t>
            </a:r>
            <a:r>
              <a:rPr lang="zh-CN" altLang="en-US" sz="2400" smtClean="0"/>
              <a:t>对</a:t>
            </a:r>
            <a:r>
              <a:rPr lang="en-US" altLang="zh-CN" sz="2400" smtClean="0"/>
              <a:t>x</a:t>
            </a:r>
            <a:r>
              <a:rPr lang="zh-CN" altLang="en-US" sz="2400" smtClean="0"/>
              <a:t>的三阶导数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en-US" altLang="zh-CN" sz="2400" smtClean="0"/>
              <a:t>ans =</a:t>
            </a:r>
          </a:p>
          <a:p>
            <a:pPr marL="273050" indent="-273050" eaLnBrk="1" hangingPunct="1">
              <a:buFont typeface="Wingdings" pitchFamily="2" charset="2"/>
              <a:buNone/>
            </a:pPr>
            <a:r>
              <a:rPr lang="en-US" altLang="zh-CN" sz="2400" smtClean="0"/>
              <a:t>8*x^3*sin(x^2) - 12*x*cos(x^2)</a:t>
            </a:r>
          </a:p>
        </p:txBody>
      </p:sp>
      <p:sp>
        <p:nvSpPr>
          <p:cNvPr id="6151" name="标题 3"/>
          <p:cNvSpPr>
            <a:spLocks noGrp="1"/>
          </p:cNvSpPr>
          <p:nvPr>
            <p:ph type="title" idx="4294967295"/>
          </p:nvPr>
        </p:nvSpPr>
        <p:spPr>
          <a:xfrm>
            <a:off x="685800" y="152400"/>
            <a:ext cx="8229600" cy="792163"/>
          </a:xfrm>
        </p:spPr>
        <p:txBody>
          <a:bodyPr/>
          <a:lstStyle/>
          <a:p>
            <a:pPr eaLnBrk="1" hangingPunct="1"/>
            <a:r>
              <a:rPr lang="fr-FR" altLang="zh-CN" sz="2800" smtClean="0">
                <a:solidFill>
                  <a:schemeClr val="tx1"/>
                </a:solidFill>
              </a:rPr>
              <a:t>      (1)</a:t>
            </a:r>
            <a:endParaRPr lang="en-US" altLang="zh-CN" sz="2800" smtClean="0">
              <a:solidFill>
                <a:schemeClr val="tx1"/>
              </a:solidFill>
            </a:endParaRPr>
          </a:p>
        </p:txBody>
      </p:sp>
      <p:graphicFrame>
        <p:nvGraphicFramePr>
          <p:cNvPr id="6146" name="Object 1"/>
          <p:cNvGraphicFramePr>
            <a:graphicFrameLocks noChangeAspect="1"/>
          </p:cNvGraphicFramePr>
          <p:nvPr/>
        </p:nvGraphicFramePr>
        <p:xfrm>
          <a:off x="2590800" y="304800"/>
          <a:ext cx="3813175" cy="612775"/>
        </p:xfrm>
        <a:graphic>
          <a:graphicData uri="http://schemas.openxmlformats.org/presentationml/2006/ole">
            <p:oleObj spid="_x0000_s175106" name="公式" r:id="rId3" imgW="1422360" imgH="228600" progId="">
              <p:embed/>
            </p:oleObj>
          </a:graphicData>
        </a:graphic>
      </p:graphicFrame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7238</TotalTime>
  <Words>4308</Words>
  <Application>Microsoft Office PowerPoint</Application>
  <PresentationFormat>全屏显示(4:3)</PresentationFormat>
  <Paragraphs>712</Paragraphs>
  <Slides>61</Slides>
  <Notes>28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61</vt:i4>
      </vt:variant>
    </vt:vector>
  </HeadingPairs>
  <TitlesOfParts>
    <vt:vector size="66" baseType="lpstr">
      <vt:lpstr>Blends</vt:lpstr>
      <vt:lpstr>公式</vt:lpstr>
      <vt:lpstr>文档</vt:lpstr>
      <vt:lpstr>Document</vt:lpstr>
      <vt:lpstr>Equation</vt:lpstr>
      <vt:lpstr>4.5 符号微积分</vt:lpstr>
      <vt:lpstr>1  符号极限</vt:lpstr>
      <vt:lpstr>幻灯片 3</vt:lpstr>
      <vt:lpstr>幻灯片 4</vt:lpstr>
      <vt:lpstr>求极限</vt:lpstr>
      <vt:lpstr>幻灯片 6</vt:lpstr>
      <vt:lpstr>2  符号导数</vt:lpstr>
      <vt:lpstr>幻灯片 8</vt:lpstr>
      <vt:lpstr>      (1)</vt:lpstr>
      <vt:lpstr>(2)</vt:lpstr>
      <vt:lpstr>(3) </vt:lpstr>
      <vt:lpstr>求偏导数</vt:lpstr>
      <vt:lpstr>幻灯片 13</vt:lpstr>
      <vt:lpstr> 隐函数的偏导数</vt:lpstr>
      <vt:lpstr>幻灯片 15</vt:lpstr>
      <vt:lpstr>幻灯片 16</vt:lpstr>
      <vt:lpstr>     高阶偏导数</vt:lpstr>
      <vt:lpstr>幻灯片 18</vt:lpstr>
      <vt:lpstr> 方向导数</vt:lpstr>
      <vt:lpstr>3 符号积分</vt:lpstr>
      <vt:lpstr>幻灯片 21</vt:lpstr>
      <vt:lpstr>幻灯片 22</vt:lpstr>
      <vt:lpstr>             多重积分</vt:lpstr>
      <vt:lpstr>幻灯片 24</vt:lpstr>
      <vt:lpstr>幻灯片 25</vt:lpstr>
      <vt:lpstr> 曲线积分</vt:lpstr>
      <vt:lpstr>幻灯片 27</vt:lpstr>
      <vt:lpstr>             曲面积分</vt:lpstr>
      <vt:lpstr>4.6 符号级数求和</vt:lpstr>
      <vt:lpstr>幻灯片 30</vt:lpstr>
      <vt:lpstr>幻灯片 31</vt:lpstr>
      <vt:lpstr>             级数求和</vt:lpstr>
      <vt:lpstr>幻灯片 33</vt:lpstr>
      <vt:lpstr>函数的泰勒级数</vt:lpstr>
      <vt:lpstr>幻灯片 35</vt:lpstr>
      <vt:lpstr>4.7  符号方程求解</vt:lpstr>
      <vt:lpstr>符号代数方程求解</vt:lpstr>
      <vt:lpstr>幻灯片 38</vt:lpstr>
      <vt:lpstr>幻灯片 39</vt:lpstr>
      <vt:lpstr>符号常微分方程求解</vt:lpstr>
      <vt:lpstr>幻灯片 41</vt:lpstr>
      <vt:lpstr>幻灯片 42</vt:lpstr>
      <vt:lpstr>幻灯片 43</vt:lpstr>
      <vt:lpstr>幻灯片 44</vt:lpstr>
      <vt:lpstr>幻灯片 45</vt:lpstr>
      <vt:lpstr>例  求                       ,                                , f(0)=0 , g(0)=1  的解。</vt:lpstr>
      <vt:lpstr>求解微分方程  </vt:lpstr>
      <vt:lpstr>  常微分方程</vt:lpstr>
      <vt:lpstr>幻灯片 49</vt:lpstr>
      <vt:lpstr>             常微分方程</vt:lpstr>
      <vt:lpstr>幻灯片 51</vt:lpstr>
      <vt:lpstr>例  有空气阻力的落体运动。</vt:lpstr>
      <vt:lpstr>推导</vt:lpstr>
      <vt:lpstr>幻灯片 54</vt:lpstr>
      <vt:lpstr>幻灯片 55</vt:lpstr>
      <vt:lpstr> 二元函数的极值</vt:lpstr>
      <vt:lpstr>幻灯片 57</vt:lpstr>
      <vt:lpstr>幻灯片 58</vt:lpstr>
      <vt:lpstr>幻灯片 59</vt:lpstr>
      <vt:lpstr>幻灯片 60</vt:lpstr>
      <vt:lpstr>幻灯片 61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liwei</dc:creator>
  <cp:lastModifiedBy>Administrator</cp:lastModifiedBy>
  <cp:revision>473</cp:revision>
  <cp:lastPrinted>1601-01-01T00:00:00Z</cp:lastPrinted>
  <dcterms:created xsi:type="dcterms:W3CDTF">1601-01-01T00:00:00Z</dcterms:created>
  <dcterms:modified xsi:type="dcterms:W3CDTF">2018-07-06T05:35:15Z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