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2" r:id="rId9"/>
    <p:sldId id="261" r:id="rId10"/>
    <p:sldId id="262" r:id="rId11"/>
    <p:sldId id="263" r:id="rId12"/>
    <p:sldId id="264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CA1F-1F49-4296-9724-47A1021AE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C3BA8-142F-4BAA-A458-F229A134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3A5CB-0F2C-498A-94F0-8DB3EF59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64FA8-8A9F-4B9C-956C-FE120675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7ABBC-A066-4F36-941A-97E9DCDD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A82AA-3CF6-4D4F-90EA-71EA2AA1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F6FE4-85B1-45BC-9A6C-05CC3B89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1DDF5-0B3D-48B0-AD49-FC410818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D2F5E-E2AB-4EC1-82B2-9CB6D93D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7A545-3B70-4820-A808-40AF0C17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1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FE89E-E112-45E8-B561-B250753EA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CA822-1356-422B-A490-BB30B941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19B42-FD44-4C77-AA82-754C366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76D32-ED6C-464B-9D96-568A6CC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F715B-70D1-49DF-AA8D-18359CE6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E1FD-0472-40B4-B107-F49270C0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97CE4-CED1-4B17-809B-32FC36ED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177FE-0296-4CA7-9C3F-D7F70251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BB739-B400-4539-A986-4107AFDC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9D287-00B8-4370-A2DF-77729B6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D692-5A19-47C3-9C84-AEC71E4B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98554-034D-4165-BB0E-29562414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9A234-15A1-416D-BD30-FF0E3AF0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15A6-6A8D-42C2-AF92-E1AD150D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F3CA5-FD3B-4640-BFCD-7A2F94AC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8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F2186-79CE-4897-B4CB-D80E5F80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F751-3A2F-4D9D-82E9-7D6834031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E1414-ACE4-4BEB-AA76-57D9D360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DDF2-8DEB-4E6F-BA27-4A725345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84F82-6952-4890-A3A1-029117C7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70396-72E4-4FDD-A8CA-68DE9786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F7475-BFE1-4A21-82DA-247D59E6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D8729-54FA-4CEF-8D67-AFE22E2D7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27FAF-6905-4743-9D86-B72CB37E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B7A6B-2E52-459C-85D6-111A4754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803E1-6192-4C18-B210-BDE73D53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E33BE7-5824-4964-8EFE-5E454C52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805076-D14E-4FCE-8960-0B42E187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FF655-FD09-42A3-8469-7B461E49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AE0B-1EEA-449A-8F2E-F6A1411E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136CB-F65A-479E-B3D4-A96783F5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DAF12-CA3B-423B-8489-892DC4C4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A3B7C-D07C-409E-86D3-BAAE3161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E469F-2D74-4C44-A6B8-22841FA7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17575-BD8D-4715-A53E-82FEEDF9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B7149-C37F-4416-86EA-D86C0FAD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10188-C7F3-4B0A-94D0-653E0452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7C114-6956-4A6A-8B3D-9436F4F9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7B2E9-6824-49E8-947C-4AE5490B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EE8A6-DF27-4E24-A30D-24C140D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3DE13-B5A4-42B8-9F89-6FCA0F3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B9FA5-018A-4A83-AF40-16B4F60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4781-B1F1-4E08-AC82-5F27491B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AD51D-6200-43CD-BF10-5DA1FF7CC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E9C04-421B-490F-B796-210207A8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6B6F3-B379-424A-92AF-026F349D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8DEC7-B223-4E62-90E9-1A2B094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12809-82E2-4968-9B8F-FC59E189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3DD67-13F2-4E88-915D-819C1633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FB302-5321-4316-A6F3-7A7291B5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F15D9-A404-4432-81AF-E63D111A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50BB-983E-40F3-B380-4448CFFD92E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A147-F1ED-40B1-9815-0DC68AE8A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B889-C14C-4CDB-AE97-F7E579A6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DA18-23FF-47E6-AB9F-2CD5C9A85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jonathan\AppData\Roaming\Tencent\Users\1311772940\TIM\WinTemp\RichOle\FNOGV@%5dZ%5d%5b%7dWY)ROE929B(5.png" TargetMode="External"/><Relationship Id="rId5" Type="http://schemas.openxmlformats.org/officeDocument/2006/relationships/image" Target="../media/image9.png"/><Relationship Id="rId4" Type="http://schemas.openxmlformats.org/officeDocument/2006/relationships/image" Target="file:///C:\Users\jonathan\AppData\Roaming\Tencent\Users\1311772940\TIM\WinTemp\RichOle\_C__%5d(%60H4VT3MAR%7dT)OCZ$H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jonathan\AppData\Roaming\Tencent\Users\1311772940\TIM\WinTemp\RichOle\ZIITGAXM)5%7d1NK06NJ_XEW7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jonathan\AppData\Roaming\Tencent\Users\1311772940\TIM\WinTemp\RichOle\Y~L%5d6$%5d@2P%25L283SPC_SWLK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A84C6-C7A5-40B3-BAE6-96A63F47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586695"/>
            <a:ext cx="11059886" cy="191702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MATLAB</a:t>
            </a:r>
            <a:r>
              <a:rPr lang="zh-CN" altLang="en-US" sz="7200" dirty="0"/>
              <a:t>创新实践结题报告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0E1A4-372D-4520-B5C2-60E9F65D7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 dirty="0"/>
              <a:t>                      </a:t>
            </a:r>
            <a:endParaRPr lang="en-US" altLang="zh-CN" sz="3200" dirty="0"/>
          </a:p>
          <a:p>
            <a:r>
              <a:rPr lang="zh-CN" altLang="en-US" sz="3200" dirty="0"/>
              <a:t>                                            组员：李江炫、沃滋值、薛皓坤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                                                   2018.7.26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69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C8661-E023-4246-8131-43486B50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</a:t>
            </a:r>
            <a:r>
              <a:rPr lang="en-US" altLang="zh-CN" dirty="0"/>
              <a:t>.  </a:t>
            </a:r>
            <a:r>
              <a:rPr lang="zh-CN" altLang="zh-CN" dirty="0"/>
              <a:t>运行结果、图形与动画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2053" name="Picture 5" descr="三维效果">
            <a:extLst>
              <a:ext uri="{FF2B5EF4-FFF2-40B4-BE49-F238E27FC236}">
                <a16:creationId xmlns:a16="http://schemas.microsoft.com/office/drawing/2014/main" id="{282F6159-8EA1-4DE8-8F1D-9901C3BACF7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01" y="1027906"/>
            <a:ext cx="7754908" cy="583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真三维效果">
            <a:extLst>
              <a:ext uri="{FF2B5EF4-FFF2-40B4-BE49-F238E27FC236}">
                <a16:creationId xmlns:a16="http://schemas.microsoft.com/office/drawing/2014/main" id="{E318B730-E49A-4A95-9F19-39195C6E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61" y="56667"/>
            <a:ext cx="7931759" cy="595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826695-E59A-4789-9288-64FBFBEA4A70}"/>
              </a:ext>
            </a:extLst>
          </p:cNvPr>
          <p:cNvSpPr txBox="1"/>
          <p:nvPr/>
        </p:nvSpPr>
        <p:spPr>
          <a:xfrm>
            <a:off x="1878330" y="6009620"/>
            <a:ext cx="843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等势线、等势面空间分布图</a:t>
            </a:r>
          </a:p>
        </p:txBody>
      </p:sp>
    </p:spTree>
    <p:extLst>
      <p:ext uri="{BB962C8B-B14F-4D97-AF65-F5344CB8AC3E}">
        <p14:creationId xmlns:p14="http://schemas.microsoft.com/office/powerpoint/2010/main" val="138255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09AF2-D549-4EFB-BA40-4F939075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273685"/>
            <a:ext cx="10515600" cy="1325563"/>
          </a:xfrm>
        </p:spPr>
        <p:txBody>
          <a:bodyPr/>
          <a:lstStyle/>
          <a:p>
            <a:r>
              <a:rPr lang="zh-CN" altLang="zh-CN" dirty="0"/>
              <a:t>五</a:t>
            </a:r>
            <a:r>
              <a:rPr lang="en-US" altLang="zh-CN" dirty="0"/>
              <a:t>.  </a:t>
            </a:r>
            <a:r>
              <a:rPr lang="zh-CN" altLang="zh-CN" dirty="0"/>
              <a:t>参数讨论与分析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AF42-087C-4597-9679-D27EC888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2" y="1246981"/>
            <a:ext cx="10515600" cy="5337334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/>
              <a:t>对</a:t>
            </a:r>
            <a:r>
              <a:rPr lang="en-US" altLang="zh-CN" b="1" dirty="0"/>
              <a:t>L</a:t>
            </a:r>
            <a:r>
              <a:rPr lang="zh-CN" altLang="zh-CN" b="1" dirty="0"/>
              <a:t>的分析：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L</a:t>
            </a:r>
            <a:r>
              <a:rPr lang="zh-CN" altLang="zh-CN" dirty="0"/>
              <a:t>是电荷线长的一半，我们估计它对结果的影响不大，结果也确实如此，如下图</a:t>
            </a:r>
          </a:p>
          <a:p>
            <a:endParaRPr lang="zh-CN" altLang="en-US" dirty="0"/>
          </a:p>
        </p:txBody>
      </p:sp>
      <p:pic>
        <p:nvPicPr>
          <p:cNvPr id="4098" name="Picture 2" descr="L=2对比三维">
            <a:extLst>
              <a:ext uri="{FF2B5EF4-FFF2-40B4-BE49-F238E27FC236}">
                <a16:creationId xmlns:a16="http://schemas.microsoft.com/office/drawing/2014/main" id="{398D9131-8741-4858-862B-A8E15999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" y="3106092"/>
            <a:ext cx="4640754" cy="347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L=2对比">
            <a:extLst>
              <a:ext uri="{FF2B5EF4-FFF2-40B4-BE49-F238E27FC236}">
                <a16:creationId xmlns:a16="http://schemas.microsoft.com/office/drawing/2014/main" id="{2FC7A679-9140-4599-B90B-3EB35E31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23" y="3106092"/>
            <a:ext cx="4633770" cy="347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60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C074B-4DED-47AA-84C4-9B34DE19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318633"/>
            <a:ext cx="11049000" cy="58503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可以看到，当线变长了的时候，整个电势分布并没有太大的变化，只是向外扩张了一点。不过这不代表</a:t>
            </a:r>
            <a:r>
              <a:rPr lang="en-US" altLang="zh-CN" dirty="0"/>
              <a:t>L</a:t>
            </a:r>
            <a:r>
              <a:rPr lang="zh-CN" altLang="zh-CN" dirty="0"/>
              <a:t>的影响可以忽略。具体分析如下：当</a:t>
            </a:r>
            <a:r>
              <a:rPr lang="en-US" altLang="zh-CN" dirty="0"/>
              <a:t>L</a:t>
            </a:r>
            <a:r>
              <a:rPr lang="zh-CN" altLang="zh-CN" dirty="0"/>
              <a:t>无限长时，我们上面的计算就都不成立了，由</a:t>
            </a:r>
            <a:r>
              <a:rPr lang="en-US" altLang="zh-CN" dirty="0"/>
              <a:t>U</a:t>
            </a:r>
            <a:r>
              <a:rPr lang="zh-CN" altLang="zh-CN" dirty="0"/>
              <a:t>的表达式：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当</a:t>
            </a:r>
            <a:r>
              <a:rPr lang="en-US" altLang="zh-CN" dirty="0"/>
              <a:t>L</a:t>
            </a:r>
            <a:r>
              <a:rPr lang="zh-CN" altLang="zh-CN" dirty="0"/>
              <a:t>无穷大时，</a:t>
            </a:r>
            <a:r>
              <a:rPr lang="en-US" altLang="zh-CN" dirty="0"/>
              <a:t>U</a:t>
            </a:r>
            <a:r>
              <a:rPr lang="zh-CN" altLang="zh-CN" dirty="0"/>
              <a:t>也无穷大，这显然是不对的，在这种情况下我们需要重新选取零电势位置，我们选择</a:t>
            </a:r>
            <a:r>
              <a:rPr lang="en-US" altLang="zh-CN" dirty="0"/>
              <a:t>(0,a)</a:t>
            </a:r>
            <a:r>
              <a:rPr lang="zh-CN" altLang="zh-CN" dirty="0"/>
              <a:t>处为零电势点，修正后得到：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取极限得到：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668339-F2A1-4501-840C-98BF51B4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1" y="1545771"/>
            <a:ext cx="10462529" cy="10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jonathan\AppData\Roaming\Tencent\Users\1311772940\TIM\WinTemp\RichOle\_C__](`H4VT3MAR}T)OCZ$H.png">
            <a:extLst>
              <a:ext uri="{FF2B5EF4-FFF2-40B4-BE49-F238E27FC236}">
                <a16:creationId xmlns:a16="http://schemas.microsoft.com/office/drawing/2014/main" id="{7512D6A4-007F-4923-B9CA-73EAE5EF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32" y="3512851"/>
            <a:ext cx="6788803" cy="10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jonathan\AppData\Roaming\Tencent\Users\1311772940\TIM\WinTemp\RichOle\FNOGV@]Z][}WY)ROE929B(5.png">
            <a:extLst>
              <a:ext uri="{FF2B5EF4-FFF2-40B4-BE49-F238E27FC236}">
                <a16:creationId xmlns:a16="http://schemas.microsoft.com/office/drawing/2014/main" id="{AC37A180-B7FA-47B2-9659-68C3E638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68" y="5084022"/>
            <a:ext cx="4491718" cy="10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7F272-0DDB-45E5-98C8-21B24933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348343"/>
            <a:ext cx="11136086" cy="5828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这里λ就和ρ一样，都是电荷线密度。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当</a:t>
            </a:r>
            <a:r>
              <a:rPr lang="en-US" altLang="zh-CN" dirty="0"/>
              <a:t>L</a:t>
            </a:r>
            <a:r>
              <a:rPr lang="zh-CN" altLang="zh-CN" dirty="0"/>
              <a:t>趋近于</a:t>
            </a:r>
            <a:r>
              <a:rPr lang="en-US" altLang="zh-CN" dirty="0"/>
              <a:t>0</a:t>
            </a:r>
            <a:r>
              <a:rPr lang="zh-CN" altLang="zh-CN" dirty="0"/>
              <a:t>的时候，这就过渡到点电荷的电势和电场了，取极限</a:t>
            </a:r>
            <a:r>
              <a:rPr lang="en-US" altLang="zh-CN" dirty="0"/>
              <a:t>  </a:t>
            </a:r>
            <a:r>
              <a:rPr lang="zh-CN" altLang="zh-CN" dirty="0"/>
              <a:t>后我们得到：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Q</a:t>
            </a:r>
            <a:r>
              <a:rPr lang="zh-CN" altLang="zh-CN" dirty="0"/>
              <a:t>为全部电荷量。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对ρ的分析：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ρ是电荷线密度，它的正负会对电场线的起始位置有影响，对电势而言，只是多了一个负号，在这里我们就不过多讨论了。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7170" name="Picture 2" descr="C:\Users\jonathan\AppData\Roaming\Tencent\Users\1311772940\TIM\WinTemp\RichOle\ZIITGAXM)5}1NK06NJ_XEW7.png">
            <a:extLst>
              <a:ext uri="{FF2B5EF4-FFF2-40B4-BE49-F238E27FC236}">
                <a16:creationId xmlns:a16="http://schemas.microsoft.com/office/drawing/2014/main" id="{74CAA976-E15C-46CC-8975-22A3C941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563464"/>
            <a:ext cx="6270172" cy="129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6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A2E49-F24B-446A-B3E7-A3CB665A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79337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AACF5-B505-4A3B-81C5-3911B3A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8" y="2780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题目编号与内容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F6663-6C75-48F1-89A0-BEBD5B2E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8" y="1603603"/>
            <a:ext cx="11266715" cy="4448309"/>
          </a:xfrm>
        </p:spPr>
        <p:txBody>
          <a:bodyPr/>
          <a:lstStyle/>
          <a:p>
            <a:r>
              <a:rPr lang="zh-CN" altLang="zh-CN" sz="3200" dirty="0"/>
              <a:t>题目编号：</a:t>
            </a:r>
            <a:r>
              <a:rPr lang="en-US" altLang="zh-CN" sz="3200" dirty="0"/>
              <a:t>3</a:t>
            </a:r>
            <a:endParaRPr lang="zh-CN" altLang="zh-CN" sz="3200" dirty="0"/>
          </a:p>
          <a:p>
            <a:r>
              <a:rPr lang="zh-CN" altLang="zh-CN" sz="3200" dirty="0"/>
              <a:t>内容：在长</a:t>
            </a:r>
            <a:r>
              <a:rPr lang="en-US" altLang="zh-CN" sz="3200" dirty="0"/>
              <a:t> 2L </a:t>
            </a:r>
            <a:r>
              <a:rPr lang="zh-CN" altLang="zh-CN" sz="3200" dirty="0"/>
              <a:t>的 线 段上电量均匀分布，单位长度上的电荷密度为ρ。求任一点的电势，电势分布曲面的规律是什么？电场线和等势线是如何分布的？</a:t>
            </a:r>
          </a:p>
          <a:p>
            <a:endParaRPr lang="zh-CN" altLang="en-US" dirty="0"/>
          </a:p>
        </p:txBody>
      </p:sp>
      <p:pic>
        <p:nvPicPr>
          <p:cNvPr id="1026" name="Picture 2" descr="C:\Users\jonathan\AppData\Roaming\Tencent\Users\1311772940\TIM\WinTemp\RichOle\Y~L]6$]@2P%L283SPC_SWLK.png">
            <a:extLst>
              <a:ext uri="{FF2B5EF4-FFF2-40B4-BE49-F238E27FC236}">
                <a16:creationId xmlns:a16="http://schemas.microsoft.com/office/drawing/2014/main" id="{ECBE7FE3-9517-475B-8380-80DE1D2F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71" y="3429000"/>
            <a:ext cx="4526433" cy="291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7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6A6C-D180-48B0-A888-A60FC960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343353"/>
            <a:ext cx="10515600" cy="1325563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思路分析与计算过程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5EEF7-2D2B-4711-BB2A-99F8DFCF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48027"/>
            <a:ext cx="10515600" cy="67729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zh-CN" sz="3200" dirty="0"/>
              <a:t>此题主要在于绘图难，解决这个物理问题并不难。在开始我们的工作之前，对于一些无关紧要的变量，我们先把他们取为常数，这里我们取</a:t>
            </a:r>
            <a:r>
              <a:rPr lang="en-US" altLang="zh-CN" sz="3200" dirty="0"/>
              <a:t>L=1</a:t>
            </a:r>
            <a:r>
              <a:rPr lang="zh-CN" altLang="zh-CN" sz="3200" dirty="0"/>
              <a:t>，</a:t>
            </a:r>
            <a:r>
              <a:rPr lang="en-US" altLang="zh-CN" sz="3200" dirty="0"/>
              <a:t>rho=1</a:t>
            </a:r>
            <a:r>
              <a:rPr lang="zh-CN" altLang="zh-CN" sz="3200" dirty="0"/>
              <a:t>。后面的计算表面，这两个量确实没什么影响，还有就是计算电势我们先选取零势面，</a:t>
            </a:r>
            <a:r>
              <a:rPr lang="en-US" altLang="zh-CN" sz="3200" dirty="0"/>
              <a:t>L</a:t>
            </a:r>
            <a:r>
              <a:rPr lang="zh-CN" altLang="zh-CN" sz="3200" dirty="0"/>
              <a:t>有限长，我们选取无穷远处的电势为零。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zh-CN" sz="3200" dirty="0"/>
              <a:t>第一步就是要由物理知识，解出平面上任意位置的电势与位置的关系。我们知道点电荷</a:t>
            </a:r>
            <a:r>
              <a:rPr lang="en-US" altLang="zh-CN" sz="3200" dirty="0" err="1"/>
              <a:t>dq</a:t>
            </a:r>
            <a:r>
              <a:rPr lang="zh-CN" altLang="zh-CN" sz="3200" dirty="0"/>
              <a:t>周围的电势为：</a:t>
            </a:r>
          </a:p>
          <a:p>
            <a:pPr marL="0" indent="0">
              <a:buNone/>
            </a:pPr>
            <a:endParaRPr lang="zh-CN" altLang="zh-CN" sz="3200" dirty="0"/>
          </a:p>
          <a:p>
            <a:endParaRPr lang="zh-CN" altLang="en-US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7CF40C35-46F4-4263-BBC4-FC40B942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966" y="4898571"/>
            <a:ext cx="13223966" cy="16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D0720-8A74-4807-ACEB-FB0301A8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78971"/>
            <a:ext cx="11049000" cy="569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zh-CN" sz="3200" dirty="0"/>
              <a:t>再由电势叠加原理，我们就能够求出平面上任意一点的电势。在本题中，通过电势叠加原理计算我们需要进行积分，</a:t>
            </a:r>
            <a:r>
              <a:rPr lang="en-US" altLang="zh-CN" sz="3200" dirty="0"/>
              <a:t>MATLAB</a:t>
            </a:r>
            <a:r>
              <a:rPr lang="zh-CN" altLang="zh-CN" sz="3200" dirty="0"/>
              <a:t>在此体现了它强大的计算能力，我们得到：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zh-CN" altLang="zh-CN" sz="3200" dirty="0"/>
              <a:t>由此我们能够得到平面上任意位置的电势。在计算绘图需要的数据时，我们发现数据太大，于时计算</a:t>
            </a:r>
            <a:r>
              <a:rPr lang="en-US" altLang="zh-CN" sz="3200" dirty="0"/>
              <a:t>U</a:t>
            </a:r>
            <a:r>
              <a:rPr lang="zh-CN" altLang="zh-CN" sz="3200" dirty="0"/>
              <a:t>的时候没有乘</a:t>
            </a:r>
            <a:r>
              <a:rPr lang="en-US" altLang="zh-CN" sz="3200" dirty="0"/>
              <a:t>k</a:t>
            </a:r>
            <a:r>
              <a:rPr lang="zh-CN" altLang="zh-CN" sz="3200" dirty="0"/>
              <a:t>和ρ，但是把单位改了，这没有问题。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54E2BC2-DAF9-4C02-B843-27D4AD9E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800"/>
            <a:ext cx="9756306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0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1B7A-7854-4E17-985F-9CC291AA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206828"/>
            <a:ext cx="11234058" cy="644434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绘图</a:t>
            </a:r>
            <a:endParaRPr lang="en-US" altLang="zh-CN" sz="3200" dirty="0"/>
          </a:p>
          <a:p>
            <a:r>
              <a:rPr lang="zh-CN" altLang="zh-CN" sz="3200" dirty="0"/>
              <a:t>我们先画出平面任意位置电势的三维图像及等势线，</a:t>
            </a:r>
            <a:endParaRPr lang="en-US" altLang="zh-CN" sz="3200" dirty="0"/>
          </a:p>
          <a:p>
            <a:r>
              <a:rPr lang="zh-CN" altLang="zh-CN" sz="3200" dirty="0"/>
              <a:t>计算的时候我们发现，有的地方</a:t>
            </a:r>
            <a:r>
              <a:rPr lang="en-US" altLang="zh-CN" sz="3200" dirty="0"/>
              <a:t>U</a:t>
            </a:r>
            <a:r>
              <a:rPr lang="zh-CN" altLang="zh-CN" sz="3200" dirty="0"/>
              <a:t>的值为</a:t>
            </a:r>
            <a:r>
              <a:rPr lang="en-US" altLang="zh-CN" sz="3200" dirty="0" err="1"/>
              <a:t>NaN</a:t>
            </a:r>
            <a:r>
              <a:rPr lang="zh-CN" altLang="zh-CN" sz="3200" dirty="0"/>
              <a:t>或者是</a:t>
            </a:r>
            <a:r>
              <a:rPr lang="en-US" altLang="zh-CN" sz="3200" dirty="0"/>
              <a:t>inf</a:t>
            </a:r>
            <a:r>
              <a:rPr lang="zh-CN" altLang="zh-CN" sz="3200" dirty="0"/>
              <a:t>，这对我们的绘图影响很大，于时我们对这些位置的</a:t>
            </a:r>
            <a:r>
              <a:rPr lang="en-US" altLang="zh-CN" sz="3200" dirty="0"/>
              <a:t>U</a:t>
            </a:r>
            <a:r>
              <a:rPr lang="zh-CN" altLang="zh-CN" sz="3200" dirty="0"/>
              <a:t>值进行了修正，后面的绘图也证明，这些修正对本题的分析影响不大，却使得我们的图更加精美了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得到合格的</a:t>
            </a:r>
            <a:r>
              <a:rPr lang="en-US" altLang="zh-CN" sz="3200" dirty="0"/>
              <a:t>U</a:t>
            </a:r>
            <a:r>
              <a:rPr lang="zh-CN" altLang="zh-CN" sz="3200" dirty="0"/>
              <a:t>值之后，用</a:t>
            </a:r>
            <a:r>
              <a:rPr lang="en-US" altLang="zh-CN" sz="3200" dirty="0"/>
              <a:t>mesh()</a:t>
            </a:r>
            <a:r>
              <a:rPr lang="zh-CN" altLang="zh-CN" sz="3200" dirty="0"/>
              <a:t>函数画三维图，紧接着我们需要在这个三维图上画出等势线。</a:t>
            </a:r>
            <a:endParaRPr lang="en-US" altLang="zh-CN" sz="3200" dirty="0"/>
          </a:p>
          <a:p>
            <a:r>
              <a:rPr lang="zh-CN" altLang="zh-CN" sz="3200" dirty="0"/>
              <a:t>为了多角度观察，我们又画出了一个二维图，如图二所示，可以把这个图看成图一的俯视图，不过我们还在上面加了电场线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zh-CN" sz="3200" dirty="0"/>
              <a:t>这样我们清楚地看到，电场线是和等势线垂直的。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9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9462C-147D-4512-A026-97F37FD8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0"/>
            <a:ext cx="5954485" cy="1189354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.MATLAB</a:t>
            </a:r>
            <a:r>
              <a:rPr lang="zh-CN" altLang="en-US" dirty="0"/>
              <a:t>源程序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0B6A0-D28E-4D74-9371-1545CA06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500744"/>
            <a:ext cx="11266714" cy="5900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sz="5400" dirty="0"/>
          </a:p>
          <a:p>
            <a:r>
              <a:rPr lang="en-US" altLang="zh-CN" sz="3200" dirty="0"/>
              <a:t>L = 1;</a:t>
            </a:r>
            <a:endParaRPr lang="zh-CN" altLang="zh-CN" sz="3200" dirty="0"/>
          </a:p>
          <a:p>
            <a:r>
              <a:rPr lang="en-US" altLang="zh-CN" sz="3200" dirty="0"/>
              <a:t>x = -10:0.1:10;</a:t>
            </a:r>
            <a:endParaRPr lang="zh-CN" altLang="zh-CN" sz="3200" dirty="0"/>
          </a:p>
          <a:p>
            <a:r>
              <a:rPr lang="en-US" altLang="zh-CN" sz="3200" dirty="0"/>
              <a:t>y = -10:0.1:10;</a:t>
            </a:r>
            <a:endParaRPr lang="zh-CN" altLang="zh-CN" sz="3200" dirty="0"/>
          </a:p>
          <a:p>
            <a:r>
              <a:rPr lang="en-US" altLang="zh-CN" sz="3200" dirty="0"/>
              <a:t>[X,Y] = </a:t>
            </a:r>
            <a:r>
              <a:rPr lang="en-US" altLang="zh-CN" sz="3200" dirty="0" err="1"/>
              <a:t>meshgrid</a:t>
            </a:r>
            <a:r>
              <a:rPr lang="en-US" altLang="zh-CN" sz="3200" dirty="0"/>
              <a:t>(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);</a:t>
            </a:r>
            <a:endParaRPr lang="zh-CN" altLang="zh-CN" sz="3200" dirty="0"/>
          </a:p>
          <a:p>
            <a:r>
              <a:rPr lang="en-US" altLang="zh-CN" sz="3200" dirty="0"/>
              <a:t>% </a:t>
            </a:r>
            <a:r>
              <a:rPr lang="zh-CN" altLang="zh-CN" sz="3200" dirty="0"/>
              <a:t>到这里发现</a:t>
            </a:r>
            <a:r>
              <a:rPr lang="en-US" altLang="zh-CN" sz="3200" dirty="0"/>
              <a:t>U</a:t>
            </a:r>
            <a:r>
              <a:rPr lang="zh-CN" altLang="zh-CN" sz="3200" dirty="0"/>
              <a:t>的数值有点大，不如直接不乘</a:t>
            </a:r>
            <a:r>
              <a:rPr lang="en-US" altLang="zh-CN" sz="3200" dirty="0"/>
              <a:t>k</a:t>
            </a:r>
            <a:r>
              <a:rPr lang="zh-CN" altLang="zh-CN" sz="3200" dirty="0"/>
              <a:t>和</a:t>
            </a:r>
            <a:r>
              <a:rPr lang="en-US" altLang="zh-CN" sz="3200" dirty="0"/>
              <a:t>rho</a:t>
            </a:r>
            <a:endParaRPr lang="zh-CN" altLang="zh-CN" sz="3200" dirty="0"/>
          </a:p>
          <a:p>
            <a:r>
              <a:rPr lang="en-US" altLang="zh-CN" sz="3200" dirty="0"/>
              <a:t>U = log(L - X + (Y.^2 + (L - X).^2).^(1/2)) -...</a:t>
            </a:r>
            <a:endParaRPr lang="zh-CN" altLang="zh-CN" sz="3200" dirty="0"/>
          </a:p>
          <a:p>
            <a:r>
              <a:rPr lang="en-US" altLang="zh-CN" sz="3200" dirty="0"/>
              <a:t>    log(((L + X).^2 + Y.^2).^(1/2) - X - L);</a:t>
            </a:r>
            <a:endParaRPr lang="zh-CN" altLang="zh-CN" sz="32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86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CEBDB-BBC7-4154-9EE6-E87CC7D1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0"/>
            <a:ext cx="10951028" cy="6226629"/>
          </a:xfrm>
        </p:spPr>
        <p:txBody>
          <a:bodyPr>
            <a:normAutofit fontScale="40000" lnSpcReduction="20000"/>
          </a:bodyPr>
          <a:lstStyle/>
          <a:p>
            <a:endParaRPr lang="en-US" altLang="zh-CN" sz="8000" dirty="0"/>
          </a:p>
          <a:p>
            <a:r>
              <a:rPr lang="en-US" altLang="zh-CN" sz="9600" dirty="0"/>
              <a:t>%</a:t>
            </a:r>
            <a:r>
              <a:rPr lang="zh-CN" altLang="zh-CN" sz="9600" dirty="0"/>
              <a:t>修正数据</a:t>
            </a:r>
          </a:p>
          <a:p>
            <a:r>
              <a:rPr lang="en-US" altLang="zh-CN" sz="9600" dirty="0"/>
              <a:t>for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=1:numel(U)</a:t>
            </a:r>
            <a:endParaRPr lang="zh-CN" altLang="zh-CN" sz="9600" dirty="0"/>
          </a:p>
          <a:p>
            <a:r>
              <a:rPr lang="en-US" altLang="zh-CN" sz="9600" dirty="0"/>
              <a:t>    if </a:t>
            </a:r>
            <a:r>
              <a:rPr lang="en-US" altLang="zh-CN" sz="9600" dirty="0" err="1"/>
              <a:t>isnan</a:t>
            </a:r>
            <a:r>
              <a:rPr lang="en-US" altLang="zh-CN" sz="9600" dirty="0"/>
              <a:t>(U(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))</a:t>
            </a:r>
            <a:endParaRPr lang="zh-CN" altLang="zh-CN" sz="9600" dirty="0"/>
          </a:p>
          <a:p>
            <a:r>
              <a:rPr lang="en-US" altLang="zh-CN" sz="9600" dirty="0"/>
              <a:t>        if ~</a:t>
            </a:r>
            <a:r>
              <a:rPr lang="en-US" altLang="zh-CN" sz="9600" dirty="0" err="1"/>
              <a:t>isnan</a:t>
            </a:r>
            <a:r>
              <a:rPr lang="en-US" altLang="zh-CN" sz="9600" dirty="0"/>
              <a:t>(U(i+1)) &amp;&amp; ~</a:t>
            </a:r>
            <a:r>
              <a:rPr lang="en-US" altLang="zh-CN" sz="9600" dirty="0" err="1"/>
              <a:t>isnan</a:t>
            </a:r>
            <a:r>
              <a:rPr lang="en-US" altLang="zh-CN" sz="9600" dirty="0"/>
              <a:t>(U(i-1))</a:t>
            </a:r>
            <a:endParaRPr lang="zh-CN" altLang="zh-CN" sz="9600" dirty="0"/>
          </a:p>
          <a:p>
            <a:r>
              <a:rPr lang="en-US" altLang="zh-CN" sz="9600" dirty="0"/>
              <a:t>            U(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 = (U(i+1)+U(i-1))/2;</a:t>
            </a:r>
            <a:endParaRPr lang="zh-CN" altLang="zh-CN" sz="9600" dirty="0"/>
          </a:p>
          <a:p>
            <a:r>
              <a:rPr lang="en-US" altLang="zh-CN" sz="9600" dirty="0"/>
              <a:t>        end</a:t>
            </a:r>
            <a:endParaRPr lang="zh-CN" altLang="zh-CN" sz="9600" dirty="0"/>
          </a:p>
          <a:p>
            <a:r>
              <a:rPr lang="en-US" altLang="zh-CN" sz="9600" dirty="0"/>
              <a:t>    elseif </a:t>
            </a:r>
            <a:r>
              <a:rPr lang="en-US" altLang="zh-CN" sz="9600" dirty="0" err="1"/>
              <a:t>isinf</a:t>
            </a:r>
            <a:r>
              <a:rPr lang="en-US" altLang="zh-CN" sz="9600" dirty="0"/>
              <a:t>(U(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))</a:t>
            </a:r>
            <a:endParaRPr lang="zh-CN" altLang="zh-CN" sz="9600" dirty="0"/>
          </a:p>
          <a:p>
            <a:r>
              <a:rPr lang="en-US" altLang="zh-CN" sz="9600" dirty="0"/>
              <a:t>        U(</a:t>
            </a:r>
            <a:r>
              <a:rPr lang="en-US" altLang="zh-CN" sz="9600" dirty="0" err="1"/>
              <a:t>i</a:t>
            </a:r>
            <a:r>
              <a:rPr lang="en-US" altLang="zh-CN" sz="9600" dirty="0"/>
              <a:t>) = (U(i+1) + U(i-1))/2;</a:t>
            </a:r>
            <a:endParaRPr lang="zh-CN" altLang="zh-CN" sz="9600" dirty="0"/>
          </a:p>
          <a:p>
            <a:r>
              <a:rPr lang="en-US" altLang="zh-CN" sz="9600" dirty="0"/>
              <a:t>    end</a:t>
            </a:r>
            <a:endParaRPr lang="zh-CN" altLang="zh-CN" sz="9600" dirty="0"/>
          </a:p>
          <a:p>
            <a:r>
              <a:rPr lang="en-US" altLang="zh-CN" sz="9600" dirty="0"/>
              <a:t>end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5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D708-AE5C-4D41-ABF4-537DB481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348342"/>
            <a:ext cx="11146972" cy="635725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%% </a:t>
            </a:r>
          </a:p>
          <a:p>
            <a:r>
              <a:rPr lang="en-US" altLang="zh-CN" dirty="0"/>
              <a:t>%</a:t>
            </a:r>
            <a:r>
              <a:rPr lang="zh-CN" altLang="zh-CN" dirty="0"/>
              <a:t>第一个图 三维</a:t>
            </a:r>
          </a:p>
          <a:p>
            <a:r>
              <a:rPr lang="en-US" altLang="zh-CN" dirty="0"/>
              <a:t>figure (1)  </a:t>
            </a:r>
            <a:endParaRPr lang="zh-CN" altLang="zh-CN" dirty="0"/>
          </a:p>
          <a:p>
            <a:r>
              <a:rPr lang="en-US" altLang="zh-CN" dirty="0"/>
              <a:t>mesh(X,Y,U);</a:t>
            </a:r>
            <a:endParaRPr lang="zh-CN" altLang="zh-CN" dirty="0"/>
          </a:p>
          <a:p>
            <a:r>
              <a:rPr lang="en-US" altLang="zh-CN" dirty="0"/>
              <a:t>v = 0:0.3:5;</a:t>
            </a:r>
            <a:endParaRPr lang="zh-CN" altLang="zh-CN" dirty="0"/>
          </a:p>
          <a:p>
            <a:r>
              <a:rPr lang="en-US" altLang="zh-CN" dirty="0"/>
              <a:t>hold on</a:t>
            </a:r>
            <a:endParaRPr lang="zh-CN" altLang="zh-CN" dirty="0"/>
          </a:p>
          <a:p>
            <a:r>
              <a:rPr lang="en-US" altLang="zh-CN" dirty="0"/>
              <a:t>contour3(X,Y,U,v,'r','LineWidth',2);</a:t>
            </a:r>
            <a:endParaRPr lang="zh-CN" altLang="zh-CN" dirty="0"/>
          </a:p>
          <a:p>
            <a:r>
              <a:rPr lang="en-US" altLang="zh-CN" dirty="0"/>
              <a:t>title('</a:t>
            </a:r>
            <a:r>
              <a:rPr lang="zh-CN" altLang="zh-CN" dirty="0"/>
              <a:t>等势线图</a:t>
            </a:r>
            <a:r>
              <a:rPr lang="en-US" altLang="zh-CN" dirty="0"/>
              <a:t>')</a:t>
            </a:r>
            <a:endParaRPr lang="zh-CN" altLang="zh-CN" dirty="0"/>
          </a:p>
          <a:p>
            <a:r>
              <a:rPr lang="en-US" altLang="zh-CN" dirty="0"/>
              <a:t>grid on</a:t>
            </a:r>
            <a:endParaRPr lang="zh-CN" altLang="zh-CN" dirty="0"/>
          </a:p>
          <a:p>
            <a:r>
              <a:rPr lang="en-US" altLang="zh-CN" dirty="0"/>
              <a:t>hold on </a:t>
            </a:r>
            <a:endParaRPr lang="zh-CN" altLang="zh-CN" dirty="0"/>
          </a:p>
          <a:p>
            <a:r>
              <a:rPr lang="en-US" altLang="zh-CN" dirty="0"/>
              <a:t>plot([-1,1], [0,0], 'r', 'LineWidth',3)  %</a:t>
            </a:r>
            <a:r>
              <a:rPr lang="zh-CN" altLang="zh-CN" dirty="0"/>
              <a:t>电荷所在位置</a:t>
            </a:r>
          </a:p>
          <a:p>
            <a:r>
              <a:rPr lang="en-US" altLang="zh-CN" dirty="0"/>
              <a:t>axis([-10 10 -10 10 0 6])</a:t>
            </a:r>
            <a:endParaRPr lang="zh-CN" altLang="zh-CN" dirty="0"/>
          </a:p>
          <a:p>
            <a:r>
              <a:rPr lang="en-US" altLang="zh-CN" dirty="0" err="1"/>
              <a:t>xlabel</a:t>
            </a:r>
            <a:r>
              <a:rPr lang="en-US" altLang="zh-CN" dirty="0"/>
              <a:t>('x/L');</a:t>
            </a:r>
            <a:r>
              <a:rPr lang="en-US" altLang="zh-CN" dirty="0" err="1"/>
              <a:t>ylabel</a:t>
            </a:r>
            <a:r>
              <a:rPr lang="en-US" altLang="zh-CN" dirty="0"/>
              <a:t>('y/L');</a:t>
            </a:r>
            <a:r>
              <a:rPr lang="en-US" altLang="zh-CN" dirty="0" err="1"/>
              <a:t>zlabel</a:t>
            </a:r>
            <a:r>
              <a:rPr lang="en-US" altLang="zh-CN" dirty="0"/>
              <a:t>('µ</a:t>
            </a:r>
            <a:r>
              <a:rPr lang="en-US" altLang="zh-CN" dirty="0" err="1"/>
              <a:t>ÈÊÆÏß</a:t>
            </a:r>
            <a:r>
              <a:rPr lang="en-US" altLang="zh-CN" dirty="0"/>
              <a:t>/k*</a:t>
            </a:r>
            <a:r>
              <a:rPr lang="en-US" altLang="zh-CN" dirty="0" err="1"/>
              <a:t>rhoa</a:t>
            </a:r>
            <a:r>
              <a:rPr lang="en-US" altLang="zh-CN" dirty="0"/>
              <a:t>‘)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47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B27A-0934-4FD6-80AC-3A00B2B2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52400"/>
            <a:ext cx="11160035" cy="657497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/>
              <a:t>%% </a:t>
            </a:r>
            <a:r>
              <a:rPr lang="zh-CN" altLang="zh-CN" sz="3400" dirty="0"/>
              <a:t>第二张图</a:t>
            </a:r>
          </a:p>
          <a:p>
            <a:r>
              <a:rPr lang="en-US" altLang="zh-CN" sz="3400" dirty="0"/>
              <a:t>figure (2); </a:t>
            </a:r>
            <a:endParaRPr lang="zh-CN" altLang="zh-CN" sz="3400" dirty="0"/>
          </a:p>
          <a:p>
            <a:r>
              <a:rPr lang="en-US" altLang="zh-CN" sz="3400" dirty="0"/>
              <a:t>v = 0:0.25:3;</a:t>
            </a:r>
            <a:endParaRPr lang="zh-CN" altLang="zh-CN" sz="3400" dirty="0"/>
          </a:p>
          <a:p>
            <a:r>
              <a:rPr lang="en-US" altLang="zh-CN" sz="3400" dirty="0"/>
              <a:t>[</a:t>
            </a:r>
            <a:r>
              <a:rPr lang="en-US" altLang="zh-CN" sz="3400" dirty="0" err="1"/>
              <a:t>C,h</a:t>
            </a:r>
            <a:r>
              <a:rPr lang="en-US" altLang="zh-CN" sz="3400" dirty="0"/>
              <a:t>]=contour(</a:t>
            </a:r>
            <a:r>
              <a:rPr lang="en-US" altLang="zh-CN" sz="3400" dirty="0" err="1"/>
              <a:t>X,Y,U,v</a:t>
            </a:r>
            <a:r>
              <a:rPr lang="en-US" altLang="zh-CN" sz="3400" dirty="0"/>
              <a:t>);</a:t>
            </a:r>
            <a:endParaRPr lang="zh-CN" altLang="zh-CN" sz="3400" dirty="0"/>
          </a:p>
          <a:p>
            <a:r>
              <a:rPr lang="en-US" altLang="zh-CN" sz="3400" dirty="0" err="1"/>
              <a:t>clabel</a:t>
            </a:r>
            <a:r>
              <a:rPr lang="en-US" altLang="zh-CN" sz="3400" dirty="0"/>
              <a:t>(</a:t>
            </a:r>
            <a:r>
              <a:rPr lang="en-US" altLang="zh-CN" sz="3400" dirty="0" err="1"/>
              <a:t>C,h</a:t>
            </a:r>
            <a:r>
              <a:rPr lang="en-US" altLang="zh-CN" sz="3400" dirty="0"/>
              <a:t>);</a:t>
            </a:r>
            <a:endParaRPr lang="zh-CN" altLang="zh-CN" sz="3400" dirty="0"/>
          </a:p>
          <a:p>
            <a:r>
              <a:rPr lang="en-US" altLang="zh-CN" sz="3400" dirty="0"/>
              <a:t>hold on; grid </a:t>
            </a:r>
            <a:r>
              <a:rPr lang="en-US" altLang="zh-CN" sz="3400" dirty="0" err="1"/>
              <a:t>on;axis</a:t>
            </a:r>
            <a:r>
              <a:rPr lang="en-US" altLang="zh-CN" sz="3400" dirty="0"/>
              <a:t>([-4 4 -3 3])</a:t>
            </a:r>
            <a:endParaRPr lang="zh-CN" altLang="zh-CN" sz="3400" dirty="0"/>
          </a:p>
          <a:p>
            <a:r>
              <a:rPr lang="en-US" altLang="zh-CN" sz="3400" dirty="0"/>
              <a:t>plot([-1,1], [0,0], 'r', 'LineWidth',3)      </a:t>
            </a:r>
            <a:endParaRPr lang="zh-CN" altLang="zh-CN" sz="3400" dirty="0"/>
          </a:p>
          <a:p>
            <a:r>
              <a:rPr lang="en-US" altLang="zh-CN" sz="1600" dirty="0"/>
              <a:t> </a:t>
            </a:r>
            <a:r>
              <a:rPr lang="en-US" altLang="zh-CN" sz="3400" dirty="0"/>
              <a:t>[</a:t>
            </a:r>
            <a:r>
              <a:rPr lang="en-US" altLang="zh-CN" sz="3400" dirty="0" err="1"/>
              <a:t>Ex,Ey</a:t>
            </a:r>
            <a:r>
              <a:rPr lang="en-US" altLang="zh-CN" sz="3400" dirty="0"/>
              <a:t>] = gradient(-U);                       </a:t>
            </a:r>
            <a:endParaRPr lang="zh-CN" altLang="zh-CN" sz="3400" dirty="0"/>
          </a:p>
          <a:p>
            <a:r>
              <a:rPr lang="en-US" altLang="zh-CN" sz="3400" dirty="0"/>
              <a:t>theta = 0:pi/15:2*pi;                         </a:t>
            </a:r>
            <a:endParaRPr lang="zh-CN" altLang="zh-CN" sz="3400" dirty="0"/>
          </a:p>
          <a:p>
            <a:r>
              <a:rPr lang="en-US" altLang="zh-CN" sz="3400" dirty="0"/>
              <a:t>x0 = cos(theta);                              </a:t>
            </a:r>
            <a:endParaRPr lang="zh-CN" altLang="zh-CN" sz="3400" dirty="0"/>
          </a:p>
          <a:p>
            <a:r>
              <a:rPr lang="en-US" altLang="zh-CN" sz="3400" dirty="0"/>
              <a:t>y0 = 1/20*sin(theta);                         </a:t>
            </a:r>
            <a:endParaRPr lang="zh-CN" altLang="zh-CN" sz="3400" dirty="0"/>
          </a:p>
          <a:p>
            <a:r>
              <a:rPr lang="en-US" altLang="zh-CN" sz="3400" dirty="0"/>
              <a:t>h = streamline(X,Y,Ex,Ey,x0,y0);              </a:t>
            </a:r>
            <a:endParaRPr lang="zh-CN" altLang="zh-CN" sz="3400" dirty="0"/>
          </a:p>
          <a:p>
            <a:r>
              <a:rPr lang="en-US" altLang="zh-CN" sz="3400" dirty="0"/>
              <a:t>set(h,'LineWidth',2,'Color','b');             </a:t>
            </a:r>
            <a:endParaRPr lang="zh-CN" altLang="zh-CN" sz="3400" dirty="0"/>
          </a:p>
          <a:p>
            <a:r>
              <a:rPr lang="en-US" altLang="zh-CN" sz="3400" dirty="0"/>
              <a:t>title('</a:t>
            </a:r>
            <a:r>
              <a:rPr lang="zh-CN" altLang="zh-CN" sz="3400" dirty="0"/>
              <a:t>等势线及电场线</a:t>
            </a:r>
            <a:r>
              <a:rPr lang="en-US" altLang="zh-CN" sz="3400" dirty="0"/>
              <a:t>')                        </a:t>
            </a:r>
            <a:endParaRPr lang="zh-CN" altLang="zh-CN" sz="3400" dirty="0"/>
          </a:p>
          <a:p>
            <a:r>
              <a:rPr lang="en-US" altLang="zh-CN" sz="3400" dirty="0" err="1"/>
              <a:t>xlabel</a:t>
            </a:r>
            <a:r>
              <a:rPr lang="en-US" altLang="zh-CN" sz="3400" dirty="0"/>
              <a:t>('x/L');</a:t>
            </a:r>
            <a:r>
              <a:rPr lang="en-US" altLang="zh-CN" sz="3400" dirty="0" err="1"/>
              <a:t>ylabel</a:t>
            </a:r>
            <a:r>
              <a:rPr lang="en-US" altLang="zh-CN" sz="3400" dirty="0"/>
              <a:t>('y/L')                   </a:t>
            </a:r>
            <a:endParaRPr lang="zh-CN" altLang="zh-CN" sz="3400" dirty="0"/>
          </a:p>
          <a:p>
            <a:r>
              <a:rPr lang="en-US" altLang="zh-CN" sz="3400" dirty="0"/>
              <a:t>text(-3.5,2.5,'</a:t>
            </a:r>
            <a:r>
              <a:rPr lang="zh-CN" altLang="zh-CN" sz="3400" dirty="0"/>
              <a:t>电势单位：</a:t>
            </a:r>
            <a:r>
              <a:rPr lang="en-US" altLang="zh-CN" sz="3400" dirty="0"/>
              <a:t>k\rho','FontSize',16)</a:t>
            </a:r>
            <a:endParaRPr lang="zh-CN" altLang="en-US" sz="3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0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1129</Words>
  <Application>Microsoft Office PowerPoint</Application>
  <PresentationFormat>宽屏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MATLAB创新实践结题报告</vt:lpstr>
      <vt:lpstr>一.题目编号与内容</vt:lpstr>
      <vt:lpstr>二.思路分析与计算过程</vt:lpstr>
      <vt:lpstr>PowerPoint 演示文稿</vt:lpstr>
      <vt:lpstr>PowerPoint 演示文稿</vt:lpstr>
      <vt:lpstr>三.MATLAB源程序</vt:lpstr>
      <vt:lpstr>PowerPoint 演示文稿</vt:lpstr>
      <vt:lpstr>PowerPoint 演示文稿</vt:lpstr>
      <vt:lpstr>PowerPoint 演示文稿</vt:lpstr>
      <vt:lpstr>四.  运行结果、图形与动画 </vt:lpstr>
      <vt:lpstr>PowerPoint 演示文稿</vt:lpstr>
      <vt:lpstr>五.  参数讨论与分析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MATLAB结题报告</dc:title>
  <dc:creator>Lee Jonathan</dc:creator>
  <cp:lastModifiedBy>Lee Jonathan</cp:lastModifiedBy>
  <cp:revision>7</cp:revision>
  <dcterms:created xsi:type="dcterms:W3CDTF">2018-07-26T03:11:09Z</dcterms:created>
  <dcterms:modified xsi:type="dcterms:W3CDTF">2018-07-26T04:24:01Z</dcterms:modified>
</cp:coreProperties>
</file>