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30"/>
  </p:notesMasterIdLst>
  <p:handoutMasterIdLst>
    <p:handoutMasterId r:id="rId31"/>
  </p:handoutMasterIdLst>
  <p:sldIdLst>
    <p:sldId id="284" r:id="rId2"/>
    <p:sldId id="646" r:id="rId3"/>
    <p:sldId id="647" r:id="rId4"/>
    <p:sldId id="648" r:id="rId5"/>
    <p:sldId id="649" r:id="rId6"/>
    <p:sldId id="650" r:id="rId7"/>
    <p:sldId id="651" r:id="rId8"/>
    <p:sldId id="652" r:id="rId9"/>
    <p:sldId id="653" r:id="rId10"/>
    <p:sldId id="654" r:id="rId11"/>
    <p:sldId id="655" r:id="rId12"/>
    <p:sldId id="656" r:id="rId13"/>
    <p:sldId id="657" r:id="rId14"/>
    <p:sldId id="658" r:id="rId15"/>
    <p:sldId id="659" r:id="rId16"/>
    <p:sldId id="660" r:id="rId17"/>
    <p:sldId id="661" r:id="rId18"/>
    <p:sldId id="662" r:id="rId19"/>
    <p:sldId id="663" r:id="rId20"/>
    <p:sldId id="664" r:id="rId21"/>
    <p:sldId id="665" r:id="rId22"/>
    <p:sldId id="666" r:id="rId23"/>
    <p:sldId id="667" r:id="rId24"/>
    <p:sldId id="668" r:id="rId25"/>
    <p:sldId id="669" r:id="rId26"/>
    <p:sldId id="670" r:id="rId27"/>
    <p:sldId id="671" r:id="rId28"/>
    <p:sldId id="672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663300"/>
    <a:srgbClr val="FFFF66"/>
    <a:srgbClr val="CC0000"/>
    <a:srgbClr val="0000FF"/>
    <a:srgbClr val="0066CC"/>
    <a:srgbClr val="CCFFFF"/>
    <a:srgbClr val="99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4" autoAdjust="0"/>
    <p:restoredTop sz="94590" autoAdjust="0"/>
  </p:normalViewPr>
  <p:slideViewPr>
    <p:cSldViewPr>
      <p:cViewPr>
        <p:scale>
          <a:sx n="75" d="100"/>
          <a:sy n="75" d="100"/>
        </p:scale>
        <p:origin x="-234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6BE871A-01C7-4388-ADD3-E351AA9CF105}" type="datetime1">
              <a:rPr lang="zh-CN" altLang="en-US"/>
              <a:pPr>
                <a:defRPr/>
              </a:pPr>
              <a:t>2018/7/3</a:t>
            </a:fld>
            <a:endParaRPr lang="en-US" altLang="zh-CN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563D1C1-155D-49C4-90EB-7F0BEB61EC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F0E22AC-EB4E-4ED6-B3AD-4D36B1299FF9}" type="datetime1">
              <a:rPr lang="zh-CN" altLang="en-US"/>
              <a:pPr>
                <a:defRPr/>
              </a:pPr>
              <a:t>2018/7/3</a:t>
            </a:fld>
            <a:endParaRPr lang="en-US" altLang="zh-CN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D35092E-A7B7-4F21-9023-1E767270A6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EC99CF7-90E6-46F8-870D-C782A76F03BF}" type="datetime1">
              <a:rPr lang="zh-CN" altLang="en-US" smtClean="0"/>
              <a:pPr/>
              <a:t>2018/7/3</a:t>
            </a:fld>
            <a:endParaRPr lang="en-US" altLang="zh-CN" smtClean="0"/>
          </a:p>
        </p:txBody>
      </p:sp>
      <p:sp>
        <p:nvSpPr>
          <p:cNvPr id="686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9BD068-6FEB-46A7-A6E5-C2719EDC09DD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68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341813"/>
            <a:ext cx="5032375" cy="4117975"/>
          </a:xfrm>
          <a:noFill/>
          <a:ln/>
        </p:spPr>
        <p:txBody>
          <a:bodyPr lIns="91568" tIns="45784" rIns="91568" bIns="45784"/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0C793CA-3A28-4671-BCB5-AFD938A9A4EA}" type="datetime1">
              <a:rPr lang="zh-CN" altLang="en-US" smtClean="0"/>
              <a:pPr/>
              <a:t>2018/7/3</a:t>
            </a:fld>
            <a:endParaRPr lang="en-US" altLang="zh-CN" smtClean="0"/>
          </a:p>
        </p:txBody>
      </p:sp>
      <p:sp>
        <p:nvSpPr>
          <p:cNvPr id="696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EA87E-26AD-4185-8368-4B7509491A73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69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341813"/>
            <a:ext cx="5032375" cy="4117975"/>
          </a:xfrm>
          <a:noFill/>
          <a:ln/>
        </p:spPr>
        <p:txBody>
          <a:bodyPr lIns="91568" tIns="45784" rIns="91568" bIns="45784"/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9B3BB75-2047-4411-8516-6F88047D6994}" type="datetime1">
              <a:rPr lang="zh-CN" altLang="en-US" smtClean="0"/>
              <a:pPr/>
              <a:t>2018/7/3</a:t>
            </a:fld>
            <a:endParaRPr lang="en-US" altLang="zh-CN" smtClean="0"/>
          </a:p>
        </p:txBody>
      </p:sp>
      <p:sp>
        <p:nvSpPr>
          <p:cNvPr id="706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6DAC24-2418-41BF-BD37-5323EBE31EC1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341813"/>
            <a:ext cx="5032375" cy="4117975"/>
          </a:xfrm>
          <a:noFill/>
          <a:ln/>
        </p:spPr>
        <p:txBody>
          <a:bodyPr lIns="91568" tIns="45784" rIns="91568" bIns="45784"/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CD98F22-B158-41A8-A2A2-C4F465FA79AC}" type="datetime1">
              <a:rPr lang="zh-CN" altLang="en-US" smtClean="0"/>
              <a:pPr/>
              <a:t>2018/7/3</a:t>
            </a:fld>
            <a:endParaRPr lang="en-US" altLang="zh-CN" smtClean="0"/>
          </a:p>
        </p:txBody>
      </p:sp>
      <p:sp>
        <p:nvSpPr>
          <p:cNvPr id="716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88A0B9-EE5B-43B6-BD83-71CEFB9FE55F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341813"/>
            <a:ext cx="5032375" cy="4117975"/>
          </a:xfrm>
          <a:noFill/>
          <a:ln/>
        </p:spPr>
        <p:txBody>
          <a:bodyPr lIns="91568" tIns="45784" rIns="91568" bIns="45784"/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9E015E1-9758-4066-9AC5-1A18311B5E91}" type="datetime1">
              <a:rPr lang="zh-CN" altLang="en-US" smtClean="0"/>
              <a:pPr/>
              <a:t>2018/7/3</a:t>
            </a:fld>
            <a:endParaRPr lang="en-US" altLang="zh-CN" smtClean="0"/>
          </a:p>
        </p:txBody>
      </p:sp>
      <p:sp>
        <p:nvSpPr>
          <p:cNvPr id="727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4B3813-A2DA-42F2-B6C3-7D20B65AD99C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727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341813"/>
            <a:ext cx="5032375" cy="4117975"/>
          </a:xfrm>
          <a:noFill/>
          <a:ln/>
        </p:spPr>
        <p:txBody>
          <a:bodyPr lIns="91568" tIns="45784" rIns="91568" bIns="45784"/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A31575B-A9AA-4798-8954-FF852EA67B36}" type="datetime1">
              <a:rPr lang="zh-CN" altLang="en-US" smtClean="0"/>
              <a:pPr/>
              <a:t>2018/7/3</a:t>
            </a:fld>
            <a:endParaRPr lang="en-US" altLang="zh-CN" smtClean="0"/>
          </a:p>
        </p:txBody>
      </p:sp>
      <p:sp>
        <p:nvSpPr>
          <p:cNvPr id="737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9F4663-6D82-4DD2-A754-4DDFCF75EA99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341813"/>
            <a:ext cx="5032375" cy="4117975"/>
          </a:xfrm>
          <a:noFill/>
          <a:ln/>
        </p:spPr>
        <p:txBody>
          <a:bodyPr lIns="91568" tIns="45784" rIns="91568" bIns="45784"/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F1919C7-5863-4DE1-A9C8-1C8CFD4EED4E}" type="datetime1">
              <a:rPr lang="zh-CN" altLang="en-US" smtClean="0"/>
              <a:pPr/>
              <a:t>2018/7/3</a:t>
            </a:fld>
            <a:endParaRPr lang="en-US" altLang="zh-CN" smtClean="0"/>
          </a:p>
        </p:txBody>
      </p:sp>
      <p:sp>
        <p:nvSpPr>
          <p:cNvPr id="747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0CC7FF-2614-4BB6-8468-D6EB3A1807E8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341813"/>
            <a:ext cx="5032375" cy="4117975"/>
          </a:xfrm>
          <a:noFill/>
          <a:ln/>
        </p:spPr>
        <p:txBody>
          <a:bodyPr lIns="91568" tIns="45784" rIns="91568" bIns="45784"/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40F2BD2-5321-481E-A18F-C19012C9EF52}" type="datetime1">
              <a:rPr lang="zh-CN" altLang="en-US" smtClean="0"/>
              <a:pPr/>
              <a:t>2018/7/3</a:t>
            </a:fld>
            <a:endParaRPr lang="en-US" altLang="zh-CN" smtClean="0"/>
          </a:p>
        </p:txBody>
      </p:sp>
      <p:sp>
        <p:nvSpPr>
          <p:cNvPr id="757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D639BA-26B1-4384-B471-B96AF66C981C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75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341813"/>
            <a:ext cx="5032375" cy="4117975"/>
          </a:xfrm>
          <a:noFill/>
          <a:ln/>
        </p:spPr>
        <p:txBody>
          <a:bodyPr lIns="91568" tIns="45784" rIns="91568" bIns="45784"/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61950" y="1157288"/>
            <a:ext cx="9009063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" name="Text Box 17"/>
          <p:cNvSpPr txBox="1">
            <a:spLocks noChangeArrowheads="1"/>
          </p:cNvSpPr>
          <p:nvPr userDrawn="1"/>
        </p:nvSpPr>
        <p:spPr bwMode="auto">
          <a:xfrm>
            <a:off x="0" y="59436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CN" altLang="zh-CN"/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gradFill rotWithShape="1">
            <a:gsLst>
              <a:gs pos="0">
                <a:srgbClr val="0066FF">
                  <a:alpha val="50000"/>
                </a:srgbClr>
              </a:gs>
              <a:gs pos="100000">
                <a:srgbClr val="0066FF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/>
              <a:t>                                                 </a:t>
            </a:r>
            <a:r>
              <a:rPr lang="en-US" altLang="zh-CN" b="1" i="1">
                <a:latin typeface="Times New Roman" pitchFamily="18" charset="0"/>
              </a:rPr>
              <a:t>Application of MATLAB</a:t>
            </a:r>
          </a:p>
        </p:txBody>
      </p: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6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b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C8B45FF1-3E07-42D5-AC98-295A810C1FC2}" type="datetime1">
              <a:rPr lang="zh-CN" altLang="en-US"/>
              <a:pPr>
                <a:defRPr/>
              </a:pPr>
              <a:t>2018/7/3</a:t>
            </a:fld>
            <a:endParaRPr lang="en-US" altLang="zh-CN"/>
          </a:p>
        </p:txBody>
      </p:sp>
      <p:sp>
        <p:nvSpPr>
          <p:cNvPr id="17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b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CEBAB09E-1B2F-4B62-B987-DAB4590753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EDA91-451D-4A1C-B388-26226054F531}" type="datetime1">
              <a:rPr lang="zh-CN" altLang="en-US"/>
              <a:pPr>
                <a:defRPr/>
              </a:pPr>
              <a:t>2018/7/3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MATLAB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8C0C9-A528-4041-B22B-E29FC38BC7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F80A9-C913-409B-9448-41DE4AA3A4F5}" type="datetime1">
              <a:rPr lang="zh-CN" altLang="en-US"/>
              <a:pPr>
                <a:defRPr/>
              </a:pPr>
              <a:t>2018/7/3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MATLAB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33775-F08F-4B5D-A327-D61271E16E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ACA97-BFE2-4A46-BFDB-B913DA837CDE}" type="datetime1">
              <a:rPr lang="zh-CN" altLang="en-US"/>
              <a:pPr>
                <a:defRPr/>
              </a:pPr>
              <a:t>2018/7/3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MATLAB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203AD-581E-4B32-841B-A36FFC7529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77724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2688" y="4151313"/>
            <a:ext cx="77724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BF093-FBA7-4DFC-B21D-6E9045849CE3}" type="datetime1">
              <a:rPr lang="zh-CN" altLang="en-US"/>
              <a:pPr>
                <a:defRPr/>
              </a:pPr>
              <a:t>2018/7/3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MATLAB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86BFC-3D25-486E-998C-0DCA2547A2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2DBC9-5B86-48F7-B7FF-1A1B566DA4F0}" type="datetime1">
              <a:rPr lang="zh-CN" altLang="en-US"/>
              <a:pPr>
                <a:defRPr/>
              </a:pPr>
              <a:t>2018/7/3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MATLAB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671DB-A8FA-4C83-806D-66773C10B8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6850A-0358-4CF7-8122-A460242F321F}" type="datetime1">
              <a:rPr lang="zh-CN" altLang="en-US"/>
              <a:pPr>
                <a:defRPr/>
              </a:pPr>
              <a:t>2018/7/3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MATLAB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F6AD6-4468-4981-8DDB-723E3AA249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F19E7-83E7-4174-A147-8E1BCF6D23AF}" type="datetime1">
              <a:rPr lang="zh-CN" altLang="en-US"/>
              <a:pPr>
                <a:defRPr/>
              </a:pPr>
              <a:t>2018/7/3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MATLAB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8E491-483D-4AC6-BD27-ACABAF2183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19EF1-F27C-4180-BB31-5CFA32BF6131}" type="datetime1">
              <a:rPr lang="zh-CN" altLang="en-US"/>
              <a:pPr>
                <a:defRPr/>
              </a:pPr>
              <a:t>2018/7/3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MATLAB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C79C3-65F0-4DAF-9E12-385EE37C94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4BEBE-0E05-4747-9FD9-23F052CE79FF}" type="datetime1">
              <a:rPr lang="zh-CN" altLang="en-US"/>
              <a:pPr>
                <a:defRPr/>
              </a:pPr>
              <a:t>2018/7/3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MATLAB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06FC3-FADB-40CD-959D-F4937F1842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BC21F-6F39-4E4D-BA40-3659BC695104}" type="datetime1">
              <a:rPr lang="zh-CN" altLang="en-US"/>
              <a:pPr>
                <a:defRPr/>
              </a:pPr>
              <a:t>2018/7/3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MATLAB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4FB6C-4B0E-439C-AE1F-456E1DFDE1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84CEE9-1212-4F59-A245-233315399B63}" type="datetime1">
              <a:rPr lang="zh-CN" altLang="en-US"/>
              <a:pPr>
                <a:defRPr/>
              </a:pPr>
              <a:t>2018/7/3</a:t>
            </a:fld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MATLAB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CD9BE-8123-4D92-BF05-49CCC6CDD1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03415-A7EF-43D3-B942-66056A289FFE}" type="datetime1">
              <a:rPr lang="zh-CN" altLang="en-US"/>
              <a:pPr>
                <a:defRPr/>
              </a:pPr>
              <a:t>2018/7/3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MATLAB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CBA13-8C19-4A89-9E38-A45051D895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8873D-A7CC-4B68-8E6F-8C3A70C24C31}" type="datetime1">
              <a:rPr lang="zh-CN" altLang="en-US"/>
              <a:pPr>
                <a:defRPr/>
              </a:pPr>
              <a:t>2018/7/3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MATLAB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B4022-C0EF-4288-903F-830042D87D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ltGray">
          <a:xfrm>
            <a:off x="417513" y="336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ltGray">
          <a:xfrm>
            <a:off x="800100" y="336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ltGray">
          <a:xfrm>
            <a:off x="541338" y="758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ltGray">
          <a:xfrm>
            <a:off x="911225" y="758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ltGray">
          <a:xfrm>
            <a:off x="127000" y="685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gray">
          <a:xfrm>
            <a:off x="762000" y="228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gray">
          <a:xfrm>
            <a:off x="442913" y="1019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1">
                <a:latin typeface="Times New Roman" pitchFamily="18" charset="0"/>
              </a:defRPr>
            </a:lvl1pPr>
          </a:lstStyle>
          <a:p>
            <a:pPr>
              <a:defRPr/>
            </a:pPr>
            <a:fld id="{44F45154-BD92-48BC-86A0-57960772071F}" type="datetime1">
              <a:rPr lang="zh-CN" altLang="en-US"/>
              <a:pPr>
                <a:defRPr/>
              </a:pPr>
              <a:t>2018/7/3</a:t>
            </a:fld>
            <a:endParaRPr lang="en-US" altLang="zh-CN"/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33333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MATLAB</a:t>
            </a: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7C7C8EA0-9969-42F0-B088-D4EDAD5DFD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158" name="Picture 14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33400" y="609600"/>
            <a:ext cx="3810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7" name="Rectangle 15"/>
          <p:cNvSpPr>
            <a:spLocks noChangeArrowheads="1"/>
          </p:cNvSpPr>
          <p:nvPr userDrawn="1"/>
        </p:nvSpPr>
        <p:spPr bwMode="gray">
          <a:xfrm>
            <a:off x="447675" y="63690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0F77D51-5272-4862-B0DD-50C6658F237D}" type="datetime1">
              <a:rPr lang="zh-CN" altLang="en-US" smtClean="0"/>
              <a:pPr/>
              <a:t>2018/7/3</a:t>
            </a:fld>
            <a:endParaRPr lang="en-US" altLang="zh-CN" smtClean="0"/>
          </a:p>
        </p:txBody>
      </p:sp>
      <p:sp>
        <p:nvSpPr>
          <p:cNvPr id="8195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MATLAB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39F724-3B5A-4D6D-AAC3-2F6930011CA4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8197" name="Text Box 2"/>
          <p:cNvSpPr txBox="1">
            <a:spLocks noChangeArrowheads="1"/>
          </p:cNvSpPr>
          <p:nvPr/>
        </p:nvSpPr>
        <p:spPr bwMode="auto">
          <a:xfrm>
            <a:off x="838200" y="228600"/>
            <a:ext cx="8305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latin typeface="Times New Roman" pitchFamily="18" charset="0"/>
                <a:ea typeface="黑体" pitchFamily="49" charset="-122"/>
              </a:rPr>
              <a:t>二  </a:t>
            </a:r>
            <a:r>
              <a:rPr lang="en-US" altLang="zh-CN" sz="3600" dirty="0" err="1">
                <a:latin typeface="Times New Roman" pitchFamily="18" charset="0"/>
                <a:ea typeface="黑体" pitchFamily="49" charset="-122"/>
              </a:rPr>
              <a:t>Matlab</a:t>
            </a:r>
            <a:r>
              <a:rPr lang="en-US" altLang="zh-CN" sz="3600" dirty="0"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sz="3600" dirty="0" smtClean="0">
                <a:latin typeface="Times New Roman" pitchFamily="18" charset="0"/>
                <a:ea typeface="黑体" pitchFamily="49" charset="-122"/>
              </a:rPr>
              <a:t>多项式、数组</a:t>
            </a:r>
            <a:endParaRPr lang="zh-CN" altLang="en-US" sz="36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198" name="Text Box 3"/>
          <p:cNvSpPr txBox="1">
            <a:spLocks noChangeArrowheads="1"/>
          </p:cNvSpPr>
          <p:nvPr/>
        </p:nvSpPr>
        <p:spPr bwMode="auto">
          <a:xfrm>
            <a:off x="1371600" y="1905000"/>
            <a:ext cx="461803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92175" lvl="1" indent="-2603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多项式运算</a:t>
            </a:r>
            <a:endParaRPr lang="en-US" altLang="zh-CN" sz="2800" b="1" dirty="0" smtClean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892175" lvl="1" indent="-260350">
              <a:lnSpc>
                <a:spcPct val="150000"/>
              </a:lnSpc>
              <a:buFont typeface="Wingdings" pitchFamily="2" charset="2"/>
              <a:buChar char="n"/>
            </a:pPr>
            <a:endParaRPr lang="zh-CN" altLang="en-US" sz="2800" b="1" dirty="0" smtClean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892175" lvl="1" indent="-2603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数组</a:t>
            </a:r>
            <a:endParaRPr lang="zh-CN" altLang="en-US" sz="2800" b="1" dirty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892175" lvl="1" indent="-260350">
              <a:lnSpc>
                <a:spcPct val="150000"/>
              </a:lnSpc>
              <a:buFont typeface="Wingdings" pitchFamily="2" charset="2"/>
              <a:buChar char="n"/>
            </a:pPr>
            <a:endParaRPr lang="zh-CN" altLang="en-US" sz="2800" b="1" dirty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892175" lvl="1" indent="-260350">
              <a:lnSpc>
                <a:spcPct val="150000"/>
              </a:lnSpc>
              <a:buFont typeface="Wingdings" pitchFamily="2" charset="2"/>
              <a:buChar char="n"/>
            </a:pPr>
            <a:endParaRPr lang="zh-CN" altLang="en-US" sz="2800" b="1" dirty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892175" lvl="1" indent="-260350">
              <a:lnSpc>
                <a:spcPct val="150000"/>
              </a:lnSpc>
              <a:buFont typeface="Wingdings" pitchFamily="2" charset="2"/>
              <a:buChar char="n"/>
            </a:pPr>
            <a:endParaRPr lang="en-US" altLang="zh-CN" sz="2800" b="1" dirty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23BF198-8E36-4615-9F1B-6903A6B8AAC9}" type="datetime1">
              <a:rPr lang="zh-CN" altLang="en-US" smtClean="0"/>
              <a:pPr/>
              <a:t>2018/7/3</a:t>
            </a:fld>
            <a:endParaRPr lang="en-US" altLang="zh-CN" smtClean="0"/>
          </a:p>
        </p:txBody>
      </p:sp>
      <p:sp>
        <p:nvSpPr>
          <p:cNvPr id="2055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MATLAB</a:t>
            </a:r>
          </a:p>
        </p:txBody>
      </p:sp>
      <p:sp>
        <p:nvSpPr>
          <p:cNvPr id="205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04EB3B-30C8-4F6E-8923-3C5F94890998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20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-609600"/>
            <a:ext cx="7793038" cy="1462088"/>
          </a:xfrm>
        </p:spPr>
        <p:txBody>
          <a:bodyPr/>
          <a:lstStyle/>
          <a:p>
            <a:r>
              <a:rPr lang="zh-CN" altLang="en-US" smtClean="0"/>
              <a:t>例小球碰撞问题</a:t>
            </a:r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 marL="469900" indent="-469900"/>
            <a:r>
              <a:rPr lang="zh-CN" altLang="en-US" smtClean="0"/>
              <a:t>质量为</a:t>
            </a:r>
            <a:r>
              <a:rPr lang="en-US" altLang="zh-CN" smtClean="0"/>
              <a:t>m</a:t>
            </a:r>
            <a:r>
              <a:rPr lang="zh-CN" altLang="en-US" smtClean="0"/>
              <a:t>的小球以速度   正面碰撞质量为</a:t>
            </a:r>
            <a:r>
              <a:rPr lang="en-US" altLang="zh-CN" smtClean="0"/>
              <a:t>M</a:t>
            </a:r>
            <a:r>
              <a:rPr lang="zh-CN" altLang="en-US" smtClean="0"/>
              <a:t>的静止小球，假设碰撞是完全弹性的，即没有能量损失，求碰撞后两球的速度，及它们与两球质量比</a:t>
            </a:r>
            <a:r>
              <a:rPr lang="en-US" altLang="zh-CN" smtClean="0"/>
              <a:t>K</a:t>
            </a:r>
            <a:r>
              <a:rPr lang="zh-CN" altLang="en-US" smtClean="0"/>
              <a:t>＝</a:t>
            </a:r>
            <a:r>
              <a:rPr lang="en-US" altLang="zh-CN" smtClean="0"/>
              <a:t>M/m</a:t>
            </a:r>
            <a:r>
              <a:rPr lang="zh-CN" altLang="en-US" smtClean="0"/>
              <a:t>的关系。            </a:t>
            </a:r>
          </a:p>
          <a:p>
            <a:pPr marL="469900" indent="-469900"/>
            <a:r>
              <a:rPr lang="zh-CN" altLang="en-US" smtClean="0"/>
              <a:t> ◆建模                                            设碰撞后两球速度都与   同向，球</a:t>
            </a:r>
            <a:r>
              <a:rPr lang="en-US" altLang="zh-CN" smtClean="0"/>
              <a:t>m</a:t>
            </a:r>
            <a:r>
              <a:rPr lang="zh-CN" altLang="en-US" smtClean="0"/>
              <a:t>的速度为</a:t>
            </a:r>
            <a:r>
              <a:rPr lang="en-US" altLang="zh-CN" smtClean="0"/>
              <a:t>u</a:t>
            </a:r>
            <a:r>
              <a:rPr lang="zh-CN" altLang="en-US" smtClean="0"/>
              <a:t>，球</a:t>
            </a:r>
            <a:r>
              <a:rPr lang="en-US" altLang="zh-CN" smtClean="0"/>
              <a:t>M</a:t>
            </a:r>
            <a:r>
              <a:rPr lang="zh-CN" altLang="en-US" smtClean="0"/>
              <a:t>的速度为</a:t>
            </a:r>
            <a:r>
              <a:rPr lang="en-US" altLang="zh-CN" smtClean="0"/>
              <a:t>v</a:t>
            </a:r>
            <a:r>
              <a:rPr lang="zh-CN" altLang="en-US" smtClean="0"/>
              <a:t>，列出动量守恒和能量守恒方程，引入质量比</a:t>
            </a:r>
            <a:r>
              <a:rPr lang="en-US" altLang="zh-CN" smtClean="0"/>
              <a:t>K=M/m</a:t>
            </a:r>
            <a:r>
              <a:rPr lang="zh-CN" altLang="en-US" smtClean="0"/>
              <a:t>和无量纲速度</a:t>
            </a:r>
            <a:r>
              <a:rPr lang="en-US" altLang="zh-CN" smtClean="0"/>
              <a:t>ur=u/   </a:t>
            </a:r>
            <a:r>
              <a:rPr lang="zh-CN" altLang="en-US" smtClean="0"/>
              <a:t>，</a:t>
            </a:r>
            <a:r>
              <a:rPr lang="en-US" altLang="zh-CN" smtClean="0"/>
              <a:t>vr=v/   </a:t>
            </a:r>
            <a:r>
              <a:rPr lang="zh-CN" altLang="en-US" smtClean="0"/>
              <a:t>后，有 </a:t>
            </a:r>
          </a:p>
        </p:txBody>
      </p:sp>
      <p:sp>
        <p:nvSpPr>
          <p:cNvPr id="2059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zh-CN">
              <a:latin typeface="Verdana" pitchFamily="34" charset="0"/>
            </a:endParaRP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5181600" y="1143000"/>
          <a:ext cx="512763" cy="647700"/>
        </p:xfrm>
        <a:graphic>
          <a:graphicData uri="http://schemas.openxmlformats.org/presentationml/2006/ole">
            <p:oleObj spid="_x0000_s2050" name="公式" r:id="rId3" imgW="177646" imgH="228402" progId="">
              <p:embed/>
            </p:oleObj>
          </a:graphicData>
        </a:graphic>
      </p:graphicFrame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>
          <a:off x="5257800" y="4191000"/>
          <a:ext cx="512763" cy="647700"/>
        </p:xfrm>
        <a:graphic>
          <a:graphicData uri="http://schemas.openxmlformats.org/presentationml/2006/ole">
            <p:oleObj spid="_x0000_s2051" name="公式" r:id="rId4" imgW="177646" imgH="228402" progId="">
              <p:embed/>
            </p:oleObj>
          </a:graphicData>
        </a:graphic>
      </p:graphicFrame>
      <p:graphicFrame>
        <p:nvGraphicFramePr>
          <p:cNvPr id="2052" name="Object 7"/>
          <p:cNvGraphicFramePr>
            <a:graphicFrameLocks noChangeAspect="1"/>
          </p:cNvGraphicFramePr>
          <p:nvPr/>
        </p:nvGraphicFramePr>
        <p:xfrm>
          <a:off x="6477000" y="5562600"/>
          <a:ext cx="512763" cy="647700"/>
        </p:xfrm>
        <a:graphic>
          <a:graphicData uri="http://schemas.openxmlformats.org/presentationml/2006/ole">
            <p:oleObj spid="_x0000_s2052" name="公式" r:id="rId5" imgW="177646" imgH="228402" progId="">
              <p:embed/>
            </p:oleObj>
          </a:graphicData>
        </a:graphic>
      </p:graphicFrame>
      <p:graphicFrame>
        <p:nvGraphicFramePr>
          <p:cNvPr id="2053" name="Object 8"/>
          <p:cNvGraphicFramePr>
            <a:graphicFrameLocks noChangeAspect="1"/>
          </p:cNvGraphicFramePr>
          <p:nvPr/>
        </p:nvGraphicFramePr>
        <p:xfrm>
          <a:off x="4648200" y="5638800"/>
          <a:ext cx="512763" cy="647700"/>
        </p:xfrm>
        <a:graphic>
          <a:graphicData uri="http://schemas.openxmlformats.org/presentationml/2006/ole">
            <p:oleObj spid="_x0000_s2053" name="公式" r:id="rId6" imgW="177646" imgH="22840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57893F5-334F-462E-97C5-5581639B1F0F}" type="datetime1">
              <a:rPr lang="zh-CN" altLang="en-US" smtClean="0"/>
              <a:pPr/>
              <a:t>2018/7/3</a:t>
            </a:fld>
            <a:endParaRPr lang="en-US" altLang="zh-CN" smtClean="0"/>
          </a:p>
        </p:txBody>
      </p:sp>
      <p:sp>
        <p:nvSpPr>
          <p:cNvPr id="3079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MATLAB</a:t>
            </a:r>
          </a:p>
        </p:txBody>
      </p:sp>
      <p:sp>
        <p:nvSpPr>
          <p:cNvPr id="308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CF7A7E-B48A-4748-A99A-07743F2A7D56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3081" name="灯片编号占位符 7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F44F5290-13EF-43E1-B422-C29179AE5E27}" type="slidenum">
              <a:rPr lang="en-US" altLang="zh-CN" sz="1200">
                <a:latin typeface="Verdana" pitchFamily="34" charset="0"/>
              </a:rPr>
              <a:pPr algn="r" eaLnBrk="0" hangingPunct="0"/>
              <a:t>11</a:t>
            </a:fld>
            <a:endParaRPr lang="zh-CN" altLang="zh-CN" sz="1200">
              <a:latin typeface="Verdana" pitchFamily="34" charset="0"/>
            </a:endParaRPr>
          </a:p>
        </p:txBody>
      </p:sp>
      <p:sp>
        <p:nvSpPr>
          <p:cNvPr id="3082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152400"/>
            <a:ext cx="7793038" cy="838200"/>
          </a:xfrm>
        </p:spPr>
        <p:txBody>
          <a:bodyPr/>
          <a:lstStyle/>
          <a:p>
            <a:r>
              <a:rPr lang="zh-CN" altLang="en-US" smtClean="0"/>
              <a:t>推导过程</a:t>
            </a:r>
          </a:p>
        </p:txBody>
      </p:sp>
      <p:sp>
        <p:nvSpPr>
          <p:cNvPr id="308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90600" y="1828800"/>
            <a:ext cx="3811588" cy="4114800"/>
          </a:xfrm>
        </p:spPr>
        <p:txBody>
          <a:bodyPr/>
          <a:lstStyle/>
          <a:p>
            <a:pPr marL="469900" indent="-469900"/>
            <a:endParaRPr lang="en-US" altLang="zh-CN" sz="2800" smtClean="0"/>
          </a:p>
          <a:p>
            <a:pPr marL="469900" indent="-469900"/>
            <a:r>
              <a:rPr lang="zh-CN" altLang="en-US" sz="2800" smtClean="0"/>
              <a:t>动量守恒</a:t>
            </a:r>
          </a:p>
          <a:p>
            <a:pPr marL="469900" indent="-469900"/>
            <a:endParaRPr lang="zh-CN" altLang="en-US" sz="2800" smtClean="0"/>
          </a:p>
          <a:p>
            <a:pPr marL="469900" indent="-469900"/>
            <a:r>
              <a:rPr lang="zh-CN" altLang="en-US" sz="2800" smtClean="0"/>
              <a:t>动能守恒</a:t>
            </a:r>
          </a:p>
          <a:p>
            <a:pPr marL="469900" indent="-469900"/>
            <a:endParaRPr lang="zh-CN" altLang="en-US" sz="2800" smtClean="0"/>
          </a:p>
          <a:p>
            <a:pPr marL="469900" indent="-469900"/>
            <a:r>
              <a:rPr lang="zh-CN" altLang="en-US" sz="2800" smtClean="0"/>
              <a:t>化为</a:t>
            </a:r>
          </a:p>
          <a:p>
            <a:pPr marL="469900" indent="-469900"/>
            <a:endParaRPr lang="zh-CN" altLang="en-US" sz="2800" smtClean="0"/>
          </a:p>
          <a:p>
            <a:pPr marL="469900" indent="-469900"/>
            <a:endParaRPr lang="zh-CN" altLang="en-US" sz="2800" smtClean="0"/>
          </a:p>
          <a:p>
            <a:pPr marL="469900" indent="-469900"/>
            <a:endParaRPr lang="en-US" altLang="zh-CN" sz="2800" smtClean="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3465513" y="2314575"/>
          <a:ext cx="3216275" cy="727075"/>
        </p:xfrm>
        <a:graphic>
          <a:graphicData uri="http://schemas.openxmlformats.org/presentationml/2006/ole">
            <p:oleObj spid="_x0000_s3074" name="公式" r:id="rId3" imgW="1002865" imgH="228501" progId="">
              <p:embed/>
            </p:oleObj>
          </a:graphicData>
        </a:graphic>
      </p:graphicFrame>
      <p:sp>
        <p:nvSpPr>
          <p:cNvPr id="3084" name="Rectangle 7"/>
          <p:cNvSpPr>
            <a:spLocks noChangeArrowheads="1"/>
          </p:cNvSpPr>
          <p:nvPr/>
        </p:nvSpPr>
        <p:spPr bwMode="auto">
          <a:xfrm>
            <a:off x="7315200" y="2514600"/>
            <a:ext cx="935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kumimoji="1" lang="zh-CN" altLang="en-US">
                <a:latin typeface="Verdana" pitchFamily="34" charset="0"/>
              </a:rPr>
              <a:t>（</a:t>
            </a:r>
            <a:r>
              <a:rPr kumimoji="1" lang="en-US" altLang="zh-CN">
                <a:latin typeface="Verdana" pitchFamily="34" charset="0"/>
              </a:rPr>
              <a:t>1</a:t>
            </a:r>
            <a:r>
              <a:rPr kumimoji="1" lang="zh-CN" altLang="en-US">
                <a:latin typeface="Verdana" pitchFamily="34" charset="0"/>
              </a:rPr>
              <a:t>）</a:t>
            </a:r>
          </a:p>
        </p:txBody>
      </p:sp>
      <p:graphicFrame>
        <p:nvGraphicFramePr>
          <p:cNvPr id="3075" name="Object 8"/>
          <p:cNvGraphicFramePr>
            <a:graphicFrameLocks noChangeAspect="1"/>
          </p:cNvGraphicFramePr>
          <p:nvPr>
            <p:ph sz="quarter" idx="4294967295"/>
          </p:nvPr>
        </p:nvGraphicFramePr>
        <p:xfrm>
          <a:off x="3255963" y="3217863"/>
          <a:ext cx="3916362" cy="1039812"/>
        </p:xfrm>
        <a:graphic>
          <a:graphicData uri="http://schemas.openxmlformats.org/presentationml/2006/ole">
            <p:oleObj spid="_x0000_s3075" name="公式" r:id="rId4" imgW="1473120" imgH="393480" progId="">
              <p:embed/>
            </p:oleObj>
          </a:graphicData>
        </a:graphic>
      </p:graphicFrame>
      <p:graphicFrame>
        <p:nvGraphicFramePr>
          <p:cNvPr id="3076" name="Object 11"/>
          <p:cNvGraphicFramePr>
            <a:graphicFrameLocks noChangeAspect="1"/>
          </p:cNvGraphicFramePr>
          <p:nvPr/>
        </p:nvGraphicFramePr>
        <p:xfrm>
          <a:off x="3352800" y="4495800"/>
          <a:ext cx="1470025" cy="531813"/>
        </p:xfrm>
        <a:graphic>
          <a:graphicData uri="http://schemas.openxmlformats.org/presentationml/2006/ole">
            <p:oleObj spid="_x0000_s3076" name="公式" r:id="rId5" imgW="749160" imgH="215640" progId="">
              <p:embed/>
            </p:oleObj>
          </a:graphicData>
        </a:graphic>
      </p:graphicFrame>
      <p:graphicFrame>
        <p:nvGraphicFramePr>
          <p:cNvPr id="3077" name="Object 12"/>
          <p:cNvGraphicFramePr>
            <a:graphicFrameLocks noChangeAspect="1"/>
          </p:cNvGraphicFramePr>
          <p:nvPr/>
        </p:nvGraphicFramePr>
        <p:xfrm>
          <a:off x="3276600" y="5257800"/>
          <a:ext cx="2020888" cy="595313"/>
        </p:xfrm>
        <a:graphic>
          <a:graphicData uri="http://schemas.openxmlformats.org/presentationml/2006/ole">
            <p:oleObj spid="_x0000_s3077" name="公式" r:id="rId6" imgW="774360" imgH="228600" progId="">
              <p:embed/>
            </p:oleObj>
          </a:graphicData>
        </a:graphic>
      </p:graphicFrame>
      <p:sp>
        <p:nvSpPr>
          <p:cNvPr id="3085" name="Rectangle 14"/>
          <p:cNvSpPr>
            <a:spLocks noChangeArrowheads="1"/>
          </p:cNvSpPr>
          <p:nvPr/>
        </p:nvSpPr>
        <p:spPr bwMode="auto">
          <a:xfrm>
            <a:off x="7315200" y="3505200"/>
            <a:ext cx="787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kumimoji="1" lang="zh-CN" altLang="en-US">
                <a:latin typeface="Verdana" pitchFamily="34" charset="0"/>
              </a:rPr>
              <a:t>（</a:t>
            </a:r>
            <a:r>
              <a:rPr kumimoji="1" lang="en-US" altLang="zh-CN">
                <a:latin typeface="Verdana" pitchFamily="34" charset="0"/>
              </a:rPr>
              <a:t>2</a:t>
            </a:r>
            <a:r>
              <a:rPr kumimoji="1" lang="zh-CN" altLang="en-US">
                <a:latin typeface="Verdana" pitchFamily="34" charset="0"/>
              </a:rPr>
              <a:t>）</a:t>
            </a:r>
          </a:p>
        </p:txBody>
      </p:sp>
      <p:sp>
        <p:nvSpPr>
          <p:cNvPr id="3086" name="Rectangle 15"/>
          <p:cNvSpPr>
            <a:spLocks noChangeArrowheads="1"/>
          </p:cNvSpPr>
          <p:nvPr/>
        </p:nvSpPr>
        <p:spPr bwMode="auto">
          <a:xfrm>
            <a:off x="7315200" y="4648200"/>
            <a:ext cx="787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kumimoji="1" lang="zh-CN" altLang="en-US">
                <a:latin typeface="Verdana" pitchFamily="34" charset="0"/>
              </a:rPr>
              <a:t>（</a:t>
            </a:r>
            <a:r>
              <a:rPr kumimoji="1" lang="en-US" altLang="zh-CN">
                <a:latin typeface="Verdana" pitchFamily="34" charset="0"/>
              </a:rPr>
              <a:t>3</a:t>
            </a:r>
            <a:r>
              <a:rPr kumimoji="1" lang="zh-CN" altLang="en-US">
                <a:latin typeface="Verdana" pitchFamily="34" charset="0"/>
              </a:rPr>
              <a:t>）</a:t>
            </a:r>
          </a:p>
        </p:txBody>
      </p:sp>
      <p:sp>
        <p:nvSpPr>
          <p:cNvPr id="3087" name="Rectangle 16"/>
          <p:cNvSpPr>
            <a:spLocks noChangeArrowheads="1"/>
          </p:cNvSpPr>
          <p:nvPr/>
        </p:nvSpPr>
        <p:spPr bwMode="auto">
          <a:xfrm>
            <a:off x="7315200" y="5334000"/>
            <a:ext cx="787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kumimoji="1" lang="zh-CN" altLang="en-US">
                <a:latin typeface="Verdana" pitchFamily="34" charset="0"/>
              </a:rPr>
              <a:t>（</a:t>
            </a:r>
            <a:r>
              <a:rPr kumimoji="1" lang="en-US" altLang="zh-CN">
                <a:latin typeface="Verdana" pitchFamily="34" charset="0"/>
              </a:rPr>
              <a:t>4</a:t>
            </a:r>
            <a:r>
              <a:rPr kumimoji="1" lang="zh-CN" altLang="en-US">
                <a:latin typeface="Verdana" pitchFamily="34" charset="0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C92F4DF-6F24-4B23-B697-81E3BDF16B20}" type="datetime1">
              <a:rPr lang="zh-CN" altLang="en-US" smtClean="0"/>
              <a:pPr/>
              <a:t>2018/7/3</a:t>
            </a:fld>
            <a:endParaRPr lang="en-US" altLang="zh-CN" smtClean="0"/>
          </a:p>
        </p:txBody>
      </p:sp>
      <p:sp>
        <p:nvSpPr>
          <p:cNvPr id="4103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MATLAB</a:t>
            </a:r>
          </a:p>
        </p:txBody>
      </p:sp>
      <p:sp>
        <p:nvSpPr>
          <p:cNvPr id="410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BCB4C5-E40A-47D9-B2CB-A3826B86CE72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410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1295400"/>
            <a:ext cx="4170363" cy="5105400"/>
          </a:xfrm>
        </p:spPr>
        <p:txBody>
          <a:bodyPr/>
          <a:lstStyle/>
          <a:p>
            <a:pPr marL="469900" indent="-469900">
              <a:lnSpc>
                <a:spcPct val="90000"/>
              </a:lnSpc>
            </a:pPr>
            <a:endParaRPr lang="en-US" altLang="zh-CN" sz="2800" smtClean="0"/>
          </a:p>
          <a:p>
            <a:pPr marL="469900" indent="-469900">
              <a:lnSpc>
                <a:spcPct val="90000"/>
              </a:lnSpc>
            </a:pPr>
            <a:r>
              <a:rPr lang="zh-CN" altLang="en-US" sz="2800" smtClean="0"/>
              <a:t>由（</a:t>
            </a:r>
            <a:r>
              <a:rPr lang="en-US" altLang="zh-CN" sz="2800" smtClean="0"/>
              <a:t>3</a:t>
            </a:r>
            <a:r>
              <a:rPr lang="zh-CN" altLang="en-US" sz="2800" smtClean="0"/>
              <a:t>）</a:t>
            </a:r>
          </a:p>
          <a:p>
            <a:pPr marL="469900" indent="-469900">
              <a:lnSpc>
                <a:spcPct val="90000"/>
              </a:lnSpc>
            </a:pPr>
            <a:endParaRPr lang="zh-CN" altLang="en-US" sz="2800" smtClean="0"/>
          </a:p>
          <a:p>
            <a:pPr marL="469900" indent="-469900">
              <a:lnSpc>
                <a:spcPct val="90000"/>
              </a:lnSpc>
            </a:pPr>
            <a:r>
              <a:rPr lang="zh-CN" altLang="en-US" sz="2800" smtClean="0"/>
              <a:t>代入（</a:t>
            </a:r>
            <a:r>
              <a:rPr lang="en-US" altLang="zh-CN" sz="2800" smtClean="0"/>
              <a:t>4</a:t>
            </a:r>
            <a:r>
              <a:rPr lang="zh-CN" altLang="en-US" sz="2800" smtClean="0"/>
              <a:t>）</a:t>
            </a:r>
          </a:p>
          <a:p>
            <a:pPr marL="469900" indent="-469900">
              <a:lnSpc>
                <a:spcPct val="90000"/>
              </a:lnSpc>
            </a:pPr>
            <a:endParaRPr lang="zh-CN" altLang="en-US" sz="2800" smtClean="0"/>
          </a:p>
          <a:p>
            <a:pPr marL="469900" indent="-469900">
              <a:lnSpc>
                <a:spcPct val="90000"/>
              </a:lnSpc>
            </a:pPr>
            <a:r>
              <a:rPr lang="zh-CN" altLang="en-US" sz="2800" smtClean="0"/>
              <a:t>展开并整理多项式 </a:t>
            </a:r>
            <a:r>
              <a:rPr lang="en-US" altLang="zh-CN" sz="2800" smtClean="0"/>
              <a:t>(6)</a:t>
            </a:r>
            <a:r>
              <a:rPr lang="zh-CN" altLang="en-US" sz="2800" smtClean="0"/>
              <a:t>得</a:t>
            </a:r>
          </a:p>
          <a:p>
            <a:pPr marL="469900" indent="-469900">
              <a:lnSpc>
                <a:spcPct val="90000"/>
              </a:lnSpc>
            </a:pPr>
            <a:endParaRPr lang="zh-CN" altLang="en-US" sz="2800" smtClean="0"/>
          </a:p>
          <a:p>
            <a:pPr marL="469900" indent="-469900">
              <a:lnSpc>
                <a:spcPct val="90000"/>
              </a:lnSpc>
              <a:buFont typeface="Wingdings" pitchFamily="2" charset="2"/>
              <a:buNone/>
            </a:pPr>
            <a:endParaRPr lang="zh-CN" altLang="en-US" sz="2800" smtClean="0"/>
          </a:p>
          <a:p>
            <a:pPr marL="469900" indent="-469900">
              <a:lnSpc>
                <a:spcPct val="90000"/>
              </a:lnSpc>
            </a:pPr>
            <a:r>
              <a:rPr lang="zh-CN" altLang="en-US" sz="2800" smtClean="0"/>
              <a:t>可用</a:t>
            </a:r>
            <a:r>
              <a:rPr lang="en-US" altLang="zh-CN" sz="2800" smtClean="0"/>
              <a:t>roots</a:t>
            </a:r>
            <a:r>
              <a:rPr lang="zh-CN" altLang="en-US" sz="2800" smtClean="0"/>
              <a:t>命令求根</a:t>
            </a:r>
          </a:p>
        </p:txBody>
      </p:sp>
      <p:sp>
        <p:nvSpPr>
          <p:cNvPr id="410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zh-CN">
              <a:latin typeface="Verdana" pitchFamily="34" charset="0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4724400" y="5410200"/>
          <a:ext cx="511175" cy="568325"/>
        </p:xfrm>
        <a:graphic>
          <a:graphicData uri="http://schemas.openxmlformats.org/presentationml/2006/ole">
            <p:oleObj spid="_x0000_s4098" name="公式" r:id="rId3" imgW="164885" imgH="215619" progId="">
              <p:embed/>
            </p:oleObj>
          </a:graphicData>
        </a:graphic>
      </p:graphicFrame>
      <p:sp>
        <p:nvSpPr>
          <p:cNvPr id="41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zh-CN">
              <a:latin typeface="Verdana" pitchFamily="34" charset="0"/>
            </a:endParaRPr>
          </a:p>
        </p:txBody>
      </p:sp>
      <p:graphicFrame>
        <p:nvGraphicFramePr>
          <p:cNvPr id="4099" name="Object 6"/>
          <p:cNvGraphicFramePr>
            <a:graphicFrameLocks noChangeAspect="1"/>
          </p:cNvGraphicFramePr>
          <p:nvPr/>
        </p:nvGraphicFramePr>
        <p:xfrm>
          <a:off x="3505200" y="1524000"/>
          <a:ext cx="1677988" cy="712788"/>
        </p:xfrm>
        <a:graphic>
          <a:graphicData uri="http://schemas.openxmlformats.org/presentationml/2006/ole">
            <p:oleObj spid="_x0000_s4099" name="公式" r:id="rId4" imgW="698197" imgH="406224" progId="">
              <p:embed/>
            </p:oleObj>
          </a:graphicData>
        </a:graphic>
      </p:graphicFrame>
      <p:graphicFrame>
        <p:nvGraphicFramePr>
          <p:cNvPr id="4100" name="Object 8"/>
          <p:cNvGraphicFramePr>
            <a:graphicFrameLocks noChangeAspect="1"/>
          </p:cNvGraphicFramePr>
          <p:nvPr>
            <p:ph sz="half" idx="4294967295"/>
          </p:nvPr>
        </p:nvGraphicFramePr>
        <p:xfrm>
          <a:off x="3657600" y="2667000"/>
          <a:ext cx="2587625" cy="525463"/>
        </p:xfrm>
        <a:graphic>
          <a:graphicData uri="http://schemas.openxmlformats.org/presentationml/2006/ole">
            <p:oleObj spid="_x0000_s4100" name="公式" r:id="rId5" imgW="1206360" imgH="228600" progId="">
              <p:embed/>
            </p:oleObj>
          </a:graphicData>
        </a:graphic>
      </p:graphicFrame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250825" y="3213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zh-CN">
              <a:latin typeface="Verdana" pitchFamily="34" charset="0"/>
            </a:endParaRPr>
          </a:p>
        </p:txBody>
      </p:sp>
      <p:graphicFrame>
        <p:nvGraphicFramePr>
          <p:cNvPr id="4101" name="Object 11"/>
          <p:cNvGraphicFramePr>
            <a:graphicFrameLocks noChangeAspect="1"/>
          </p:cNvGraphicFramePr>
          <p:nvPr/>
        </p:nvGraphicFramePr>
        <p:xfrm>
          <a:off x="2286000" y="4191000"/>
          <a:ext cx="3960813" cy="688975"/>
        </p:xfrm>
        <a:graphic>
          <a:graphicData uri="http://schemas.openxmlformats.org/presentationml/2006/ole">
            <p:oleObj spid="_x0000_s4101" name="公式" r:id="rId6" imgW="1930400" imgH="393700" progId="">
              <p:embed/>
            </p:oleObj>
          </a:graphicData>
        </a:graphic>
      </p:graphicFrame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7162800" y="1828800"/>
            <a:ext cx="787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kumimoji="1" lang="zh-CN" altLang="en-US">
                <a:latin typeface="Verdana" pitchFamily="34" charset="0"/>
              </a:rPr>
              <a:t>（</a:t>
            </a:r>
            <a:r>
              <a:rPr kumimoji="1" lang="en-US" altLang="zh-CN">
                <a:latin typeface="Verdana" pitchFamily="34" charset="0"/>
              </a:rPr>
              <a:t>5</a:t>
            </a:r>
            <a:r>
              <a:rPr kumimoji="1" lang="zh-CN" altLang="en-US">
                <a:latin typeface="Verdana" pitchFamily="34" charset="0"/>
              </a:rPr>
              <a:t>）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7162800" y="2743200"/>
            <a:ext cx="787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kumimoji="1" lang="zh-CN" altLang="en-US">
                <a:latin typeface="Verdana" pitchFamily="34" charset="0"/>
              </a:rPr>
              <a:t>（</a:t>
            </a:r>
            <a:r>
              <a:rPr kumimoji="1" lang="en-US" altLang="zh-CN">
                <a:latin typeface="Verdana" pitchFamily="34" charset="0"/>
              </a:rPr>
              <a:t>6</a:t>
            </a:r>
            <a:r>
              <a:rPr kumimoji="1" lang="zh-CN" altLang="en-US">
                <a:latin typeface="Verdana" pitchFamily="34" charset="0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DB6D37D-49F7-4E3B-BDD8-FE636AA5CC61}" type="datetime1">
              <a:rPr lang="zh-CN" altLang="en-US" smtClean="0"/>
              <a:pPr/>
              <a:t>2018/7/3</a:t>
            </a:fld>
            <a:endParaRPr lang="en-US" altLang="zh-CN" smtClean="0"/>
          </a:p>
        </p:txBody>
      </p:sp>
      <p:sp>
        <p:nvSpPr>
          <p:cNvPr id="64515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MATLAB</a:t>
            </a: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4066C1-FA20-4263-9922-3CCC8EEA7C67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152400"/>
            <a:ext cx="7793038" cy="838200"/>
          </a:xfrm>
        </p:spPr>
        <p:txBody>
          <a:bodyPr/>
          <a:lstStyle/>
          <a:p>
            <a:r>
              <a:rPr lang="en-US" altLang="zh-CN" smtClean="0"/>
              <a:t>MATLAB</a:t>
            </a:r>
            <a:r>
              <a:rPr lang="zh-CN" altLang="en-US" smtClean="0"/>
              <a:t>程序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762000"/>
            <a:ext cx="8534400" cy="3810000"/>
          </a:xfrm>
        </p:spPr>
        <p:txBody>
          <a:bodyPr/>
          <a:lstStyle/>
          <a:p>
            <a:pPr marL="469900" indent="-469900">
              <a:lnSpc>
                <a:spcPct val="90000"/>
              </a:lnSpc>
              <a:buFont typeface="Wingdings" pitchFamily="2" charset="2"/>
              <a:buNone/>
            </a:pPr>
            <a:endParaRPr lang="en-US" altLang="zh-CN" sz="2800" smtClean="0"/>
          </a:p>
          <a:p>
            <a:pPr marL="469900" indent="-469900">
              <a:lnSpc>
                <a:spcPct val="90000"/>
              </a:lnSpc>
            </a:pPr>
            <a:r>
              <a:rPr lang="en-US" altLang="zh-CN" sz="2800" smtClean="0"/>
              <a:t>K=logspace(-1,1,11);    %</a:t>
            </a:r>
            <a:r>
              <a:rPr lang="zh-CN" altLang="en-US" sz="2800" smtClean="0"/>
              <a:t>设自变量数组</a:t>
            </a:r>
            <a:r>
              <a:rPr lang="en-US" altLang="zh-CN" sz="2800" smtClean="0"/>
              <a:t>K</a:t>
            </a:r>
            <a:r>
              <a:rPr lang="zh-CN" altLang="en-US" sz="2800" smtClean="0"/>
              <a:t>，从</a:t>
            </a:r>
            <a:r>
              <a:rPr lang="en-US" altLang="zh-CN" sz="2800" smtClean="0"/>
              <a:t>K=0.1</a:t>
            </a:r>
            <a:r>
              <a:rPr lang="zh-CN" altLang="en-US" sz="2800" smtClean="0"/>
              <a:t>～  </a:t>
            </a:r>
            <a:r>
              <a:rPr lang="en-US" altLang="zh-CN" sz="2800" smtClean="0"/>
              <a:t>10</a:t>
            </a:r>
            <a:r>
              <a:rPr lang="zh-CN" altLang="en-US" sz="2800" smtClean="0"/>
              <a:t>，按等比取</a:t>
            </a:r>
            <a:r>
              <a:rPr lang="en-US" altLang="zh-CN" sz="2800" smtClean="0"/>
              <a:t>11</a:t>
            </a:r>
            <a:r>
              <a:rPr lang="zh-CN" altLang="en-US" sz="2800" smtClean="0"/>
              <a:t>个点</a:t>
            </a:r>
          </a:p>
          <a:p>
            <a:pPr marL="469900" indent="-469900">
              <a:lnSpc>
                <a:spcPct val="90000"/>
              </a:lnSpc>
            </a:pPr>
            <a:r>
              <a:rPr lang="en-US" altLang="zh-CN" sz="2800" smtClean="0"/>
              <a:t>for i=1:length(K)           %</a:t>
            </a:r>
            <a:r>
              <a:rPr lang="zh-CN" altLang="en-US" sz="2800" smtClean="0"/>
              <a:t>对各个</a:t>
            </a:r>
            <a:r>
              <a:rPr lang="en-US" altLang="zh-CN" sz="2800" smtClean="0"/>
              <a:t>K</a:t>
            </a:r>
            <a:r>
              <a:rPr lang="zh-CN" altLang="en-US" sz="2800" smtClean="0"/>
              <a:t>循环计算</a:t>
            </a:r>
          </a:p>
          <a:p>
            <a:pPr marL="469900" indent="-469900">
              <a:lnSpc>
                <a:spcPct val="90000"/>
              </a:lnSpc>
            </a:pPr>
            <a:r>
              <a:rPr lang="en-US" altLang="zh-CN" sz="2800" smtClean="0"/>
              <a:t>ur1=roots([(1+1/K(i)),-2/K(i),(1/K(i)-1)]); %</a:t>
            </a:r>
            <a:r>
              <a:rPr lang="zh-CN" altLang="en-US" sz="2800" smtClean="0"/>
              <a:t>求两个解</a:t>
            </a:r>
          </a:p>
          <a:p>
            <a:pPr marL="469900" indent="-469900">
              <a:lnSpc>
                <a:spcPct val="90000"/>
              </a:lnSpc>
            </a:pPr>
            <a:r>
              <a:rPr lang="en-US" altLang="zh-CN" sz="2800" smtClean="0"/>
              <a:t>ur(i)=ur1(abs(ur1-1)&gt;0.001); %</a:t>
            </a:r>
            <a:r>
              <a:rPr lang="zh-CN" altLang="en-US" sz="2800" smtClean="0"/>
              <a:t>去掉在</a:t>
            </a:r>
            <a:r>
              <a:rPr lang="en-US" altLang="zh-CN" sz="2800" smtClean="0"/>
              <a:t>1</a:t>
            </a:r>
            <a:r>
              <a:rPr lang="zh-CN" altLang="en-US" sz="2800" smtClean="0"/>
              <a:t>邻近的解</a:t>
            </a:r>
          </a:p>
          <a:p>
            <a:pPr marL="469900" indent="-469900">
              <a:lnSpc>
                <a:spcPct val="90000"/>
              </a:lnSpc>
            </a:pPr>
            <a:r>
              <a:rPr lang="en-US" altLang="zh-CN" sz="2800" smtClean="0"/>
              <a:t>end</a:t>
            </a:r>
          </a:p>
          <a:p>
            <a:pPr marL="469900" indent="-469900">
              <a:lnSpc>
                <a:spcPct val="90000"/>
              </a:lnSpc>
            </a:pPr>
            <a:r>
              <a:rPr lang="en-US" altLang="zh-CN" sz="2800" smtClean="0"/>
              <a:t>vr=(1-ur)./K;      %</a:t>
            </a:r>
            <a:r>
              <a:rPr lang="zh-CN" altLang="en-US" sz="2800" smtClean="0"/>
              <a:t>用</a:t>
            </a:r>
            <a:r>
              <a:rPr lang="en-US" altLang="zh-CN" sz="2800" smtClean="0"/>
              <a:t>(5)</a:t>
            </a:r>
            <a:r>
              <a:rPr lang="zh-CN" altLang="en-US" sz="2800" smtClean="0"/>
              <a:t>式求</a:t>
            </a:r>
            <a:r>
              <a:rPr lang="en-US" altLang="zh-CN" sz="2800" smtClean="0"/>
              <a:t>vr</a:t>
            </a:r>
            <a:r>
              <a:rPr lang="zh-CN" altLang="en-US" sz="2800" smtClean="0"/>
              <a:t>，用元素群运算</a:t>
            </a:r>
          </a:p>
          <a:p>
            <a:pPr marL="469900" indent="-469900">
              <a:lnSpc>
                <a:spcPct val="90000"/>
              </a:lnSpc>
            </a:pPr>
            <a:r>
              <a:rPr lang="en-US" altLang="zh-CN" sz="2800" smtClean="0"/>
              <a:t>[K;ur;vr]            %</a:t>
            </a:r>
            <a:r>
              <a:rPr lang="zh-CN" altLang="en-US" sz="2800" smtClean="0"/>
              <a:t>显示输出数据</a:t>
            </a:r>
          </a:p>
          <a:p>
            <a:pPr marL="469900" indent="-469900">
              <a:lnSpc>
                <a:spcPct val="90000"/>
              </a:lnSpc>
            </a:pPr>
            <a:r>
              <a:rPr lang="en-US" altLang="zh-CN" sz="2800" smtClean="0"/>
              <a:t>semilogx(K,ur,K,vr), grid,gtext(‘ur’),gtext(‘vr’)  </a:t>
            </a:r>
          </a:p>
          <a:p>
            <a:pPr marL="469900" indent="-469900">
              <a:lnSpc>
                <a:spcPct val="90000"/>
              </a:lnSpc>
            </a:pPr>
            <a:r>
              <a:rPr lang="en-US" altLang="zh-CN" sz="2800" smtClean="0"/>
              <a:t>                          %</a:t>
            </a:r>
            <a:r>
              <a:rPr lang="zh-CN" altLang="en-US" sz="2800" smtClean="0"/>
              <a:t>绘图</a:t>
            </a:r>
          </a:p>
          <a:p>
            <a:pPr marL="469900" indent="-46990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2E7BFB9-EB95-4D34-9DF9-C1727179A769}" type="datetime1">
              <a:rPr lang="zh-CN" altLang="en-US" smtClean="0"/>
              <a:pPr/>
              <a:t>2018/7/3</a:t>
            </a:fld>
            <a:endParaRPr lang="en-US" altLang="zh-CN" smtClean="0"/>
          </a:p>
        </p:txBody>
      </p:sp>
      <p:sp>
        <p:nvSpPr>
          <p:cNvPr id="65539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MATLAB</a:t>
            </a:r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45F850-E72C-4B30-B11C-E2A4B4D6AEE6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输出结果</a:t>
            </a:r>
          </a:p>
        </p:txBody>
      </p:sp>
      <p:pic>
        <p:nvPicPr>
          <p:cNvPr id="65542" name="Picture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16013" y="1557338"/>
            <a:ext cx="6697662" cy="42735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9BD8105-8D89-4C2F-9203-1A9946CA57A5}" type="datetime1">
              <a:rPr lang="zh-CN" altLang="en-US" smtClean="0"/>
              <a:pPr/>
              <a:t>2018/7/3</a:t>
            </a:fld>
            <a:endParaRPr lang="en-US" altLang="zh-CN" smtClean="0"/>
          </a:p>
        </p:txBody>
      </p:sp>
      <p:sp>
        <p:nvSpPr>
          <p:cNvPr id="5126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MATLAB</a:t>
            </a:r>
          </a:p>
        </p:txBody>
      </p:sp>
      <p:sp>
        <p:nvSpPr>
          <p:cNvPr id="512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4273BE-AE2B-455F-829D-1B363BCABD15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51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304800"/>
            <a:ext cx="7793038" cy="762000"/>
          </a:xfrm>
        </p:spPr>
        <p:txBody>
          <a:bodyPr/>
          <a:lstStyle/>
          <a:p>
            <a:r>
              <a:rPr lang="zh-CN" altLang="en-US" smtClean="0"/>
              <a:t>结果的物理分析</a:t>
            </a:r>
          </a:p>
        </p:txBody>
      </p:sp>
      <p:sp>
        <p:nvSpPr>
          <p:cNvPr id="512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90600" y="1676400"/>
            <a:ext cx="7108825" cy="4114800"/>
          </a:xfrm>
        </p:spPr>
        <p:txBody>
          <a:bodyPr/>
          <a:lstStyle/>
          <a:p>
            <a:pPr marL="469900" indent="-469900">
              <a:lnSpc>
                <a:spcPct val="90000"/>
              </a:lnSpc>
            </a:pPr>
            <a:r>
              <a:rPr lang="zh-CN" altLang="en-US" sz="2800" smtClean="0"/>
              <a:t>从上图中可以看出</a:t>
            </a:r>
          </a:p>
          <a:p>
            <a:pPr marL="469900" indent="-469900">
              <a:lnSpc>
                <a:spcPct val="90000"/>
              </a:lnSpc>
            </a:pPr>
            <a:endParaRPr lang="zh-CN" altLang="en-US" sz="2800" smtClean="0"/>
          </a:p>
          <a:p>
            <a:pPr marL="469900" indent="-469900">
              <a:lnSpc>
                <a:spcPct val="90000"/>
              </a:lnSpc>
            </a:pPr>
            <a:r>
              <a:rPr lang="zh-CN" altLang="en-US" sz="2800" smtClean="0"/>
              <a:t>当</a:t>
            </a:r>
            <a:r>
              <a:rPr lang="en-US" altLang="zh-CN" sz="2800" smtClean="0"/>
              <a:t>K&gt;1</a:t>
            </a:r>
            <a:r>
              <a:rPr lang="zh-CN" altLang="en-US" sz="2800" smtClean="0"/>
              <a:t>时，    为负，即当静止球质量大于主动球质量时，主动球将反弹。</a:t>
            </a:r>
          </a:p>
          <a:p>
            <a:pPr marL="469900" indent="-469900">
              <a:lnSpc>
                <a:spcPct val="90000"/>
              </a:lnSpc>
            </a:pPr>
            <a:endParaRPr lang="zh-CN" altLang="en-US" sz="2800" smtClean="0"/>
          </a:p>
          <a:p>
            <a:pPr marL="469900" indent="-469900">
              <a:lnSpc>
                <a:spcPct val="90000"/>
              </a:lnSpc>
            </a:pPr>
            <a:r>
              <a:rPr lang="zh-CN" altLang="en-US" sz="2800" smtClean="0"/>
              <a:t>当</a:t>
            </a:r>
            <a:r>
              <a:rPr lang="en-US" altLang="zh-CN" sz="2800" smtClean="0"/>
              <a:t>K=1</a:t>
            </a:r>
            <a:r>
              <a:rPr lang="zh-CN" altLang="en-US" sz="2800" smtClean="0"/>
              <a:t>时，   </a:t>
            </a:r>
            <a:r>
              <a:rPr lang="en-US" altLang="zh-CN" sz="2800" smtClean="0"/>
              <a:t>=0</a:t>
            </a:r>
            <a:r>
              <a:rPr lang="zh-CN" altLang="en-US" sz="2800" smtClean="0"/>
              <a:t>，即主动球将全部动能传给静止球。</a:t>
            </a:r>
          </a:p>
          <a:p>
            <a:pPr marL="469900" indent="-469900">
              <a:lnSpc>
                <a:spcPct val="90000"/>
              </a:lnSpc>
            </a:pPr>
            <a:endParaRPr lang="zh-CN" altLang="en-US" sz="2800" smtClean="0"/>
          </a:p>
          <a:p>
            <a:pPr marL="469900" indent="-469900">
              <a:lnSpc>
                <a:spcPct val="90000"/>
              </a:lnSpc>
            </a:pPr>
            <a:r>
              <a:rPr lang="zh-CN" altLang="en-US" sz="2800" smtClean="0"/>
              <a:t>当</a:t>
            </a:r>
            <a:r>
              <a:rPr lang="en-US" altLang="zh-CN" sz="2800" smtClean="0"/>
              <a:t>K&lt;1</a:t>
            </a:r>
            <a:r>
              <a:rPr lang="zh-CN" altLang="en-US" sz="2800" smtClean="0"/>
              <a:t>时，   为正，说明主动球将继续沿原来方向运动。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3276600" y="2438400"/>
          <a:ext cx="490538" cy="666750"/>
        </p:xfrm>
        <a:graphic>
          <a:graphicData uri="http://schemas.openxmlformats.org/presentationml/2006/ole">
            <p:oleObj spid="_x0000_s5122" name="公式" r:id="rId3" imgW="164885" imgH="215619" progId="">
              <p:embed/>
            </p:oleObj>
          </a:graphicData>
        </a:graphic>
      </p:graphicFrame>
      <p:graphicFrame>
        <p:nvGraphicFramePr>
          <p:cNvPr id="5123" name="Object 9"/>
          <p:cNvGraphicFramePr>
            <a:graphicFrameLocks noChangeAspect="1"/>
          </p:cNvGraphicFramePr>
          <p:nvPr>
            <p:ph sz="quarter" idx="4294967295"/>
          </p:nvPr>
        </p:nvGraphicFramePr>
        <p:xfrm>
          <a:off x="3124200" y="3810000"/>
          <a:ext cx="490538" cy="693738"/>
        </p:xfrm>
        <a:graphic>
          <a:graphicData uri="http://schemas.openxmlformats.org/presentationml/2006/ole">
            <p:oleObj spid="_x0000_s5123" name="公式" r:id="rId4" imgW="164885" imgH="215619" progId="">
              <p:embed/>
            </p:oleObj>
          </a:graphicData>
        </a:graphic>
      </p:graphicFrame>
      <p:graphicFrame>
        <p:nvGraphicFramePr>
          <p:cNvPr id="5124" name="Object 11"/>
          <p:cNvGraphicFramePr>
            <a:graphicFrameLocks noChangeAspect="1"/>
          </p:cNvGraphicFramePr>
          <p:nvPr/>
        </p:nvGraphicFramePr>
        <p:xfrm>
          <a:off x="3124200" y="5105400"/>
          <a:ext cx="504825" cy="720725"/>
        </p:xfrm>
        <a:graphic>
          <a:graphicData uri="http://schemas.openxmlformats.org/presentationml/2006/ole">
            <p:oleObj spid="_x0000_s5124" name="公式" r:id="rId5" imgW="164885" imgH="21561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24863" cy="3790950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</a:rPr>
              <a:t>数组</a:t>
            </a:r>
            <a:r>
              <a:rPr lang="zh-CN" altLang="en-US" sz="2800" b="1" dirty="0" smtClean="0"/>
              <a:t>：是指由一组实数或复数排成的长方阵列（</a:t>
            </a:r>
            <a:r>
              <a:rPr lang="en-US" altLang="zh-CN" sz="2800" b="1" dirty="0" smtClean="0"/>
              <a:t>Array</a:t>
            </a:r>
            <a:r>
              <a:rPr lang="zh-CN" altLang="en-US" sz="2800" b="1" dirty="0" smtClean="0"/>
              <a:t>）。</a:t>
            </a:r>
          </a:p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</a:rPr>
              <a:t>数组运算</a:t>
            </a:r>
            <a:r>
              <a:rPr lang="zh-CN" altLang="en-US" sz="2800" b="1" dirty="0" smtClean="0"/>
              <a:t>：是指无论在数组上施加什么运算（</a:t>
            </a:r>
            <a:r>
              <a:rPr lang="en-US" altLang="zh-CN" sz="2800" b="1" dirty="0" smtClean="0"/>
              <a:t>+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-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×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÷</a:t>
            </a:r>
            <a:r>
              <a:rPr lang="zh-CN" altLang="en-US" sz="2800" b="1" dirty="0" smtClean="0"/>
              <a:t>或函数），总认为那种运算对被运算数组中的每个元素（</a:t>
            </a:r>
            <a:r>
              <a:rPr lang="en-US" altLang="zh-CN" sz="2800" b="1" dirty="0" smtClean="0"/>
              <a:t>Element</a:t>
            </a:r>
            <a:r>
              <a:rPr lang="zh-CN" altLang="en-US" sz="2800" b="1" dirty="0" smtClean="0"/>
              <a:t>）平等地实施同样的操作。</a:t>
            </a:r>
          </a:p>
          <a:p>
            <a:pPr eaLnBrk="1" hangingPunct="1"/>
            <a:r>
              <a:rPr lang="en-US" altLang="zh-CN" sz="2800" b="1" dirty="0" smtClean="0"/>
              <a:t>MATLAB</a:t>
            </a:r>
            <a:r>
              <a:rPr lang="zh-CN" altLang="en-US" sz="2800" b="1" dirty="0" smtClean="0"/>
              <a:t>数组和数组运算的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目的</a:t>
            </a:r>
            <a:r>
              <a:rPr lang="zh-CN" altLang="en-US" sz="2800" b="1" dirty="0" smtClean="0"/>
              <a:t>在于：</a:t>
            </a:r>
          </a:p>
          <a:p>
            <a:pPr lvl="1" eaLnBrk="1" hangingPunct="1"/>
            <a:r>
              <a:rPr lang="zh-CN" altLang="en-US" sz="2400" b="1" dirty="0" smtClean="0"/>
              <a:t>使计算程序简单、易读，使程序指令更接近于数学计算公式；</a:t>
            </a:r>
          </a:p>
          <a:p>
            <a:pPr lvl="1" eaLnBrk="1" hangingPunct="1"/>
            <a:r>
              <a:rPr lang="zh-CN" altLang="en-US" sz="2400" b="1" dirty="0" smtClean="0"/>
              <a:t>提高程序的向量化程度，提高计算效率，节省计算机开销。</a:t>
            </a:r>
          </a:p>
        </p:txBody>
      </p:sp>
      <p:sp>
        <p:nvSpPr>
          <p:cNvPr id="3" name="矩形 2"/>
          <p:cNvSpPr/>
          <p:nvPr/>
        </p:nvSpPr>
        <p:spPr>
          <a:xfrm>
            <a:off x="1676400" y="304800"/>
            <a:ext cx="18998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2.6  </a:t>
            </a:r>
            <a:r>
              <a:rPr lang="zh-CN" altLang="en-US" sz="3200" b="1" dirty="0" smtClean="0"/>
              <a:t>数组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build="p" bldLvl="3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116388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标量可看作</a:t>
            </a:r>
            <a:r>
              <a:rPr lang="en-US" altLang="zh-CN" b="1" smtClean="0"/>
              <a:t>1×1</a:t>
            </a:r>
            <a:r>
              <a:rPr lang="zh-CN" altLang="en-US" b="1" smtClean="0"/>
              <a:t>阶的矩阵。</a:t>
            </a:r>
          </a:p>
          <a:p>
            <a:pPr eaLnBrk="1" hangingPunct="1"/>
            <a:r>
              <a:rPr lang="zh-CN" altLang="en-US" b="1" smtClean="0"/>
              <a:t>数组可看做</a:t>
            </a:r>
            <a:r>
              <a:rPr lang="en-US" altLang="zh-CN" b="1" smtClean="0"/>
              <a:t>1×n</a:t>
            </a:r>
            <a:r>
              <a:rPr lang="zh-CN" altLang="en-US" b="1" smtClean="0"/>
              <a:t>阶的矩阵。 </a:t>
            </a:r>
          </a:p>
          <a:p>
            <a:pPr eaLnBrk="1" hangingPunct="1"/>
            <a:r>
              <a:rPr lang="en-US" altLang="zh-CN" b="1" smtClean="0"/>
              <a:t>MATLAB</a:t>
            </a:r>
            <a:r>
              <a:rPr lang="zh-CN" altLang="en-US" b="1" smtClean="0"/>
              <a:t>语言最基本的特点在于矩阵运算，绝大多数的变量和数据都可看成为矩阵变量和矩阵数据。</a:t>
            </a:r>
          </a:p>
          <a:p>
            <a:pPr eaLnBrk="1" hangingPunct="1"/>
            <a:r>
              <a:rPr lang="zh-CN" altLang="en-US" b="1" smtClean="0"/>
              <a:t>应用</a:t>
            </a:r>
            <a:r>
              <a:rPr lang="en-US" altLang="zh-CN" b="1" smtClean="0"/>
              <a:t>MATLAB</a:t>
            </a:r>
            <a:r>
              <a:rPr lang="zh-CN" altLang="en-US" b="1" smtClean="0"/>
              <a:t>语言编程时，尤其要</a:t>
            </a:r>
            <a:r>
              <a:rPr lang="zh-CN" altLang="en-US" b="1" smtClean="0">
                <a:solidFill>
                  <a:srgbClr val="FF0000"/>
                </a:solidFill>
              </a:rPr>
              <a:t>注意</a:t>
            </a:r>
            <a:r>
              <a:rPr lang="zh-CN" altLang="en-US" b="1" smtClean="0"/>
              <a:t>矩阵的阶数和向量的维数问题。</a:t>
            </a:r>
          </a:p>
          <a:p>
            <a:pPr eaLnBrk="1" hangingPunct="1"/>
            <a:endParaRPr lang="en-US" altLang="zh-CN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93038" cy="700088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一维数组的创建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447800"/>
            <a:ext cx="7772400" cy="4114800"/>
          </a:xfrm>
        </p:spPr>
        <p:txBody>
          <a:bodyPr/>
          <a:lstStyle/>
          <a:p>
            <a:pPr algn="just" eaLnBrk="1" hangingPunct="1"/>
            <a:r>
              <a:rPr lang="zh-CN" altLang="en-US" sz="2800" b="1" smtClean="0"/>
              <a:t>（</a:t>
            </a:r>
            <a:r>
              <a:rPr lang="en-US" altLang="zh-CN" sz="2800" b="1" smtClean="0"/>
              <a:t>1</a:t>
            </a:r>
            <a:r>
              <a:rPr lang="zh-CN" altLang="en-US" sz="2800" b="1" smtClean="0"/>
              <a:t>）</a:t>
            </a:r>
            <a:r>
              <a:rPr lang="zh-CN" altLang="en-US" sz="2800" b="1" smtClean="0">
                <a:solidFill>
                  <a:srgbClr val="3333FF"/>
                </a:solidFill>
              </a:rPr>
              <a:t>逐个元素输入法</a:t>
            </a:r>
            <a:r>
              <a:rPr lang="zh-CN" altLang="en-US" sz="2800" b="1" u="sng" smtClean="0">
                <a:ea typeface="隶书" pitchFamily="49" charset="-122"/>
              </a:rPr>
              <a:t> </a:t>
            </a:r>
          </a:p>
          <a:p>
            <a:pPr lvl="1" eaLnBrk="1" hangingPunct="1"/>
            <a:r>
              <a:rPr lang="en-US" altLang="zh-CN" sz="2400" b="1" smtClean="0">
                <a:latin typeface="Courier New" pitchFamily="49" charset="0"/>
              </a:rPr>
              <a:t>x=[2  pi/2  sqrt(3)  3+5i]</a:t>
            </a:r>
            <a:r>
              <a:rPr lang="en-US" altLang="zh-CN" sz="2400" b="1" smtClean="0"/>
              <a:t> </a:t>
            </a:r>
          </a:p>
          <a:p>
            <a:pPr algn="just" eaLnBrk="1" hangingPunct="1"/>
            <a:r>
              <a:rPr lang="zh-CN" altLang="en-US" sz="2800" b="1" smtClean="0"/>
              <a:t>（</a:t>
            </a:r>
            <a:r>
              <a:rPr lang="en-US" altLang="zh-CN" sz="2800" b="1" smtClean="0"/>
              <a:t>2</a:t>
            </a:r>
            <a:r>
              <a:rPr lang="zh-CN" altLang="en-US" sz="2800" b="1" smtClean="0"/>
              <a:t>）</a:t>
            </a:r>
            <a:r>
              <a:rPr lang="zh-CN" altLang="en-US" sz="2800" b="1" smtClean="0">
                <a:solidFill>
                  <a:srgbClr val="3333FF"/>
                </a:solidFill>
              </a:rPr>
              <a:t>冒号生成法</a:t>
            </a:r>
          </a:p>
          <a:p>
            <a:pPr lvl="1" algn="just" eaLnBrk="1" hangingPunct="1"/>
            <a:r>
              <a:rPr lang="zh-CN" altLang="en-US" sz="2400" b="1" smtClean="0"/>
              <a:t>通过“步长”设定，生成一维“行”数组的方法。</a:t>
            </a:r>
          </a:p>
          <a:p>
            <a:pPr lvl="1" algn="just" eaLnBrk="1" hangingPunct="1"/>
            <a:r>
              <a:rPr lang="zh-CN" altLang="en-US" sz="2400" b="1" smtClean="0"/>
              <a:t>通用格式：</a:t>
            </a:r>
            <a:r>
              <a:rPr lang="en-US" altLang="zh-CN" sz="2400" b="1" smtClean="0"/>
              <a:t>x=a:inc:b</a:t>
            </a:r>
          </a:p>
          <a:p>
            <a:pPr eaLnBrk="1" hangingPunct="1"/>
            <a:r>
              <a:rPr lang="zh-CN" altLang="en-US" sz="2800" b="1" smtClean="0"/>
              <a:t>（</a:t>
            </a:r>
            <a:r>
              <a:rPr lang="en-US" altLang="zh-CN" sz="2800" b="1" smtClean="0"/>
              <a:t>3</a:t>
            </a:r>
            <a:r>
              <a:rPr lang="zh-CN" altLang="en-US" sz="2800" b="1" smtClean="0"/>
              <a:t>）</a:t>
            </a:r>
            <a:r>
              <a:rPr lang="zh-CN" altLang="en-US" sz="2800" b="1" smtClean="0">
                <a:solidFill>
                  <a:srgbClr val="3333FF"/>
                </a:solidFill>
              </a:rPr>
              <a:t>定数线性采样法</a:t>
            </a:r>
            <a:r>
              <a:rPr lang="zh-CN" altLang="en-US" sz="2800" b="1" smtClean="0"/>
              <a:t> </a:t>
            </a:r>
          </a:p>
          <a:p>
            <a:pPr lvl="1" eaLnBrk="1" hangingPunct="1"/>
            <a:r>
              <a:rPr lang="zh-CN" altLang="en-US" sz="2400" b="1" smtClean="0"/>
              <a:t>在设定的“总点数”下，均匀采样生成一维“行”数组。</a:t>
            </a:r>
          </a:p>
          <a:p>
            <a:pPr lvl="1" eaLnBrk="1" hangingPunct="1"/>
            <a:r>
              <a:rPr lang="zh-CN" altLang="en-US" sz="2400" b="1" smtClean="0"/>
              <a:t>通用格式：</a:t>
            </a:r>
            <a:r>
              <a:rPr lang="en-US" altLang="zh-CN" sz="2400" b="1" smtClean="0"/>
              <a:t>x=linspace(a,b,n)</a:t>
            </a:r>
          </a:p>
          <a:p>
            <a:pPr lvl="1" eaLnBrk="1" hangingPunct="1">
              <a:buFontTx/>
              <a:buNone/>
            </a:pPr>
            <a:r>
              <a:rPr lang="en-US" altLang="zh-CN" sz="2400" b="1" smtClean="0"/>
              <a:t>[</a:t>
            </a:r>
            <a:r>
              <a:rPr lang="zh-CN" altLang="en-US" sz="2400" b="1" smtClean="0"/>
              <a:t>说明</a:t>
            </a:r>
            <a:r>
              <a:rPr lang="en-US" altLang="zh-CN" sz="2400" b="1" smtClean="0"/>
              <a:t>]</a:t>
            </a:r>
            <a:r>
              <a:rPr lang="zh-CN" altLang="en-US" sz="2400" b="1" smtClean="0"/>
              <a:t>该指令生成（</a:t>
            </a:r>
            <a:r>
              <a:rPr lang="en-US" altLang="zh-CN" sz="2400" b="1" smtClean="0"/>
              <a:t>1 ×n</a:t>
            </a:r>
            <a:r>
              <a:rPr lang="zh-CN" altLang="en-US" sz="2400" b="1" smtClean="0"/>
              <a:t>）数组，其作用与</a:t>
            </a:r>
            <a:r>
              <a:rPr lang="en-US" altLang="zh-CN" sz="2400" b="1" smtClean="0"/>
              <a:t>x=a:(b-a)/(n-1):b</a:t>
            </a:r>
            <a:r>
              <a:rPr lang="zh-CN" altLang="en-US" sz="2400" b="1" smtClean="0"/>
              <a:t>同。</a:t>
            </a:r>
            <a:endParaRPr lang="zh-CN" altLang="en-US" sz="2400" b="1" smtClean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533400"/>
            <a:ext cx="7793038" cy="1462088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itchFamily="18" charset="0"/>
              </a:rPr>
              <a:t>二维数组的创建</a:t>
            </a:r>
            <a:endParaRPr lang="zh-CN" altLang="en-US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772400" cy="4114800"/>
          </a:xfrm>
        </p:spPr>
        <p:txBody>
          <a:bodyPr/>
          <a:lstStyle/>
          <a:p>
            <a:pPr marL="711200" indent="-711200" eaLnBrk="1" hangingPunct="1"/>
            <a:r>
              <a:rPr lang="zh-CN" altLang="en-US" b="1" smtClean="0">
                <a:solidFill>
                  <a:srgbClr val="FF0000"/>
                </a:solidFill>
                <a:latin typeface="Times New Roman" pitchFamily="18" charset="0"/>
              </a:rPr>
              <a:t>二维数组</a:t>
            </a:r>
            <a:r>
              <a:rPr lang="zh-CN" altLang="en-US" b="1" smtClean="0">
                <a:latin typeface="Times New Roman" pitchFamily="18" charset="0"/>
              </a:rPr>
              <a:t>：</a:t>
            </a:r>
          </a:p>
          <a:p>
            <a:pPr marL="1066800" lvl="1" indent="-609600" eaLnBrk="1" hangingPunct="1"/>
            <a:r>
              <a:rPr lang="zh-CN" altLang="en-US" b="1" smtClean="0">
                <a:latin typeface="Times New Roman" pitchFamily="18" charset="0"/>
              </a:rPr>
              <a:t>是由实数或复数排列成矩形而构成的。</a:t>
            </a:r>
          </a:p>
          <a:p>
            <a:pPr marL="1066800" lvl="1" indent="-609600" eaLnBrk="1" hangingPunct="1"/>
            <a:r>
              <a:rPr lang="zh-CN" altLang="en-US" b="1" smtClean="0">
                <a:latin typeface="Times New Roman" pitchFamily="18" charset="0"/>
              </a:rPr>
              <a:t>从数据结构上看，矩阵和二维数组没有什么区别。在</a:t>
            </a:r>
            <a:r>
              <a:rPr lang="en-US" altLang="zh-CN" b="1" smtClean="0">
                <a:latin typeface="Times New Roman" pitchFamily="18" charset="0"/>
              </a:rPr>
              <a:t>MATALB</a:t>
            </a:r>
            <a:r>
              <a:rPr lang="zh-CN" altLang="en-US" b="1" smtClean="0">
                <a:latin typeface="Times New Roman" pitchFamily="18" charset="0"/>
              </a:rPr>
              <a:t>中一维数组称为矢量，二维数组或多维数组称为矩阵。</a:t>
            </a:r>
          </a:p>
          <a:p>
            <a:pPr marL="711200" indent="-711200" eaLnBrk="1" hangingPunct="1"/>
            <a:r>
              <a:rPr lang="zh-CN" altLang="en-US" b="1" smtClean="0">
                <a:latin typeface="Times New Roman" pitchFamily="18" charset="0"/>
                <a:hlinkClick r:id="rId2" action="ppaction://hlinksldjump"/>
              </a:rPr>
              <a:t>直接输入法</a:t>
            </a:r>
            <a:r>
              <a:rPr lang="zh-CN" altLang="en-US" b="1" smtClean="0">
                <a:hlinkClick r:id="rId2" action="ppaction://hlinksldjump"/>
              </a:rPr>
              <a:t> </a:t>
            </a:r>
            <a:endParaRPr lang="zh-CN" altLang="en-US" b="1" smtClean="0"/>
          </a:p>
          <a:p>
            <a:pPr marL="711200" indent="-711200" eaLnBrk="1" hangingPunct="1"/>
            <a:r>
              <a:rPr lang="zh-CN" altLang="en-US" b="1" smtClean="0">
                <a:latin typeface="Times New Roman" pitchFamily="18" charset="0"/>
                <a:hlinkClick r:id="rId3" action="ppaction://hlinksldjump"/>
              </a:rPr>
              <a:t>利用</a:t>
            </a:r>
            <a:r>
              <a:rPr lang="en-US" altLang="zh-CN" b="1" smtClean="0">
                <a:hlinkClick r:id="rId3" action="ppaction://hlinksldjump"/>
              </a:rPr>
              <a:t>M</a:t>
            </a:r>
            <a:r>
              <a:rPr lang="zh-CN" altLang="en-US" b="1" smtClean="0">
                <a:latin typeface="Times New Roman" pitchFamily="18" charset="0"/>
                <a:hlinkClick r:id="rId3" action="ppaction://hlinksldjump"/>
              </a:rPr>
              <a:t>文件创建和保存数组</a:t>
            </a:r>
            <a:r>
              <a:rPr lang="zh-CN" altLang="en-US" b="1" smtClean="0">
                <a:hlinkClick r:id="rId3" action="ppaction://hlinksldjump"/>
              </a:rPr>
              <a:t> </a:t>
            </a:r>
            <a:endParaRPr lang="zh-CN" altLang="en-US" b="1" smtClean="0"/>
          </a:p>
          <a:p>
            <a:pPr marL="711200" indent="-711200" eaLnBrk="1" hangingPunct="1"/>
            <a:r>
              <a:rPr lang="zh-CN" altLang="en-US" b="1" smtClean="0"/>
              <a:t>利用</a:t>
            </a:r>
            <a:r>
              <a:rPr lang="en-US" altLang="zh-CN" b="1" smtClean="0"/>
              <a:t>MATLAB</a:t>
            </a:r>
            <a:r>
              <a:rPr lang="zh-CN" altLang="en-US" b="1" smtClean="0"/>
              <a:t>函数创建数组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bldLvl="3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占位符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1E298F5-0A15-4CA3-8F3D-42B1DED8592D}" type="datetime1">
              <a:rPr lang="zh-CN" altLang="en-US" smtClean="0"/>
              <a:pPr/>
              <a:t>2018/7/3</a:t>
            </a:fld>
            <a:endParaRPr lang="en-US" altLang="zh-CN" smtClean="0"/>
          </a:p>
        </p:txBody>
      </p:sp>
      <p:sp>
        <p:nvSpPr>
          <p:cNvPr id="56323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MATLAB</a:t>
            </a:r>
          </a:p>
        </p:txBody>
      </p:sp>
      <p:sp>
        <p:nvSpPr>
          <p:cNvPr id="56324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B57DDF-526B-4DEE-A44A-8FABC3C58D3B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4906963" cy="762000"/>
          </a:xfrm>
          <a:noFill/>
        </p:spPr>
        <p:txBody>
          <a:bodyPr>
            <a:spAutoFit/>
          </a:bodyPr>
          <a:lstStyle/>
          <a:p>
            <a:r>
              <a:rPr lang="en-US" altLang="zh-CN" smtClean="0"/>
              <a:t>2.5 </a:t>
            </a:r>
            <a:r>
              <a:rPr lang="zh-CN" altLang="en-US" smtClean="0"/>
              <a:t>多项式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077200" cy="1971675"/>
          </a:xfrm>
          <a:noFill/>
        </p:spPr>
        <p:txBody>
          <a:bodyPr>
            <a:spAutoFit/>
          </a:bodyPr>
          <a:lstStyle/>
          <a:p>
            <a:pPr marL="609600" indent="-609600"/>
            <a:r>
              <a:rPr lang="en-US" altLang="zh-CN" b="1" dirty="0" err="1" smtClean="0">
                <a:solidFill>
                  <a:schemeClr val="tx2"/>
                </a:solidFill>
              </a:rPr>
              <a:t>matlab</a:t>
            </a:r>
            <a:r>
              <a:rPr lang="zh-CN" altLang="en-US" b="1" dirty="0" smtClean="0">
                <a:solidFill>
                  <a:schemeClr val="tx2"/>
                </a:solidFill>
              </a:rPr>
              <a:t>语言把多项式表达成一个行向量，该向量中的元素是按多项式降幂排列的。</a:t>
            </a:r>
          </a:p>
          <a:p>
            <a:pPr marL="609600" indent="-609600">
              <a:buFont typeface="Wingdings" pitchFamily="2" charset="2"/>
              <a:buNone/>
            </a:pPr>
            <a:r>
              <a:rPr lang="zh-CN" altLang="en-US" b="1" dirty="0" smtClean="0">
                <a:solidFill>
                  <a:schemeClr val="tx2"/>
                </a:solidFill>
              </a:rPr>
              <a:t>如： </a:t>
            </a:r>
            <a:r>
              <a:rPr lang="en-US" altLang="zh-CN" b="1" dirty="0" smtClean="0">
                <a:solidFill>
                  <a:schemeClr val="tx2"/>
                </a:solidFill>
              </a:rPr>
              <a:t>f(x)=a</a:t>
            </a:r>
            <a:r>
              <a:rPr lang="en-US" altLang="zh-CN" b="1" baseline="-25000" dirty="0" smtClean="0">
                <a:solidFill>
                  <a:schemeClr val="tx2"/>
                </a:solidFill>
              </a:rPr>
              <a:t>n</a:t>
            </a:r>
            <a:r>
              <a:rPr lang="en-US" altLang="zh-CN" b="1" dirty="0" smtClean="0">
                <a:solidFill>
                  <a:schemeClr val="tx2"/>
                </a:solidFill>
              </a:rPr>
              <a:t>x</a:t>
            </a:r>
            <a:r>
              <a:rPr lang="en-US" altLang="zh-CN" b="1" baseline="30000" dirty="0" smtClean="0">
                <a:solidFill>
                  <a:schemeClr val="tx2"/>
                </a:solidFill>
              </a:rPr>
              <a:t>n</a:t>
            </a:r>
            <a:r>
              <a:rPr lang="en-US" altLang="zh-CN" b="1" dirty="0" smtClean="0">
                <a:solidFill>
                  <a:schemeClr val="tx2"/>
                </a:solidFill>
              </a:rPr>
              <a:t>+a</a:t>
            </a:r>
            <a:r>
              <a:rPr lang="en-US" altLang="zh-CN" b="1" baseline="-25000" dirty="0" smtClean="0">
                <a:solidFill>
                  <a:schemeClr val="tx2"/>
                </a:solidFill>
              </a:rPr>
              <a:t>n-1</a:t>
            </a:r>
            <a:r>
              <a:rPr lang="en-US" altLang="zh-CN" b="1" dirty="0" smtClean="0">
                <a:solidFill>
                  <a:schemeClr val="tx2"/>
                </a:solidFill>
              </a:rPr>
              <a:t>x</a:t>
            </a:r>
            <a:r>
              <a:rPr lang="en-US" altLang="zh-CN" b="1" baseline="30000" dirty="0" smtClean="0">
                <a:solidFill>
                  <a:schemeClr val="tx2"/>
                </a:solidFill>
              </a:rPr>
              <a:t>n-1</a:t>
            </a:r>
            <a:r>
              <a:rPr lang="en-US" altLang="zh-CN" b="1" dirty="0" smtClean="0">
                <a:solidFill>
                  <a:schemeClr val="tx2"/>
                </a:solidFill>
              </a:rPr>
              <a:t>+……+a</a:t>
            </a:r>
            <a:r>
              <a:rPr lang="en-US" altLang="zh-CN" sz="1200" b="1" dirty="0" smtClean="0">
                <a:solidFill>
                  <a:schemeClr val="tx2"/>
                </a:solidFill>
              </a:rPr>
              <a:t>0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marL="609600" indent="-609600"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tx2"/>
                </a:solidFill>
              </a:rPr>
              <a:t> </a:t>
            </a:r>
            <a:r>
              <a:rPr lang="zh-CN" altLang="en-US" b="1" dirty="0" smtClean="0">
                <a:solidFill>
                  <a:schemeClr val="tx2"/>
                </a:solidFill>
              </a:rPr>
              <a:t>可用行向量 </a:t>
            </a:r>
            <a:r>
              <a:rPr lang="en-US" altLang="zh-CN" b="1" dirty="0" smtClean="0">
                <a:solidFill>
                  <a:schemeClr val="tx2"/>
                </a:solidFill>
              </a:rPr>
              <a:t>p=[a</a:t>
            </a:r>
            <a:r>
              <a:rPr lang="en-US" altLang="zh-CN" b="1" baseline="-25000" dirty="0" smtClean="0">
                <a:solidFill>
                  <a:schemeClr val="tx2"/>
                </a:solidFill>
              </a:rPr>
              <a:t>n</a:t>
            </a:r>
            <a:r>
              <a:rPr lang="en-US" altLang="zh-CN" b="1" dirty="0" smtClean="0">
                <a:solidFill>
                  <a:schemeClr val="tx2"/>
                </a:solidFill>
              </a:rPr>
              <a:t> a</a:t>
            </a:r>
            <a:r>
              <a:rPr lang="en-US" altLang="zh-CN" b="1" baseline="-25000" dirty="0" smtClean="0">
                <a:solidFill>
                  <a:schemeClr val="tx2"/>
                </a:solidFill>
              </a:rPr>
              <a:t>n-1</a:t>
            </a:r>
            <a:r>
              <a:rPr lang="en-US" altLang="zh-CN" b="1" dirty="0" smtClean="0">
                <a:solidFill>
                  <a:schemeClr val="tx2"/>
                </a:solidFill>
              </a:rPr>
              <a:t> …… a</a:t>
            </a:r>
            <a:r>
              <a:rPr lang="en-US" altLang="zh-CN" b="1" baseline="-25000" dirty="0" smtClean="0">
                <a:solidFill>
                  <a:schemeClr val="tx2"/>
                </a:solidFill>
              </a:rPr>
              <a:t>1</a:t>
            </a:r>
            <a:r>
              <a:rPr lang="en-US" altLang="zh-CN" b="1" dirty="0" smtClean="0">
                <a:solidFill>
                  <a:schemeClr val="tx2"/>
                </a:solidFill>
              </a:rPr>
              <a:t> a</a:t>
            </a:r>
            <a:r>
              <a:rPr lang="en-US" altLang="zh-CN" b="1" baseline="-25000" dirty="0" smtClean="0">
                <a:solidFill>
                  <a:schemeClr val="tx2"/>
                </a:solidFill>
              </a:rPr>
              <a:t>0</a:t>
            </a:r>
            <a:r>
              <a:rPr lang="en-US" altLang="zh-CN" b="1" dirty="0" smtClean="0">
                <a:solidFill>
                  <a:schemeClr val="tx2"/>
                </a:solidFill>
              </a:rPr>
              <a:t>]</a:t>
            </a:r>
            <a:r>
              <a:rPr lang="zh-CN" altLang="en-US" b="1" dirty="0" smtClean="0">
                <a:solidFill>
                  <a:schemeClr val="tx2"/>
                </a:solidFill>
              </a:rPr>
              <a:t>表示</a:t>
            </a:r>
          </a:p>
        </p:txBody>
      </p:sp>
      <p:sp>
        <p:nvSpPr>
          <p:cNvPr id="56327" name="Text Box 4"/>
          <p:cNvSpPr txBox="1">
            <a:spLocks noChangeArrowheads="1"/>
          </p:cNvSpPr>
          <p:nvPr/>
        </p:nvSpPr>
        <p:spPr bwMode="auto">
          <a:xfrm>
            <a:off x="1422400" y="1193800"/>
            <a:ext cx="51816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1</a:t>
            </a:r>
            <a:r>
              <a:rPr lang="zh-CN" altLang="en-US" sz="2800" b="1">
                <a:solidFill>
                  <a:schemeClr val="bg2"/>
                </a:solidFill>
              </a:rPr>
              <a:t>、多项式的表达和创建</a:t>
            </a:r>
          </a:p>
        </p:txBody>
      </p:sp>
      <p:sp>
        <p:nvSpPr>
          <p:cNvPr id="56328" name="Rectangle 5"/>
          <p:cNvSpPr>
            <a:spLocks noChangeArrowheads="1"/>
          </p:cNvSpPr>
          <p:nvPr/>
        </p:nvSpPr>
        <p:spPr bwMode="auto">
          <a:xfrm>
            <a:off x="762000" y="4419600"/>
            <a:ext cx="80772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</a:rPr>
              <a:t>多项式</a:t>
            </a:r>
            <a:r>
              <a:rPr lang="en-US" altLang="zh-CN" sz="2800" b="1" dirty="0">
                <a:solidFill>
                  <a:schemeClr val="tx2"/>
                </a:solidFill>
              </a:rPr>
              <a:t>f(x)= 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x</a:t>
            </a:r>
            <a:r>
              <a:rPr lang="en-US" altLang="zh-CN" sz="2800" b="1" baseline="30000" dirty="0" smtClean="0">
                <a:solidFill>
                  <a:schemeClr val="tx2"/>
                </a:solidFill>
              </a:rPr>
              <a:t>4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+1</a:t>
            </a:r>
            <a:endParaRPr lang="en-US" altLang="zh-CN" sz="2800" b="1" dirty="0">
              <a:solidFill>
                <a:schemeClr val="tx2"/>
              </a:solidFill>
            </a:endParaRPr>
          </a:p>
          <a:p>
            <a:pPr marL="609600" indent="-609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</a:rPr>
              <a:t>可用行向量 </a:t>
            </a:r>
            <a:r>
              <a:rPr lang="en-US" altLang="zh-CN" sz="2800" b="1" dirty="0">
                <a:solidFill>
                  <a:schemeClr val="tx2"/>
                </a:solidFill>
              </a:rPr>
              <a:t>p=[1 0 </a:t>
            </a:r>
            <a:r>
              <a:rPr lang="en-US" altLang="zh-CN" sz="2800" b="1" dirty="0" err="1">
                <a:solidFill>
                  <a:schemeClr val="tx2"/>
                </a:solidFill>
              </a:rPr>
              <a:t>0</a:t>
            </a:r>
            <a:r>
              <a:rPr lang="en-US" altLang="zh-CN" sz="2800" b="1" dirty="0">
                <a:solidFill>
                  <a:schemeClr val="tx2"/>
                </a:solidFill>
              </a:rPr>
              <a:t> </a:t>
            </a:r>
            <a:r>
              <a:rPr lang="en-US" altLang="zh-CN" sz="2800" b="1" dirty="0" err="1">
                <a:solidFill>
                  <a:schemeClr val="tx2"/>
                </a:solidFill>
              </a:rPr>
              <a:t>0</a:t>
            </a:r>
            <a:r>
              <a:rPr lang="en-US" altLang="zh-CN" sz="2800" b="1" dirty="0">
                <a:solidFill>
                  <a:schemeClr val="tx2"/>
                </a:solidFill>
              </a:rPr>
              <a:t> 1]</a:t>
            </a:r>
            <a:r>
              <a:rPr lang="zh-CN" altLang="en-US" sz="2800" b="1" dirty="0">
                <a:solidFill>
                  <a:schemeClr val="tx2"/>
                </a:solidFill>
              </a:rPr>
              <a:t>表示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533400"/>
            <a:ext cx="7793038" cy="1462088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itchFamily="18" charset="0"/>
              </a:rPr>
              <a:t>二维数组元素的标识（编号）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001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smtClean="0">
                <a:solidFill>
                  <a:srgbClr val="FF0000"/>
                </a:solidFill>
              </a:rPr>
              <a:t>“</a:t>
            </a:r>
            <a:r>
              <a:rPr lang="zh-CN" altLang="en-US" b="1" smtClean="0">
                <a:solidFill>
                  <a:srgbClr val="FF0000"/>
                </a:solidFill>
                <a:latin typeface="Times New Roman" pitchFamily="18" charset="0"/>
              </a:rPr>
              <a:t>全下标</a:t>
            </a:r>
            <a:r>
              <a:rPr lang="zh-CN" altLang="en-US" b="1" smtClean="0">
                <a:solidFill>
                  <a:srgbClr val="FF0000"/>
                </a:solidFill>
              </a:rPr>
              <a:t>”</a:t>
            </a:r>
            <a:r>
              <a:rPr lang="zh-CN" altLang="en-US" b="1" smtClean="0">
                <a:solidFill>
                  <a:srgbClr val="FF0000"/>
                </a:solidFill>
                <a:latin typeface="Times New Roman" pitchFamily="18" charset="0"/>
              </a:rPr>
              <a:t>标识法</a:t>
            </a:r>
            <a:r>
              <a:rPr lang="zh-CN" altLang="en-US" b="1" smtClean="0">
                <a:latin typeface="Times New Roman" pitchFamily="18" charset="0"/>
              </a:rPr>
              <a:t>：即指出是</a:t>
            </a:r>
            <a:r>
              <a:rPr lang="zh-CN" altLang="en-US" b="1" smtClean="0"/>
              <a:t>“</a:t>
            </a:r>
            <a:r>
              <a:rPr lang="zh-CN" altLang="en-US" b="1" smtClean="0">
                <a:latin typeface="Times New Roman" pitchFamily="18" charset="0"/>
              </a:rPr>
              <a:t>第几行，第几列</a:t>
            </a:r>
            <a:r>
              <a:rPr lang="zh-CN" altLang="en-US" b="1" smtClean="0"/>
              <a:t>”</a:t>
            </a:r>
            <a:r>
              <a:rPr lang="zh-CN" altLang="en-US" b="1" smtClean="0">
                <a:latin typeface="Times New Roman" pitchFamily="18" charset="0"/>
              </a:rPr>
              <a:t>的元素。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smtClean="0">
                <a:solidFill>
                  <a:srgbClr val="FF0000"/>
                </a:solidFill>
                <a:latin typeface="Times New Roman" pitchFamily="18" charset="0"/>
              </a:rPr>
              <a:t>优点</a:t>
            </a:r>
            <a:r>
              <a:rPr lang="zh-CN" altLang="en-US" b="1" smtClean="0">
                <a:latin typeface="Times New Roman" pitchFamily="18" charset="0"/>
              </a:rPr>
              <a:t>：几何概念清楚，引述简单。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smtClean="0">
                <a:latin typeface="Times New Roman" pitchFamily="18" charset="0"/>
              </a:rPr>
              <a:t>对于二维数组来说， </a:t>
            </a:r>
            <a:r>
              <a:rPr lang="zh-CN" altLang="en-US" b="1" smtClean="0"/>
              <a:t>“</a:t>
            </a:r>
            <a:r>
              <a:rPr lang="zh-CN" altLang="en-US" b="1" smtClean="0">
                <a:latin typeface="Times New Roman" pitchFamily="18" charset="0"/>
              </a:rPr>
              <a:t>全下标</a:t>
            </a:r>
            <a:r>
              <a:rPr lang="zh-CN" altLang="en-US" b="1" smtClean="0"/>
              <a:t>”</a:t>
            </a:r>
            <a:r>
              <a:rPr lang="zh-CN" altLang="en-US" b="1" smtClean="0">
                <a:latin typeface="Times New Roman" pitchFamily="18" charset="0"/>
              </a:rPr>
              <a:t>标识由两个下标</a:t>
            </a:r>
            <a:r>
              <a:rPr lang="zh-CN" altLang="en-US" b="1" smtClean="0">
                <a:solidFill>
                  <a:srgbClr val="FF0000"/>
                </a:solidFill>
                <a:latin typeface="Times New Roman" pitchFamily="18" charset="0"/>
              </a:rPr>
              <a:t>组成</a:t>
            </a:r>
            <a:r>
              <a:rPr lang="zh-CN" altLang="en-US" b="1" smtClean="0">
                <a:latin typeface="Times New Roman" pitchFamily="18" charset="0"/>
              </a:rPr>
              <a:t>：行下标，列下标。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smtClean="0">
                <a:latin typeface="Times New Roman" pitchFamily="18" charset="0"/>
              </a:rPr>
              <a:t>例</a:t>
            </a:r>
            <a:r>
              <a:rPr lang="en-US" altLang="zh-CN" b="1" smtClean="0">
                <a:latin typeface="Times New Roman" pitchFamily="18" charset="0"/>
              </a:rPr>
              <a:t>:</a:t>
            </a:r>
            <a:r>
              <a:rPr lang="zh-CN" altLang="en-US" sz="2800" b="1" smtClean="0"/>
              <a:t>矩阵</a:t>
            </a:r>
            <a:r>
              <a:rPr lang="en-US" altLang="zh-CN" sz="2800" b="1" smtClean="0"/>
              <a:t>A=[ 1   2   3   4   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/>
              <a:t>			  6   7   8   9   10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/>
              <a:t>			 11 12 13 14  15 ]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/>
              <a:t>		</a:t>
            </a:r>
            <a:r>
              <a:rPr lang="zh-CN" altLang="en-US" sz="2800" b="1" smtClean="0"/>
              <a:t>则 </a:t>
            </a:r>
            <a:r>
              <a:rPr lang="en-US" altLang="zh-CN" sz="2800" b="1" smtClean="0"/>
              <a:t>A(2</a:t>
            </a:r>
            <a:r>
              <a:rPr lang="zh-CN" altLang="en-US" sz="2800" b="1" smtClean="0"/>
              <a:t>，</a:t>
            </a:r>
            <a:r>
              <a:rPr lang="en-US" altLang="zh-CN" sz="2800" b="1" smtClean="0"/>
              <a:t>3)= 8   , A(3</a:t>
            </a:r>
            <a:r>
              <a:rPr lang="zh-CN" altLang="en-US" sz="2800" b="1" smtClean="0"/>
              <a:t>，</a:t>
            </a:r>
            <a:r>
              <a:rPr lang="en-US" altLang="zh-CN" sz="2800" b="1" smtClean="0"/>
              <a:t>2)= 12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/>
              <a:t>          	     A(3</a:t>
            </a:r>
            <a:r>
              <a:rPr lang="zh-CN" altLang="en-US" sz="2800" b="1" smtClean="0"/>
              <a:t>，</a:t>
            </a:r>
            <a:r>
              <a:rPr lang="en-US" altLang="zh-CN" sz="2800" b="1" smtClean="0"/>
              <a:t>5)= 15 , A(1</a:t>
            </a:r>
            <a:r>
              <a:rPr lang="zh-CN" altLang="en-US" sz="2800" b="1" smtClean="0"/>
              <a:t>，</a:t>
            </a:r>
            <a:r>
              <a:rPr lang="en-US" altLang="zh-CN" sz="2800" b="1" smtClean="0"/>
              <a:t>5)= 5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533400"/>
            <a:ext cx="7793038" cy="1462088"/>
          </a:xfrm>
        </p:spPr>
        <p:txBody>
          <a:bodyPr/>
          <a:lstStyle/>
          <a:p>
            <a:pPr eaLnBrk="1" hangingPunct="1"/>
            <a:r>
              <a:rPr lang="en-US" altLang="zh-CN" smtClean="0"/>
              <a:t>“</a:t>
            </a:r>
            <a:r>
              <a:rPr lang="zh-CN" altLang="en-US" smtClean="0">
                <a:latin typeface="Times New Roman" pitchFamily="18" charset="0"/>
              </a:rPr>
              <a:t>单下标</a:t>
            </a:r>
            <a:r>
              <a:rPr lang="zh-CN" altLang="en-US" smtClean="0"/>
              <a:t>”</a:t>
            </a:r>
            <a:r>
              <a:rPr lang="zh-CN" altLang="en-US" smtClean="0">
                <a:latin typeface="Times New Roman" pitchFamily="18" charset="0"/>
              </a:rPr>
              <a:t>标识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077200" cy="4572000"/>
          </a:xfrm>
        </p:spPr>
        <p:txBody>
          <a:bodyPr/>
          <a:lstStyle/>
          <a:p>
            <a:pPr eaLnBrk="1" hangingPunct="1"/>
            <a:r>
              <a:rPr lang="en-US" altLang="zh-CN" sz="2400" b="1" smtClean="0">
                <a:solidFill>
                  <a:srgbClr val="FF0000"/>
                </a:solidFill>
              </a:rPr>
              <a:t>“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</a:rPr>
              <a:t>单下标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(Linear Index)</a:t>
            </a:r>
            <a:r>
              <a:rPr lang="en-US" altLang="zh-CN" sz="2400" b="1" smtClean="0">
                <a:solidFill>
                  <a:srgbClr val="FF0000"/>
                </a:solidFill>
              </a:rPr>
              <a:t>”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</a:rPr>
              <a:t>标识</a:t>
            </a:r>
            <a:r>
              <a:rPr lang="zh-CN" altLang="en-US" sz="2400" b="1" smtClean="0">
                <a:latin typeface="Times New Roman" pitchFamily="18" charset="0"/>
              </a:rPr>
              <a:t>：</a:t>
            </a:r>
          </a:p>
          <a:p>
            <a:pPr lvl="1" eaLnBrk="1" hangingPunct="1"/>
            <a:r>
              <a:rPr lang="zh-CN" altLang="en-US" sz="2400" b="1" smtClean="0">
                <a:latin typeface="Times New Roman" pitchFamily="18" charset="0"/>
              </a:rPr>
              <a:t>就是</a:t>
            </a:r>
            <a:r>
              <a:rPr lang="zh-CN" altLang="en-US" sz="2400" b="1" smtClean="0"/>
              <a:t>“</a:t>
            </a:r>
            <a:r>
              <a:rPr lang="zh-CN" altLang="en-US" sz="2400" b="1" smtClean="0">
                <a:latin typeface="Times New Roman" pitchFamily="18" charset="0"/>
              </a:rPr>
              <a:t>只用一个下标来指明元素在数组中的位置</a:t>
            </a:r>
            <a:r>
              <a:rPr lang="zh-CN" altLang="en-US" sz="2400" b="1" smtClean="0"/>
              <a:t>”</a:t>
            </a:r>
            <a:r>
              <a:rPr lang="zh-CN" altLang="en-US" sz="2400" b="1" smtClean="0">
                <a:latin typeface="Times New Roman" pitchFamily="18" charset="0"/>
              </a:rPr>
              <a:t>。</a:t>
            </a:r>
          </a:p>
          <a:p>
            <a:pPr eaLnBrk="1" hangingPunct="1"/>
            <a:r>
              <a:rPr lang="zh-CN" altLang="en-US" sz="2400" b="1" smtClean="0">
                <a:solidFill>
                  <a:srgbClr val="FF0000"/>
                </a:solidFill>
              </a:rPr>
              <a:t>“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</a:rPr>
              <a:t>一维编号</a:t>
            </a:r>
            <a:r>
              <a:rPr lang="zh-CN" altLang="en-US" sz="2400" b="1" smtClean="0">
                <a:solidFill>
                  <a:srgbClr val="FF0000"/>
                </a:solidFill>
              </a:rPr>
              <a:t>”</a:t>
            </a:r>
            <a:r>
              <a:rPr lang="zh-CN" altLang="en-US" sz="2400" b="1" smtClean="0">
                <a:latin typeface="Times New Roman" pitchFamily="18" charset="0"/>
              </a:rPr>
              <a:t>：</a:t>
            </a:r>
          </a:p>
          <a:p>
            <a:pPr lvl="1" eaLnBrk="1" hangingPunct="1"/>
            <a:r>
              <a:rPr lang="zh-CN" altLang="en-US" sz="2400" b="1" smtClean="0">
                <a:latin typeface="Times New Roman" pitchFamily="18" charset="0"/>
              </a:rPr>
              <a:t>先设想把二维数组的所有列，按先左后右的次序、首尾相接排成</a:t>
            </a:r>
            <a:r>
              <a:rPr lang="zh-CN" altLang="en-US" sz="2400" b="1" smtClean="0"/>
              <a:t>“</a:t>
            </a:r>
            <a:r>
              <a:rPr lang="zh-CN" altLang="en-US" sz="2400" b="1" smtClean="0">
                <a:latin typeface="Times New Roman" pitchFamily="18" charset="0"/>
              </a:rPr>
              <a:t>一维长列</a:t>
            </a:r>
            <a:r>
              <a:rPr lang="zh-CN" altLang="en-US" sz="2400" b="1" smtClean="0"/>
              <a:t>”</a:t>
            </a:r>
            <a:r>
              <a:rPr lang="zh-CN" altLang="en-US" sz="2400" b="1" smtClean="0">
                <a:latin typeface="Times New Roman" pitchFamily="18" charset="0"/>
              </a:rPr>
              <a:t>；然后，自上往下对元素位置进行编号。</a:t>
            </a:r>
          </a:p>
          <a:p>
            <a:pPr eaLnBrk="1" hangingPunct="1"/>
            <a:r>
              <a:rPr lang="zh-CN" altLang="en-US" sz="2400" b="1" smtClean="0">
                <a:latin typeface="Times New Roman" pitchFamily="18" charset="0"/>
              </a:rPr>
              <a:t>例</a:t>
            </a:r>
            <a:r>
              <a:rPr lang="en-US" altLang="zh-CN" sz="2400" b="1" smtClean="0">
                <a:latin typeface="Times New Roman" pitchFamily="18" charset="0"/>
              </a:rPr>
              <a:t>:</a:t>
            </a:r>
            <a:r>
              <a:rPr lang="zh-CN" altLang="en-US" sz="2400" b="1" smtClean="0"/>
              <a:t>矩阵</a:t>
            </a:r>
            <a:r>
              <a:rPr lang="en-US" altLang="zh-CN" sz="2400" b="1" smtClean="0"/>
              <a:t>A=[ 1   2   3   4   5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			  6   7   8   9   10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			 11 12 13 14  15 ]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		</a:t>
            </a:r>
            <a:r>
              <a:rPr lang="zh-CN" altLang="en-US" sz="2400" b="1" smtClean="0"/>
              <a:t>则 </a:t>
            </a:r>
            <a:r>
              <a:rPr lang="en-US" altLang="zh-CN" sz="2400" b="1" smtClean="0"/>
              <a:t>A(2)=6, A(5)=7</a:t>
            </a:r>
            <a:r>
              <a:rPr lang="en-US" altLang="zh-CN" sz="2400" smtClean="0"/>
              <a:t> </a:t>
            </a:r>
            <a:r>
              <a:rPr lang="en-US" altLang="zh-CN" sz="2400" b="1" smtClean="0"/>
              <a:t>, A(8)= 8 ,A(12)= 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bldLvl="3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“</a:t>
            </a:r>
            <a:r>
              <a:rPr lang="zh-CN" altLang="en-US" b="1" smtClean="0">
                <a:latin typeface="Times New Roman" pitchFamily="18" charset="0"/>
              </a:rPr>
              <a:t>单下标</a:t>
            </a:r>
            <a:r>
              <a:rPr lang="zh-CN" altLang="en-US" b="1" smtClean="0"/>
              <a:t>”</a:t>
            </a:r>
            <a:r>
              <a:rPr lang="zh-CN" altLang="en-US" b="1" smtClean="0">
                <a:latin typeface="Times New Roman" pitchFamily="18" charset="0"/>
              </a:rPr>
              <a:t>与</a:t>
            </a:r>
            <a:r>
              <a:rPr lang="zh-CN" altLang="en-US" b="1" smtClean="0"/>
              <a:t>“</a:t>
            </a:r>
            <a:r>
              <a:rPr lang="zh-CN" altLang="en-US" b="1" smtClean="0">
                <a:latin typeface="Times New Roman" pitchFamily="18" charset="0"/>
              </a:rPr>
              <a:t>全下标</a:t>
            </a:r>
            <a:r>
              <a:rPr lang="zh-CN" altLang="en-US" b="1" smtClean="0"/>
              <a:t>”</a:t>
            </a:r>
            <a:r>
              <a:rPr lang="zh-CN" altLang="en-US" b="1" smtClean="0">
                <a:latin typeface="Times New Roman" pitchFamily="18" charset="0"/>
              </a:rPr>
              <a:t>的</a:t>
            </a:r>
            <a:r>
              <a:rPr lang="zh-CN" altLang="en-US" b="1" smtClean="0">
                <a:solidFill>
                  <a:srgbClr val="FF0000"/>
                </a:solidFill>
                <a:latin typeface="Times New Roman" pitchFamily="18" charset="0"/>
              </a:rPr>
              <a:t>转换关系</a:t>
            </a:r>
            <a:r>
              <a:rPr lang="zh-CN" altLang="en-US" b="1" smtClean="0">
                <a:latin typeface="Times New Roman" pitchFamily="18" charset="0"/>
              </a:rPr>
              <a:t>：</a:t>
            </a:r>
          </a:p>
          <a:p>
            <a:pPr lvl="1" eaLnBrk="1" hangingPunct="1"/>
            <a:r>
              <a:rPr lang="zh-CN" altLang="en-US" b="1" smtClean="0">
                <a:latin typeface="Times New Roman" pitchFamily="18" charset="0"/>
              </a:rPr>
              <a:t>以</a:t>
            </a:r>
            <a:r>
              <a:rPr lang="en-US" altLang="zh-CN" b="1" smtClean="0">
                <a:latin typeface="Times New Roman" pitchFamily="18" charset="0"/>
              </a:rPr>
              <a:t>(m×n)</a:t>
            </a:r>
            <a:r>
              <a:rPr lang="zh-CN" altLang="en-US" b="1" smtClean="0">
                <a:latin typeface="Times New Roman" pitchFamily="18" charset="0"/>
              </a:rPr>
              <a:t>的二维数组</a:t>
            </a:r>
            <a:r>
              <a:rPr lang="en-US" altLang="zh-CN" b="1" smtClean="0">
                <a:latin typeface="Times New Roman" pitchFamily="18" charset="0"/>
              </a:rPr>
              <a:t>A</a:t>
            </a:r>
            <a:r>
              <a:rPr lang="zh-CN" altLang="en-US" b="1" smtClean="0">
                <a:latin typeface="Times New Roman" pitchFamily="18" charset="0"/>
              </a:rPr>
              <a:t>为例，若</a:t>
            </a:r>
            <a:r>
              <a:rPr lang="zh-CN" altLang="en-US" b="1" smtClean="0"/>
              <a:t>“</a:t>
            </a:r>
            <a:r>
              <a:rPr lang="zh-CN" altLang="en-US" b="1" smtClean="0">
                <a:latin typeface="Times New Roman" pitchFamily="18" charset="0"/>
              </a:rPr>
              <a:t>全下标</a:t>
            </a:r>
            <a:r>
              <a:rPr lang="zh-CN" altLang="en-US" b="1" smtClean="0"/>
              <a:t>”</a:t>
            </a:r>
            <a:r>
              <a:rPr lang="zh-CN" altLang="en-US" b="1" smtClean="0">
                <a:latin typeface="Times New Roman" pitchFamily="18" charset="0"/>
              </a:rPr>
              <a:t>元素位置是</a:t>
            </a:r>
            <a:r>
              <a:rPr lang="zh-CN" altLang="en-US" b="1" smtClean="0"/>
              <a:t>“</a:t>
            </a:r>
            <a:r>
              <a:rPr lang="zh-CN" altLang="en-US" b="1" smtClean="0">
                <a:latin typeface="Times New Roman" pitchFamily="18" charset="0"/>
              </a:rPr>
              <a:t>第</a:t>
            </a:r>
            <a:r>
              <a:rPr lang="en-US" altLang="zh-CN" b="1" smtClean="0">
                <a:latin typeface="Times New Roman" pitchFamily="18" charset="0"/>
              </a:rPr>
              <a:t>r</a:t>
            </a:r>
            <a:r>
              <a:rPr lang="zh-CN" altLang="en-US" b="1" smtClean="0">
                <a:latin typeface="Times New Roman" pitchFamily="18" charset="0"/>
              </a:rPr>
              <a:t>行，第</a:t>
            </a:r>
            <a:r>
              <a:rPr lang="en-US" altLang="zh-CN" b="1" smtClean="0">
                <a:latin typeface="Times New Roman" pitchFamily="18" charset="0"/>
              </a:rPr>
              <a:t>c</a:t>
            </a:r>
            <a:r>
              <a:rPr lang="zh-CN" altLang="en-US" b="1" smtClean="0">
                <a:latin typeface="Times New Roman" pitchFamily="18" charset="0"/>
              </a:rPr>
              <a:t>列</a:t>
            </a:r>
            <a:r>
              <a:rPr lang="zh-CN" altLang="en-US" b="1" smtClean="0"/>
              <a:t>”</a:t>
            </a:r>
            <a:r>
              <a:rPr lang="zh-CN" altLang="en-US" b="1" smtClean="0">
                <a:latin typeface="Times New Roman" pitchFamily="18" charset="0"/>
              </a:rPr>
              <a:t>，那么相应的</a:t>
            </a:r>
            <a:r>
              <a:rPr lang="zh-CN" altLang="en-US" b="1" smtClean="0"/>
              <a:t>“</a:t>
            </a:r>
            <a:r>
              <a:rPr lang="zh-CN" altLang="en-US" b="1" smtClean="0">
                <a:latin typeface="Times New Roman" pitchFamily="18" charset="0"/>
              </a:rPr>
              <a:t>单下标</a:t>
            </a:r>
            <a:r>
              <a:rPr lang="zh-CN" altLang="en-US" b="1" smtClean="0"/>
              <a:t>”</a:t>
            </a:r>
            <a:r>
              <a:rPr lang="zh-CN" altLang="en-US" b="1" smtClean="0">
                <a:latin typeface="Times New Roman" pitchFamily="18" charset="0"/>
              </a:rPr>
              <a:t>为</a:t>
            </a:r>
            <a:r>
              <a:rPr lang="en-US" altLang="zh-CN" b="1" smtClean="0">
                <a:solidFill>
                  <a:srgbClr val="FF0000"/>
                </a:solidFill>
                <a:latin typeface="Times New Roman" pitchFamily="18" charset="0"/>
              </a:rPr>
              <a:t>l=(c-1) ×m+r</a:t>
            </a:r>
            <a:r>
              <a:rPr lang="zh-CN" altLang="en-US" b="1" smtClean="0">
                <a:latin typeface="Times New Roman" pitchFamily="18" charset="0"/>
              </a:rPr>
              <a:t>。</a:t>
            </a:r>
          </a:p>
          <a:p>
            <a:pPr eaLnBrk="1" hangingPunct="1"/>
            <a:r>
              <a:rPr lang="en-US" altLang="zh-CN" b="1" smtClean="0">
                <a:latin typeface="Times New Roman" pitchFamily="18" charset="0"/>
              </a:rPr>
              <a:t>MATLAB</a:t>
            </a:r>
            <a:r>
              <a:rPr lang="zh-CN" altLang="en-US" b="1" smtClean="0">
                <a:latin typeface="Times New Roman" pitchFamily="18" charset="0"/>
              </a:rPr>
              <a:t>有两个指令可实现以上表示方法间的转换：</a:t>
            </a:r>
          </a:p>
          <a:p>
            <a:pPr lvl="1" eaLnBrk="1" hangingPunct="1"/>
            <a:r>
              <a:rPr lang="en-US" altLang="zh-CN" b="1" smtClean="0">
                <a:latin typeface="Times New Roman" pitchFamily="18" charset="0"/>
              </a:rPr>
              <a:t>Sub2ind        </a:t>
            </a:r>
            <a:r>
              <a:rPr lang="zh-CN" altLang="en-US" b="1" smtClean="0">
                <a:latin typeface="Times New Roman" pitchFamily="18" charset="0"/>
              </a:rPr>
              <a:t>据全下标换算出单下标。</a:t>
            </a:r>
          </a:p>
          <a:p>
            <a:pPr lvl="1" eaLnBrk="1" hangingPunct="1"/>
            <a:r>
              <a:rPr lang="en-US" altLang="zh-CN" b="1" smtClean="0">
                <a:latin typeface="Times New Roman" pitchFamily="18" charset="0"/>
              </a:rPr>
              <a:t>Ind2sub        </a:t>
            </a:r>
            <a:r>
              <a:rPr lang="zh-CN" altLang="en-US" b="1" smtClean="0">
                <a:latin typeface="Times New Roman" pitchFamily="18" charset="0"/>
              </a:rPr>
              <a:t>据单下标换算出全下标。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“</a:t>
            </a:r>
            <a:r>
              <a:rPr lang="zh-CN" altLang="en-US" smtClean="0">
                <a:latin typeface="Times New Roman" pitchFamily="18" charset="0"/>
              </a:rPr>
              <a:t>逻辑</a:t>
            </a:r>
            <a:r>
              <a:rPr lang="en-US" altLang="zh-CN" smtClean="0"/>
              <a:t>1”</a:t>
            </a:r>
            <a:r>
              <a:rPr lang="zh-CN" altLang="en-US" smtClean="0">
                <a:latin typeface="Times New Roman" pitchFamily="18" charset="0"/>
              </a:rPr>
              <a:t>标识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所谓</a:t>
            </a:r>
            <a:r>
              <a:rPr lang="zh-CN" altLang="en-US" b="1" smtClean="0">
                <a:solidFill>
                  <a:srgbClr val="FF0000"/>
                </a:solidFill>
              </a:rPr>
              <a:t>“</a:t>
            </a:r>
            <a:r>
              <a:rPr lang="zh-CN" altLang="en-US" b="1" smtClean="0">
                <a:solidFill>
                  <a:srgbClr val="FF0000"/>
                </a:solidFill>
                <a:latin typeface="Times New Roman" pitchFamily="18" charset="0"/>
              </a:rPr>
              <a:t>逻辑</a:t>
            </a:r>
            <a:r>
              <a:rPr lang="en-US" altLang="zh-CN" b="1" smtClean="0">
                <a:solidFill>
                  <a:srgbClr val="FF0000"/>
                </a:solidFill>
              </a:rPr>
              <a:t>1”</a:t>
            </a:r>
            <a:r>
              <a:rPr lang="zh-CN" altLang="en-US" b="1" smtClean="0">
                <a:solidFill>
                  <a:srgbClr val="FF0000"/>
                </a:solidFill>
                <a:latin typeface="Times New Roman" pitchFamily="18" charset="0"/>
              </a:rPr>
              <a:t>标识</a:t>
            </a:r>
            <a:r>
              <a:rPr lang="zh-CN" altLang="en-US" b="1" smtClean="0">
                <a:solidFill>
                  <a:srgbClr val="FF0000"/>
                </a:solidFill>
              </a:rPr>
              <a:t> 法</a:t>
            </a:r>
            <a:r>
              <a:rPr lang="zh-CN" altLang="en-US" b="1" smtClean="0"/>
              <a:t>是：通过与原数组</a:t>
            </a:r>
            <a:r>
              <a:rPr lang="en-US" altLang="zh-CN" b="1" smtClean="0"/>
              <a:t>A</a:t>
            </a:r>
            <a:r>
              <a:rPr lang="zh-CN" altLang="en-US" b="1" smtClean="0"/>
              <a:t>同样大小的逻辑数组</a:t>
            </a:r>
            <a:r>
              <a:rPr lang="en-US" altLang="zh-CN" b="1" smtClean="0"/>
              <a:t>L</a:t>
            </a:r>
            <a:r>
              <a:rPr lang="zh-CN" altLang="en-US" b="1" smtClean="0"/>
              <a:t>中“逻辑值</a:t>
            </a:r>
            <a:r>
              <a:rPr lang="en-US" altLang="zh-CN" b="1" smtClean="0"/>
              <a:t>1”</a:t>
            </a:r>
            <a:r>
              <a:rPr lang="zh-CN" altLang="en-US" b="1" smtClean="0"/>
              <a:t>所在的位置，指出</a:t>
            </a:r>
            <a:r>
              <a:rPr lang="en-US" altLang="zh-CN" b="1" smtClean="0"/>
              <a:t>A</a:t>
            </a:r>
            <a:r>
              <a:rPr lang="zh-CN" altLang="en-US" b="1" smtClean="0"/>
              <a:t>中元素的位置。</a:t>
            </a:r>
          </a:p>
          <a:p>
            <a:pPr eaLnBrk="1" hangingPunct="1"/>
            <a:r>
              <a:rPr lang="en-US" altLang="zh-CN" b="1" smtClean="0"/>
              <a:t>L</a:t>
            </a:r>
            <a:r>
              <a:rPr lang="zh-CN" altLang="en-US" b="1" smtClean="0"/>
              <a:t>的元素或是</a:t>
            </a:r>
            <a:r>
              <a:rPr lang="en-US" altLang="zh-CN" b="1" smtClean="0"/>
              <a:t>0</a:t>
            </a:r>
            <a:r>
              <a:rPr lang="zh-CN" altLang="en-US" b="1" smtClean="0"/>
              <a:t>或是</a:t>
            </a:r>
            <a:r>
              <a:rPr lang="en-US" altLang="zh-CN" b="1" smtClean="0"/>
              <a:t>1</a:t>
            </a:r>
            <a:r>
              <a:rPr lang="zh-CN" altLang="en-US" b="1" smtClean="0"/>
              <a:t>，它是“</a:t>
            </a:r>
            <a:r>
              <a:rPr lang="zh-CN" altLang="en-US" b="1" smtClean="0">
                <a:solidFill>
                  <a:srgbClr val="FF0000"/>
                </a:solidFill>
              </a:rPr>
              <a:t>逻辑数组</a:t>
            </a:r>
            <a:r>
              <a:rPr lang="en-US" altLang="zh-CN" b="1" smtClean="0">
                <a:solidFill>
                  <a:srgbClr val="FF0000"/>
                </a:solidFill>
              </a:rPr>
              <a:t>(Logical Array)</a:t>
            </a:r>
            <a:r>
              <a:rPr lang="en-US" altLang="zh-CN" b="1" smtClean="0"/>
              <a:t>”</a:t>
            </a:r>
            <a:r>
              <a:rPr lang="zh-CN" altLang="en-US" b="1" smtClean="0"/>
              <a:t>。是一种特殊的数据类型。</a:t>
            </a:r>
          </a:p>
          <a:p>
            <a:pPr eaLnBrk="1" hangingPunct="1"/>
            <a:endParaRPr lang="en-US" altLang="zh-CN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077200" cy="3740150"/>
          </a:xfrm>
        </p:spPr>
        <p:txBody>
          <a:bodyPr/>
          <a:lstStyle/>
          <a:p>
            <a:pPr algn="just" eaLnBrk="1" hangingPunct="1"/>
            <a:r>
              <a:rPr lang="zh-CN" altLang="en-US" sz="2800" b="1" smtClean="0">
                <a:solidFill>
                  <a:srgbClr val="FF0000"/>
                </a:solidFill>
              </a:rPr>
              <a:t>数组运算</a:t>
            </a:r>
            <a:r>
              <a:rPr lang="zh-CN" altLang="en-US" sz="2800" b="1" smtClean="0"/>
              <a:t>：是指无论在数组上施加什么运算（</a:t>
            </a:r>
            <a:r>
              <a:rPr lang="en-US" altLang="zh-CN" sz="2800" b="1" smtClean="0"/>
              <a:t>+</a:t>
            </a:r>
            <a:r>
              <a:rPr lang="zh-CN" altLang="en-US" sz="2800" b="1" smtClean="0"/>
              <a:t>、</a:t>
            </a:r>
            <a:r>
              <a:rPr lang="en-US" altLang="zh-CN" sz="2800" b="1" smtClean="0"/>
              <a:t>-</a:t>
            </a:r>
            <a:r>
              <a:rPr lang="zh-CN" altLang="en-US" sz="2800" b="1" smtClean="0"/>
              <a:t>、</a:t>
            </a:r>
            <a:r>
              <a:rPr lang="en-US" altLang="zh-CN" sz="2800" b="1" smtClean="0"/>
              <a:t>×</a:t>
            </a:r>
            <a:r>
              <a:rPr lang="zh-CN" altLang="en-US" sz="2800" b="1" smtClean="0"/>
              <a:t>、</a:t>
            </a:r>
            <a:r>
              <a:rPr lang="en-US" altLang="zh-CN" sz="2800" b="1" smtClean="0"/>
              <a:t>÷</a:t>
            </a:r>
            <a:r>
              <a:rPr lang="zh-CN" altLang="en-US" sz="2800" b="1" smtClean="0"/>
              <a:t>或函数），总认为那种运算对被运算数组中的每个元素（</a:t>
            </a:r>
            <a:r>
              <a:rPr lang="en-US" altLang="zh-CN" sz="2800" b="1" smtClean="0"/>
              <a:t>Element</a:t>
            </a:r>
            <a:r>
              <a:rPr lang="zh-CN" altLang="en-US" sz="2800" b="1" smtClean="0"/>
              <a:t>）平等地实施同样的操作。</a:t>
            </a:r>
          </a:p>
          <a:p>
            <a:pPr eaLnBrk="1" hangingPunct="1">
              <a:lnSpc>
                <a:spcPct val="135000"/>
              </a:lnSpc>
              <a:buFontTx/>
              <a:buNone/>
            </a:pPr>
            <a:r>
              <a:rPr lang="zh-CN" altLang="en-US" sz="2800" smtClean="0">
                <a:latin typeface="Times New Roman" pitchFamily="18" charset="0"/>
              </a:rPr>
              <a:t>     </a:t>
            </a:r>
            <a:r>
              <a:rPr lang="zh-CN" altLang="en-US" sz="2800" b="1" smtClean="0">
                <a:latin typeface="Times New Roman" pitchFamily="18" charset="0"/>
              </a:rPr>
              <a:t>对于</a:t>
            </a:r>
            <a:r>
              <a:rPr lang="en-US" altLang="zh-CN" sz="2800" b="1" smtClean="0">
                <a:latin typeface="Times New Roman" pitchFamily="18" charset="0"/>
              </a:rPr>
              <a:t>(m×n)</a:t>
            </a:r>
            <a:r>
              <a:rPr lang="zh-CN" altLang="en-US" sz="2800" b="1" smtClean="0">
                <a:latin typeface="Times New Roman" pitchFamily="18" charset="0"/>
              </a:rPr>
              <a:t>数组</a:t>
            </a:r>
            <a:r>
              <a:rPr lang="en-US" altLang="zh-CN" sz="2800" b="1" smtClean="0">
                <a:latin typeface="Times New Roman" pitchFamily="18" charset="0"/>
              </a:rPr>
              <a:t>X=[x</a:t>
            </a:r>
            <a:r>
              <a:rPr lang="en-US" altLang="zh-CN" sz="2800" b="1" baseline="-25000" smtClean="0">
                <a:latin typeface="Times New Roman" pitchFamily="18" charset="0"/>
              </a:rPr>
              <a:t>ij</a:t>
            </a:r>
            <a:r>
              <a:rPr lang="en-US" altLang="zh-CN" sz="2800" b="1" smtClean="0">
                <a:latin typeface="Times New Roman" pitchFamily="18" charset="0"/>
              </a:rPr>
              <a:t>]</a:t>
            </a:r>
            <a:r>
              <a:rPr lang="en-US" altLang="zh-CN" sz="2800" b="1" baseline="-25000" smtClean="0">
                <a:latin typeface="Times New Roman" pitchFamily="18" charset="0"/>
              </a:rPr>
              <a:t>m×n</a:t>
            </a:r>
            <a:r>
              <a:rPr lang="zh-CN" altLang="en-US" sz="2800" b="1" baseline="-25000" smtClean="0">
                <a:latin typeface="Times New Roman" pitchFamily="18" charset="0"/>
              </a:rPr>
              <a:t>，</a:t>
            </a:r>
            <a:r>
              <a:rPr lang="zh-CN" altLang="en-US" sz="2800" b="1" smtClean="0">
                <a:latin typeface="Times New Roman" pitchFamily="18" charset="0"/>
              </a:rPr>
              <a:t>函数</a:t>
            </a:r>
            <a:r>
              <a:rPr lang="en-US" altLang="zh-CN" sz="2800" b="1" smtClean="0">
                <a:latin typeface="Times New Roman" pitchFamily="18" charset="0"/>
              </a:rPr>
              <a:t>f(</a:t>
            </a:r>
            <a:r>
              <a:rPr lang="en-US" altLang="zh-CN" sz="2800" b="1" smtClean="0"/>
              <a:t>·</a:t>
            </a:r>
            <a:r>
              <a:rPr lang="en-US" altLang="zh-CN" sz="2800" b="1" smtClean="0">
                <a:latin typeface="Times New Roman" pitchFamily="18" charset="0"/>
              </a:rPr>
              <a:t>)</a:t>
            </a:r>
            <a:r>
              <a:rPr lang="zh-CN" altLang="en-US" sz="2800" b="1" smtClean="0">
                <a:latin typeface="Times New Roman" pitchFamily="18" charset="0"/>
              </a:rPr>
              <a:t>的数组运算规则为：</a:t>
            </a:r>
          </a:p>
          <a:p>
            <a:pPr eaLnBrk="1" hangingPunct="1">
              <a:lnSpc>
                <a:spcPct val="135000"/>
              </a:lnSpc>
              <a:buFontTx/>
              <a:buNone/>
            </a:pPr>
            <a:r>
              <a:rPr lang="zh-CN" altLang="en-US" sz="2800" b="1" smtClean="0">
                <a:latin typeface="Times New Roman" pitchFamily="18" charset="0"/>
              </a:rPr>
              <a:t>			</a:t>
            </a:r>
            <a:r>
              <a:rPr lang="en-US" altLang="zh-CN" sz="2800" b="1" smtClean="0">
                <a:latin typeface="Times New Roman" pitchFamily="18" charset="0"/>
              </a:rPr>
              <a:t>f(X)= [f(x</a:t>
            </a:r>
            <a:r>
              <a:rPr lang="en-US" altLang="zh-CN" sz="2800" b="1" baseline="-25000" smtClean="0">
                <a:latin typeface="Times New Roman" pitchFamily="18" charset="0"/>
              </a:rPr>
              <a:t>ij</a:t>
            </a:r>
            <a:r>
              <a:rPr lang="en-US" altLang="zh-CN" sz="2800" b="1" smtClean="0">
                <a:latin typeface="Times New Roman" pitchFamily="18" charset="0"/>
              </a:rPr>
              <a:t>)]</a:t>
            </a:r>
            <a:r>
              <a:rPr lang="en-US" altLang="zh-CN" sz="2800" b="1" baseline="-25000" smtClean="0">
                <a:latin typeface="Times New Roman" pitchFamily="18" charset="0"/>
              </a:rPr>
              <a:t>m×n</a:t>
            </a:r>
            <a:endParaRPr lang="en-US" altLang="zh-CN" sz="2800" b="1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0" y="5105400"/>
            <a:ext cx="91440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>
                <a:latin typeface="+mn-lt"/>
                <a:ea typeface="+mn-ea"/>
              </a:rPr>
              <a:t>当两个数组具有相同阶数时，进行加、减、乘、除的</a:t>
            </a:r>
            <a:r>
              <a:rPr lang="zh-CN" altLang="en-US" kern="0">
                <a:latin typeface="Times New Roman" pitchFamily="18" charset="0"/>
                <a:ea typeface="+mn-ea"/>
              </a:rPr>
              <a:t>点运算，其运算是按元素对元素方式进行的。</a:t>
            </a:r>
            <a:endParaRPr lang="zh-CN" altLang="en-US" kern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404813"/>
            <a:ext cx="7483475" cy="298450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latin typeface="Times New Roman" pitchFamily="18" charset="0"/>
              </a:rPr>
              <a:t>数组运算指令</a:t>
            </a:r>
          </a:p>
        </p:txBody>
      </p:sp>
      <p:graphicFrame>
        <p:nvGraphicFramePr>
          <p:cNvPr id="73731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1066800"/>
          <a:ext cx="8153400" cy="4968240"/>
        </p:xfrm>
        <a:graphic>
          <a:graphicData uri="http://schemas.openxmlformats.org/drawingml/2006/table">
            <a:tbl>
              <a:tblPr/>
              <a:tblGrid>
                <a:gridCol w="1397000"/>
                <a:gridCol w="2679700"/>
                <a:gridCol w="1358900"/>
                <a:gridCol w="2717800"/>
              </a:tblGrid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指    令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含    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指    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含    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A.’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非共轭转置。相当于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conj(A’)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A.*B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对应元素相乘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A=s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把标量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赋给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的每个元素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A./B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的元素被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的对应元素除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s+B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标量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分别与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元素之和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B.\A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（一定与上相同）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s-B,B-s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标量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分别与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的元素之差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exp(A)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以自然数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为底，分别以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的元素为指数，求幂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s.*A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标量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分别与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的元素之积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log(A)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对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的各元素求对数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s./B,B.\s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分别被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的元素除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sqrt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对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的各元素求平方根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A.^n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的每个元素自乘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求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各个元素的函数值。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f(.)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表示为上节所列各函数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A.^p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对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的各元素分别求非整数幂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A#B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、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阵对应元素间的关系运算。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#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代表关系运算符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p.^A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以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为底，分别以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的元素为指数求幂值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A@B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、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阵对应元素间的逻辑运算。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@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代表逻辑运算符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A+B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对应元素相加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对应元素相减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381000"/>
            <a:ext cx="7793038" cy="1462088"/>
          </a:xfrm>
        </p:spPr>
        <p:txBody>
          <a:bodyPr/>
          <a:lstStyle/>
          <a:p>
            <a:pPr eaLnBrk="1" hangingPunct="1"/>
            <a:r>
              <a:rPr lang="zh-CN" altLang="en-US" smtClean="0"/>
              <a:t>特殊数组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38100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Times New Roman" pitchFamily="18" charset="0"/>
                <a:hlinkClick r:id="rId2" action="ppaction://hlinksldjump"/>
              </a:rPr>
              <a:t>非数</a:t>
            </a:r>
            <a:r>
              <a:rPr lang="en-US" altLang="zh-CN" b="1" smtClean="0">
                <a:hlinkClick r:id="rId2" action="ppaction://hlinksldjump"/>
              </a:rPr>
              <a:t>NaN</a:t>
            </a:r>
            <a:endParaRPr lang="en-US" altLang="zh-CN" b="1" smtClean="0"/>
          </a:p>
          <a:p>
            <a:pPr eaLnBrk="1" hangingPunct="1"/>
            <a:r>
              <a:rPr lang="en-US" altLang="zh-CN" b="1" smtClean="0">
                <a:hlinkClick r:id="rId3" action="ppaction://hlinksldjump"/>
              </a:rPr>
              <a:t>“</a:t>
            </a:r>
            <a:r>
              <a:rPr lang="zh-CN" altLang="en-US" b="1" smtClean="0">
                <a:latin typeface="Times New Roman" pitchFamily="18" charset="0"/>
                <a:hlinkClick r:id="rId3" action="ppaction://hlinksldjump"/>
              </a:rPr>
              <a:t>空</a:t>
            </a:r>
            <a:r>
              <a:rPr lang="zh-CN" altLang="en-US" b="1" smtClean="0">
                <a:hlinkClick r:id="rId3" action="ppaction://hlinksldjump"/>
              </a:rPr>
              <a:t>”</a:t>
            </a:r>
            <a:r>
              <a:rPr lang="zh-CN" altLang="en-US" b="1" smtClean="0">
                <a:latin typeface="Times New Roman" pitchFamily="18" charset="0"/>
                <a:hlinkClick r:id="rId3" action="ppaction://hlinksldjump"/>
              </a:rPr>
              <a:t>数组（空阵）</a:t>
            </a:r>
            <a:endParaRPr lang="zh-CN" altLang="en-US" b="1" smtClean="0">
              <a:latin typeface="Times New Roman" pitchFamily="18" charset="0"/>
            </a:endParaRPr>
          </a:p>
          <a:p>
            <a:pPr eaLnBrk="1" hangingPunct="1"/>
            <a:r>
              <a:rPr lang="zh-CN" altLang="en-US" b="1" smtClean="0">
                <a:latin typeface="Times New Roman" pitchFamily="18" charset="0"/>
              </a:rPr>
              <a:t>全</a:t>
            </a:r>
            <a:r>
              <a:rPr lang="en-US" altLang="zh-CN" b="1" smtClean="0">
                <a:latin typeface="Times New Roman" pitchFamily="18" charset="0"/>
              </a:rPr>
              <a:t>0</a:t>
            </a:r>
            <a:r>
              <a:rPr lang="zh-CN" altLang="en-US" b="1" smtClean="0">
                <a:latin typeface="Times New Roman" pitchFamily="18" charset="0"/>
              </a:rPr>
              <a:t>数组（</a:t>
            </a:r>
            <a:r>
              <a:rPr lang="en-US" altLang="zh-CN" b="1" smtClean="0">
                <a:latin typeface="Times New Roman" pitchFamily="18" charset="0"/>
              </a:rPr>
              <a:t>zeros</a:t>
            </a:r>
            <a:r>
              <a:rPr lang="zh-CN" altLang="en-US" b="1" smtClean="0">
                <a:latin typeface="Times New Roman" pitchFamily="18" charset="0"/>
              </a:rPr>
              <a:t>）</a:t>
            </a:r>
          </a:p>
          <a:p>
            <a:pPr eaLnBrk="1" hangingPunct="1"/>
            <a:r>
              <a:rPr lang="zh-CN" altLang="en-US" b="1" smtClean="0">
                <a:latin typeface="Times New Roman" pitchFamily="18" charset="0"/>
              </a:rPr>
              <a:t>单位数组（</a:t>
            </a:r>
            <a:r>
              <a:rPr lang="en-US" altLang="zh-CN" b="1" smtClean="0">
                <a:latin typeface="Times New Roman" pitchFamily="18" charset="0"/>
              </a:rPr>
              <a:t>eye</a:t>
            </a:r>
            <a:r>
              <a:rPr lang="zh-CN" altLang="en-US" b="1" smtClean="0">
                <a:latin typeface="Times New Roman" pitchFamily="18" charset="0"/>
              </a:rPr>
              <a:t>）</a:t>
            </a:r>
          </a:p>
          <a:p>
            <a:pPr eaLnBrk="1" hangingPunct="1"/>
            <a:r>
              <a:rPr lang="zh-CN" altLang="en-US" b="1" smtClean="0">
                <a:latin typeface="Times New Roman" pitchFamily="18" charset="0"/>
              </a:rPr>
              <a:t>全</a:t>
            </a:r>
            <a:r>
              <a:rPr lang="en-US" altLang="zh-CN" b="1" smtClean="0">
                <a:latin typeface="Times New Roman" pitchFamily="18" charset="0"/>
              </a:rPr>
              <a:t>1</a:t>
            </a:r>
            <a:r>
              <a:rPr lang="zh-CN" altLang="en-US" b="1" smtClean="0">
                <a:latin typeface="Times New Roman" pitchFamily="18" charset="0"/>
              </a:rPr>
              <a:t>数组（</a:t>
            </a:r>
            <a:r>
              <a:rPr lang="en-US" altLang="zh-CN" b="1" smtClean="0">
                <a:latin typeface="Times New Roman" pitchFamily="18" charset="0"/>
              </a:rPr>
              <a:t>ones</a:t>
            </a:r>
            <a:r>
              <a:rPr lang="zh-CN" altLang="en-US" b="1" smtClean="0">
                <a:latin typeface="Times New Roman" pitchFamily="18" charset="0"/>
              </a:rPr>
              <a:t>）</a:t>
            </a:r>
          </a:p>
          <a:p>
            <a:pPr eaLnBrk="1" hangingPunct="1"/>
            <a:r>
              <a:rPr lang="zh-CN" altLang="en-US" b="1" smtClean="0">
                <a:latin typeface="Times New Roman" pitchFamily="18" charset="0"/>
              </a:rPr>
              <a:t>随机数组（均匀分布</a:t>
            </a:r>
            <a:r>
              <a:rPr lang="en-US" altLang="zh-CN" b="1" smtClean="0">
                <a:latin typeface="Times New Roman" pitchFamily="18" charset="0"/>
              </a:rPr>
              <a:t>rand</a:t>
            </a:r>
            <a:r>
              <a:rPr lang="zh-CN" altLang="en-US" b="1" smtClean="0">
                <a:latin typeface="Times New Roman" pitchFamily="18" charset="0"/>
              </a:rPr>
              <a:t>、正态分布</a:t>
            </a:r>
            <a:r>
              <a:rPr lang="en-US" altLang="zh-CN" b="1" smtClean="0">
                <a:latin typeface="Times New Roman" pitchFamily="18" charset="0"/>
              </a:rPr>
              <a:t>randn</a:t>
            </a:r>
            <a:r>
              <a:rPr lang="zh-CN" altLang="en-US" b="1" smtClean="0">
                <a:latin typeface="Times New Roman" pitchFamily="18" charset="0"/>
              </a:rPr>
              <a:t>）</a:t>
            </a:r>
          </a:p>
          <a:p>
            <a:pPr eaLnBrk="1" hangingPunct="1"/>
            <a:r>
              <a:rPr lang="zh-CN" altLang="en-US" b="1" smtClean="0">
                <a:latin typeface="Times New Roman" pitchFamily="18" charset="0"/>
              </a:rPr>
              <a:t>其他特殊数组（对角形</a:t>
            </a:r>
            <a:r>
              <a:rPr lang="en-US" altLang="zh-CN" b="1" smtClean="0">
                <a:latin typeface="Times New Roman" pitchFamily="18" charset="0"/>
              </a:rPr>
              <a:t>diag</a:t>
            </a:r>
            <a:r>
              <a:rPr lang="zh-CN" altLang="en-US" b="1" smtClean="0">
                <a:latin typeface="Times New Roman" pitchFamily="18" charset="0"/>
              </a:rPr>
              <a:t>、魔方阵</a:t>
            </a:r>
            <a:r>
              <a:rPr lang="en-US" altLang="zh-CN" b="1" smtClean="0">
                <a:latin typeface="Times New Roman" pitchFamily="18" charset="0"/>
              </a:rPr>
              <a:t>magic</a:t>
            </a:r>
            <a:r>
              <a:rPr lang="zh-CN" altLang="en-US" b="1" smtClean="0">
                <a:latin typeface="Times New Roman" pitchFamily="18" charset="0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7485063" cy="36020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smtClean="0"/>
              <a:t>按规定，</a:t>
            </a:r>
            <a:r>
              <a:rPr lang="en-US" altLang="zh-CN" sz="2800" b="1" smtClean="0"/>
              <a:t>0/0</a:t>
            </a:r>
            <a:r>
              <a:rPr lang="zh-CN" altLang="en-US" sz="2800" b="1" smtClean="0"/>
              <a:t>，∞</a:t>
            </a:r>
            <a:r>
              <a:rPr lang="en-US" altLang="zh-CN" sz="2800" b="1" smtClean="0"/>
              <a:t>/∞</a:t>
            </a:r>
            <a:r>
              <a:rPr lang="zh-CN" altLang="en-US" sz="2800" b="1" smtClean="0"/>
              <a:t>，</a:t>
            </a:r>
            <a:r>
              <a:rPr lang="en-US" altLang="zh-CN" sz="2800" b="1" smtClean="0"/>
              <a:t>0×∞</a:t>
            </a:r>
            <a:r>
              <a:rPr lang="zh-CN" altLang="en-US" sz="2800" b="1" smtClean="0"/>
              <a:t>等运算都会产生</a:t>
            </a:r>
            <a:r>
              <a:rPr lang="zh-CN" altLang="en-US" sz="2800" b="1" smtClean="0">
                <a:solidFill>
                  <a:srgbClr val="FF0000"/>
                </a:solidFill>
              </a:rPr>
              <a:t>非数</a:t>
            </a:r>
            <a:r>
              <a:rPr lang="zh-CN" altLang="en-US" sz="2800" b="1" smtClean="0"/>
              <a:t>（</a:t>
            </a:r>
            <a:r>
              <a:rPr lang="en-US" altLang="zh-CN" sz="2800" b="1" smtClean="0"/>
              <a:t>Not a Number</a:t>
            </a:r>
            <a:r>
              <a:rPr lang="zh-CN" altLang="en-US" sz="2800" b="1" smtClean="0"/>
              <a:t>）。该非数在</a:t>
            </a:r>
            <a:r>
              <a:rPr lang="en-US" altLang="zh-CN" sz="2800" b="1" smtClean="0"/>
              <a:t>MATLAB</a:t>
            </a:r>
            <a:r>
              <a:rPr lang="zh-CN" altLang="en-US" sz="2800" b="1" smtClean="0"/>
              <a:t>中用</a:t>
            </a:r>
            <a:r>
              <a:rPr lang="en-US" altLang="zh-CN" sz="2800" b="1" smtClean="0"/>
              <a:t>NaN</a:t>
            </a:r>
            <a:r>
              <a:rPr lang="zh-CN" altLang="en-US" sz="2800" b="1" smtClean="0"/>
              <a:t>或</a:t>
            </a:r>
            <a:r>
              <a:rPr lang="en-US" altLang="zh-CN" sz="2800" b="1" smtClean="0"/>
              <a:t>nan</a:t>
            </a:r>
            <a:r>
              <a:rPr lang="zh-CN" altLang="en-US" sz="2800" b="1" smtClean="0"/>
              <a:t>记述。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smtClean="0"/>
              <a:t>根据</a:t>
            </a:r>
            <a:r>
              <a:rPr lang="en-US" altLang="zh-CN" sz="2800" b="1" smtClean="0"/>
              <a:t>IEEE</a:t>
            </a:r>
            <a:r>
              <a:rPr lang="zh-CN" altLang="en-US" sz="2800" b="1" smtClean="0"/>
              <a:t>数学规范，</a:t>
            </a:r>
            <a:r>
              <a:rPr lang="en-US" altLang="zh-CN" sz="2800" b="1" smtClean="0"/>
              <a:t>NaN</a:t>
            </a:r>
            <a:r>
              <a:rPr lang="zh-CN" altLang="en-US" sz="2800" b="1" smtClean="0"/>
              <a:t>具有以下</a:t>
            </a:r>
            <a:r>
              <a:rPr lang="zh-CN" altLang="en-US" sz="2800" b="1" smtClean="0">
                <a:solidFill>
                  <a:srgbClr val="FF0000"/>
                </a:solidFill>
              </a:rPr>
              <a:t>性质</a:t>
            </a:r>
            <a:r>
              <a:rPr lang="zh-CN" altLang="en-US" sz="2800" b="1" smtClean="0"/>
              <a:t>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smtClean="0"/>
              <a:t>NaN</a:t>
            </a:r>
            <a:r>
              <a:rPr lang="zh-CN" altLang="en-US" sz="2400" b="1" smtClean="0"/>
              <a:t>参与运算所得的结果也是</a:t>
            </a:r>
            <a:r>
              <a:rPr lang="en-US" altLang="zh-CN" sz="2400" b="1" smtClean="0"/>
              <a:t>NaN</a:t>
            </a:r>
            <a:r>
              <a:rPr lang="zh-CN" altLang="en-US" sz="2400" b="1" smtClean="0"/>
              <a:t>，即具有传递性；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smtClean="0"/>
              <a:t>非数没有大小概念，因此不能比较两个非数的大小。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smtClean="0"/>
              <a:t>非数的</a:t>
            </a:r>
            <a:r>
              <a:rPr lang="zh-CN" altLang="en-US" sz="2800" b="1" smtClean="0">
                <a:solidFill>
                  <a:srgbClr val="FF0000"/>
                </a:solidFill>
              </a:rPr>
              <a:t>功用</a:t>
            </a:r>
            <a:r>
              <a:rPr lang="zh-CN" altLang="en-US" sz="2800" b="1" smtClean="0"/>
              <a:t>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smtClean="0"/>
              <a:t>真实记述</a:t>
            </a:r>
            <a:r>
              <a:rPr lang="en-US" altLang="zh-CN" sz="2400" b="1" smtClean="0"/>
              <a:t>0/0</a:t>
            </a:r>
            <a:r>
              <a:rPr lang="zh-CN" altLang="en-US" sz="2400" b="1" smtClean="0"/>
              <a:t>，∞</a:t>
            </a:r>
            <a:r>
              <a:rPr lang="en-US" altLang="zh-CN" sz="2400" b="1" smtClean="0"/>
              <a:t>/∞</a:t>
            </a:r>
            <a:r>
              <a:rPr lang="zh-CN" altLang="en-US" sz="2400" b="1" smtClean="0"/>
              <a:t>，</a:t>
            </a:r>
            <a:r>
              <a:rPr lang="en-US" altLang="zh-CN" sz="2400" b="1" smtClean="0"/>
              <a:t>0×∞</a:t>
            </a:r>
            <a:r>
              <a:rPr lang="zh-CN" altLang="en-US" sz="2400" b="1" smtClean="0"/>
              <a:t>运算的后果；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smtClean="0"/>
              <a:t>避免可能因</a:t>
            </a:r>
            <a:r>
              <a:rPr lang="en-US" altLang="zh-CN" sz="2400" b="1" smtClean="0"/>
              <a:t>0/0</a:t>
            </a:r>
            <a:r>
              <a:rPr lang="zh-CN" altLang="en-US" sz="2400" b="1" smtClean="0"/>
              <a:t>，∞</a:t>
            </a:r>
            <a:r>
              <a:rPr lang="en-US" altLang="zh-CN" sz="2400" b="1" smtClean="0"/>
              <a:t>/∞</a:t>
            </a:r>
            <a:r>
              <a:rPr lang="zh-CN" altLang="en-US" sz="2400" b="1" smtClean="0"/>
              <a:t>，</a:t>
            </a:r>
            <a:r>
              <a:rPr lang="en-US" altLang="zh-CN" sz="2400" b="1" smtClean="0"/>
              <a:t>0×∞</a:t>
            </a:r>
            <a:r>
              <a:rPr lang="zh-CN" altLang="en-US" sz="2400" b="1" smtClean="0"/>
              <a:t>运算而造成程序执行的中断；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smtClean="0"/>
              <a:t>在数据可视化中，用来裁剪图形。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6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6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6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68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build="p" bldLvl="3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533400"/>
            <a:ext cx="7793038" cy="1462088"/>
          </a:xfrm>
        </p:spPr>
        <p:txBody>
          <a:bodyPr/>
          <a:lstStyle/>
          <a:p>
            <a:pPr eaLnBrk="1" hangingPunct="1"/>
            <a:r>
              <a:rPr lang="en-US" altLang="zh-CN" smtClean="0"/>
              <a:t>“</a:t>
            </a:r>
            <a:r>
              <a:rPr lang="zh-CN" altLang="en-US" smtClean="0">
                <a:latin typeface="Times New Roman" pitchFamily="18" charset="0"/>
              </a:rPr>
              <a:t>空</a:t>
            </a:r>
            <a:r>
              <a:rPr lang="zh-CN" altLang="en-US" smtClean="0"/>
              <a:t>”</a:t>
            </a:r>
            <a:r>
              <a:rPr lang="zh-CN" altLang="en-US" smtClean="0">
                <a:latin typeface="Times New Roman" pitchFamily="18" charset="0"/>
              </a:rPr>
              <a:t>数组（空阵）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rgbClr val="FF0000"/>
                </a:solidFill>
              </a:rPr>
              <a:t>“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itchFamily="18" charset="0"/>
              </a:rPr>
              <a:t>空</a:t>
            </a:r>
            <a:r>
              <a:rPr lang="zh-CN" altLang="en-US" sz="2800" b="1" smtClean="0">
                <a:solidFill>
                  <a:srgbClr val="FF0000"/>
                </a:solidFill>
              </a:rPr>
              <a:t>”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itchFamily="18" charset="0"/>
              </a:rPr>
              <a:t>数组</a:t>
            </a:r>
            <a:r>
              <a:rPr lang="zh-CN" altLang="en-US" sz="2800" b="1" smtClean="0">
                <a:latin typeface="Times New Roman" pitchFamily="18" charset="0"/>
              </a:rPr>
              <a:t>是</a:t>
            </a:r>
            <a:r>
              <a:rPr lang="en-US" altLang="zh-CN" sz="2800" b="1" smtClean="0">
                <a:latin typeface="Times New Roman" pitchFamily="18" charset="0"/>
              </a:rPr>
              <a:t>MATLAB</a:t>
            </a:r>
            <a:r>
              <a:rPr lang="zh-CN" altLang="en-US" sz="2800" b="1" smtClean="0">
                <a:latin typeface="Times New Roman" pitchFamily="18" charset="0"/>
              </a:rPr>
              <a:t>为操作和表述需要而专门设计的一种数组。</a:t>
            </a:r>
          </a:p>
          <a:p>
            <a:pPr eaLnBrk="1" hangingPunct="1"/>
            <a:r>
              <a:rPr lang="zh-CN" altLang="en-US" sz="2800" b="1" smtClean="0">
                <a:latin typeface="Times New Roman" pitchFamily="18" charset="0"/>
              </a:rPr>
              <a:t>某维长度为</a:t>
            </a:r>
            <a:r>
              <a:rPr lang="en-US" altLang="zh-CN" sz="2800" b="1" smtClean="0">
                <a:latin typeface="Times New Roman" pitchFamily="18" charset="0"/>
              </a:rPr>
              <a:t>0</a:t>
            </a:r>
            <a:r>
              <a:rPr lang="zh-CN" altLang="en-US" sz="2800" b="1" smtClean="0">
                <a:latin typeface="Times New Roman" pitchFamily="18" charset="0"/>
              </a:rPr>
              <a:t>或若干维长度均为</a:t>
            </a:r>
            <a:r>
              <a:rPr lang="en-US" altLang="zh-CN" sz="2800" b="1" smtClean="0">
                <a:latin typeface="Times New Roman" pitchFamily="18" charset="0"/>
              </a:rPr>
              <a:t>0</a:t>
            </a:r>
            <a:r>
              <a:rPr lang="zh-CN" altLang="en-US" sz="2800" b="1" smtClean="0">
                <a:latin typeface="Times New Roman" pitchFamily="18" charset="0"/>
              </a:rPr>
              <a:t>的数组都是</a:t>
            </a:r>
            <a:r>
              <a:rPr lang="zh-CN" altLang="en-US" sz="2800" b="1" smtClean="0"/>
              <a:t>“</a:t>
            </a:r>
            <a:r>
              <a:rPr lang="zh-CN" altLang="en-US" sz="2800" b="1" smtClean="0">
                <a:latin typeface="Times New Roman" pitchFamily="18" charset="0"/>
              </a:rPr>
              <a:t>空</a:t>
            </a:r>
            <a:r>
              <a:rPr lang="zh-CN" altLang="en-US" sz="2800" b="1" smtClean="0"/>
              <a:t>”</a:t>
            </a:r>
            <a:r>
              <a:rPr lang="zh-CN" altLang="en-US" sz="2800" b="1" smtClean="0">
                <a:latin typeface="Times New Roman" pitchFamily="18" charset="0"/>
              </a:rPr>
              <a:t>数组。</a:t>
            </a:r>
          </a:p>
          <a:p>
            <a:pPr eaLnBrk="1" hangingPunct="1"/>
            <a:r>
              <a:rPr lang="zh-CN" altLang="en-US" sz="2800" b="1" smtClean="0"/>
              <a:t>“</a:t>
            </a:r>
            <a:r>
              <a:rPr lang="zh-CN" altLang="en-US" sz="2800" b="1" smtClean="0">
                <a:latin typeface="Times New Roman" pitchFamily="18" charset="0"/>
              </a:rPr>
              <a:t>空</a:t>
            </a:r>
            <a:r>
              <a:rPr lang="zh-CN" altLang="en-US" sz="2800" b="1" smtClean="0"/>
              <a:t>”</a:t>
            </a:r>
            <a:r>
              <a:rPr lang="zh-CN" altLang="en-US" sz="2800" b="1" smtClean="0">
                <a:latin typeface="Times New Roman" pitchFamily="18" charset="0"/>
              </a:rPr>
              <a:t>数组的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itchFamily="18" charset="0"/>
              </a:rPr>
              <a:t>功用</a:t>
            </a:r>
            <a:r>
              <a:rPr lang="zh-CN" altLang="en-US" sz="2800" b="1" smtClean="0">
                <a:latin typeface="Times New Roman" pitchFamily="18" charset="0"/>
              </a:rPr>
              <a:t>：</a:t>
            </a:r>
          </a:p>
          <a:p>
            <a:pPr lvl="1" eaLnBrk="1" hangingPunct="1"/>
            <a:r>
              <a:rPr lang="zh-CN" altLang="en-US" sz="2400" b="1" smtClean="0">
                <a:latin typeface="Times New Roman" pitchFamily="18" charset="0"/>
              </a:rPr>
              <a:t>在没有</a:t>
            </a:r>
            <a:r>
              <a:rPr lang="zh-CN" altLang="en-US" sz="2400" b="1" smtClean="0"/>
              <a:t>“</a:t>
            </a:r>
            <a:r>
              <a:rPr lang="zh-CN" altLang="en-US" sz="2400" b="1" smtClean="0">
                <a:latin typeface="Times New Roman" pitchFamily="18" charset="0"/>
              </a:rPr>
              <a:t>空</a:t>
            </a:r>
            <a:r>
              <a:rPr lang="zh-CN" altLang="en-US" sz="2400" b="1" smtClean="0"/>
              <a:t>”</a:t>
            </a:r>
            <a:r>
              <a:rPr lang="zh-CN" altLang="en-US" sz="2400" b="1" smtClean="0">
                <a:latin typeface="Times New Roman" pitchFamily="18" charset="0"/>
              </a:rPr>
              <a:t>数组参与的运算时，计算结果中的</a:t>
            </a:r>
            <a:r>
              <a:rPr lang="zh-CN" altLang="en-US" sz="2400" b="1" smtClean="0"/>
              <a:t>“</a:t>
            </a:r>
            <a:r>
              <a:rPr lang="zh-CN" altLang="en-US" sz="2400" b="1" smtClean="0">
                <a:latin typeface="Times New Roman" pitchFamily="18" charset="0"/>
              </a:rPr>
              <a:t>空</a:t>
            </a:r>
            <a:r>
              <a:rPr lang="zh-CN" altLang="en-US" sz="2400" b="1" smtClean="0"/>
              <a:t>”</a:t>
            </a:r>
            <a:r>
              <a:rPr lang="zh-CN" altLang="en-US" sz="2400" b="1" smtClean="0">
                <a:latin typeface="Times New Roman" pitchFamily="18" charset="0"/>
              </a:rPr>
              <a:t>可以合理地解释</a:t>
            </a:r>
            <a:r>
              <a:rPr lang="zh-CN" altLang="en-US" sz="2400" b="1" smtClean="0"/>
              <a:t>“</a:t>
            </a:r>
            <a:r>
              <a:rPr lang="zh-CN" altLang="en-US" sz="2400" b="1" smtClean="0">
                <a:latin typeface="Times New Roman" pitchFamily="18" charset="0"/>
              </a:rPr>
              <a:t>所得结果的含义</a:t>
            </a:r>
            <a:r>
              <a:rPr lang="zh-CN" altLang="en-US" sz="2400" b="1" smtClean="0"/>
              <a:t>”</a:t>
            </a:r>
            <a:r>
              <a:rPr lang="zh-CN" altLang="en-US" sz="2400" b="1" smtClean="0">
                <a:latin typeface="Times New Roman" pitchFamily="18" charset="0"/>
              </a:rPr>
              <a:t>；</a:t>
            </a:r>
          </a:p>
          <a:p>
            <a:pPr lvl="1" eaLnBrk="1" hangingPunct="1"/>
            <a:r>
              <a:rPr lang="zh-CN" altLang="en-US" sz="2400" b="1" smtClean="0">
                <a:latin typeface="Times New Roman" pitchFamily="18" charset="0"/>
              </a:rPr>
              <a:t>运用</a:t>
            </a:r>
            <a:r>
              <a:rPr lang="zh-CN" altLang="en-US" sz="2400" b="1" smtClean="0"/>
              <a:t>“</a:t>
            </a:r>
            <a:r>
              <a:rPr lang="zh-CN" altLang="en-US" sz="2400" b="1" smtClean="0">
                <a:latin typeface="Times New Roman" pitchFamily="18" charset="0"/>
              </a:rPr>
              <a:t>空</a:t>
            </a:r>
            <a:r>
              <a:rPr lang="zh-CN" altLang="en-US" sz="2400" b="1" smtClean="0"/>
              <a:t>”</a:t>
            </a:r>
            <a:r>
              <a:rPr lang="zh-CN" altLang="en-US" sz="2400" b="1" smtClean="0">
                <a:latin typeface="Times New Roman" pitchFamily="18" charset="0"/>
              </a:rPr>
              <a:t>数组对其他非空数组赋值，可以改变数组的大小，但不能改变数组的维数。</a:t>
            </a:r>
          </a:p>
          <a:p>
            <a:pPr eaLnBrk="1" hangingPunct="1"/>
            <a:endParaRPr lang="en-US" altLang="zh-CN" sz="2800" b="1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日期占位符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5ED1A46-31DF-400F-A85F-F5F7DC052F33}" type="datetime1">
              <a:rPr lang="zh-CN" altLang="en-US" smtClean="0"/>
              <a:pPr/>
              <a:t>2018/7/3</a:t>
            </a:fld>
            <a:endParaRPr lang="en-US" altLang="zh-CN" smtClean="0"/>
          </a:p>
        </p:txBody>
      </p:sp>
      <p:sp>
        <p:nvSpPr>
          <p:cNvPr id="57347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MATLAB</a:t>
            </a:r>
          </a:p>
        </p:txBody>
      </p:sp>
      <p:sp>
        <p:nvSpPr>
          <p:cNvPr id="57348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0C29A8-77D2-4376-922F-F56D17BA6093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57349" name="Text Box 3"/>
          <p:cNvSpPr txBox="1">
            <a:spLocks noChangeArrowheads="1"/>
          </p:cNvSpPr>
          <p:nvPr/>
        </p:nvSpPr>
        <p:spPr bwMode="auto">
          <a:xfrm>
            <a:off x="1066800" y="381000"/>
            <a:ext cx="51816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</a:rPr>
              <a:t>多项式的四则运算</a:t>
            </a:r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685800" y="2133600"/>
            <a:ext cx="8305800" cy="128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500" b="1">
                <a:solidFill>
                  <a:schemeClr val="tx2"/>
                </a:solidFill>
              </a:rPr>
              <a:t>   </a:t>
            </a:r>
            <a:r>
              <a:rPr lang="zh-CN" altLang="en-US" sz="3500" b="1">
                <a:solidFill>
                  <a:schemeClr val="tx2"/>
                </a:solidFill>
              </a:rPr>
              <a:t>多项式的加减运算在阶次相同的情况下可直接运算，若两个相加减的多项式阶次不同，则低价多项式必须用零填补高阶系数，使其与高阶多项式有相同的阶次。</a:t>
            </a:r>
          </a:p>
        </p:txBody>
      </p:sp>
      <p:sp>
        <p:nvSpPr>
          <p:cNvPr id="57351" name="Rectangle 6"/>
          <p:cNvSpPr>
            <a:spLocks noChangeArrowheads="1"/>
          </p:cNvSpPr>
          <p:nvPr/>
        </p:nvSpPr>
        <p:spPr bwMode="auto">
          <a:xfrm>
            <a:off x="609600" y="4953000"/>
            <a:ext cx="8305800" cy="128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500" b="1" dirty="0">
                <a:solidFill>
                  <a:schemeClr val="tx2"/>
                </a:solidFill>
              </a:rPr>
              <a:t>  </a:t>
            </a:r>
            <a:r>
              <a:rPr lang="zh-CN" altLang="en-US" sz="3500" b="1" dirty="0" smtClean="0">
                <a:solidFill>
                  <a:schemeClr val="tx2"/>
                </a:solidFill>
              </a:rPr>
              <a:t>利用</a:t>
            </a:r>
            <a:r>
              <a:rPr lang="en-US" altLang="zh-CN" sz="3500" b="1" dirty="0" err="1" smtClean="0">
                <a:solidFill>
                  <a:schemeClr val="tx2"/>
                </a:solidFill>
              </a:rPr>
              <a:t>polyadd</a:t>
            </a:r>
            <a:r>
              <a:rPr lang="zh-CN" altLang="en-US" sz="3500" b="1" dirty="0" smtClean="0">
                <a:solidFill>
                  <a:schemeClr val="tx2"/>
                </a:solidFill>
              </a:rPr>
              <a:t>函</a:t>
            </a:r>
            <a:r>
              <a:rPr lang="zh-CN" altLang="en-US" sz="3500" b="1" dirty="0">
                <a:solidFill>
                  <a:schemeClr val="tx2"/>
                </a:solidFill>
              </a:rPr>
              <a:t>数来完</a:t>
            </a:r>
            <a:r>
              <a:rPr lang="zh-CN" altLang="en-US" sz="3500" b="1" dirty="0" smtClean="0">
                <a:solidFill>
                  <a:schemeClr val="tx2"/>
                </a:solidFill>
              </a:rPr>
              <a:t>成。</a:t>
            </a:r>
            <a:endParaRPr lang="zh-CN" altLang="en-US" sz="3500" b="1" dirty="0">
              <a:solidFill>
                <a:schemeClr val="tx2"/>
              </a:solidFill>
            </a:endParaRPr>
          </a:p>
        </p:txBody>
      </p:sp>
      <p:sp>
        <p:nvSpPr>
          <p:cNvPr id="57352" name="Rectangle 7"/>
          <p:cNvSpPr>
            <a:spLocks noChangeArrowheads="1"/>
          </p:cNvSpPr>
          <p:nvPr/>
        </p:nvSpPr>
        <p:spPr bwMode="auto">
          <a:xfrm>
            <a:off x="609600" y="1219200"/>
            <a:ext cx="83058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500" b="1">
                <a:solidFill>
                  <a:schemeClr val="tx2"/>
                </a:solidFill>
              </a:rPr>
              <a:t>   2</a:t>
            </a:r>
            <a:r>
              <a:rPr lang="zh-CN" altLang="en-US" sz="3500" b="1">
                <a:solidFill>
                  <a:schemeClr val="tx2"/>
                </a:solidFill>
              </a:rPr>
              <a:t>、多项式的加减运算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占位符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F76BF63-F7D5-49A6-94AB-1124810E261B}" type="datetime1">
              <a:rPr lang="zh-CN" altLang="en-US" smtClean="0"/>
              <a:pPr/>
              <a:t>2018/7/3</a:t>
            </a:fld>
            <a:endParaRPr lang="en-US" altLang="zh-CN" smtClean="0"/>
          </a:p>
        </p:txBody>
      </p:sp>
      <p:sp>
        <p:nvSpPr>
          <p:cNvPr id="58371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MATLAB</a:t>
            </a:r>
          </a:p>
        </p:txBody>
      </p:sp>
      <p:sp>
        <p:nvSpPr>
          <p:cNvPr id="58372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983356-2AFF-430D-97E3-8C664725740E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685800" y="381000"/>
            <a:ext cx="83058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500" b="1">
                <a:solidFill>
                  <a:schemeClr val="tx2"/>
                </a:solidFill>
              </a:rPr>
              <a:t>   3</a:t>
            </a:r>
            <a:r>
              <a:rPr lang="zh-CN" altLang="en-US" sz="3500" b="1">
                <a:solidFill>
                  <a:schemeClr val="tx2"/>
                </a:solidFill>
              </a:rPr>
              <a:t>、多项式的</a:t>
            </a:r>
            <a:r>
              <a:rPr lang="zh-CN" altLang="en-US" sz="3500" b="1">
                <a:solidFill>
                  <a:schemeClr val="accent2"/>
                </a:solidFill>
              </a:rPr>
              <a:t>乘法</a:t>
            </a:r>
            <a:r>
              <a:rPr lang="zh-CN" altLang="en-US" sz="3500" b="1">
                <a:solidFill>
                  <a:schemeClr val="tx2"/>
                </a:solidFill>
              </a:rPr>
              <a:t>运算</a:t>
            </a:r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533400" y="1447800"/>
            <a:ext cx="8128000" cy="762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200" b="1"/>
              <a:t>     </a:t>
            </a:r>
            <a:r>
              <a:rPr lang="zh-CN" altLang="en-US" sz="2200" b="1"/>
              <a:t>函数</a:t>
            </a:r>
            <a:r>
              <a:rPr lang="en-US" altLang="zh-CN" sz="2200" b="1"/>
              <a:t>conv(P1,P2)</a:t>
            </a:r>
            <a:r>
              <a:rPr lang="zh-CN" altLang="en-US" sz="2200" b="1"/>
              <a:t>用于求多项式</a:t>
            </a:r>
            <a:r>
              <a:rPr lang="en-US" altLang="zh-CN" sz="2200" b="1"/>
              <a:t>P1</a:t>
            </a:r>
            <a:r>
              <a:rPr lang="zh-CN" altLang="en-US" sz="2200" b="1"/>
              <a:t>和</a:t>
            </a:r>
            <a:r>
              <a:rPr lang="en-US" altLang="zh-CN" sz="2200" b="1"/>
              <a:t>P2</a:t>
            </a:r>
            <a:r>
              <a:rPr lang="zh-CN" altLang="en-US" sz="2200" b="1"/>
              <a:t>的乘积。这里，</a:t>
            </a:r>
            <a:r>
              <a:rPr lang="en-US" altLang="zh-CN" sz="2200" b="1"/>
              <a:t>P1</a:t>
            </a:r>
            <a:r>
              <a:rPr lang="zh-CN" altLang="en-US" sz="2200" b="1"/>
              <a:t>、</a:t>
            </a:r>
            <a:r>
              <a:rPr lang="en-US" altLang="zh-CN" sz="2200" b="1"/>
              <a:t>P2</a:t>
            </a:r>
            <a:r>
              <a:rPr lang="zh-CN" altLang="en-US" sz="2200" b="1"/>
              <a:t>是两个多项式系数向量。</a:t>
            </a:r>
          </a:p>
        </p:txBody>
      </p:sp>
      <p:sp>
        <p:nvSpPr>
          <p:cNvPr id="5837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8458200" cy="3595688"/>
          </a:xfrm>
          <a:noFill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 smtClean="0"/>
              <a:t>例</a:t>
            </a:r>
            <a:r>
              <a:rPr lang="en-US" altLang="zh-CN" b="1" smtClean="0"/>
              <a:t>:a(x)=x^2+2x+3; b(x)=4x^2+5x+6;</a:t>
            </a:r>
          </a:p>
          <a:p>
            <a:pPr>
              <a:buFont typeface="Wingdings" pitchFamily="2" charset="2"/>
              <a:buNone/>
            </a:pPr>
            <a:r>
              <a:rPr lang="en-US" altLang="zh-CN" b="1" smtClean="0"/>
              <a:t>c (x)= = (x^2+2x+3)(4x^2+5x+6)</a:t>
            </a:r>
          </a:p>
          <a:p>
            <a:pPr>
              <a:buFont typeface="Wingdings" pitchFamily="2" charset="2"/>
              <a:buNone/>
            </a:pPr>
            <a:r>
              <a:rPr lang="en-US" altLang="zh-CN" b="1" u="sng" smtClean="0"/>
              <a:t>》》a=[1 2 3];b=[4 5 6];</a:t>
            </a:r>
          </a:p>
          <a:p>
            <a:pPr>
              <a:buFont typeface="Wingdings" pitchFamily="2" charset="2"/>
              <a:buNone/>
            </a:pPr>
            <a:r>
              <a:rPr lang="en-US" altLang="zh-CN" b="1" u="sng" smtClean="0"/>
              <a:t>》》c=conv(a,b)</a:t>
            </a:r>
          </a:p>
          <a:p>
            <a:pPr>
              <a:buFont typeface="Wingdings" pitchFamily="2" charset="2"/>
              <a:buNone/>
            </a:pPr>
            <a:r>
              <a:rPr lang="en-US" altLang="zh-CN" b="1" smtClean="0"/>
              <a:t>c = 4.00  13.00  28.00   27.00   18.00</a:t>
            </a:r>
          </a:p>
          <a:p>
            <a:pPr>
              <a:buFont typeface="Wingdings" pitchFamily="2" charset="2"/>
              <a:buNone/>
            </a:pPr>
            <a:endParaRPr lang="en-US" altLang="zh-CN" b="1" smtClean="0"/>
          </a:p>
          <a:p>
            <a:pPr>
              <a:buFont typeface="Wingdings" pitchFamily="2" charset="2"/>
              <a:buNone/>
            </a:pPr>
            <a:r>
              <a:rPr lang="en-US" altLang="zh-CN" b="1" smtClean="0">
                <a:solidFill>
                  <a:schemeClr val="accent2"/>
                </a:solidFill>
              </a:rPr>
              <a:t>c(x)= 4 x</a:t>
            </a:r>
            <a:r>
              <a:rPr lang="en-US" altLang="zh-CN" b="1" baseline="30000" smtClean="0">
                <a:solidFill>
                  <a:schemeClr val="accent2"/>
                </a:solidFill>
              </a:rPr>
              <a:t>4</a:t>
            </a:r>
            <a:r>
              <a:rPr lang="en-US" altLang="zh-CN" b="1" smtClean="0">
                <a:solidFill>
                  <a:schemeClr val="accent2"/>
                </a:solidFill>
              </a:rPr>
              <a:t> + 13 x</a:t>
            </a:r>
            <a:r>
              <a:rPr lang="en-US" altLang="zh-CN" b="1" baseline="30000" smtClean="0">
                <a:solidFill>
                  <a:schemeClr val="accent2"/>
                </a:solidFill>
              </a:rPr>
              <a:t>3</a:t>
            </a:r>
            <a:r>
              <a:rPr lang="en-US" altLang="zh-CN" b="1" smtClean="0">
                <a:solidFill>
                  <a:schemeClr val="accent2"/>
                </a:solidFill>
              </a:rPr>
              <a:t> + 28 x</a:t>
            </a:r>
            <a:r>
              <a:rPr lang="en-US" altLang="zh-CN" b="1" baseline="30000" smtClean="0">
                <a:solidFill>
                  <a:schemeClr val="accent2"/>
                </a:solidFill>
              </a:rPr>
              <a:t>2</a:t>
            </a:r>
            <a:r>
              <a:rPr lang="en-US" altLang="zh-CN" b="1" smtClean="0">
                <a:solidFill>
                  <a:schemeClr val="accent2"/>
                </a:solidFill>
              </a:rPr>
              <a:t> + 27 x + 18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日期占位符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4E55BD2-15C8-417A-9FAF-554154AB93FA}" type="datetime1">
              <a:rPr lang="zh-CN" altLang="en-US" smtClean="0"/>
              <a:pPr/>
              <a:t>2018/7/3</a:t>
            </a:fld>
            <a:endParaRPr lang="en-US" altLang="zh-CN" smtClean="0"/>
          </a:p>
        </p:txBody>
      </p:sp>
      <p:sp>
        <p:nvSpPr>
          <p:cNvPr id="59395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MATLAB</a:t>
            </a:r>
          </a:p>
        </p:txBody>
      </p:sp>
      <p:sp>
        <p:nvSpPr>
          <p:cNvPr id="59396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7B927F-984E-4084-BABB-A1275B038C21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990600" y="304800"/>
            <a:ext cx="83058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500" b="1">
                <a:solidFill>
                  <a:schemeClr val="tx2"/>
                </a:solidFill>
              </a:rPr>
              <a:t>   4</a:t>
            </a:r>
            <a:r>
              <a:rPr lang="zh-CN" altLang="en-US" sz="3500" b="1">
                <a:solidFill>
                  <a:schemeClr val="tx2"/>
                </a:solidFill>
              </a:rPr>
              <a:t>、多项式的</a:t>
            </a:r>
            <a:r>
              <a:rPr lang="zh-CN" altLang="en-US" sz="3500" b="1">
                <a:solidFill>
                  <a:schemeClr val="accent2"/>
                </a:solidFill>
              </a:rPr>
              <a:t>除法</a:t>
            </a:r>
            <a:r>
              <a:rPr lang="zh-CN" altLang="en-US" sz="3500" b="1">
                <a:solidFill>
                  <a:schemeClr val="tx2"/>
                </a:solidFill>
              </a:rPr>
              <a:t>运算</a:t>
            </a:r>
          </a:p>
        </p:txBody>
      </p:sp>
      <p:sp>
        <p:nvSpPr>
          <p:cNvPr id="5939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340600" cy="1639888"/>
          </a:xfrm>
          <a:noFill/>
        </p:spPr>
        <p:txBody>
          <a:bodyPr/>
          <a:lstStyle/>
          <a:p>
            <a:r>
              <a:rPr lang="zh-CN" altLang="en-US" sz="3500" b="1" smtClean="0"/>
              <a:t>函数</a:t>
            </a:r>
            <a:r>
              <a:rPr lang="en-US" altLang="zh-CN" sz="3500" b="1" smtClean="0"/>
              <a:t>[Q,r]=deconv(P1,P2)</a:t>
            </a:r>
            <a:r>
              <a:rPr lang="zh-CN" altLang="en-US" sz="3500" b="1" smtClean="0"/>
              <a:t>用于对多项式</a:t>
            </a:r>
            <a:r>
              <a:rPr lang="en-US" altLang="zh-CN" sz="3500" b="1" smtClean="0"/>
              <a:t>P1</a:t>
            </a:r>
            <a:r>
              <a:rPr lang="zh-CN" altLang="en-US" sz="3500" b="1" smtClean="0"/>
              <a:t>和</a:t>
            </a:r>
            <a:r>
              <a:rPr lang="en-US" altLang="zh-CN" sz="3500" b="1" smtClean="0"/>
              <a:t>P2</a:t>
            </a:r>
            <a:r>
              <a:rPr lang="zh-CN" altLang="en-US" sz="3500" b="1" smtClean="0"/>
              <a:t>作除法运算。其中</a:t>
            </a:r>
            <a:r>
              <a:rPr lang="en-US" altLang="zh-CN" sz="3500" b="1" smtClean="0"/>
              <a:t>Q</a:t>
            </a:r>
            <a:r>
              <a:rPr lang="zh-CN" altLang="en-US" sz="3500" b="1" smtClean="0"/>
              <a:t>返回多项式</a:t>
            </a:r>
            <a:r>
              <a:rPr lang="en-US" altLang="zh-CN" sz="3500" b="1" smtClean="0"/>
              <a:t>P1</a:t>
            </a:r>
            <a:r>
              <a:rPr lang="zh-CN" altLang="en-US" sz="3500" b="1" smtClean="0"/>
              <a:t>除以</a:t>
            </a:r>
            <a:r>
              <a:rPr lang="en-US" altLang="zh-CN" sz="3500" b="1" smtClean="0"/>
              <a:t>P2</a:t>
            </a:r>
            <a:r>
              <a:rPr lang="zh-CN" altLang="en-US" sz="3500" b="1" smtClean="0"/>
              <a:t>的商式，</a:t>
            </a:r>
            <a:r>
              <a:rPr lang="en-US" altLang="zh-CN" sz="3500" b="1" smtClean="0"/>
              <a:t>r</a:t>
            </a:r>
            <a:r>
              <a:rPr lang="zh-CN" altLang="en-US" sz="3500" b="1" smtClean="0"/>
              <a:t>返回</a:t>
            </a:r>
            <a:r>
              <a:rPr lang="en-US" altLang="zh-CN" sz="3500" b="1" smtClean="0"/>
              <a:t>P1</a:t>
            </a:r>
            <a:r>
              <a:rPr lang="zh-CN" altLang="en-US" sz="3500" b="1" smtClean="0"/>
              <a:t>除以</a:t>
            </a:r>
            <a:r>
              <a:rPr lang="en-US" altLang="zh-CN" sz="3500" b="1" smtClean="0"/>
              <a:t>P2</a:t>
            </a:r>
            <a:r>
              <a:rPr lang="zh-CN" altLang="en-US" sz="3500" b="1" smtClean="0"/>
              <a:t>的余式。这里，</a:t>
            </a:r>
            <a:r>
              <a:rPr lang="en-US" altLang="zh-CN" sz="3500" b="1" smtClean="0"/>
              <a:t>Q</a:t>
            </a:r>
            <a:r>
              <a:rPr lang="zh-CN" altLang="en-US" sz="3500" b="1" smtClean="0"/>
              <a:t>和</a:t>
            </a:r>
            <a:r>
              <a:rPr lang="en-US" altLang="zh-CN" sz="3500" b="1" smtClean="0"/>
              <a:t>r</a:t>
            </a:r>
            <a:r>
              <a:rPr lang="zh-CN" altLang="en-US" sz="3500" b="1" smtClean="0"/>
              <a:t>仍是多项式系数向量。</a:t>
            </a:r>
          </a:p>
          <a:p>
            <a:r>
              <a:rPr lang="en-US" altLang="zh-CN" sz="3500" b="1" smtClean="0"/>
              <a:t>deconv</a:t>
            </a:r>
            <a:r>
              <a:rPr lang="zh-CN" altLang="en-US" sz="3500" b="1" smtClean="0"/>
              <a:t>是</a:t>
            </a:r>
            <a:r>
              <a:rPr lang="en-US" altLang="zh-CN" sz="3500" b="1" smtClean="0"/>
              <a:t>conv</a:t>
            </a:r>
            <a:r>
              <a:rPr lang="zh-CN" altLang="en-US" sz="3500" b="1" smtClean="0"/>
              <a:t>的逆函数，即有</a:t>
            </a:r>
            <a:r>
              <a:rPr lang="en-US" altLang="zh-CN" sz="3500" b="1" smtClean="0"/>
              <a:t>P1=conv(P2,Q)+r</a:t>
            </a:r>
            <a:r>
              <a:rPr lang="zh-CN" altLang="en-US" sz="3500" b="1" smtClean="0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占位符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28156EB-B795-47A0-830F-209EA6682B7D}" type="datetime1">
              <a:rPr lang="zh-CN" altLang="en-US" smtClean="0"/>
              <a:pPr/>
              <a:t>2018/7/3</a:t>
            </a:fld>
            <a:endParaRPr lang="en-US" altLang="zh-CN" smtClean="0"/>
          </a:p>
        </p:txBody>
      </p:sp>
      <p:sp>
        <p:nvSpPr>
          <p:cNvPr id="60419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MATLAB</a:t>
            </a:r>
          </a:p>
        </p:txBody>
      </p:sp>
      <p:sp>
        <p:nvSpPr>
          <p:cNvPr id="60420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AAEAEF-7A53-4D42-A623-506B4DF4B8D3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60421" name="Text Box 3"/>
          <p:cNvSpPr txBox="1">
            <a:spLocks noChangeArrowheads="1"/>
          </p:cNvSpPr>
          <p:nvPr/>
        </p:nvSpPr>
        <p:spPr bwMode="auto">
          <a:xfrm>
            <a:off x="1143000" y="457200"/>
            <a:ext cx="51816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5</a:t>
            </a:r>
            <a:r>
              <a:rPr lang="zh-CN" altLang="en-US" sz="2800" b="1">
                <a:solidFill>
                  <a:schemeClr val="bg2"/>
                </a:solidFill>
              </a:rPr>
              <a:t>、多项式的求值</a:t>
            </a:r>
          </a:p>
        </p:txBody>
      </p:sp>
      <p:sp>
        <p:nvSpPr>
          <p:cNvPr id="6042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152400" y="1066800"/>
            <a:ext cx="9448800" cy="1617663"/>
          </a:xfrm>
          <a:noFill/>
        </p:spPr>
        <p:txBody>
          <a:bodyPr/>
          <a:lstStyle/>
          <a:p>
            <a:pPr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 b="1" smtClean="0"/>
              <a:t>      MATLAB</a:t>
            </a:r>
            <a:r>
              <a:rPr lang="zh-CN" altLang="en-US" sz="2400" b="1" smtClean="0"/>
              <a:t>提供了两种求多项式值的函数：</a:t>
            </a:r>
            <a:r>
              <a:rPr lang="en-US" altLang="zh-CN" sz="2400" b="1" smtClean="0"/>
              <a:t>polyval</a:t>
            </a:r>
            <a:r>
              <a:rPr lang="zh-CN" altLang="en-US" sz="2400" b="1" smtClean="0"/>
              <a:t>与</a:t>
            </a:r>
            <a:r>
              <a:rPr lang="en-US" altLang="zh-CN" sz="2400" b="1" smtClean="0"/>
              <a:t>polyvalm</a:t>
            </a:r>
            <a:r>
              <a:rPr lang="zh-CN" altLang="en-US" sz="2400" b="1" smtClean="0"/>
              <a:t>，它们的输入参数均为多项式系数向量</a:t>
            </a:r>
            <a:r>
              <a:rPr lang="en-US" altLang="zh-CN" sz="2400" b="1" smtClean="0"/>
              <a:t>P</a:t>
            </a:r>
            <a:r>
              <a:rPr lang="zh-CN" altLang="en-US" sz="2400" b="1" smtClean="0"/>
              <a:t>和自变量</a:t>
            </a:r>
            <a:r>
              <a:rPr lang="en-US" altLang="zh-CN" sz="2400" b="1" smtClean="0"/>
              <a:t>x</a:t>
            </a:r>
            <a:r>
              <a:rPr lang="zh-CN" altLang="en-US" sz="2400" b="1" smtClean="0"/>
              <a:t>。两者的区别在于前者是代数多项式求值，而后者是矩阵多项式求值。</a:t>
            </a: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685800" y="2286000"/>
            <a:ext cx="7848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1"/>
              <a:t>（</a:t>
            </a:r>
            <a:r>
              <a:rPr lang="en-US" altLang="zh-CN" sz="2400" b="1"/>
              <a:t>1</a:t>
            </a:r>
            <a:r>
              <a:rPr lang="zh-CN" altLang="en-US" sz="2400" b="1"/>
              <a:t>）代数多项式求值</a:t>
            </a:r>
          </a:p>
          <a:p>
            <a:pPr eaLnBrk="0" hangingPunct="0"/>
            <a:r>
              <a:rPr lang="en-US" altLang="zh-CN" sz="2400" b="1"/>
              <a:t>polyval</a:t>
            </a:r>
            <a:r>
              <a:rPr lang="zh-CN" altLang="en-US" sz="2400" b="1"/>
              <a:t>函数用来求代数多项式的值，其调用格式为：</a:t>
            </a:r>
          </a:p>
          <a:p>
            <a:pPr eaLnBrk="0" hangingPunct="0"/>
            <a:r>
              <a:rPr lang="en-US" altLang="zh-CN" sz="2400" b="1"/>
              <a:t>Y=polyval(P,x)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152400" y="3505200"/>
            <a:ext cx="7340600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400" b="1"/>
              <a:t>若</a:t>
            </a:r>
            <a:r>
              <a:rPr lang="en-US" altLang="zh-CN" sz="2400" b="1"/>
              <a:t>x</a:t>
            </a:r>
            <a:r>
              <a:rPr lang="zh-CN" altLang="en-US" sz="2400" b="1"/>
              <a:t>为一数值，则求多项式在该点的值；若</a:t>
            </a:r>
            <a:r>
              <a:rPr lang="en-US" altLang="zh-CN" sz="2400" b="1"/>
              <a:t>x</a:t>
            </a:r>
            <a:r>
              <a:rPr lang="zh-CN" altLang="en-US" sz="2400" b="1"/>
              <a:t>为向量或矩阵，则对向量或矩阵中的每个元素求其多项式的值。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304800" y="4648200"/>
            <a:ext cx="796131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400" b="1"/>
              <a:t>（</a:t>
            </a:r>
            <a:r>
              <a:rPr lang="en-US" altLang="zh-CN" sz="2400" b="1"/>
              <a:t>2</a:t>
            </a:r>
            <a:r>
              <a:rPr lang="zh-CN" altLang="en-US" sz="2400" b="1"/>
              <a:t>）矩阵多项式求值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400" b="1"/>
              <a:t>        </a:t>
            </a:r>
            <a:r>
              <a:rPr lang="en-US" altLang="zh-CN" sz="2400" b="1"/>
              <a:t>polyvalm</a:t>
            </a:r>
            <a:r>
              <a:rPr lang="zh-CN" altLang="en-US" sz="2400" b="1"/>
              <a:t>函数用来求矩阵多项式的值，其调用格式与</a:t>
            </a:r>
            <a:r>
              <a:rPr lang="en-US" altLang="zh-CN" sz="2400" b="1"/>
              <a:t>polyval</a:t>
            </a:r>
            <a:r>
              <a:rPr lang="zh-CN" altLang="en-US" sz="2400" b="1"/>
              <a:t>相同，但含义不同。</a:t>
            </a:r>
            <a:r>
              <a:rPr lang="en-US" altLang="zh-CN" sz="2400" b="1"/>
              <a:t>polyvalm</a:t>
            </a:r>
            <a:r>
              <a:rPr lang="zh-CN" altLang="en-US" sz="2400" b="1"/>
              <a:t>函数要求</a:t>
            </a:r>
            <a:r>
              <a:rPr lang="en-US" altLang="zh-CN" sz="2400" b="1"/>
              <a:t>x</a:t>
            </a:r>
            <a:r>
              <a:rPr lang="zh-CN" altLang="en-US" sz="2400" b="1"/>
              <a:t>为方阵，它以方阵为自变量求多项式的值。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日期占位符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CF27CAD-2D4A-4FA6-A9DB-F33BBE0F3852}" type="datetime1">
              <a:rPr lang="zh-CN" altLang="en-US" smtClean="0"/>
              <a:pPr/>
              <a:t>2018/7/3</a:t>
            </a:fld>
            <a:endParaRPr lang="en-US" altLang="zh-CN" smtClean="0"/>
          </a:p>
        </p:txBody>
      </p:sp>
      <p:sp>
        <p:nvSpPr>
          <p:cNvPr id="61443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MATLAB</a:t>
            </a:r>
          </a:p>
        </p:txBody>
      </p:sp>
      <p:sp>
        <p:nvSpPr>
          <p:cNvPr id="61444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D4BB8D-36CF-49AA-8ECA-C4B1F3905013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1143000" y="304800"/>
            <a:ext cx="83058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500" b="1">
                <a:solidFill>
                  <a:schemeClr val="tx2"/>
                </a:solidFill>
              </a:rPr>
              <a:t>6</a:t>
            </a:r>
            <a:r>
              <a:rPr lang="zh-CN" altLang="en-US" sz="3500" b="1">
                <a:solidFill>
                  <a:schemeClr val="tx2"/>
                </a:solidFill>
              </a:rPr>
              <a:t>、多项式求根</a:t>
            </a:r>
          </a:p>
        </p:txBody>
      </p:sp>
      <p:sp>
        <p:nvSpPr>
          <p:cNvPr id="6144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772400" cy="2757488"/>
          </a:xfrm>
          <a:noFill/>
        </p:spPr>
        <p:txBody>
          <a:bodyPr/>
          <a:lstStyle/>
          <a:p>
            <a:r>
              <a:rPr lang="en-US" altLang="zh-CN" sz="3500" b="1" smtClean="0"/>
              <a:t>n</a:t>
            </a:r>
            <a:r>
              <a:rPr lang="zh-CN" altLang="en-US" sz="3200" b="1" smtClean="0"/>
              <a:t>次多项式具有</a:t>
            </a:r>
            <a:r>
              <a:rPr lang="en-US" altLang="zh-CN" sz="3200" b="1" smtClean="0"/>
              <a:t>n</a:t>
            </a:r>
            <a:r>
              <a:rPr lang="zh-CN" altLang="en-US" sz="3200" b="1" smtClean="0"/>
              <a:t>个根，当然这些根可能是实根，也可能含有若干对共轭复根。</a:t>
            </a:r>
            <a:r>
              <a:rPr lang="en-US" altLang="zh-CN" sz="3200" b="1" smtClean="0"/>
              <a:t>MATLAB</a:t>
            </a:r>
            <a:r>
              <a:rPr lang="zh-CN" altLang="en-US" sz="3200" b="1" smtClean="0"/>
              <a:t>提供的</a:t>
            </a:r>
            <a:r>
              <a:rPr lang="en-US" altLang="zh-CN" sz="3200" b="1" smtClean="0"/>
              <a:t>roots</a:t>
            </a:r>
            <a:r>
              <a:rPr lang="zh-CN" altLang="en-US" sz="3200" b="1" smtClean="0"/>
              <a:t>函数用于求多项式的全部根，其调用格式为：</a:t>
            </a:r>
          </a:p>
          <a:p>
            <a:r>
              <a:rPr lang="en-US" altLang="zh-CN" sz="3200" b="1" smtClean="0"/>
              <a:t>x=roots(P)</a:t>
            </a:r>
          </a:p>
          <a:p>
            <a:r>
              <a:rPr lang="zh-CN" altLang="en-US" sz="3200" b="1" smtClean="0"/>
              <a:t>其中</a:t>
            </a:r>
            <a:r>
              <a:rPr lang="en-US" altLang="zh-CN" sz="3200" b="1" smtClean="0"/>
              <a:t>P</a:t>
            </a:r>
            <a:r>
              <a:rPr lang="zh-CN" altLang="en-US" sz="3200" b="1" smtClean="0"/>
              <a:t>为多项式的系数向量，求得的根赋给向量</a:t>
            </a:r>
            <a:r>
              <a:rPr lang="en-US" altLang="zh-CN" sz="3200" b="1" smtClean="0"/>
              <a:t>x</a:t>
            </a:r>
            <a:r>
              <a:rPr lang="zh-CN" altLang="en-US" sz="3200" b="1" smtClean="0"/>
              <a:t>，即</a:t>
            </a:r>
            <a:r>
              <a:rPr lang="en-US" altLang="zh-CN" sz="3200" b="1" smtClean="0"/>
              <a:t>x(1),x(2),…,x(n)</a:t>
            </a:r>
            <a:r>
              <a:rPr lang="zh-CN" altLang="en-US" sz="3200" b="1" smtClean="0"/>
              <a:t>分别代表多项式的</a:t>
            </a:r>
            <a:r>
              <a:rPr lang="en-US" altLang="zh-CN" sz="3200" b="1" smtClean="0"/>
              <a:t>n</a:t>
            </a:r>
            <a:r>
              <a:rPr lang="zh-CN" altLang="en-US" sz="3200" b="1" smtClean="0"/>
              <a:t>个根。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占位符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F2DB415-4282-410B-9D6A-E71730E565D0}" type="datetime1">
              <a:rPr lang="zh-CN" altLang="en-US" smtClean="0"/>
              <a:pPr/>
              <a:t>2018/7/3</a:t>
            </a:fld>
            <a:endParaRPr lang="en-US" altLang="zh-CN" smtClean="0"/>
          </a:p>
        </p:txBody>
      </p:sp>
      <p:sp>
        <p:nvSpPr>
          <p:cNvPr id="62467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MATLAB</a:t>
            </a:r>
          </a:p>
        </p:txBody>
      </p:sp>
      <p:sp>
        <p:nvSpPr>
          <p:cNvPr id="62468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B76220-CCBE-49C9-89DB-DC60AC77129B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066800"/>
            <a:ext cx="7772400" cy="4114800"/>
          </a:xfrm>
          <a:noFill/>
        </p:spPr>
        <p:txBody>
          <a:bodyPr/>
          <a:lstStyle/>
          <a:p>
            <a:r>
              <a:rPr lang="zh-CN" altLang="en-US" b="1" dirty="0" smtClean="0"/>
              <a:t>例：  求多项式</a:t>
            </a:r>
            <a:r>
              <a:rPr lang="en-US" altLang="zh-CN" b="1" dirty="0" smtClean="0"/>
              <a:t>x</a:t>
            </a:r>
            <a:r>
              <a:rPr lang="en-US" altLang="zh-CN" b="1" baseline="30000" dirty="0" smtClean="0"/>
              <a:t>4</a:t>
            </a:r>
            <a:r>
              <a:rPr lang="en-US" altLang="zh-CN" b="1" dirty="0" smtClean="0"/>
              <a:t>+8x</a:t>
            </a:r>
            <a:r>
              <a:rPr lang="en-US" altLang="zh-CN" b="1" baseline="30000" dirty="0" smtClean="0"/>
              <a:t>3</a:t>
            </a:r>
            <a:r>
              <a:rPr lang="en-US" altLang="zh-CN" b="1" dirty="0" smtClean="0"/>
              <a:t>-10</a:t>
            </a:r>
            <a:r>
              <a:rPr lang="zh-CN" altLang="en-US" b="1" dirty="0" smtClean="0"/>
              <a:t>的根。</a:t>
            </a:r>
          </a:p>
          <a:p>
            <a:r>
              <a:rPr lang="zh-CN" altLang="en-US" b="1" dirty="0" smtClean="0"/>
              <a:t>命令如下：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 smtClean="0"/>
              <a:t>A=[1,8,0,0,-10];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 smtClean="0"/>
              <a:t>x=roots(A)</a:t>
            </a:r>
          </a:p>
          <a:p>
            <a:r>
              <a:rPr lang="zh-CN" altLang="en-US" b="1" dirty="0" smtClean="0"/>
              <a:t>若已知多项式的全部根，则可以用</a:t>
            </a:r>
            <a:r>
              <a:rPr lang="en-US" altLang="zh-CN" b="1" dirty="0" smtClean="0"/>
              <a:t>poly</a:t>
            </a:r>
            <a:r>
              <a:rPr lang="zh-CN" altLang="en-US" b="1" dirty="0" smtClean="0"/>
              <a:t>函数建立起该多项式，其调用格式为：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 smtClean="0"/>
              <a:t>P=poly(x)</a:t>
            </a:r>
          </a:p>
          <a:p>
            <a:r>
              <a:rPr lang="zh-CN" altLang="en-US" b="1" dirty="0" smtClean="0"/>
              <a:t>若</a:t>
            </a:r>
            <a:r>
              <a:rPr lang="en-US" altLang="zh-CN" b="1" dirty="0" smtClean="0"/>
              <a:t>x</a:t>
            </a:r>
            <a:r>
              <a:rPr lang="zh-CN" altLang="en-US" b="1" dirty="0" smtClean="0"/>
              <a:t>为具有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个元素的向量，则</a:t>
            </a:r>
            <a:r>
              <a:rPr lang="en-US" altLang="zh-CN" b="1" dirty="0" smtClean="0"/>
              <a:t>poly(x)</a:t>
            </a:r>
            <a:r>
              <a:rPr lang="zh-CN" altLang="en-US" b="1" dirty="0" smtClean="0"/>
              <a:t>建立以</a:t>
            </a:r>
            <a:r>
              <a:rPr lang="en-US" altLang="zh-CN" b="1" dirty="0" smtClean="0"/>
              <a:t>x</a:t>
            </a:r>
            <a:r>
              <a:rPr lang="zh-CN" altLang="en-US" b="1" dirty="0" smtClean="0"/>
              <a:t>为其根的多项式，且将该多项式的系数赋给向量</a:t>
            </a:r>
            <a:r>
              <a:rPr lang="en-US" altLang="zh-CN" b="1" dirty="0" smtClean="0"/>
              <a:t>P</a:t>
            </a:r>
            <a:r>
              <a:rPr lang="zh-CN" altLang="en-US" b="1" dirty="0" smtClean="0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日期占位符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FD3A4C1-7728-466E-B0E7-0EA7F2F6E99F}" type="datetime1">
              <a:rPr lang="zh-CN" altLang="en-US" smtClean="0"/>
              <a:pPr/>
              <a:t>2018/7/3</a:t>
            </a:fld>
            <a:endParaRPr lang="en-US" altLang="zh-CN" smtClean="0"/>
          </a:p>
        </p:txBody>
      </p:sp>
      <p:sp>
        <p:nvSpPr>
          <p:cNvPr id="63491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MATLAB</a:t>
            </a:r>
          </a:p>
        </p:txBody>
      </p:sp>
      <p:sp>
        <p:nvSpPr>
          <p:cNvPr id="63492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2D245A-2747-4F61-9CC8-4FFB4397AA08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685800" y="1295400"/>
            <a:ext cx="83058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500" b="1">
                <a:solidFill>
                  <a:schemeClr val="tx2"/>
                </a:solidFill>
              </a:rPr>
              <a:t>利用工具箱中的函数</a:t>
            </a:r>
            <a:r>
              <a:rPr lang="en-US" altLang="zh-CN" sz="3500" b="1">
                <a:solidFill>
                  <a:schemeClr val="tx2"/>
                </a:solidFill>
              </a:rPr>
              <a:t>poly2sym</a:t>
            </a:r>
            <a:r>
              <a:rPr lang="zh-CN" altLang="en-US" sz="3500" b="1">
                <a:solidFill>
                  <a:schemeClr val="tx2"/>
                </a:solidFill>
              </a:rPr>
              <a:t>来构造多项式。</a:t>
            </a:r>
          </a:p>
        </p:txBody>
      </p:sp>
      <p:sp>
        <p:nvSpPr>
          <p:cNvPr id="6349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95400" y="2590800"/>
            <a:ext cx="7340600" cy="2251075"/>
          </a:xfrm>
          <a:noFill/>
        </p:spPr>
        <p:txBody>
          <a:bodyPr/>
          <a:lstStyle/>
          <a:p>
            <a:r>
              <a:rPr lang="zh-CN" altLang="en-US" sz="3200" b="1" dirty="0" smtClean="0"/>
              <a:t>例：  构造多项式</a:t>
            </a:r>
            <a:r>
              <a:rPr lang="en-US" altLang="zh-CN" sz="3200" b="1" dirty="0" smtClean="0"/>
              <a:t>x</a:t>
            </a:r>
            <a:r>
              <a:rPr lang="en-US" altLang="zh-CN" sz="3200" b="1" baseline="30000" dirty="0" smtClean="0"/>
              <a:t>4</a:t>
            </a:r>
            <a:r>
              <a:rPr lang="en-US" altLang="zh-CN" sz="3200" b="1" dirty="0" smtClean="0"/>
              <a:t>+3x</a:t>
            </a:r>
            <a:r>
              <a:rPr lang="en-US" altLang="zh-CN" sz="3200" b="1" baseline="30000" dirty="0" smtClean="0"/>
              <a:t>3</a:t>
            </a:r>
            <a:r>
              <a:rPr lang="en-US" altLang="zh-CN" sz="3200" b="1" dirty="0" smtClean="0"/>
              <a:t>-15x</a:t>
            </a:r>
            <a:r>
              <a:rPr lang="en-US" altLang="zh-CN" sz="3200" b="1" baseline="30000" dirty="0" smtClean="0"/>
              <a:t>3</a:t>
            </a:r>
            <a:r>
              <a:rPr lang="en-US" altLang="zh-CN" sz="3200" b="1" dirty="0" smtClean="0"/>
              <a:t>-2x+9</a:t>
            </a:r>
            <a:r>
              <a:rPr lang="zh-CN" altLang="en-US" sz="3200" b="1" dirty="0" smtClean="0"/>
              <a:t>的根。</a:t>
            </a:r>
          </a:p>
          <a:p>
            <a:r>
              <a:rPr lang="zh-CN" altLang="en-US" sz="3200" b="1" dirty="0" smtClean="0"/>
              <a:t>命令如下：</a:t>
            </a:r>
          </a:p>
          <a:p>
            <a:pPr>
              <a:buFont typeface="Wingdings" pitchFamily="2" charset="2"/>
              <a:buNone/>
            </a:pPr>
            <a:r>
              <a:rPr lang="en-US" altLang="zh-CN" sz="3200" b="1" dirty="0" smtClean="0"/>
              <a:t>A=[1,3,-15,-2,9];</a:t>
            </a:r>
          </a:p>
          <a:p>
            <a:pPr>
              <a:buFont typeface="Wingdings" pitchFamily="2" charset="2"/>
              <a:buNone/>
            </a:pPr>
            <a:r>
              <a:rPr lang="en-US" altLang="zh-CN" sz="3200" b="1" dirty="0" smtClean="0"/>
              <a:t>poly2sym(A)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3878</TotalTime>
  <Words>3086</Words>
  <Application>Microsoft Office PowerPoint</Application>
  <PresentationFormat>全屏显示(4:3)</PresentationFormat>
  <Paragraphs>285</Paragraphs>
  <Slides>28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Blends</vt:lpstr>
      <vt:lpstr>公式</vt:lpstr>
      <vt:lpstr>幻灯片 1</vt:lpstr>
      <vt:lpstr>2.5 多项式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例小球碰撞问题</vt:lpstr>
      <vt:lpstr>推导过程</vt:lpstr>
      <vt:lpstr>幻灯片 12</vt:lpstr>
      <vt:lpstr>MATLAB程序</vt:lpstr>
      <vt:lpstr>输出结果</vt:lpstr>
      <vt:lpstr>结果的物理分析</vt:lpstr>
      <vt:lpstr>幻灯片 16</vt:lpstr>
      <vt:lpstr>幻灯片 17</vt:lpstr>
      <vt:lpstr>一维数组的创建</vt:lpstr>
      <vt:lpstr>二维数组的创建</vt:lpstr>
      <vt:lpstr>二维数组元素的标识（编号）</vt:lpstr>
      <vt:lpstr>“单下标”标识</vt:lpstr>
      <vt:lpstr>幻灯片 22</vt:lpstr>
      <vt:lpstr>“逻辑1”标识</vt:lpstr>
      <vt:lpstr>幻灯片 24</vt:lpstr>
      <vt:lpstr>数组运算指令</vt:lpstr>
      <vt:lpstr>特殊数组</vt:lpstr>
      <vt:lpstr>幻灯片 27</vt:lpstr>
      <vt:lpstr>“空”数组（空阵）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liwei</dc:creator>
  <cp:lastModifiedBy>Administrator</cp:lastModifiedBy>
  <cp:revision>421</cp:revision>
  <cp:lastPrinted>1601-01-01T00:00:00Z</cp:lastPrinted>
  <dcterms:created xsi:type="dcterms:W3CDTF">1601-01-01T00:00:00Z</dcterms:created>
  <dcterms:modified xsi:type="dcterms:W3CDTF">2018-07-03T06:08:33Z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