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A316A-5CDB-4453-A5A4-D20C01903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D3CF64-9ABC-4AB6-BC62-4F6029CAE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6EE58F-A610-40A9-8C15-BCA9B140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229F-2E72-4D4C-A564-6B9E38537304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01241-86B3-4FDB-AD5C-58468E02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672113-6B03-40B5-9422-80F8150B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25AF-F410-4D63-BA25-18A6C9221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00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84AB8-8C0D-42F4-BBB8-06CFD266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9D1B47-BE9D-4375-816E-451112FF8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CF24A-D8B6-4F0D-AEB1-C908E63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229F-2E72-4D4C-A564-6B9E38537304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460D3B-3230-44CF-A5B9-6336ECCF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26231-AB09-4E37-B773-9FCEF84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25AF-F410-4D63-BA25-18A6C9221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9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068EB3-EAAF-4D11-8098-6F4ACA2A1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6FB781-6729-4CC3-B556-32E7A9C41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41FBC-40F4-472A-8B15-96F1848B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229F-2E72-4D4C-A564-6B9E38537304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91706-E17A-4A69-A411-CF86B85B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DEDC4-CA01-4224-AE8D-C02C35BE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25AF-F410-4D63-BA25-18A6C9221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80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447627" cy="6858000"/>
          </a:xfrm>
          <a:custGeom>
            <a:avLst/>
            <a:gdLst/>
            <a:ahLst/>
            <a:cxnLst/>
            <a:rect l="l" t="t" r="r" b="b"/>
            <a:pathLst>
              <a:path w="2585720" h="5143500">
                <a:moveTo>
                  <a:pt x="0" y="5143500"/>
                </a:moveTo>
                <a:lnTo>
                  <a:pt x="2585474" y="5143500"/>
                </a:lnTo>
                <a:lnTo>
                  <a:pt x="2585474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6703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3295903" y="0"/>
            <a:ext cx="154432" cy="685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3447299" y="0"/>
            <a:ext cx="8745220" cy="6858000"/>
          </a:xfrm>
          <a:custGeom>
            <a:avLst/>
            <a:gdLst/>
            <a:ahLst/>
            <a:cxnLst/>
            <a:rect l="l" t="t" r="r" b="b"/>
            <a:pathLst>
              <a:path w="6558915" h="5143500">
                <a:moveTo>
                  <a:pt x="6558600" y="0"/>
                </a:moveTo>
                <a:lnTo>
                  <a:pt x="0" y="0"/>
                </a:lnTo>
                <a:lnTo>
                  <a:pt x="0" y="5143500"/>
                </a:lnTo>
                <a:lnTo>
                  <a:pt x="6558600" y="5143500"/>
                </a:lnTo>
                <a:lnTo>
                  <a:pt x="655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3714495" y="1532128"/>
            <a:ext cx="8119872" cy="5006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3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0799">
              <a:lnSpc>
                <a:spcPts val="2193"/>
              </a:lnSpc>
            </a:pPr>
            <a:fld id="{81D60167-4931-47E6-BA6A-407CBD079E47}" type="slidenum">
              <a:rPr lang="es-ES" smtClean="0"/>
              <a:pPr marL="50799">
                <a:lnSpc>
                  <a:spcPts val="2193"/>
                </a:lnSpc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924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2C353-C26C-47BD-8845-F51FB12E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EBDB8-54A1-4E37-8040-DD0A9C65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F3D88-A1CD-491B-856E-69C5B9E7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229F-2E72-4D4C-A564-6B9E38537304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70B34-4D32-4501-B819-71B03B1E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086C0-BF8D-414F-BC55-96C1CCA2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25AF-F410-4D63-BA25-18A6C9221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34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E442-4291-4CF6-A15F-02D66367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F2595-C37E-4FF2-9235-2F7E2A1E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32F5D-DC7A-45EC-9E93-D051B629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229F-2E72-4D4C-A564-6B9E38537304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E4DEF-7921-4CF3-A5C9-5731E06C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09D61-D073-4108-8B0C-5DD15471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25AF-F410-4D63-BA25-18A6C9221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2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A715-B9C0-472B-8897-17CE1B51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C8C67-C185-4181-BBA9-60E6AB3B9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7419FA-3D4D-402A-AE3E-3E770307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E06D83-F234-449E-8724-A1031449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229F-2E72-4D4C-A564-6B9E38537304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F750C-2E14-4CE4-B804-969D269A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369A26-A109-4B00-BCCE-7FD47A5D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25AF-F410-4D63-BA25-18A6C9221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49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2FFA7-228D-4AD0-BFC9-57A460C5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A31672-B390-49F7-8BCB-8E585126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7B8D2A-FD0B-4571-94CB-B7888834C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4833E9-8ACA-4FCA-A35E-CC546F867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88EDCC-9E4A-4CCA-BE8F-A1EBA14D5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F72791-FB16-408A-8F75-BDAF0D10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229F-2E72-4D4C-A564-6B9E38537304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297CE3-AA56-4F25-8024-DCBC47C0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F70846-8B9D-41D5-8D3E-FC708F1C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25AF-F410-4D63-BA25-18A6C9221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F5B4C-5878-4CB4-92F2-01A7531E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D8CE7B-B38C-4EB4-A4DE-D3444A5E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229F-2E72-4D4C-A564-6B9E38537304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FE25E0-3BCE-4061-BBE8-30A7C2B7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00C12-FB0B-4D82-9A22-E3FB2C01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25AF-F410-4D63-BA25-18A6C9221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7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E70D4C-204E-479C-A932-E835C51C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229F-2E72-4D4C-A564-6B9E38537304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1A9102-EA4B-4855-BDA3-84F93CE2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312C82-DB48-41BD-BDEF-DDFC4EEC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25AF-F410-4D63-BA25-18A6C9221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75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2BA00-1F11-4CA5-BC84-3145945E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40A18-5C96-461A-AE6F-F8155186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5F248B-CE92-47E0-993E-32D254607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7610FE-2ADC-4FD5-A285-0E5734CE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229F-2E72-4D4C-A564-6B9E38537304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41720A-7304-4941-8AEF-4F23BC70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2D087D-3266-4BF5-BA9A-0F223E3C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25AF-F410-4D63-BA25-18A6C9221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22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0EE83-A91B-4B7A-8EFE-532B5FFE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FEDB0A-B67A-49D2-B41E-B9397A55B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8DA319-3DA7-4E34-BEAA-93664E34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D7288A-279F-4C59-99A3-1502C035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229F-2E72-4D4C-A564-6B9E38537304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6D2816-EA1A-47E1-968F-4A6AB83A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D20B82-017E-4573-9EE1-E3DF25B8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25AF-F410-4D63-BA25-18A6C9221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2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08BA50-9EC3-454A-B748-B2990D9A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398A4C-0C5F-4374-B112-6E8EB6448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D2569F-8A67-400D-852A-C1C4C1793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229F-2E72-4D4C-A564-6B9E38537304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92F69-5A6F-431C-91A2-28E6DECFB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0C29C-77D9-45A8-B3BF-C51A8F0C3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25AF-F410-4D63-BA25-18A6C9221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84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B341BD79-C66A-4066-95D8-9B16F582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825" y="2043113"/>
            <a:ext cx="6105525" cy="203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s-ES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634A4B-7DF5-4D54-A4EA-17AB529CD692}"/>
              </a:ext>
            </a:extLst>
          </p:cNvPr>
          <p:cNvSpPr/>
          <p:nvPr/>
        </p:nvSpPr>
        <p:spPr>
          <a:xfrm>
            <a:off x="4915301" y="4365132"/>
            <a:ext cx="2476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INTEGRANTES: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Elvis Agila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Jonathan Alquinga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Yomara Diaz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Guillermo Rivera</a:t>
            </a:r>
          </a:p>
        </p:txBody>
      </p:sp>
    </p:spTree>
    <p:extLst>
      <p:ext uri="{BB962C8B-B14F-4D97-AF65-F5344CB8AC3E}">
        <p14:creationId xmlns:p14="http://schemas.microsoft.com/office/powerpoint/2010/main" val="383501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C8ED19-CAE7-46DE-AB1A-7C66D071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79E2AA-2D2C-4DBF-966B-1BD9FAEB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480127"/>
            <a:ext cx="5306084" cy="5897746"/>
          </a:xfrm>
        </p:spPr>
        <p:txBody>
          <a:bodyPr anchor="ctr">
            <a:normAutofit/>
          </a:bodyPr>
          <a:lstStyle/>
          <a:p>
            <a:pPr marL="469900" marR="5080" indent="-457200" algn="just">
              <a:spcBef>
                <a:spcPts val="110"/>
              </a:spcBef>
              <a:tabLst>
                <a:tab pos="298450" algn="l"/>
              </a:tabLst>
            </a:pP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Es un entorno para experimentación de análisis de datos  que posee implementadas distintas estrategias de  Minería de Datos.</a:t>
            </a:r>
          </a:p>
          <a:p>
            <a:pPr marL="12700" marR="5080" indent="0" algn="just">
              <a:spcBef>
                <a:spcPts val="110"/>
              </a:spcBef>
              <a:buNone/>
              <a:tabLst>
                <a:tab pos="298450" algn="l"/>
              </a:tabLst>
            </a:pPr>
            <a:endParaRPr lang="es-E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69900" indent="-457200">
              <a:spcBef>
                <a:spcPts val="50"/>
              </a:spcBef>
              <a:tabLst>
                <a:tab pos="298450" algn="l"/>
              </a:tabLst>
            </a:pP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Utiliza lenguaje de programación Java.</a:t>
            </a:r>
            <a:endParaRPr lang="es-E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69900" indent="-457200">
              <a:tabLst>
                <a:tab pos="298450" algn="l"/>
              </a:tabLst>
            </a:pP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Es de distribución</a:t>
            </a:r>
            <a:r>
              <a:rPr lang="es-ES" sz="20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libre.</a:t>
            </a:r>
            <a:endParaRPr lang="es-E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69900" marR="5080" indent="-457200">
              <a:spcBef>
                <a:spcPts val="160"/>
              </a:spcBef>
              <a:tabLst>
                <a:tab pos="298450" algn="l"/>
              </a:tabLst>
            </a:pP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Opera </a:t>
            </a:r>
            <a:r>
              <a:rPr lang="es-ES" sz="200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través de </a:t>
            </a:r>
            <a:r>
              <a:rPr lang="es-ES" sz="2000" dirty="0">
                <a:solidFill>
                  <a:srgbClr val="000000"/>
                </a:solidFill>
                <a:latin typeface="Arial"/>
                <a:cs typeface="Arial"/>
              </a:rPr>
              <a:t>la </a:t>
            </a: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conexión de componentes visuales,  </a:t>
            </a:r>
            <a:r>
              <a:rPr lang="es-ES" sz="200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través de</a:t>
            </a:r>
            <a:r>
              <a:rPr lang="es-ES" sz="20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plantillas.</a:t>
            </a:r>
            <a:endParaRPr lang="es-E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69900" indent="-457200" algn="just">
              <a:tabLst>
                <a:tab pos="298450" algn="l"/>
              </a:tabLst>
            </a:pP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Dispone</a:t>
            </a:r>
            <a:r>
              <a:rPr lang="es-ES" sz="2000" spc="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lang="es-ES" sz="2000" spc="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Arial"/>
                <a:cs typeface="Arial"/>
              </a:rPr>
              <a:t>la</a:t>
            </a:r>
            <a:r>
              <a:rPr lang="es-ES" sz="2000" spc="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funcionalidad</a:t>
            </a:r>
            <a:r>
              <a:rPr lang="es-ES" sz="2000" spc="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lang="es-ES" sz="2000" spc="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preprocesamiento</a:t>
            </a:r>
            <a:r>
              <a:rPr lang="es-ES" sz="2000" spc="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Arial"/>
                <a:cs typeface="Arial"/>
              </a:rPr>
              <a:t>y visualización de datos, análisis predictivo y modelos estadísticos, así como evaluación y despliegue de la información</a:t>
            </a:r>
          </a:p>
          <a:p>
            <a:pPr marL="469900" indent="-457200">
              <a:tabLst>
                <a:tab pos="298450" algn="l"/>
              </a:tabLst>
            </a:pP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Permite trabajar en cualquier entorno, en cualquier  momento: en memoria, en </a:t>
            </a:r>
            <a:r>
              <a:rPr lang="es-ES" sz="2000" dirty="0">
                <a:solidFill>
                  <a:srgbClr val="000000"/>
                </a:solidFill>
                <a:latin typeface="Arial"/>
                <a:cs typeface="Arial"/>
              </a:rPr>
              <a:t>la </a:t>
            </a: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base de datos, en Hadoop,  en </a:t>
            </a:r>
            <a:r>
              <a:rPr lang="es-ES" sz="2000" dirty="0">
                <a:solidFill>
                  <a:srgbClr val="000000"/>
                </a:solidFill>
                <a:latin typeface="Arial"/>
                <a:cs typeface="Arial"/>
              </a:rPr>
              <a:t>la</a:t>
            </a:r>
            <a:r>
              <a:rPr lang="es-ES" sz="20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z="2000" spc="-5" dirty="0">
                <a:solidFill>
                  <a:srgbClr val="000000"/>
                </a:solidFill>
                <a:latin typeface="Arial"/>
                <a:cs typeface="Arial"/>
              </a:rPr>
              <a:t>nube.</a:t>
            </a:r>
            <a:endParaRPr lang="es-E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0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 marR="677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spc="-5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Extracción</a:t>
            </a:r>
            <a:r>
              <a:rPr lang="en-US" sz="2500" b="1" kern="12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 </a:t>
            </a:r>
            <a:r>
              <a:rPr lang="en-US" sz="2500" b="1" kern="1200" spc="-5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</a:t>
            </a:r>
            <a:r>
              <a:rPr lang="en-US" sz="25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2500" b="1" kern="1200" spc="-5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ocimi</a:t>
            </a:r>
            <a:r>
              <a:rPr lang="en-US" sz="2500" b="1" kern="1200" spc="5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25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2500" b="1" kern="1200" spc="-5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tos</a:t>
            </a:r>
            <a:r>
              <a:rPr lang="en-US" sz="2500" b="1" kern="12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2500" b="1" kern="12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BBDD  (KDD)</a:t>
            </a: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AE8C0D6-BB94-4688-BEED-08B38B8C0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EFFFF"/>
                </a:solidFill>
              </a:rPr>
              <a:t>KDD </a:t>
            </a:r>
            <a:r>
              <a:rPr lang="en-US" sz="1900" spc="-5" dirty="0">
                <a:solidFill>
                  <a:srgbClr val="FEFFFF"/>
                </a:solidFill>
              </a:rPr>
              <a:t>(Knowledge Discovery </a:t>
            </a:r>
            <a:r>
              <a:rPr lang="en-US" sz="1900" dirty="0">
                <a:solidFill>
                  <a:srgbClr val="FEFFFF"/>
                </a:solidFill>
              </a:rPr>
              <a:t>in </a:t>
            </a:r>
            <a:r>
              <a:rPr lang="en-US" sz="1900" spc="-5" dirty="0">
                <a:solidFill>
                  <a:srgbClr val="FEFFFF"/>
                </a:solidFill>
              </a:rPr>
              <a:t>Databases) es el </a:t>
            </a:r>
            <a:r>
              <a:rPr lang="en-US" sz="1900" spc="-5" dirty="0" err="1">
                <a:solidFill>
                  <a:srgbClr val="FEFFFF"/>
                </a:solidFill>
              </a:rPr>
              <a:t>proceso</a:t>
            </a:r>
            <a:r>
              <a:rPr lang="en-US" sz="1900" spc="-5" dirty="0">
                <a:solidFill>
                  <a:srgbClr val="FEFFFF"/>
                </a:solidFill>
              </a:rPr>
              <a:t> no trivial de  </a:t>
            </a:r>
            <a:r>
              <a:rPr lang="en-US" sz="1900" spc="-5" dirty="0" err="1">
                <a:solidFill>
                  <a:srgbClr val="FEFFFF"/>
                </a:solidFill>
              </a:rPr>
              <a:t>identificar</a:t>
            </a:r>
            <a:r>
              <a:rPr lang="en-US" sz="1900" spc="-5" dirty="0">
                <a:solidFill>
                  <a:srgbClr val="FEFFFF"/>
                </a:solidFill>
              </a:rPr>
              <a:t> </a:t>
            </a:r>
            <a:r>
              <a:rPr lang="en-US" sz="1900" spc="-5" dirty="0" err="1">
                <a:solidFill>
                  <a:srgbClr val="FEFFFF"/>
                </a:solidFill>
              </a:rPr>
              <a:t>patrones</a:t>
            </a:r>
            <a:r>
              <a:rPr lang="en-US" sz="1900" spc="-5" dirty="0">
                <a:solidFill>
                  <a:srgbClr val="FEFFFF"/>
                </a:solidFill>
              </a:rPr>
              <a:t> </a:t>
            </a:r>
            <a:r>
              <a:rPr lang="en-US" sz="1900" dirty="0">
                <a:solidFill>
                  <a:srgbClr val="FEFFFF"/>
                </a:solidFill>
              </a:rPr>
              <a:t>a </a:t>
            </a:r>
            <a:r>
              <a:rPr lang="en-US" sz="1900" spc="-5" dirty="0" err="1">
                <a:solidFill>
                  <a:srgbClr val="FEFFFF"/>
                </a:solidFill>
              </a:rPr>
              <a:t>partir</a:t>
            </a:r>
            <a:r>
              <a:rPr lang="en-US" sz="1900" spc="-5" dirty="0">
                <a:solidFill>
                  <a:srgbClr val="FEFFFF"/>
                </a:solidFill>
              </a:rPr>
              <a:t> de los </a:t>
            </a:r>
            <a:r>
              <a:rPr lang="en-US" sz="1900" spc="-5" dirty="0" err="1">
                <a:solidFill>
                  <a:srgbClr val="FEFFFF"/>
                </a:solidFill>
              </a:rPr>
              <a:t>datos</a:t>
            </a:r>
            <a:r>
              <a:rPr lang="en-US" sz="1900" spc="-5" dirty="0">
                <a:solidFill>
                  <a:srgbClr val="FEFFFF"/>
                </a:solidFill>
              </a:rPr>
              <a:t> con las </a:t>
            </a:r>
            <a:r>
              <a:rPr lang="en-US" sz="1900" spc="-5" dirty="0" err="1">
                <a:solidFill>
                  <a:srgbClr val="FEFFFF"/>
                </a:solidFill>
              </a:rPr>
              <a:t>siguientes</a:t>
            </a:r>
            <a:r>
              <a:rPr lang="en-US" sz="1900" spc="-15" dirty="0">
                <a:solidFill>
                  <a:srgbClr val="FEFFFF"/>
                </a:solidFill>
              </a:rPr>
              <a:t> </a:t>
            </a:r>
            <a:r>
              <a:rPr lang="en-US" sz="1900" spc="-5" dirty="0" err="1">
                <a:solidFill>
                  <a:srgbClr val="FEFFFF"/>
                </a:solidFill>
              </a:rPr>
              <a:t>características</a:t>
            </a:r>
            <a:r>
              <a:rPr lang="en-US" sz="1900" spc="-5" dirty="0">
                <a:solidFill>
                  <a:srgbClr val="FEFFFF"/>
                </a:solidFill>
              </a:rPr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spc="-5" dirty="0">
              <a:solidFill>
                <a:srgbClr val="FEFFFF"/>
              </a:solidFill>
            </a:endParaRPr>
          </a:p>
          <a:p>
            <a:pPr marL="301836" indent="-228600">
              <a:spcBef>
                <a:spcPts val="133"/>
              </a:spcBef>
              <a:buClr>
                <a:srgbClr val="A4C4DB"/>
              </a:buClr>
              <a:buFont typeface="Arial" panose="020B0604020202020204" pitchFamily="34" charset="0"/>
              <a:buChar char="•"/>
              <a:tabLst>
                <a:tab pos="260767" algn="l"/>
              </a:tabLst>
            </a:pPr>
            <a:r>
              <a:rPr lang="en-US" sz="1900" spc="-7" dirty="0" err="1">
                <a:solidFill>
                  <a:srgbClr val="FEFFFF"/>
                </a:solidFill>
              </a:rPr>
              <a:t>Válidos</a:t>
            </a:r>
            <a:endParaRPr lang="en-US" sz="1900" dirty="0">
              <a:solidFill>
                <a:srgbClr val="FEFFFF"/>
              </a:solidFill>
            </a:endParaRPr>
          </a:p>
          <a:p>
            <a:pPr marL="301836" indent="-228600">
              <a:spcBef>
                <a:spcPts val="133"/>
              </a:spcBef>
              <a:buClr>
                <a:srgbClr val="A4C4DB"/>
              </a:buClr>
              <a:buFont typeface="Arial" panose="020B0604020202020204" pitchFamily="34" charset="0"/>
              <a:buChar char="•"/>
              <a:tabLst>
                <a:tab pos="260767" algn="l"/>
              </a:tabLst>
            </a:pPr>
            <a:r>
              <a:rPr lang="en-US" sz="1900" spc="-7" dirty="0" err="1">
                <a:solidFill>
                  <a:srgbClr val="FEFFFF"/>
                </a:solidFill>
              </a:rPr>
              <a:t>Novedosos</a:t>
            </a:r>
            <a:endParaRPr lang="en-US" sz="1900" dirty="0">
              <a:solidFill>
                <a:srgbClr val="FEFFFF"/>
              </a:solidFill>
            </a:endParaRPr>
          </a:p>
          <a:p>
            <a:pPr marL="301836" indent="-228600">
              <a:spcBef>
                <a:spcPts val="33"/>
              </a:spcBef>
              <a:buClr>
                <a:srgbClr val="A4C4DB"/>
              </a:buClr>
              <a:buFont typeface="Arial" panose="020B0604020202020204" pitchFamily="34" charset="0"/>
              <a:buChar char="•"/>
              <a:tabLst>
                <a:tab pos="260767" algn="l"/>
              </a:tabLst>
            </a:pPr>
            <a:r>
              <a:rPr lang="en-US" sz="1900" spc="-7" dirty="0" err="1">
                <a:solidFill>
                  <a:srgbClr val="FEFFFF"/>
                </a:solidFill>
              </a:rPr>
              <a:t>Potencialmente</a:t>
            </a:r>
            <a:r>
              <a:rPr lang="en-US" sz="1900" spc="-80" dirty="0">
                <a:solidFill>
                  <a:srgbClr val="FEFFFF"/>
                </a:solidFill>
              </a:rPr>
              <a:t> </a:t>
            </a:r>
            <a:r>
              <a:rPr lang="en-US" sz="1900" spc="-7" dirty="0" err="1">
                <a:solidFill>
                  <a:srgbClr val="FEFFFF"/>
                </a:solidFill>
              </a:rPr>
              <a:t>útiles</a:t>
            </a:r>
            <a:endParaRPr lang="en-US" sz="1900" dirty="0">
              <a:solidFill>
                <a:srgbClr val="FEFFFF"/>
              </a:solidFill>
            </a:endParaRPr>
          </a:p>
          <a:p>
            <a:pPr marL="301836" indent="-228600">
              <a:spcBef>
                <a:spcPts val="27"/>
              </a:spcBef>
              <a:buClr>
                <a:srgbClr val="A4C4DB"/>
              </a:buClr>
              <a:buFont typeface="Arial" panose="020B0604020202020204" pitchFamily="34" charset="0"/>
              <a:buChar char="•"/>
              <a:tabLst>
                <a:tab pos="260767" algn="l"/>
              </a:tabLst>
            </a:pPr>
            <a:r>
              <a:rPr lang="en-US" sz="1900" spc="-7" dirty="0" err="1">
                <a:solidFill>
                  <a:srgbClr val="FEFFFF"/>
                </a:solidFill>
              </a:rPr>
              <a:t>Comprensibles</a:t>
            </a:r>
            <a:endParaRPr lang="en-US" sz="1900" dirty="0">
              <a:solidFill>
                <a:srgbClr val="FE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EFFFF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BF4C8ED-A5EA-413E-B066-A2D2F2E98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268" y="1242177"/>
            <a:ext cx="6539075" cy="40542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60167-4931-47E6-BA6A-407CBD079E47}" type="slidenum">
              <a:rPr lang="en-US" sz="9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B673F3-CCAB-43FC-B8AC-590DE676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-5">
                <a:solidFill>
                  <a:srgbClr val="FFFFFF"/>
                </a:solidFill>
              </a:rPr>
              <a:t>Tipo de  </a:t>
            </a:r>
            <a:r>
              <a:rPr lang="en-US" sz="4400">
                <a:solidFill>
                  <a:srgbClr val="FFFFFF"/>
                </a:solidFill>
              </a:rPr>
              <a:t>c</a:t>
            </a:r>
            <a:r>
              <a:rPr lang="en-US" sz="4400" spc="-10">
                <a:solidFill>
                  <a:srgbClr val="FFFFFF"/>
                </a:solidFill>
              </a:rPr>
              <a:t>o</a:t>
            </a:r>
            <a:r>
              <a:rPr lang="en-US" sz="4400" spc="-5">
                <a:solidFill>
                  <a:srgbClr val="FFFFFF"/>
                </a:solidFill>
              </a:rPr>
              <a:t>n</a:t>
            </a:r>
            <a:r>
              <a:rPr lang="en-US" sz="4400" spc="-10">
                <a:solidFill>
                  <a:srgbClr val="FFFFFF"/>
                </a:solidFill>
              </a:rPr>
              <a:t>o</a:t>
            </a:r>
            <a:r>
              <a:rPr lang="en-US" sz="4400">
                <a:solidFill>
                  <a:srgbClr val="FFFFFF"/>
                </a:solidFill>
              </a:rPr>
              <a:t>c</a:t>
            </a:r>
            <a:r>
              <a:rPr lang="en-US" sz="4400" spc="-5">
                <a:solidFill>
                  <a:srgbClr val="FFFFFF"/>
                </a:solidFill>
              </a:rPr>
              <a:t>im</a:t>
            </a:r>
            <a:r>
              <a:rPr lang="en-US" sz="4400">
                <a:solidFill>
                  <a:srgbClr val="FFFFFF"/>
                </a:solidFill>
              </a:rPr>
              <a:t>ie</a:t>
            </a:r>
            <a:r>
              <a:rPr lang="en-US" sz="4400" spc="-10">
                <a:solidFill>
                  <a:srgbClr val="FFFFFF"/>
                </a:solidFill>
              </a:rPr>
              <a:t>n</a:t>
            </a:r>
            <a:r>
              <a:rPr lang="en-US" sz="4400" spc="5">
                <a:solidFill>
                  <a:srgbClr val="FFFFFF"/>
                </a:solidFill>
              </a:rPr>
              <a:t>to  </a:t>
            </a:r>
            <a:r>
              <a:rPr lang="en-US" sz="4400">
                <a:solidFill>
                  <a:srgbClr val="FFFFFF"/>
                </a:solidFill>
              </a:rPr>
              <a:t>a extraer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6E50DDE-3BA8-4C10-899F-D32DCAD7D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3" r="3" b="2905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79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152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.</vt:lpstr>
      <vt:lpstr>Características</vt:lpstr>
      <vt:lpstr>Presentación de PowerPoint</vt:lpstr>
      <vt:lpstr>Tipo de  conocimiento  a extraer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JONATHAN EFRAIN ALQUINGA CAJAMARCA</dc:creator>
  <cp:lastModifiedBy>JONATHAN EFRAIN ALQUINGA CAJAMARCA</cp:lastModifiedBy>
  <cp:revision>2</cp:revision>
  <dcterms:created xsi:type="dcterms:W3CDTF">2021-02-21T14:43:59Z</dcterms:created>
  <dcterms:modified xsi:type="dcterms:W3CDTF">2021-02-21T14:59:54Z</dcterms:modified>
</cp:coreProperties>
</file>