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3912" r:id="rId5"/>
    <p:sldId id="10838" r:id="rId6"/>
    <p:sldId id="2076136021" r:id="rId7"/>
    <p:sldId id="2076136046" r:id="rId8"/>
    <p:sldId id="2076136029" r:id="rId9"/>
    <p:sldId id="2076136045"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C10"/>
    <a:srgbClr val="C8D5EA"/>
    <a:srgbClr val="243A5E"/>
    <a:srgbClr val="FEC9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3AA9C3-5B8D-4735-BEA3-EFA8812A8AFD}" v="4" dt="2020-03-31T13:35:46.3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76" autoAdjust="0"/>
  </p:normalViewPr>
  <p:slideViewPr>
    <p:cSldViewPr snapToGrid="0">
      <p:cViewPr varScale="1">
        <p:scale>
          <a:sx n="93" d="100"/>
          <a:sy n="93" d="100"/>
        </p:scale>
        <p:origin x="12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6B9BE0-A438-4D52-AFF2-1C5313303AF4}" type="datetimeFigureOut">
              <a:rPr lang="en-US" smtClean="0"/>
              <a:t>4/1/2020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2519C6-E5C6-4085-B96D-CB7D85D9C15C}" type="slidenum">
              <a:rPr lang="en-US" smtClean="0"/>
              <a:t>‹#›</a:t>
            </a:fld>
            <a:endParaRPr lang="en-US"/>
          </a:p>
        </p:txBody>
      </p:sp>
    </p:spTree>
    <p:extLst>
      <p:ext uri="{BB962C8B-B14F-4D97-AF65-F5344CB8AC3E}">
        <p14:creationId xmlns:p14="http://schemas.microsoft.com/office/powerpoint/2010/main" val="223831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endParaRPr lang="en-US">
              <a:latin typeface="Calibri" charset="0"/>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12E35DC-3216-46B9-966C-1BBD548BA28B}"/>
              </a:ext>
            </a:extLst>
          </p:cNvPr>
          <p:cNvSpPr txBox="1"/>
          <p:nvPr/>
        </p:nvSpPr>
        <p:spPr>
          <a:xfrm>
            <a:off x="4572000" y="773399"/>
            <a:ext cx="4114800" cy="276999"/>
          </a:xfrm>
          <a:prstGeom prst="rect">
            <a:avLst/>
          </a:prstGeom>
          <a:noFill/>
        </p:spPr>
        <p:txBody>
          <a:bodyPr wrap="square" lIns="0" tIns="0" rIns="0" bIns="0" rtlCol="0" anchor="t">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100" normalizeH="0" baseline="0" noProof="0">
                <a:ln>
                  <a:noFill/>
                </a:ln>
                <a:solidFill>
                  <a:prstClr val="white"/>
                </a:solidFill>
                <a:effectLst/>
                <a:uLnTx/>
                <a:uFillTx/>
                <a:latin typeface="Calibri" panose="020F0502020204030204"/>
                <a:ea typeface="+mn-ea"/>
                <a:cs typeface="+mn-cs"/>
              </a:rPr>
              <a:t>“Insert text here”</a:t>
            </a:r>
          </a:p>
        </p:txBody>
      </p:sp>
      <p:sp>
        <p:nvSpPr>
          <p:cNvPr id="7" name="TextBox 6">
            <a:extLst>
              <a:ext uri="{FF2B5EF4-FFF2-40B4-BE49-F238E27FC236}">
                <a16:creationId xmlns:a16="http://schemas.microsoft.com/office/drawing/2014/main" id="{7DF8A0DD-2DFC-4914-95D2-369D2C80C77B}"/>
              </a:ext>
            </a:extLst>
          </p:cNvPr>
          <p:cNvSpPr txBox="1"/>
          <p:nvPr/>
        </p:nvSpPr>
        <p:spPr>
          <a:xfrm>
            <a:off x="6141719" y="2462904"/>
            <a:ext cx="2854691" cy="4051005"/>
          </a:xfrm>
          <a:prstGeom prst="rect">
            <a:avLst/>
          </a:prstGeom>
          <a:solidFill>
            <a:schemeClr val="bg1">
              <a:lumMod val="95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50" normalizeH="0" baseline="0" noProof="0">
                <a:ln>
                  <a:noFill/>
                </a:ln>
                <a:solidFill>
                  <a:srgbClr val="000000"/>
                </a:solidFill>
                <a:effectLst/>
                <a:uLnTx/>
                <a:uFillTx/>
                <a:latin typeface="Calibri Light" panose="020F0302020204030204"/>
                <a:ea typeface="+mn-ea"/>
                <a:cs typeface="+mn-cs"/>
              </a:rPr>
              <a:t>Key points to land</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Text</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Text</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Text</a:t>
            </a: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063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D5FB26-E2D4-469A-A745-CA93137240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6050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2519C6-E5C6-4085-B96D-CB7D85D9C15C}" type="slidenum">
              <a:rPr lang="en-US" smtClean="0"/>
              <a:t>3</a:t>
            </a:fld>
            <a:endParaRPr lang="en-US"/>
          </a:p>
        </p:txBody>
      </p:sp>
    </p:spTree>
    <p:extLst>
      <p:ext uri="{BB962C8B-B14F-4D97-AF65-F5344CB8AC3E}">
        <p14:creationId xmlns:p14="http://schemas.microsoft.com/office/powerpoint/2010/main" val="2990754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2519C6-E5C6-4085-B96D-CB7D85D9C15C}" type="slidenum">
              <a:rPr lang="en-US" smtClean="0"/>
              <a:t>5</a:t>
            </a:fld>
            <a:endParaRPr lang="en-US"/>
          </a:p>
        </p:txBody>
      </p:sp>
    </p:spTree>
    <p:extLst>
      <p:ext uri="{BB962C8B-B14F-4D97-AF65-F5344CB8AC3E}">
        <p14:creationId xmlns:p14="http://schemas.microsoft.com/office/powerpoint/2010/main" val="24432803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3.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E717865C-D3D8-46A5-9168-EC2C55147ED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981524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4CBA498-236D-4254-85AC-EDF137F0CA1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5" imgW="425" imgH="424" progId="TCLayout.ActiveDocument.1">
                  <p:embed/>
                </p:oleObj>
              </mc:Choice>
              <mc:Fallback>
                <p:oleObj name="think-cell Slide" r:id="rId5" imgW="425" imgH="424" progId="TCLayout.ActiveDocument.1">
                  <p:embed/>
                  <p:pic>
                    <p:nvPicPr>
                      <p:cNvPr id="5" name="Object 4" hidden="1">
                        <a:extLst>
                          <a:ext uri="{FF2B5EF4-FFF2-40B4-BE49-F238E27FC236}">
                            <a16:creationId xmlns:a16="http://schemas.microsoft.com/office/drawing/2014/main" id="{84CBA498-236D-4254-85AC-EDF137F0CA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72B8FF2A-D8BA-4092-9C60-660618673A9A}"/>
              </a:ext>
            </a:extLst>
          </p:cNvPr>
          <p:cNvSpPr/>
          <p:nvPr userDrawn="1">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32472" eaLnBrk="1" fontAlgn="base">
              <a:lnSpc>
                <a:spcPct val="100000"/>
              </a:lnSpc>
              <a:spcBef>
                <a:spcPct val="0"/>
              </a:spcBef>
              <a:spcAft>
                <a:spcPct val="0"/>
              </a:spcAft>
            </a:pPr>
            <a:endParaRPr lang="en-US" sz="2800" b="0" i="0" baseline="0">
              <a:gradFill>
                <a:gsLst>
                  <a:gs pos="0">
                    <a:srgbClr val="FFFFFF"/>
                  </a:gs>
                  <a:gs pos="100000">
                    <a:srgbClr val="FFFFFF"/>
                  </a:gs>
                </a:gsLst>
                <a:lin ang="5400000" scaled="0"/>
              </a:gradFill>
              <a:latin typeface="Segoe UI Semibold" panose="020B0702040204020203" pitchFamily="34" charset="0"/>
              <a:ea typeface="+mn-ea"/>
              <a:cs typeface="Segoe UI"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4744CAE9-564F-441B-AEC9-79ABD49CD982}"/>
              </a:ext>
            </a:extLst>
          </p:cNvPr>
          <p:cNvSpPr>
            <a:spLocks noGrp="1"/>
          </p:cNvSpPr>
          <p:nvPr>
            <p:ph type="body" sz="quarter" idx="10"/>
          </p:nvPr>
        </p:nvSpPr>
        <p:spPr>
          <a:xfrm>
            <a:off x="584200" y="897323"/>
            <a:ext cx="11018838" cy="338554"/>
          </a:xfrm>
        </p:spPr>
        <p:txBody>
          <a:bodyPr/>
          <a:lstStyle>
            <a:lvl1pPr marL="0" indent="0">
              <a:buNone/>
              <a:defRPr sz="2200">
                <a:solidFill>
                  <a:schemeClr val="tx1"/>
                </a:solidFill>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86730621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386727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25964700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70898223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78698271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5529534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07165979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423490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74318133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418741452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2D96457C-1416-400D-9400-BB41A4DB324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841237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75721620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66820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215327301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6566932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54259108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17593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0114746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92093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448500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3474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9418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9834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16601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355132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76636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1067" y="92076"/>
            <a:ext cx="11176000" cy="430887"/>
          </a:xfrm>
        </p:spPr>
        <p:txBody>
          <a:bodyPr/>
          <a:lstStyle/>
          <a:p>
            <a:r>
              <a:rPr lang="en-US"/>
              <a:t>Click to edit Master title style</a:t>
            </a:r>
          </a:p>
        </p:txBody>
      </p:sp>
      <p:sp>
        <p:nvSpPr>
          <p:cNvPr id="6" name="Text Placeholder 5"/>
          <p:cNvSpPr>
            <a:spLocks noGrp="1"/>
          </p:cNvSpPr>
          <p:nvPr>
            <p:ph type="body" sz="quarter" idx="10"/>
          </p:nvPr>
        </p:nvSpPr>
        <p:spPr>
          <a:xfrm>
            <a:off x="491067" y="941388"/>
            <a:ext cx="11176000" cy="2133918"/>
          </a:xfrm>
        </p:spPr>
        <p:txBody>
          <a:bodyPr/>
          <a:lstStyle>
            <a:lvl1pPr>
              <a:lnSpc>
                <a:spcPct val="100000"/>
              </a:lnSpc>
              <a:spcBef>
                <a:spcPts val="400"/>
              </a:spcBef>
              <a:spcAft>
                <a:spcPts val="400"/>
              </a:spcAft>
              <a:defRPr sz="2800">
                <a:solidFill>
                  <a:schemeClr val="bg2"/>
                </a:solidFill>
                <a:latin typeface="+mn-lt"/>
              </a:defRPr>
            </a:lvl1pPr>
            <a:lvl2pPr>
              <a:lnSpc>
                <a:spcPct val="100000"/>
              </a:lnSpc>
              <a:spcBef>
                <a:spcPts val="400"/>
              </a:spcBef>
              <a:spcAft>
                <a:spcPts val="400"/>
              </a:spcAft>
              <a:defRPr sz="2400">
                <a:solidFill>
                  <a:schemeClr val="bg2"/>
                </a:solidFill>
                <a:latin typeface="+mn-lt"/>
              </a:defRPr>
            </a:lvl2pPr>
            <a:lvl3pPr>
              <a:lnSpc>
                <a:spcPct val="100000"/>
              </a:lnSpc>
              <a:spcBef>
                <a:spcPts val="400"/>
              </a:spcBef>
              <a:spcAft>
                <a:spcPts val="400"/>
              </a:spcAft>
              <a:defRPr sz="2000">
                <a:solidFill>
                  <a:schemeClr val="bg2"/>
                </a:solidFill>
                <a:latin typeface="+mn-lt"/>
              </a:defRPr>
            </a:lvl3pPr>
            <a:lvl4pPr>
              <a:lnSpc>
                <a:spcPct val="100000"/>
              </a:lnSpc>
              <a:spcBef>
                <a:spcPts val="400"/>
              </a:spcBef>
              <a:spcAft>
                <a:spcPts val="400"/>
              </a:spcAft>
              <a:defRPr sz="2000">
                <a:solidFill>
                  <a:schemeClr val="bg2"/>
                </a:solidFill>
                <a:latin typeface="+mn-lt"/>
              </a:defRPr>
            </a:lvl4pPr>
            <a:lvl5pPr>
              <a:lnSpc>
                <a:spcPct val="100000"/>
              </a:lnSpc>
              <a:spcBef>
                <a:spcPts val="400"/>
              </a:spcBef>
              <a:spcAft>
                <a:spcPts val="400"/>
              </a:spcAft>
              <a:defRPr sz="2000">
                <a:solidFill>
                  <a:schemeClr val="bg2"/>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9"/>
          <p:cNvSpPr>
            <a:spLocks noGrp="1"/>
          </p:cNvSpPr>
          <p:nvPr>
            <p:ph type="sldNum" sz="quarter" idx="4"/>
          </p:nvPr>
        </p:nvSpPr>
        <p:spPr>
          <a:xfrm>
            <a:off x="1" y="6251172"/>
            <a:ext cx="742604" cy="606829"/>
          </a:xfrm>
          <a:prstGeom prst="rect">
            <a:avLst/>
          </a:prstGeom>
        </p:spPr>
        <p:txBody>
          <a:bodyPr anchor="ctr"/>
          <a:lstStyle>
            <a:lvl1pPr marL="0" algn="ctr" defTabSz="914400" rtl="0" eaLnBrk="1" latinLnBrk="0" hangingPunct="1">
              <a:defRPr lang="en-US" sz="1100" kern="1200" smtClean="0">
                <a:ln>
                  <a:solidFill>
                    <a:srgbClr val="164268">
                      <a:lumMod val="50000"/>
                      <a:alpha val="4000"/>
                    </a:srgbClr>
                  </a:solidFill>
                </a:ln>
                <a:solidFill>
                  <a:prstClr val="white"/>
                </a:solidFill>
                <a:effectLst>
                  <a:outerShdw blurRad="38100" dist="38100" dir="2700000" algn="tl">
                    <a:srgbClr val="000000">
                      <a:alpha val="43137"/>
                    </a:srgbClr>
                  </a:outerShdw>
                </a:effectLst>
                <a:latin typeface="+mn-lt"/>
                <a:ea typeface="+mn-ea"/>
                <a:cs typeface="+mn-cs"/>
              </a:defRPr>
            </a:lvl1pPr>
          </a:lstStyle>
          <a:p>
            <a:pPr>
              <a:defRPr/>
            </a:pPr>
            <a:fld id="{0A09EE1A-6BFE-46DE-9A0B-39A7B9D3E192}" type="slidenum">
              <a:rPr lang="en-US" smtClean="0"/>
              <a:pPr>
                <a:defRPr/>
              </a:pPr>
              <a:t>‹#›</a:t>
            </a:fld>
            <a:endParaRPr lang="en-US"/>
          </a:p>
        </p:txBody>
      </p:sp>
    </p:spTree>
    <p:extLst>
      <p:ext uri="{BB962C8B-B14F-4D97-AF65-F5344CB8AC3E}">
        <p14:creationId xmlns:p14="http://schemas.microsoft.com/office/powerpoint/2010/main" val="250555276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9383" y="2122072"/>
            <a:ext cx="5553007" cy="2374698"/>
          </a:xfrm>
        </p:spPr>
        <p:txBody>
          <a:bodyPr wrap="square" lIns="0" tIns="0" rIns="0" bIns="0">
            <a:noAutofit/>
          </a:bodyPr>
          <a:lstStyle>
            <a:lvl1pPr marL="0" marR="0" indent="0" algn="l" defTabSz="914367" rtl="0" eaLnBrk="1" fontAlgn="auto" latinLnBrk="0" hangingPunct="1">
              <a:lnSpc>
                <a:spcPct val="100000"/>
              </a:lnSpc>
              <a:spcBef>
                <a:spcPts val="1961"/>
              </a:spcBef>
              <a:spcAft>
                <a:spcPts val="0"/>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a:t>
            </a:r>
          </a:p>
          <a:p>
            <a:pPr lvl="0"/>
            <a:r>
              <a:rPr lang="pt-BR"/>
              <a:t>Subhead Segoe UI 26</a:t>
            </a:r>
          </a:p>
          <a:p>
            <a:pPr lvl="0"/>
            <a:r>
              <a:rPr lang="pt-BR"/>
              <a:t>Subhead Segoe UI 26</a:t>
            </a:r>
          </a:p>
        </p:txBody>
      </p:sp>
      <p:sp>
        <p:nvSpPr>
          <p:cNvPr id="3" name="Title 2">
            <a:extLst>
              <a:ext uri="{FF2B5EF4-FFF2-40B4-BE49-F238E27FC236}">
                <a16:creationId xmlns:a16="http://schemas.microsoft.com/office/drawing/2014/main" id="{43E187AA-EF04-4AB1-BC58-089B2A33C59B}"/>
              </a:ext>
            </a:extLst>
          </p:cNvPr>
          <p:cNvSpPr>
            <a:spLocks noGrp="1"/>
          </p:cNvSpPr>
          <p:nvPr>
            <p:ph type="title" hasCustomPrompt="1"/>
          </p:nvPr>
        </p:nvSpPr>
        <p:spPr>
          <a:xfrm>
            <a:off x="429383" y="438785"/>
            <a:ext cx="5553007" cy="741053"/>
          </a:xfrm>
        </p:spPr>
        <p:txBody>
          <a:bodyPr/>
          <a:lstStyle>
            <a:lvl1pPr>
              <a:defRPr/>
            </a:lvl1pPr>
          </a:lstStyle>
          <a:p>
            <a:r>
              <a:rPr lang="en-US"/>
              <a:t>Photo layout 1</a:t>
            </a:r>
          </a:p>
        </p:txBody>
      </p:sp>
      <p:sp>
        <p:nvSpPr>
          <p:cNvPr id="7" name="Picture Placeholder 3">
            <a:extLst>
              <a:ext uri="{FF2B5EF4-FFF2-40B4-BE49-F238E27FC236}">
                <a16:creationId xmlns:a16="http://schemas.microsoft.com/office/drawing/2014/main" id="{2A12A0E8-1E58-4A65-BA42-BEF0F69D25C0}"/>
              </a:ext>
            </a:extLst>
          </p:cNvPr>
          <p:cNvSpPr>
            <a:spLocks noGrp="1"/>
          </p:cNvSpPr>
          <p:nvPr>
            <p:ph type="pic" sz="quarter" idx="10" hasCustomPrompt="1"/>
          </p:nvPr>
        </p:nvSpPr>
        <p:spPr>
          <a:xfrm>
            <a:off x="6209610" y="2"/>
            <a:ext cx="5982390" cy="6858000"/>
          </a:xfrm>
          <a:blipFill dpi="0" rotWithShape="1">
            <a:blip r:embed="rId2"/>
            <a:srcRect/>
            <a:stretch>
              <a:fillRect/>
            </a:stretch>
          </a:blipFill>
        </p:spPr>
        <p:txBody>
          <a:bodyPr anchor="ctr">
            <a:noAutofit/>
          </a:bodyPr>
          <a:lstStyle>
            <a:lvl1pPr marL="0" indent="0" algn="ctr">
              <a:buNone/>
              <a:defRPr sz="1961">
                <a:solidFill>
                  <a:schemeClr val="bg2"/>
                </a:solidFill>
                <a:latin typeface="+mj-lt"/>
              </a:defRPr>
            </a:lvl1pPr>
          </a:lstStyle>
          <a:p>
            <a:r>
              <a:rPr lang="en-US"/>
              <a:t> </a:t>
            </a:r>
          </a:p>
        </p:txBody>
      </p:sp>
    </p:spTree>
    <p:extLst>
      <p:ext uri="{BB962C8B-B14F-4D97-AF65-F5344CB8AC3E}">
        <p14:creationId xmlns:p14="http://schemas.microsoft.com/office/powerpoint/2010/main" val="1745747714"/>
      </p:ext>
    </p:extLst>
  </p:cSld>
  <p:clrMapOvr>
    <a:masterClrMapping/>
  </p:clrMapOvr>
  <p:transition>
    <p:fade/>
  </p:transition>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5" name="think-cell Slide" r:id="rId4" imgW="306" imgH="306" progId="TCLayout.ActiveDocument.1">
                  <p:embed/>
                </p:oleObj>
              </mc:Choice>
              <mc:Fallback>
                <p:oleObj name="think-cell Slide" r:id="rId4" imgW="306" imgH="306"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2"/>
          <p:cNvSpPr>
            <a:spLocks noGrp="1"/>
          </p:cNvSpPr>
          <p:nvPr>
            <p:ph type="sldNum" sz="quarter" idx="10"/>
          </p:nvPr>
        </p:nvSpPr>
        <p:spPr>
          <a:xfrm>
            <a:off x="318584" y="6530976"/>
            <a:ext cx="1659467" cy="188802"/>
          </a:xfrm>
          <a:prstGeom prst="rect">
            <a:avLst/>
          </a:prstGeom>
        </p:spPr>
        <p:txBody>
          <a:bodyPr/>
          <a:lstStyle/>
          <a:p>
            <a:pPr>
              <a:defRPr/>
            </a:pPr>
            <a:fld id="{A8F4C3ED-758A-430D-9CDE-C76CA32E341C}" type="slidenum">
              <a:rPr lang="en-US" smtClean="0"/>
              <a:pPr>
                <a:defRPr/>
              </a:pPr>
              <a:t>‹#›</a:t>
            </a:fld>
            <a:endParaRPr lang="en-US"/>
          </a:p>
        </p:txBody>
      </p:sp>
      <p:sp>
        <p:nvSpPr>
          <p:cNvPr id="7" name="Text Placeholder 6"/>
          <p:cNvSpPr>
            <a:spLocks noGrp="1"/>
          </p:cNvSpPr>
          <p:nvPr>
            <p:ph type="body" sz="quarter" idx="11"/>
          </p:nvPr>
        </p:nvSpPr>
        <p:spPr>
          <a:xfrm>
            <a:off x="440266" y="1276350"/>
            <a:ext cx="11311467" cy="5048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12817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9" name="think-cell Slide" r:id="rId4" imgW="306" imgH="306" progId="TCLayout.ActiveDocument.1">
                  <p:embed/>
                </p:oleObj>
              </mc:Choice>
              <mc:Fallback>
                <p:oleObj name="think-cell Slide" r:id="rId4" imgW="306" imgH="30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Slide Number Placeholder 2"/>
          <p:cNvSpPr>
            <a:spLocks noGrp="1"/>
          </p:cNvSpPr>
          <p:nvPr>
            <p:ph type="sldNum" sz="quarter" idx="10"/>
          </p:nvPr>
        </p:nvSpPr>
        <p:spPr>
          <a:xfrm>
            <a:off x="318584" y="6530976"/>
            <a:ext cx="1659467" cy="188802"/>
          </a:xfrm>
          <a:prstGeom prst="rect">
            <a:avLst/>
          </a:prstGeom>
        </p:spPr>
        <p:txBody>
          <a:bodyPr/>
          <a:lstStyle/>
          <a:p>
            <a:pPr>
              <a:defRPr/>
            </a:pPr>
            <a:fld id="{A8F4C3ED-758A-430D-9CDE-C76CA32E341C}" type="slidenum">
              <a:rPr lang="en-US" smtClean="0"/>
              <a:pPr>
                <a:defRPr/>
              </a:pPr>
              <a:t>‹#›</a:t>
            </a:fld>
            <a:endParaRPr lang="en-US"/>
          </a:p>
        </p:txBody>
      </p:sp>
      <p:sp>
        <p:nvSpPr>
          <p:cNvPr id="2" name="Title 1"/>
          <p:cNvSpPr>
            <a:spLocks noGrp="1"/>
          </p:cNvSpPr>
          <p:nvPr>
            <p:ph type="title"/>
          </p:nvPr>
        </p:nvSpPr>
        <p:spPr>
          <a:xfrm>
            <a:off x="440267" y="180975"/>
            <a:ext cx="11311467" cy="535531"/>
          </a:xfrm>
          <a:prstGeom prst="rect">
            <a:avLst/>
          </a:prstGeom>
        </p:spPr>
        <p:txBody>
          <a:bodyPr/>
          <a:lstStyle/>
          <a:p>
            <a:r>
              <a:rPr lang="en-US"/>
              <a:t>Click to edit Master title style</a:t>
            </a:r>
            <a:endParaRPr lang="en-IN"/>
          </a:p>
        </p:txBody>
      </p:sp>
      <p:sp>
        <p:nvSpPr>
          <p:cNvPr id="5" name="Text Placeholder 5"/>
          <p:cNvSpPr>
            <a:spLocks noGrp="1"/>
          </p:cNvSpPr>
          <p:nvPr>
            <p:ph type="body" sz="quarter" idx="15"/>
          </p:nvPr>
        </p:nvSpPr>
        <p:spPr>
          <a:xfrm>
            <a:off x="440267" y="716506"/>
            <a:ext cx="11311467" cy="374108"/>
          </a:xfrm>
          <a:prstGeom prst="rect">
            <a:avLst/>
          </a:prstGeom>
        </p:spPr>
        <p:txBody>
          <a:bodyPr anchor="ctr"/>
          <a:lstStyle>
            <a:lvl1pPr marL="0" indent="0">
              <a:buNone/>
              <a:defRPr sz="2000">
                <a:latin typeface="+mj-lt"/>
              </a:defRPr>
            </a:lvl1pPr>
          </a:lstStyle>
          <a:p>
            <a:pPr lvl="0"/>
            <a:r>
              <a:rPr lang="en-US"/>
              <a:t>Edit Master text styles</a:t>
            </a:r>
          </a:p>
        </p:txBody>
      </p:sp>
      <p:sp>
        <p:nvSpPr>
          <p:cNvPr id="7" name="Text Placeholder 6"/>
          <p:cNvSpPr>
            <a:spLocks noGrp="1"/>
          </p:cNvSpPr>
          <p:nvPr>
            <p:ph type="body" sz="quarter" idx="11"/>
          </p:nvPr>
        </p:nvSpPr>
        <p:spPr>
          <a:xfrm>
            <a:off x="440266" y="1276350"/>
            <a:ext cx="11311467" cy="5048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852140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24824492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196BCA94-C60A-45FD-BF85-B4DB0493526D}"/>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3" name="think-cell Slide" r:id="rId5" imgW="425" imgH="424" progId="TCLayout.ActiveDocument.1">
                  <p:embed/>
                </p:oleObj>
              </mc:Choice>
              <mc:Fallback>
                <p:oleObj name="think-cell Slide" r:id="rId5" imgW="425" imgH="424" progId="TCLayout.ActiveDocument.1">
                  <p:embed/>
                  <p:pic>
                    <p:nvPicPr>
                      <p:cNvPr id="10" name="Object 9" hidden="1">
                        <a:extLst>
                          <a:ext uri="{FF2B5EF4-FFF2-40B4-BE49-F238E27FC236}">
                            <a16:creationId xmlns:a16="http://schemas.microsoft.com/office/drawing/2014/main" id="{196BCA94-C60A-45FD-BF85-B4DB0493526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3260783-5807-4BA0-9E6C-06AC9E86994A}"/>
              </a:ext>
            </a:extLst>
          </p:cNvPr>
          <p:cNvSpPr/>
          <p:nvPr userDrawn="1">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32472" fontAlgn="base">
              <a:spcBef>
                <a:spcPct val="0"/>
              </a:spcBef>
              <a:spcAft>
                <a:spcPct val="0"/>
              </a:spcAft>
            </a:pPr>
            <a:endParaRPr lang="en-US" sz="2800" b="0" i="0" baseline="0">
              <a:gradFill>
                <a:gsLst>
                  <a:gs pos="0">
                    <a:srgbClr val="FFFFFF"/>
                  </a:gs>
                  <a:gs pos="100000">
                    <a:srgbClr val="FFFFFF"/>
                  </a:gs>
                </a:gsLst>
                <a:lin ang="5400000" scaled="0"/>
              </a:gradFill>
              <a:latin typeface="Segoe UI Semibold" panose="020B0702040204020203" pitchFamily="34" charset="0"/>
              <a:ea typeface="+mn-ea"/>
              <a:cs typeface="Segoe UI"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457200"/>
            <a:ext cx="9342317" cy="430887"/>
          </a:xfrm>
        </p:spPr>
        <p:txBody>
          <a:bodyPr/>
          <a:lstStyle/>
          <a:p>
            <a:r>
              <a:rPr lang="en-US"/>
              <a:t>Click to edit Master title style</a:t>
            </a:r>
          </a:p>
        </p:txBody>
      </p:sp>
    </p:spTree>
    <p:extLst>
      <p:ext uri="{BB962C8B-B14F-4D97-AF65-F5344CB8AC3E}">
        <p14:creationId xmlns:p14="http://schemas.microsoft.com/office/powerpoint/2010/main" val="35258504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5219525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photo">
    <p:spTree>
      <p:nvGrpSpPr>
        <p:cNvPr id="1" name=""/>
        <p:cNvGrpSpPr/>
        <p:nvPr/>
      </p:nvGrpSpPr>
      <p:grpSpPr>
        <a:xfrm>
          <a:off x="0" y="0"/>
          <a:ext cx="0" cy="0"/>
          <a:chOff x="0" y="0"/>
          <a:chExt cx="0" cy="0"/>
        </a:xfrm>
      </p:grpSpPr>
      <p:pic>
        <p:nvPicPr>
          <p:cNvPr id="3" name="Picture 2" descr="A person wearing a suit and tie&#10;&#10;Description generated with very high confidence">
            <a:extLst>
              <a:ext uri="{FF2B5EF4-FFF2-40B4-BE49-F238E27FC236}">
                <a16:creationId xmlns:a16="http://schemas.microsoft.com/office/drawing/2014/main" id="{D7C7894B-0FFD-4641-97BE-1876DDD190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192000" cy="6858973"/>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09013"/>
            <a:ext cx="9401560" cy="1814086"/>
          </a:xfrm>
          <a:noFill/>
        </p:spPr>
        <p:txBody>
          <a:bodyPr lIns="0" tIns="0" rIns="0" bIns="182880" anchor="b" anchorCtr="0"/>
          <a:lstStyle>
            <a:lvl1pPr>
              <a:defRPr sz="5294" strike="noStrike" spc="-147" baseline="0">
                <a:solidFill>
                  <a:schemeClr val="bg2"/>
                </a:solidFill>
              </a:defRPr>
            </a:lvl1pPr>
          </a:lstStyle>
          <a:p>
            <a:r>
              <a:rPr lang="en-US"/>
              <a:t>Microsoft 365</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8" name="Picture 7">
            <a:extLst>
              <a:ext uri="{FF2B5EF4-FFF2-40B4-BE49-F238E27FC236}">
                <a16:creationId xmlns:a16="http://schemas.microsoft.com/office/drawing/2014/main" id="{990DFA7B-97BC-46B8-B956-1ACFF1DA09E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26424" y="438438"/>
            <a:ext cx="1364901" cy="224637"/>
          </a:xfrm>
          <a:prstGeom prst="rect">
            <a:avLst/>
          </a:prstGeom>
        </p:spPr>
      </p:pic>
    </p:spTree>
    <p:extLst>
      <p:ext uri="{BB962C8B-B14F-4D97-AF65-F5344CB8AC3E}">
        <p14:creationId xmlns:p14="http://schemas.microsoft.com/office/powerpoint/2010/main" val="12812989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2800" kern="1200" spc="0" baseline="0" dirty="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lvl5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a:ln>
                  <a:noFill/>
                </a:ln>
                <a:gradFill>
                  <a:gsLst>
                    <a:gs pos="1250">
                      <a:srgbClr val="000000"/>
                    </a:gs>
                    <a:gs pos="100000">
                      <a:srgbClr val="000000"/>
                    </a:gs>
                  </a:gsLst>
                  <a:lin ang="5400000" scaled="0"/>
                </a:gradFill>
                <a:effectLst/>
                <a:uLnTx/>
                <a:uFillTx/>
                <a:latin typeface="+mn-lt"/>
                <a:ea typeface="+mn-ea"/>
                <a:cs typeface="Segoe UI" panose="020B0502040204020203" pitchFamily="34" charset="0"/>
              </a:rPr>
              <a:t>Click to edit Master text styles</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000" b="0" i="0" u="none" strike="noStrike" kern="1200" cap="none" spc="0" normalizeH="0" baseline="0" noProof="0">
                <a:ln>
                  <a:noFill/>
                </a:ln>
                <a:gradFill>
                  <a:gsLst>
                    <a:gs pos="1250">
                      <a:srgbClr val="000000"/>
                    </a:gs>
                    <a:gs pos="100000">
                      <a:srgbClr val="000000"/>
                    </a:gs>
                  </a:gsLst>
                  <a:lin ang="5400000" scaled="0"/>
                </a:gradFill>
                <a:effectLst/>
                <a:uLnTx/>
                <a:uFillTx/>
                <a:latin typeface="+mn-lt"/>
                <a:ea typeface="+mn-ea"/>
                <a:cs typeface="+mn-cs"/>
              </a:rPr>
              <a:t>Second level</a:t>
            </a:r>
          </a:p>
          <a:p>
            <a:pPr marL="657225" marR="0" lvl="2"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600" b="0" i="0" u="none" strike="noStrike" kern="1200" cap="none" spc="0" normalizeH="0" baseline="0" noProof="0">
                <a:ln>
                  <a:noFill/>
                </a:ln>
                <a:gradFill>
                  <a:gsLst>
                    <a:gs pos="1250">
                      <a:srgbClr val="000000"/>
                    </a:gs>
                    <a:gs pos="100000">
                      <a:srgbClr val="000000"/>
                    </a:gs>
                  </a:gsLst>
                  <a:lin ang="5400000" scaled="0"/>
                </a:gradFill>
                <a:effectLst/>
                <a:uLnTx/>
                <a:uFillTx/>
                <a:latin typeface="+mn-lt"/>
                <a:ea typeface="+mn-ea"/>
                <a:cs typeface="+mn-cs"/>
              </a:rPr>
              <a:t>Third level</a:t>
            </a:r>
          </a:p>
          <a:p>
            <a:pPr marL="842963" marR="0" lvl="3"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mn-lt"/>
                <a:ea typeface="+mn-ea"/>
                <a:cs typeface="+mn-cs"/>
              </a:rPr>
              <a:t>Fourth level</a:t>
            </a:r>
          </a:p>
          <a:p>
            <a:pPr marL="1023938" marR="0" lvl="4"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mn-lt"/>
                <a:ea typeface="+mn-ea"/>
                <a:cs typeface="+mn-cs"/>
              </a:rPr>
              <a:t>Fifth level</a:t>
            </a:r>
          </a:p>
        </p:txBody>
      </p:sp>
    </p:spTree>
    <p:extLst>
      <p:ext uri="{BB962C8B-B14F-4D97-AF65-F5344CB8AC3E}">
        <p14:creationId xmlns:p14="http://schemas.microsoft.com/office/powerpoint/2010/main" val="157258630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9215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88100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860601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23871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vmlDrawing" Target="../drawings/vmlDrawing1.vml"/><Relationship Id="rId47" Type="http://schemas.openxmlformats.org/officeDocument/2006/relationships/image" Target="../media/image2.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58A4B58-4529-4B84-8E46-99DB3001D6BB}"/>
              </a:ext>
            </a:extLst>
          </p:cNvPr>
          <p:cNvGraphicFramePr>
            <a:graphicFrameLocks noChangeAspect="1"/>
          </p:cNvGraphicFramePr>
          <p:nvPr userDrawn="1">
            <p:custDataLst>
              <p:tags r:id="rId43"/>
            </p:custDataLst>
            <p:extLst>
              <p:ext uri="{D42A27DB-BD31-4B8C-83A1-F6EECF244321}">
                <p14:modId xmlns:p14="http://schemas.microsoft.com/office/powerpoint/2010/main" val="25455181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7" name="think-cell Slide" r:id="rId45" imgW="425" imgH="424" progId="TCLayout.ActiveDocument.1">
                  <p:embed/>
                </p:oleObj>
              </mc:Choice>
              <mc:Fallback>
                <p:oleObj name="think-cell Slide" r:id="rId45" imgW="425" imgH="424" progId="TCLayout.ActiveDocument.1">
                  <p:embed/>
                  <p:pic>
                    <p:nvPicPr>
                      <p:cNvPr id="6" name="Object 5" hidden="1">
                        <a:extLst>
                          <a:ext uri="{FF2B5EF4-FFF2-40B4-BE49-F238E27FC236}">
                            <a16:creationId xmlns:a16="http://schemas.microsoft.com/office/drawing/2014/main" id="{358A4B58-4529-4B84-8E46-99DB3001D6BB}"/>
                          </a:ext>
                        </a:extLst>
                      </p:cNvPr>
                      <p:cNvPicPr/>
                      <p:nvPr/>
                    </p:nvPicPr>
                    <p:blipFill>
                      <a:blip r:embed="rId4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DCF3ECA-7C9B-4754-9FE4-AACA371DC5B3}"/>
              </a:ext>
            </a:extLst>
          </p:cNvPr>
          <p:cNvSpPr/>
          <p:nvPr userDrawn="1">
            <p:custDataLst>
              <p:tags r:id="rId44"/>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32472" eaLnBrk="1" fontAlgn="base">
              <a:lnSpc>
                <a:spcPct val="100000"/>
              </a:lnSpc>
              <a:spcBef>
                <a:spcPct val="0"/>
              </a:spcBef>
              <a:spcAft>
                <a:spcPct val="0"/>
              </a:spcAft>
            </a:pPr>
            <a:endParaRPr lang="en-US" sz="2800" b="0" i="0" baseline="0">
              <a:gradFill>
                <a:gsLst>
                  <a:gs pos="0">
                    <a:srgbClr val="FFFFFF"/>
                  </a:gs>
                  <a:gs pos="100000">
                    <a:srgbClr val="FFFFFF"/>
                  </a:gs>
                </a:gsLst>
                <a:lin ang="5400000" scaled="0"/>
              </a:gradFill>
              <a:latin typeface="Segoe UI Semibold" panose="020B0702040204020203" pitchFamily="34" charset="0"/>
              <a:ea typeface="+mn-ea"/>
              <a:cs typeface="Segoe UI" pitchFamily="34" charset="0"/>
              <a:sym typeface="Segoe UI Semibold" panose="020B0702040204020203" pitchFamily="34" charset="0"/>
            </a:endParaRPr>
          </a:p>
        </p:txBody>
      </p:sp>
      <p:sp>
        <p:nvSpPr>
          <p:cNvPr id="2" name="Title Placeholder 1"/>
          <p:cNvSpPr>
            <a:spLocks noGrp="1"/>
          </p:cNvSpPr>
          <p:nvPr userDrawn="1">
            <p:ph type="title"/>
          </p:nvPr>
        </p:nvSpPr>
        <p:spPr>
          <a:xfrm>
            <a:off x="588263" y="457200"/>
            <a:ext cx="11018520" cy="43088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50976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5" r:id="rId34"/>
    <p:sldLayoutId id="2147483696" r:id="rId35"/>
    <p:sldLayoutId id="2147483697" r:id="rId36"/>
    <p:sldLayoutId id="2147483698" r:id="rId37"/>
    <p:sldLayoutId id="2147483699" r:id="rId38"/>
    <p:sldLayoutId id="2147483700" r:id="rId39"/>
    <p:sldLayoutId id="2147483701" r:id="rId40"/>
  </p:sldLayoutIdLst>
  <p:transition>
    <p:fade/>
  </p:transition>
  <p:hf hdr="0" ftr="0" dt="0"/>
  <p:txStyles>
    <p:titleStyle>
      <a:lvl1pPr algn="l" defTabSz="932742" rtl="0" eaLnBrk="1" latinLnBrk="0" hangingPunct="1">
        <a:lnSpc>
          <a:spcPct val="100000"/>
        </a:lnSpc>
        <a:spcBef>
          <a:spcPct val="0"/>
        </a:spcBef>
        <a:buNone/>
        <a:defRPr lang="en-US" sz="28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2.xml"/><Relationship Id="rId4"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8" Type="http://schemas.openxmlformats.org/officeDocument/2006/relationships/hyperlink" Target="https://nam06.safelinks.protection.outlook.com/?url=https%3A%2F%2Fwww.lakesidesoftware.com%2F&amp;data=02%7C01%7Cv-braha%40microsoft.com%7Ca792240d23a04e671d9a08d7c5e18f3a%7C72f988bf86f141af91ab2d7cd011db47%7C1%7C0%7C637195445592283558&amp;sdata=Uc5lMAcdlbjTTBggpuKArNc5a%2FfItnHfR14x%2BCFoM1c%3D&amp;reserved=0" TargetMode="External"/><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oleObject" Target="../embeddings/oleObject7.bin"/><Relationship Id="rId11" Type="http://schemas.openxmlformats.org/officeDocument/2006/relationships/hyperlink" Target="https://nam06.safelinks.protection.outlook.com/?url=https%3A%2F%2Fcloudjumper.com%2F&amp;data=02%7C01%7Cv-braha%40microsoft.com%7C6a163454bbff427ca57b08d7ca93cad1%7C72f988bf86f141af91ab2d7cd011db47%7C1%7C0%7C637200609006731286&amp;sdata=uw4H3FG2j4wAblbVyaG7mtPl729M7Az2mVxZjOCQgPY%3D&amp;reserved=0" TargetMode="External"/><Relationship Id="rId5" Type="http://schemas.openxmlformats.org/officeDocument/2006/relationships/notesSlide" Target="../notesSlides/notesSlide3.xml"/><Relationship Id="rId10" Type="http://schemas.openxmlformats.org/officeDocument/2006/relationships/hyperlink" Target="http://www.liquidware.com/" TargetMode="External"/><Relationship Id="rId4" Type="http://schemas.openxmlformats.org/officeDocument/2006/relationships/slideLayout" Target="../slideLayouts/slideLayout9.xml"/><Relationship Id="rId9" Type="http://schemas.openxmlformats.org/officeDocument/2006/relationships/hyperlink" Target="https://nam06.safelinks.protection.outlook.com/?url=https%3A%2F%2Fgetnerdio.com%2F&amp;data=02%7C01%7Cv-braha%40microsoft.com%7Ca792240d23a04e671d9a08d7c5e18f3a%7C72f988bf86f141af91ab2d7cd011db47%7C1%7C0%7C637195445592303544&amp;sdata=aTumNvY5Xz3iv4DTXaihUhn7F3P1xbMQGw8CVkNNTHg%3D&amp;reserved=0" TargetMode="External"/></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hyperlink" Target="https://docs.microsoft.com/en-us/azure/virtual-desktop/overview" TargetMode="External"/><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14.emf"/><Relationship Id="rId5" Type="http://schemas.openxmlformats.org/officeDocument/2006/relationships/oleObject" Target="../embeddings/oleObject8.bin"/><Relationship Id="rId4"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4.xml"/><Relationship Id="rId4"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18.xml"/><Relationship Id="rId1" Type="http://schemas.openxmlformats.org/officeDocument/2006/relationships/vmlDrawing" Target="../drawings/vmlDrawing10.vml"/><Relationship Id="rId5" Type="http://schemas.openxmlformats.org/officeDocument/2006/relationships/image" Target="../media/image14.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0F25B8-2F92-4426-927A-5EF60ECF11AB}"/>
              </a:ext>
            </a:extLst>
          </p:cNvPr>
          <p:cNvSpPr>
            <a:spLocks noGrp="1"/>
          </p:cNvSpPr>
          <p:nvPr>
            <p:ph type="title"/>
          </p:nvPr>
        </p:nvSpPr>
        <p:spPr>
          <a:xfrm>
            <a:off x="421101" y="3216693"/>
            <a:ext cx="9216745" cy="1512081"/>
          </a:xfrm>
        </p:spPr>
        <p:txBody>
          <a:bodyPr/>
          <a:lstStyle/>
          <a:p>
            <a:r>
              <a:rPr lang="en-US" sz="4313">
                <a:solidFill>
                  <a:schemeClr val="bg1"/>
                </a:solidFill>
              </a:rPr>
              <a:t>Microsoft Windows </a:t>
            </a:r>
            <a:br>
              <a:rPr lang="en-US" sz="4313">
                <a:solidFill>
                  <a:schemeClr val="bg1"/>
                </a:solidFill>
              </a:rPr>
            </a:br>
            <a:r>
              <a:rPr lang="en-US" sz="4313">
                <a:solidFill>
                  <a:schemeClr val="bg1"/>
                </a:solidFill>
              </a:rPr>
              <a:t>Virtual Desktop </a:t>
            </a:r>
          </a:p>
        </p:txBody>
      </p:sp>
      <p:sp>
        <p:nvSpPr>
          <p:cNvPr id="7" name="Text Placeholder 6">
            <a:extLst>
              <a:ext uri="{FF2B5EF4-FFF2-40B4-BE49-F238E27FC236}">
                <a16:creationId xmlns:a16="http://schemas.microsoft.com/office/drawing/2014/main" id="{3FF552F8-619A-4E50-849C-343EDE8381B0}"/>
              </a:ext>
            </a:extLst>
          </p:cNvPr>
          <p:cNvSpPr>
            <a:spLocks noGrp="1"/>
          </p:cNvSpPr>
          <p:nvPr>
            <p:ph type="body" sz="quarter" idx="12"/>
          </p:nvPr>
        </p:nvSpPr>
        <p:spPr>
          <a:xfrm>
            <a:off x="328693" y="4741837"/>
            <a:ext cx="9401560" cy="945435"/>
          </a:xfrm>
        </p:spPr>
        <p:txBody>
          <a:bodyPr/>
          <a:lstStyle/>
          <a:p>
            <a:r>
              <a:rPr lang="en-US" sz="2400" dirty="0"/>
              <a:t>Windows Virtual Desktop Remote Worker Offer</a:t>
            </a:r>
          </a:p>
          <a:p>
            <a:r>
              <a:rPr lang="en-US" sz="2400" dirty="0"/>
              <a:t>Customer Discussion</a:t>
            </a:r>
          </a:p>
          <a:p>
            <a:r>
              <a:rPr lang="en-US" sz="2000" dirty="0"/>
              <a:t>April, 2020</a:t>
            </a:r>
          </a:p>
          <a:p>
            <a:endParaRPr lang="en-US" sz="2400" dirty="0"/>
          </a:p>
        </p:txBody>
      </p:sp>
      <p:sp>
        <p:nvSpPr>
          <p:cNvPr id="2" name="Rectangle 1">
            <a:extLst>
              <a:ext uri="{FF2B5EF4-FFF2-40B4-BE49-F238E27FC236}">
                <a16:creationId xmlns:a16="http://schemas.microsoft.com/office/drawing/2014/main" id="{24EAE567-AACF-4D25-AFC6-3F5CD18C934E}"/>
              </a:ext>
            </a:extLst>
          </p:cNvPr>
          <p:cNvSpPr/>
          <p:nvPr/>
        </p:nvSpPr>
        <p:spPr>
          <a:xfrm>
            <a:off x="5976410" y="3245262"/>
            <a:ext cx="239182" cy="367477"/>
          </a:xfrm>
          <a:prstGeom prst="rect">
            <a:avLst/>
          </a:prstGeom>
        </p:spPr>
        <p:txBody>
          <a:bodyPr wrap="none">
            <a:spAutoFit/>
          </a:bodyPr>
          <a:lstStyle/>
          <a:p>
            <a:r>
              <a:rPr lang="en-US" sz="1765">
                <a:solidFill>
                  <a:srgbClr val="000000"/>
                </a:solidFill>
                <a:latin typeface="Times New Roman" panose="02020603050405020304" pitchFamily="18" charset="0"/>
              </a:rPr>
              <a:t> </a:t>
            </a:r>
            <a:endParaRPr lang="en-US" sz="1765"/>
          </a:p>
        </p:txBody>
      </p:sp>
    </p:spTree>
    <p:extLst>
      <p:ext uri="{BB962C8B-B14F-4D97-AF65-F5344CB8AC3E}">
        <p14:creationId xmlns:p14="http://schemas.microsoft.com/office/powerpoint/2010/main" val="113332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62AB91D-7088-493E-B9A1-F1FA2C95F7CB}"/>
              </a:ext>
            </a:extLst>
          </p:cNvPr>
          <p:cNvGraphicFramePr>
            <a:graphicFrameLocks noChangeAspect="1"/>
          </p:cNvGraphicFramePr>
          <p:nvPr>
            <p:custDataLst>
              <p:tags r:id="rId2"/>
            </p:custDataLst>
            <p:extLst>
              <p:ext uri="{D42A27DB-BD31-4B8C-83A1-F6EECF244321}">
                <p14:modId xmlns:p14="http://schemas.microsoft.com/office/powerpoint/2010/main" val="3671038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7" name="think-cell Slide" r:id="rId6" imgW="425" imgH="424" progId="TCLayout.ActiveDocument.1">
                  <p:embed/>
                </p:oleObj>
              </mc:Choice>
              <mc:Fallback>
                <p:oleObj name="think-cell Slide" r:id="rId6" imgW="425" imgH="424" progId="TCLayout.ActiveDocument.1">
                  <p:embed/>
                  <p:pic>
                    <p:nvPicPr>
                      <p:cNvPr id="8" name="Object 7" hidden="1">
                        <a:extLst>
                          <a:ext uri="{FF2B5EF4-FFF2-40B4-BE49-F238E27FC236}">
                            <a16:creationId xmlns:a16="http://schemas.microsoft.com/office/drawing/2014/main" id="{462AB91D-7088-493E-B9A1-F1FA2C95F7C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27118D0-378C-4075-A487-9F1ACFC80E2B}"/>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defRPr/>
            </a:pPr>
            <a:endParaRPr kumimoji="0" lang="en-US" sz="2800" u="none" strike="noStrike" kern="1200" cap="none" spc="0" normalizeH="0" noProof="0">
              <a:ln>
                <a:noFill/>
              </a:ln>
              <a:gradFill>
                <a:gsLst>
                  <a:gs pos="0">
                    <a:srgbClr val="FFFFFF"/>
                  </a:gs>
                  <a:gs pos="100000">
                    <a:srgbClr val="FFFFFF"/>
                  </a:gs>
                </a:gsLst>
                <a:lin ang="5400000" scaled="0"/>
              </a:gradFill>
              <a:effectLst/>
              <a:uLnTx/>
              <a:uFillTx/>
              <a:latin typeface="Segoe UI Semibold" panose="020B0702040204020203" pitchFamily="34" charset="0"/>
              <a:cs typeface="Segoe UI" panose="020B0502040204020203" pitchFamily="34" charset="0"/>
              <a:sym typeface="Segoe UI Semibold" panose="020B0702040204020203" pitchFamily="34" charset="0"/>
            </a:endParaRPr>
          </a:p>
        </p:txBody>
      </p:sp>
      <p:cxnSp>
        <p:nvCxnSpPr>
          <p:cNvPr id="5" name="Straight Connector 4" hidden="1">
            <a:extLst>
              <a:ext uri="{FF2B5EF4-FFF2-40B4-BE49-F238E27FC236}">
                <a16:creationId xmlns:a16="http://schemas.microsoft.com/office/drawing/2014/main" id="{00A7E3E8-8DAD-43D7-B8C3-4D40A3B0BD4D}"/>
              </a:ext>
            </a:extLst>
          </p:cNvPr>
          <p:cNvCxnSpPr>
            <a:cxnSpLocks/>
          </p:cNvCxnSpPr>
          <p:nvPr/>
        </p:nvCxnSpPr>
        <p:spPr>
          <a:xfrm>
            <a:off x="3352079" y="2210654"/>
            <a:ext cx="0" cy="3486442"/>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5BE5F5F-E6BF-4278-BBA5-ED1BF364F478}"/>
              </a:ext>
            </a:extLst>
          </p:cNvPr>
          <p:cNvSpPr txBox="1"/>
          <p:nvPr/>
        </p:nvSpPr>
        <p:spPr>
          <a:xfrm>
            <a:off x="586498" y="1795781"/>
            <a:ext cx="11410031" cy="1046809"/>
          </a:xfrm>
          <a:prstGeom prst="rect">
            <a:avLst/>
          </a:prstGeom>
          <a:solidFill>
            <a:schemeClr val="tx2"/>
          </a:solidFill>
          <a:ln w="6350">
            <a:solidFill>
              <a:schemeClr val="tx2"/>
            </a:solidFill>
          </a:ln>
        </p:spPr>
        <p:txBody>
          <a:bodyPr wrap="square" lIns="91440" tIns="45720" rIns="91440" bIns="45720" rtlCol="0" anchor="ctr">
            <a:noAutofit/>
          </a:bodyPr>
          <a:lstStyle/>
          <a:p>
            <a:pPr algn="ctr"/>
            <a:r>
              <a:rPr lang="en-US" sz="2400" b="1">
                <a:solidFill>
                  <a:schemeClr val="bg1"/>
                </a:solidFill>
              </a:rPr>
              <a:t>Customer can choose any of the </a:t>
            </a:r>
          </a:p>
          <a:p>
            <a:pPr algn="ctr"/>
            <a:r>
              <a:rPr lang="en-US" sz="2400" b="1">
                <a:solidFill>
                  <a:schemeClr val="bg1"/>
                </a:solidFill>
              </a:rPr>
              <a:t>below WVD Management Plane solutions for their solution deployment</a:t>
            </a:r>
          </a:p>
        </p:txBody>
      </p:sp>
      <p:sp>
        <p:nvSpPr>
          <p:cNvPr id="3" name="TextBox 2">
            <a:extLst>
              <a:ext uri="{FF2B5EF4-FFF2-40B4-BE49-F238E27FC236}">
                <a16:creationId xmlns:a16="http://schemas.microsoft.com/office/drawing/2014/main" id="{2FE04ACA-540A-461D-8BEB-B73C602DB2A9}"/>
              </a:ext>
            </a:extLst>
          </p:cNvPr>
          <p:cNvSpPr txBox="1"/>
          <p:nvPr/>
        </p:nvSpPr>
        <p:spPr>
          <a:xfrm>
            <a:off x="2635714" y="3528391"/>
            <a:ext cx="6171754" cy="2462213"/>
          </a:xfrm>
          <a:prstGeom prst="rect">
            <a:avLst/>
          </a:prstGeom>
          <a:noFill/>
        </p:spPr>
        <p:txBody>
          <a:bodyPr wrap="none" lIns="0" tIns="0" rIns="0" bIns="0" rtlCol="0">
            <a:spAutoFit/>
          </a:bodyPr>
          <a:lstStyle/>
          <a:p>
            <a:pPr marL="457200" indent="-457200" algn="ctr">
              <a:buFont typeface="Wingdings" panose="05000000000000000000" pitchFamily="2" charset="2"/>
              <a:buChar char="ü"/>
            </a:pPr>
            <a:r>
              <a:rPr lang="en-US" sz="3200">
                <a:gradFill>
                  <a:gsLst>
                    <a:gs pos="2917">
                      <a:schemeClr val="tx1"/>
                    </a:gs>
                    <a:gs pos="30000">
                      <a:schemeClr val="tx1"/>
                    </a:gs>
                  </a:gsLst>
                  <a:lin ang="5400000" scaled="0"/>
                </a:gradFill>
              </a:rPr>
              <a:t>WVD Native (MSFT )  </a:t>
            </a:r>
          </a:p>
          <a:p>
            <a:pPr marL="457200" indent="-457200" algn="ctr">
              <a:buFont typeface="Wingdings" panose="05000000000000000000" pitchFamily="2" charset="2"/>
              <a:buChar char="ü"/>
            </a:pPr>
            <a:endParaRPr lang="en-US" sz="3200">
              <a:gradFill>
                <a:gsLst>
                  <a:gs pos="2917">
                    <a:schemeClr val="tx1"/>
                  </a:gs>
                  <a:gs pos="30000">
                    <a:schemeClr val="tx1"/>
                  </a:gs>
                </a:gsLst>
                <a:lin ang="5400000" scaled="0"/>
              </a:gradFill>
            </a:endParaRPr>
          </a:p>
          <a:p>
            <a:pPr marL="457200" indent="-457200" algn="ctr">
              <a:buFont typeface="Wingdings" panose="05000000000000000000" pitchFamily="2" charset="2"/>
              <a:buChar char="ü"/>
            </a:pPr>
            <a:r>
              <a:rPr lang="en-US" sz="3200">
                <a:gradFill>
                  <a:gsLst>
                    <a:gs pos="2917">
                      <a:schemeClr val="tx1"/>
                    </a:gs>
                    <a:gs pos="30000">
                      <a:schemeClr val="tx1"/>
                    </a:gs>
                  </a:gsLst>
                  <a:lin ang="5400000" scaled="0"/>
                </a:gradFill>
              </a:rPr>
              <a:t> Citrix Cloud  + WVD     </a:t>
            </a:r>
          </a:p>
          <a:p>
            <a:pPr marL="457200" indent="-457200" algn="ctr">
              <a:buFont typeface="Wingdings" panose="05000000000000000000" pitchFamily="2" charset="2"/>
              <a:buChar char="ü"/>
            </a:pPr>
            <a:endParaRPr lang="en-US" sz="3200">
              <a:gradFill>
                <a:gsLst>
                  <a:gs pos="2917">
                    <a:schemeClr val="tx1"/>
                  </a:gs>
                  <a:gs pos="30000">
                    <a:schemeClr val="tx1"/>
                  </a:gs>
                </a:gsLst>
                <a:lin ang="5400000" scaled="0"/>
              </a:gradFill>
            </a:endParaRPr>
          </a:p>
          <a:p>
            <a:pPr marL="457200" indent="-457200" algn="ctr">
              <a:buFont typeface="Wingdings" panose="05000000000000000000" pitchFamily="2" charset="2"/>
              <a:buChar char="ü"/>
            </a:pPr>
            <a:r>
              <a:rPr lang="en-US" sz="3200">
                <a:gradFill>
                  <a:gsLst>
                    <a:gs pos="2917">
                      <a:schemeClr val="tx1"/>
                    </a:gs>
                    <a:gs pos="30000">
                      <a:schemeClr val="tx1"/>
                    </a:gs>
                  </a:gsLst>
                  <a:lin ang="5400000" scaled="0"/>
                </a:gradFill>
              </a:rPr>
              <a:t>VMWare Horizon Cloud + WVD</a:t>
            </a:r>
          </a:p>
        </p:txBody>
      </p:sp>
    </p:spTree>
    <p:extLst>
      <p:ext uri="{BB962C8B-B14F-4D97-AF65-F5344CB8AC3E}">
        <p14:creationId xmlns:p14="http://schemas.microsoft.com/office/powerpoint/2010/main" val="26582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B242AEBD-3631-4E80-86F3-2575E2C771DA}"/>
              </a:ext>
            </a:extLst>
          </p:cNvPr>
          <p:cNvGraphicFramePr>
            <a:graphicFrameLocks noChangeAspect="1"/>
          </p:cNvGraphicFramePr>
          <p:nvPr>
            <p:custDataLst>
              <p:tags r:id="rId2"/>
            </p:custDataLst>
            <p:extLst>
              <p:ext uri="{D42A27DB-BD31-4B8C-83A1-F6EECF244321}">
                <p14:modId xmlns:p14="http://schemas.microsoft.com/office/powerpoint/2010/main" val="37675695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1" name="think-cell Slide" r:id="rId6" imgW="425" imgH="424" progId="TCLayout.ActiveDocument.1">
                  <p:embed/>
                </p:oleObj>
              </mc:Choice>
              <mc:Fallback>
                <p:oleObj name="think-cell Slide" r:id="rId6" imgW="425" imgH="424" progId="TCLayout.ActiveDocument.1">
                  <p:embed/>
                  <p:pic>
                    <p:nvPicPr>
                      <p:cNvPr id="9" name="Object 8" hidden="1">
                        <a:extLst>
                          <a:ext uri="{FF2B5EF4-FFF2-40B4-BE49-F238E27FC236}">
                            <a16:creationId xmlns:a16="http://schemas.microsoft.com/office/drawing/2014/main" id="{B242AEBD-3631-4E80-86F3-2575E2C771D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6952A2A1-ADB9-46C4-BB39-39E6F869E79A}"/>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6691EC5A-0D1A-4E50-967E-8CB33B1631BD}"/>
              </a:ext>
            </a:extLst>
          </p:cNvPr>
          <p:cNvSpPr>
            <a:spLocks noGrp="1"/>
          </p:cNvSpPr>
          <p:nvPr>
            <p:ph type="title"/>
          </p:nvPr>
        </p:nvSpPr>
        <p:spPr>
          <a:xfrm>
            <a:off x="387626" y="149087"/>
            <a:ext cx="11191361" cy="430887"/>
          </a:xfrm>
        </p:spPr>
        <p:txBody>
          <a:bodyPr/>
          <a:lstStyle/>
          <a:p>
            <a:r>
              <a:rPr lang="en-US"/>
              <a:t>Windows Virtual Desktop Remote Desktop Offer</a:t>
            </a:r>
          </a:p>
        </p:txBody>
      </p:sp>
      <p:graphicFrame>
        <p:nvGraphicFramePr>
          <p:cNvPr id="3" name="Table 2">
            <a:extLst>
              <a:ext uri="{FF2B5EF4-FFF2-40B4-BE49-F238E27FC236}">
                <a16:creationId xmlns:a16="http://schemas.microsoft.com/office/drawing/2014/main" id="{4D791A8F-343B-469B-85D5-4A9CA9DAA803}"/>
              </a:ext>
            </a:extLst>
          </p:cNvPr>
          <p:cNvGraphicFramePr>
            <a:graphicFrameLocks noGrp="1"/>
          </p:cNvGraphicFramePr>
          <p:nvPr>
            <p:extLst>
              <p:ext uri="{D42A27DB-BD31-4B8C-83A1-F6EECF244321}">
                <p14:modId xmlns:p14="http://schemas.microsoft.com/office/powerpoint/2010/main" val="324972851"/>
              </p:ext>
            </p:extLst>
          </p:nvPr>
        </p:nvGraphicFramePr>
        <p:xfrm>
          <a:off x="387626" y="875811"/>
          <a:ext cx="11116917" cy="5318692"/>
        </p:xfrm>
        <a:graphic>
          <a:graphicData uri="http://schemas.openxmlformats.org/drawingml/2006/table">
            <a:tbl>
              <a:tblPr firstRow="1">
                <a:tableStyleId>{5C22544A-7EE6-4342-B048-85BDC9FD1C3A}</a:tableStyleId>
              </a:tblPr>
              <a:tblGrid>
                <a:gridCol w="6481124">
                  <a:extLst>
                    <a:ext uri="{9D8B030D-6E8A-4147-A177-3AD203B41FA5}">
                      <a16:colId xmlns:a16="http://schemas.microsoft.com/office/drawing/2014/main" val="1798589336"/>
                    </a:ext>
                  </a:extLst>
                </a:gridCol>
                <a:gridCol w="4635793">
                  <a:extLst>
                    <a:ext uri="{9D8B030D-6E8A-4147-A177-3AD203B41FA5}">
                      <a16:colId xmlns:a16="http://schemas.microsoft.com/office/drawing/2014/main" val="2836916368"/>
                    </a:ext>
                  </a:extLst>
                </a:gridCol>
              </a:tblGrid>
              <a:tr h="688272">
                <a:tc>
                  <a:txBody>
                    <a:bodyPr/>
                    <a:lstStyle/>
                    <a:p>
                      <a:pPr algn="ctr">
                        <a:spcAft>
                          <a:spcPts val="400"/>
                        </a:spcAft>
                      </a:pPr>
                      <a:r>
                        <a:rPr lang="en-US" sz="1400">
                          <a:solidFill>
                            <a:schemeClr val="bg1"/>
                          </a:solidFill>
                        </a:rPr>
                        <a:t>MSFT Gives</a:t>
                      </a:r>
                    </a:p>
                  </a:txBody>
                  <a:tcPr marL="73152" marR="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tc>
                  <a:txBody>
                    <a:bodyPr/>
                    <a:lstStyle/>
                    <a:p>
                      <a:pPr algn="ctr">
                        <a:spcAft>
                          <a:spcPts val="400"/>
                        </a:spcAft>
                      </a:pPr>
                      <a:r>
                        <a:rPr lang="en-US" sz="1400">
                          <a:solidFill>
                            <a:schemeClr val="bg1"/>
                          </a:solidFill>
                        </a:rPr>
                        <a:t>Customer Commits</a:t>
                      </a:r>
                    </a:p>
                  </a:txBody>
                  <a:tcPr marL="73152" marR="73152" anchor="ctr">
                    <a:lnL w="6350" cap="flat" cmpd="sng" algn="ctr">
                      <a:solidFill>
                        <a:schemeClr val="bg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tx2"/>
                    </a:solidFill>
                  </a:tcPr>
                </a:tc>
                <a:extLst>
                  <a:ext uri="{0D108BD9-81ED-4DB2-BD59-A6C34878D82A}">
                    <a16:rowId xmlns:a16="http://schemas.microsoft.com/office/drawing/2014/main" val="1648051412"/>
                  </a:ext>
                </a:extLst>
              </a:tr>
              <a:tr h="3665050">
                <a:tc>
                  <a:txBody>
                    <a:bodyPr/>
                    <a:lstStyle/>
                    <a:p>
                      <a:pPr marL="285750" indent="-285750">
                        <a:spcBef>
                          <a:spcPts val="200"/>
                        </a:spcBef>
                        <a:spcAft>
                          <a:spcPts val="300"/>
                        </a:spcAft>
                        <a:buFont typeface="Wingdings" panose="05000000000000000000" pitchFamily="2" charset="2"/>
                        <a:buChar char="ü"/>
                      </a:pPr>
                      <a:r>
                        <a:rPr lang="en-US" sz="1800" dirty="0">
                          <a:solidFill>
                            <a:schemeClr val="tx1"/>
                          </a:solidFill>
                        </a:rPr>
                        <a:t>Up to $20,000 in customer incentives [ ECIF ]</a:t>
                      </a:r>
                    </a:p>
                    <a:p>
                      <a:pPr marL="0" indent="0">
                        <a:spcBef>
                          <a:spcPts val="200"/>
                        </a:spcBef>
                        <a:spcAft>
                          <a:spcPts val="300"/>
                        </a:spcAft>
                        <a:buFont typeface="Wingdings" panose="05000000000000000000" pitchFamily="2" charset="2"/>
                        <a:buNone/>
                      </a:pPr>
                      <a:r>
                        <a:rPr lang="en-US" sz="1800" dirty="0">
                          <a:solidFill>
                            <a:schemeClr val="tx1"/>
                          </a:solidFill>
                        </a:rPr>
                        <a:t> </a:t>
                      </a:r>
                    </a:p>
                    <a:p>
                      <a:pPr marL="285750" indent="-285750">
                        <a:spcBef>
                          <a:spcPts val="200"/>
                        </a:spcBef>
                        <a:spcAft>
                          <a:spcPts val="300"/>
                        </a:spcAft>
                        <a:buFont typeface="Wingdings" panose="05000000000000000000" pitchFamily="2" charset="2"/>
                        <a:buChar char="ü"/>
                      </a:pPr>
                      <a:r>
                        <a:rPr lang="en-US" sz="1800" dirty="0">
                          <a:solidFill>
                            <a:schemeClr val="tx1"/>
                          </a:solidFill>
                        </a:rPr>
                        <a:t>Access to assessment and migration acceleration tools: </a:t>
                      </a:r>
                    </a:p>
                    <a:p>
                      <a:pPr lvl="1">
                        <a:spcBef>
                          <a:spcPts val="200"/>
                        </a:spcBef>
                        <a:spcAft>
                          <a:spcPts val="300"/>
                        </a:spcAft>
                      </a:pPr>
                      <a:endParaRPr lang="en-US" sz="1800" dirty="0">
                        <a:solidFill>
                          <a:schemeClr val="tx1"/>
                        </a:solidFill>
                      </a:endParaRPr>
                    </a:p>
                    <a:p>
                      <a:pPr marL="752121" lvl="1" indent="-285750">
                        <a:spcBef>
                          <a:spcPts val="200"/>
                        </a:spcBef>
                        <a:spcAft>
                          <a:spcPts val="300"/>
                        </a:spcAft>
                        <a:buFont typeface="Wingdings" panose="05000000000000000000" pitchFamily="2" charset="2"/>
                        <a:buChar char="§"/>
                      </a:pPr>
                      <a:r>
                        <a:rPr lang="en-US" sz="1800" dirty="0">
                          <a:solidFill>
                            <a:schemeClr val="tx1"/>
                          </a:solidFill>
                        </a:rPr>
                        <a:t>Lakeside : </a:t>
                      </a:r>
                      <a:r>
                        <a:rPr lang="en-US" sz="1800" u="sng" kern="1200" dirty="0">
                          <a:solidFill>
                            <a:schemeClr val="dk1"/>
                          </a:solidFill>
                          <a:effectLst/>
                          <a:latin typeface="+mn-lt"/>
                          <a:ea typeface="+mn-ea"/>
                          <a:cs typeface="+mn-cs"/>
                          <a:hlinkClick r:id="rId8"/>
                        </a:rPr>
                        <a:t>https://www.lakesidesoftware.com</a:t>
                      </a:r>
                      <a:r>
                        <a:rPr lang="en-US" sz="1800" kern="1200" dirty="0">
                          <a:solidFill>
                            <a:schemeClr val="dk1"/>
                          </a:solidFill>
                          <a:effectLst/>
                          <a:latin typeface="+mn-lt"/>
                          <a:ea typeface="+mn-ea"/>
                          <a:cs typeface="+mn-cs"/>
                        </a:rPr>
                        <a:t> </a:t>
                      </a:r>
                      <a:endParaRPr lang="en-US" sz="1800" dirty="0">
                        <a:solidFill>
                          <a:schemeClr val="tx1"/>
                        </a:solidFill>
                      </a:endParaRPr>
                    </a:p>
                    <a:p>
                      <a:pPr marL="752121" lvl="1" indent="-285750">
                        <a:spcBef>
                          <a:spcPts val="200"/>
                        </a:spcBef>
                        <a:spcAft>
                          <a:spcPts val="300"/>
                        </a:spcAft>
                        <a:buFont typeface="Wingdings" panose="05000000000000000000" pitchFamily="2" charset="2"/>
                        <a:buChar char="§"/>
                      </a:pPr>
                      <a:r>
                        <a:rPr lang="en-US" sz="1800" dirty="0" err="1">
                          <a:solidFill>
                            <a:schemeClr val="tx1"/>
                          </a:solidFill>
                        </a:rPr>
                        <a:t>Nerdio</a:t>
                      </a:r>
                      <a:r>
                        <a:rPr lang="en-US" sz="1800" dirty="0">
                          <a:solidFill>
                            <a:schemeClr val="tx1"/>
                          </a:solidFill>
                        </a:rPr>
                        <a:t> : </a:t>
                      </a:r>
                      <a:r>
                        <a:rPr lang="en-US" sz="1800" u="sng" kern="1200" dirty="0">
                          <a:solidFill>
                            <a:schemeClr val="dk1"/>
                          </a:solidFill>
                          <a:effectLst/>
                          <a:latin typeface="+mn-lt"/>
                          <a:ea typeface="+mn-ea"/>
                          <a:cs typeface="+mn-cs"/>
                          <a:hlinkClick r:id="rId9"/>
                        </a:rPr>
                        <a:t>https://getnerdio.com/</a:t>
                      </a:r>
                      <a:r>
                        <a:rPr lang="en-US" sz="1800" kern="1200" dirty="0">
                          <a:solidFill>
                            <a:schemeClr val="dk1"/>
                          </a:solidFill>
                          <a:effectLst/>
                          <a:latin typeface="+mn-lt"/>
                          <a:ea typeface="+mn-ea"/>
                          <a:cs typeface="+mn-cs"/>
                        </a:rPr>
                        <a:t> </a:t>
                      </a:r>
                      <a:endParaRPr lang="en-US" sz="1800" dirty="0">
                        <a:solidFill>
                          <a:schemeClr val="tx1"/>
                        </a:solidFill>
                      </a:endParaRPr>
                    </a:p>
                    <a:p>
                      <a:pPr marL="752121" lvl="1" indent="-285750">
                        <a:spcBef>
                          <a:spcPts val="200"/>
                        </a:spcBef>
                        <a:spcAft>
                          <a:spcPts val="300"/>
                        </a:spcAft>
                        <a:buFont typeface="Wingdings" panose="05000000000000000000" pitchFamily="2" charset="2"/>
                        <a:buChar char="§"/>
                      </a:pPr>
                      <a:r>
                        <a:rPr lang="en-US" sz="1800" dirty="0" err="1">
                          <a:solidFill>
                            <a:schemeClr val="tx1"/>
                          </a:solidFill>
                        </a:rPr>
                        <a:t>Liquidware</a:t>
                      </a:r>
                      <a:r>
                        <a:rPr lang="en-US" sz="1800" dirty="0">
                          <a:solidFill>
                            <a:schemeClr val="tx1"/>
                          </a:solidFill>
                        </a:rPr>
                        <a:t> : </a:t>
                      </a:r>
                      <a:r>
                        <a:rPr lang="en-US" sz="1800" u="sng" kern="1200" dirty="0">
                          <a:solidFill>
                            <a:schemeClr val="dk1"/>
                          </a:solidFill>
                          <a:effectLst/>
                          <a:latin typeface="+mn-lt"/>
                          <a:ea typeface="+mn-ea"/>
                          <a:cs typeface="+mn-cs"/>
                          <a:hlinkClick r:id="rId10"/>
                        </a:rPr>
                        <a:t>www.liquidware.com</a:t>
                      </a:r>
                      <a:endParaRPr lang="en-US" sz="1800" u="sng" kern="1200" dirty="0">
                        <a:solidFill>
                          <a:schemeClr val="dk1"/>
                        </a:solidFill>
                        <a:effectLst/>
                        <a:latin typeface="+mn-lt"/>
                        <a:ea typeface="+mn-ea"/>
                        <a:cs typeface="+mn-cs"/>
                      </a:endParaRPr>
                    </a:p>
                    <a:p>
                      <a:pPr marL="752121" lvl="1" indent="-285750">
                        <a:spcBef>
                          <a:spcPts val="200"/>
                        </a:spcBef>
                        <a:spcAft>
                          <a:spcPts val="300"/>
                        </a:spcAft>
                        <a:buFont typeface="Wingdings" panose="05000000000000000000" pitchFamily="2" charset="2"/>
                        <a:buChar char="§"/>
                      </a:pPr>
                      <a:r>
                        <a:rPr lang="en-US" sz="1800" u="none" kern="1200" dirty="0" err="1">
                          <a:solidFill>
                            <a:schemeClr val="dk1"/>
                          </a:solidFill>
                          <a:effectLst/>
                          <a:latin typeface="+mn-lt"/>
                          <a:ea typeface="+mn-ea"/>
                          <a:cs typeface="+mn-cs"/>
                        </a:rPr>
                        <a:t>CloudJumper</a:t>
                      </a:r>
                      <a:r>
                        <a:rPr lang="en-US" sz="1800" u="none" kern="1200" dirty="0">
                          <a:solidFill>
                            <a:schemeClr val="dk1"/>
                          </a:solidFill>
                          <a:effectLst/>
                          <a:latin typeface="+mn-lt"/>
                          <a:ea typeface="+mn-ea"/>
                          <a:cs typeface="+mn-cs"/>
                        </a:rPr>
                        <a:t>: </a:t>
                      </a:r>
                      <a:r>
                        <a:rPr lang="en-US" sz="1800" u="sng" kern="1200" dirty="0">
                          <a:solidFill>
                            <a:schemeClr val="dk1"/>
                          </a:solidFill>
                          <a:effectLst/>
                          <a:latin typeface="+mn-lt"/>
                          <a:ea typeface="+mn-ea"/>
                          <a:cs typeface="+mn-cs"/>
                          <a:hlinkClick r:id="rId11"/>
                        </a:rPr>
                        <a:t>https://cloudjumper.com/</a:t>
                      </a:r>
                      <a:r>
                        <a:rPr lang="en-US" sz="1800" kern="1200" dirty="0">
                          <a:solidFill>
                            <a:schemeClr val="dk1"/>
                          </a:solidFill>
                          <a:effectLst/>
                          <a:latin typeface="+mn-lt"/>
                          <a:ea typeface="+mn-ea"/>
                          <a:cs typeface="+mn-cs"/>
                        </a:rPr>
                        <a:t>  </a:t>
                      </a:r>
                      <a:endParaRPr lang="en-US" sz="1800" u="none" dirty="0">
                        <a:solidFill>
                          <a:schemeClr val="tx1"/>
                        </a:solidFill>
                      </a:endParaRPr>
                    </a:p>
                    <a:p>
                      <a:pPr>
                        <a:spcBef>
                          <a:spcPts val="200"/>
                        </a:spcBef>
                        <a:spcAft>
                          <a:spcPts val="300"/>
                        </a:spcAft>
                      </a:pPr>
                      <a:endParaRPr lang="en-US" sz="1800" dirty="0">
                        <a:solidFill>
                          <a:schemeClr val="tx1"/>
                        </a:solidFill>
                      </a:endParaRPr>
                    </a:p>
                    <a:p>
                      <a:pPr marL="285750" indent="-285750">
                        <a:spcBef>
                          <a:spcPts val="200"/>
                        </a:spcBef>
                        <a:spcAft>
                          <a:spcPts val="300"/>
                        </a:spcAft>
                        <a:buFont typeface="Wingdings" panose="05000000000000000000" pitchFamily="2" charset="2"/>
                        <a:buChar char="ü"/>
                      </a:pPr>
                      <a:r>
                        <a:rPr lang="en-US" sz="1800" dirty="0">
                          <a:solidFill>
                            <a:schemeClr val="tx1"/>
                          </a:solidFill>
                        </a:rPr>
                        <a:t>Access to private preview of WVD Azure Portal (for customers who choose WVD Native solution)</a:t>
                      </a:r>
                    </a:p>
                    <a:p>
                      <a:pPr marL="285750" indent="-285750">
                        <a:spcBef>
                          <a:spcPts val="200"/>
                        </a:spcBef>
                        <a:spcAft>
                          <a:spcPts val="300"/>
                        </a:spcAft>
                        <a:buFont typeface="Wingdings" panose="05000000000000000000" pitchFamily="2" charset="2"/>
                        <a:buChar char="ü"/>
                      </a:pPr>
                      <a:endParaRPr lang="en-US" sz="1800" dirty="0">
                        <a:solidFill>
                          <a:schemeClr val="tx1"/>
                        </a:solidFill>
                      </a:endParaRPr>
                    </a:p>
                    <a:p>
                      <a:pPr marL="285750" indent="-285750">
                        <a:spcBef>
                          <a:spcPts val="200"/>
                        </a:spcBef>
                        <a:spcAft>
                          <a:spcPts val="300"/>
                        </a:spcAft>
                        <a:buFont typeface="Wingdings" panose="05000000000000000000" pitchFamily="2" charset="2"/>
                        <a:buChar char="ü"/>
                      </a:pPr>
                      <a:r>
                        <a:rPr lang="en-US" sz="1800" dirty="0">
                          <a:solidFill>
                            <a:schemeClr val="tx1"/>
                          </a:solidFill>
                        </a:rPr>
                        <a:t>Access to WVD Design and Deployment Helpdesk to assist in technical design questions</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285750" marR="0" lvl="0" indent="-285750" algn="l" defTabSz="932742" rtl="0" eaLnBrk="1" fontAlgn="auto" latinLnBrk="0" hangingPunct="1">
                        <a:lnSpc>
                          <a:spcPct val="100000"/>
                        </a:lnSpc>
                        <a:spcBef>
                          <a:spcPts val="200"/>
                        </a:spcBef>
                        <a:spcAft>
                          <a:spcPts val="300"/>
                        </a:spcAft>
                        <a:buClrTx/>
                        <a:buSzTx/>
                        <a:buFont typeface="Wingdings" panose="05000000000000000000" pitchFamily="2" charset="2"/>
                        <a:buChar char="§"/>
                        <a:tabLst/>
                        <a:defRPr/>
                      </a:pPr>
                      <a:r>
                        <a:rPr lang="en-US" sz="1800" b="0" dirty="0">
                          <a:solidFill>
                            <a:schemeClr val="tx1"/>
                          </a:solidFill>
                        </a:rPr>
                        <a:t>25+ monthly active users (MAU) in production in ~ 3 months</a:t>
                      </a:r>
                    </a:p>
                    <a:p>
                      <a:pPr marL="285750" marR="0" lvl="0" indent="-285750" algn="l" defTabSz="932742" rtl="0" eaLnBrk="1" fontAlgn="auto" latinLnBrk="0" hangingPunct="1">
                        <a:lnSpc>
                          <a:spcPct val="100000"/>
                        </a:lnSpc>
                        <a:spcBef>
                          <a:spcPts val="200"/>
                        </a:spcBef>
                        <a:spcAft>
                          <a:spcPts val="300"/>
                        </a:spcAft>
                        <a:buClrTx/>
                        <a:buSzTx/>
                        <a:buFont typeface="Wingdings" panose="05000000000000000000" pitchFamily="2" charset="2"/>
                        <a:buChar char="§"/>
                        <a:tabLst/>
                        <a:defRPr/>
                      </a:pPr>
                      <a:endParaRPr lang="en-US" sz="1800" b="0" dirty="0">
                        <a:solidFill>
                          <a:schemeClr val="tx1"/>
                        </a:solidFill>
                      </a:endParaRPr>
                    </a:p>
                    <a:p>
                      <a:pPr marL="285750" marR="0" lvl="0" indent="-285750" algn="l" defTabSz="932742" rtl="0" eaLnBrk="1" fontAlgn="auto" latinLnBrk="0" hangingPunct="1">
                        <a:lnSpc>
                          <a:spcPct val="100000"/>
                        </a:lnSpc>
                        <a:spcBef>
                          <a:spcPts val="200"/>
                        </a:spcBef>
                        <a:spcAft>
                          <a:spcPts val="300"/>
                        </a:spcAft>
                        <a:buClrTx/>
                        <a:buSzTx/>
                        <a:buFont typeface="Wingdings" panose="05000000000000000000" pitchFamily="2" charset="2"/>
                        <a:buChar char="§"/>
                        <a:tabLst/>
                        <a:defRPr/>
                      </a:pPr>
                      <a:r>
                        <a:rPr lang="en-US" sz="1800" b="0" dirty="0"/>
                        <a:t>Commitment to Success Criteria as documented in signed Deployment SOW with Partner</a:t>
                      </a:r>
                    </a:p>
                    <a:p>
                      <a:pPr marL="0" marR="0" lvl="0" indent="0" algn="l" defTabSz="932742" rtl="0" eaLnBrk="1" fontAlgn="auto" latinLnBrk="0" hangingPunct="1">
                        <a:lnSpc>
                          <a:spcPct val="100000"/>
                        </a:lnSpc>
                        <a:spcBef>
                          <a:spcPts val="200"/>
                        </a:spcBef>
                        <a:spcAft>
                          <a:spcPts val="300"/>
                        </a:spcAft>
                        <a:buClrTx/>
                        <a:buSzTx/>
                        <a:buFontTx/>
                        <a:buNone/>
                        <a:tabLst/>
                        <a:defRPr/>
                      </a:pPr>
                      <a:endParaRPr lang="en-US" sz="1800" b="0" dirty="0">
                        <a:solidFill>
                          <a:schemeClr val="tx1"/>
                        </a:solidFill>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8596883"/>
                  </a:ext>
                </a:extLst>
              </a:tr>
            </a:tbl>
          </a:graphicData>
        </a:graphic>
      </p:graphicFrame>
    </p:spTree>
    <p:extLst>
      <p:ext uri="{BB962C8B-B14F-4D97-AF65-F5344CB8AC3E}">
        <p14:creationId xmlns:p14="http://schemas.microsoft.com/office/powerpoint/2010/main" val="40748768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DF21DEC-F155-4291-AAC1-297C703DB1C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5" name="think-cell Slide" r:id="rId5" imgW="503" imgH="503" progId="TCLayout.ActiveDocument.1">
                  <p:embed/>
                </p:oleObj>
              </mc:Choice>
              <mc:Fallback>
                <p:oleObj name="think-cell Slide" r:id="rId5" imgW="503" imgH="503" progId="TCLayout.ActiveDocument.1">
                  <p:embed/>
                  <p:pic>
                    <p:nvPicPr>
                      <p:cNvPr id="4" name="Object 3" hidden="1">
                        <a:extLst>
                          <a:ext uri="{FF2B5EF4-FFF2-40B4-BE49-F238E27FC236}">
                            <a16:creationId xmlns:a16="http://schemas.microsoft.com/office/drawing/2014/main" id="{FDF21DEC-F155-4291-AAC1-297C703DB1C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8D3309E-C80A-4521-BCF4-96C6E7994919}"/>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28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5B0C4892-A8FB-40FE-B409-1034F3F8C201}"/>
              </a:ext>
            </a:extLst>
          </p:cNvPr>
          <p:cNvSpPr>
            <a:spLocks noGrp="1"/>
          </p:cNvSpPr>
          <p:nvPr>
            <p:ph type="title"/>
          </p:nvPr>
        </p:nvSpPr>
        <p:spPr>
          <a:xfrm>
            <a:off x="374571" y="109053"/>
            <a:ext cx="11018520" cy="1600438"/>
          </a:xfrm>
        </p:spPr>
        <p:txBody>
          <a:bodyPr/>
          <a:lstStyle/>
          <a:p>
            <a:br>
              <a:rPr lang="en-US"/>
            </a:br>
            <a:r>
              <a:rPr lang="en-US" b="1">
                <a:gradFill>
                  <a:gsLst>
                    <a:gs pos="2917">
                      <a:schemeClr val="tx1"/>
                    </a:gs>
                    <a:gs pos="30000">
                      <a:schemeClr val="tx1"/>
                    </a:gs>
                  </a:gsLst>
                  <a:lin ang="5400000" scaled="0"/>
                </a:gradFill>
              </a:rPr>
              <a:t>Next Steps</a:t>
            </a:r>
            <a:r>
              <a:rPr lang="en-US"/>
              <a:t>    </a:t>
            </a:r>
            <a:br>
              <a:rPr lang="en-US"/>
            </a:br>
            <a:r>
              <a:rPr lang="en-US" sz="2000"/>
              <a:t>Learn More about WVD : </a:t>
            </a:r>
            <a:r>
              <a:rPr lang="en-US" sz="2000" u="sng">
                <a:solidFill>
                  <a:schemeClr val="tx1">
                    <a:lumMod val="50000"/>
                  </a:schemeClr>
                </a:solidFill>
                <a:hlinkClick r:id="rId7">
                  <a:extLst>
                    <a:ext uri="{A12FA001-AC4F-418D-AE19-62706E023703}">
                      <ahyp:hlinkClr xmlns:ahyp="http://schemas.microsoft.com/office/drawing/2018/hyperlinkcolor" val="tx"/>
                    </a:ext>
                  </a:extLst>
                </a:hlinkClick>
              </a:rPr>
              <a:t>https://docs.microsoft.com/en-us/azure/virtual-desktop/overview</a:t>
            </a:r>
            <a:r>
              <a:rPr lang="en-US" sz="2000" u="sng">
                <a:solidFill>
                  <a:schemeClr val="tx1">
                    <a:lumMod val="50000"/>
                  </a:schemeClr>
                </a:solidFill>
              </a:rPr>
              <a:t> </a:t>
            </a:r>
            <a:br>
              <a:rPr lang="en-US">
                <a:gradFill>
                  <a:gsLst>
                    <a:gs pos="2917">
                      <a:schemeClr val="tx1"/>
                    </a:gs>
                    <a:gs pos="30000">
                      <a:schemeClr val="tx1"/>
                    </a:gs>
                  </a:gsLst>
                  <a:lin ang="5400000" scaled="0"/>
                </a:gradFill>
              </a:rPr>
            </a:br>
            <a:endParaRPr lang="en-US"/>
          </a:p>
        </p:txBody>
      </p:sp>
      <p:grpSp>
        <p:nvGrpSpPr>
          <p:cNvPr id="20" name="Group 19">
            <a:extLst>
              <a:ext uri="{FF2B5EF4-FFF2-40B4-BE49-F238E27FC236}">
                <a16:creationId xmlns:a16="http://schemas.microsoft.com/office/drawing/2014/main" id="{A7F32338-67E6-4752-9F89-C7B0A3869B81}"/>
              </a:ext>
            </a:extLst>
          </p:cNvPr>
          <p:cNvGrpSpPr/>
          <p:nvPr/>
        </p:nvGrpSpPr>
        <p:grpSpPr>
          <a:xfrm>
            <a:off x="1355414" y="1749862"/>
            <a:ext cx="10799759" cy="4706490"/>
            <a:chOff x="643383" y="2160945"/>
            <a:chExt cx="10732066" cy="4230551"/>
          </a:xfrm>
        </p:grpSpPr>
        <p:grpSp>
          <p:nvGrpSpPr>
            <p:cNvPr id="6" name="Group 5">
              <a:extLst>
                <a:ext uri="{FF2B5EF4-FFF2-40B4-BE49-F238E27FC236}">
                  <a16:creationId xmlns:a16="http://schemas.microsoft.com/office/drawing/2014/main" id="{29AA86BE-6B98-4E38-9E36-8398D89BC935}"/>
                </a:ext>
              </a:extLst>
            </p:cNvPr>
            <p:cNvGrpSpPr/>
            <p:nvPr/>
          </p:nvGrpSpPr>
          <p:grpSpPr>
            <a:xfrm>
              <a:off x="643383" y="2160945"/>
              <a:ext cx="8740140" cy="4230551"/>
              <a:chOff x="465876" y="1710763"/>
              <a:chExt cx="8432847" cy="4010970"/>
            </a:xfrm>
          </p:grpSpPr>
          <p:sp>
            <p:nvSpPr>
              <p:cNvPr id="7" name="Freeform: Shape 6">
                <a:extLst>
                  <a:ext uri="{FF2B5EF4-FFF2-40B4-BE49-F238E27FC236}">
                    <a16:creationId xmlns:a16="http://schemas.microsoft.com/office/drawing/2014/main" id="{E0C061E8-DFC0-4433-A7EE-45241167F948}"/>
                  </a:ext>
                </a:extLst>
              </p:cNvPr>
              <p:cNvSpPr/>
              <p:nvPr/>
            </p:nvSpPr>
            <p:spPr>
              <a:xfrm>
                <a:off x="465876" y="1762966"/>
                <a:ext cx="3170018" cy="1902011"/>
              </a:xfrm>
              <a:custGeom>
                <a:avLst/>
                <a:gdLst>
                  <a:gd name="connsiteX0" fmla="*/ 0 w 3170018"/>
                  <a:gd name="connsiteY0" fmla="*/ 0 h 1902011"/>
                  <a:gd name="connsiteX1" fmla="*/ 3170018 w 3170018"/>
                  <a:gd name="connsiteY1" fmla="*/ 0 h 1902011"/>
                  <a:gd name="connsiteX2" fmla="*/ 3170018 w 3170018"/>
                  <a:gd name="connsiteY2" fmla="*/ 1902011 h 1902011"/>
                  <a:gd name="connsiteX3" fmla="*/ 0 w 3170018"/>
                  <a:gd name="connsiteY3" fmla="*/ 1902011 h 1902011"/>
                  <a:gd name="connsiteX4" fmla="*/ 0 w 3170018"/>
                  <a:gd name="connsiteY4" fmla="*/ 0 h 190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0018" h="1902011">
                    <a:moveTo>
                      <a:pt x="0" y="0"/>
                    </a:moveTo>
                    <a:lnTo>
                      <a:pt x="3170018" y="0"/>
                    </a:lnTo>
                    <a:lnTo>
                      <a:pt x="3170018" y="1902011"/>
                    </a:lnTo>
                    <a:lnTo>
                      <a:pt x="0" y="1902011"/>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lvl="0" algn="ctr" defTabSz="1066800">
                  <a:spcBef>
                    <a:spcPct val="0"/>
                  </a:spcBef>
                  <a:spcAft>
                    <a:spcPct val="35000"/>
                  </a:spcAft>
                </a:pPr>
                <a:r>
                  <a:rPr lang="en-US" sz="2800">
                    <a:solidFill>
                      <a:schemeClr val="tx2"/>
                    </a:solidFill>
                    <a:latin typeface="+mj-lt"/>
                  </a:rPr>
                  <a:t>Define Project scope / Use case scenario</a:t>
                </a:r>
                <a:endParaRPr lang="en-US" sz="2800" kern="1200">
                  <a:solidFill>
                    <a:schemeClr val="tx2"/>
                  </a:solidFill>
                  <a:latin typeface="+mj-lt"/>
                </a:endParaRPr>
              </a:p>
            </p:txBody>
          </p:sp>
          <p:sp>
            <p:nvSpPr>
              <p:cNvPr id="8" name="Freeform: Shape 7">
                <a:extLst>
                  <a:ext uri="{FF2B5EF4-FFF2-40B4-BE49-F238E27FC236}">
                    <a16:creationId xmlns:a16="http://schemas.microsoft.com/office/drawing/2014/main" id="{D4603DF3-7DD0-4E44-834B-7B13272BD172}"/>
                  </a:ext>
                </a:extLst>
              </p:cNvPr>
              <p:cNvSpPr/>
              <p:nvPr/>
            </p:nvSpPr>
            <p:spPr>
              <a:xfrm>
                <a:off x="5728705" y="1710763"/>
                <a:ext cx="3170018" cy="1902011"/>
              </a:xfrm>
              <a:custGeom>
                <a:avLst/>
                <a:gdLst>
                  <a:gd name="connsiteX0" fmla="*/ 0 w 3170018"/>
                  <a:gd name="connsiteY0" fmla="*/ 0 h 1902011"/>
                  <a:gd name="connsiteX1" fmla="*/ 3170018 w 3170018"/>
                  <a:gd name="connsiteY1" fmla="*/ 0 h 1902011"/>
                  <a:gd name="connsiteX2" fmla="*/ 3170018 w 3170018"/>
                  <a:gd name="connsiteY2" fmla="*/ 1902011 h 1902011"/>
                  <a:gd name="connsiteX3" fmla="*/ 0 w 3170018"/>
                  <a:gd name="connsiteY3" fmla="*/ 1902011 h 1902011"/>
                  <a:gd name="connsiteX4" fmla="*/ 0 w 3170018"/>
                  <a:gd name="connsiteY4" fmla="*/ 0 h 190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0018" h="1902011">
                    <a:moveTo>
                      <a:pt x="0" y="0"/>
                    </a:moveTo>
                    <a:lnTo>
                      <a:pt x="3170018" y="0"/>
                    </a:lnTo>
                    <a:lnTo>
                      <a:pt x="3170018" y="1902011"/>
                    </a:lnTo>
                    <a:lnTo>
                      <a:pt x="0" y="1902011"/>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1066800">
                  <a:spcBef>
                    <a:spcPct val="0"/>
                  </a:spcBef>
                  <a:spcAft>
                    <a:spcPct val="35000"/>
                  </a:spcAft>
                  <a:buNone/>
                </a:pPr>
                <a:r>
                  <a:rPr lang="en-US" sz="2800" kern="1200">
                    <a:solidFill>
                      <a:schemeClr val="tx2"/>
                    </a:solidFill>
                    <a:latin typeface="+mj-lt"/>
                  </a:rPr>
                  <a:t>Select qualified partner</a:t>
                </a:r>
              </a:p>
            </p:txBody>
          </p:sp>
          <p:sp>
            <p:nvSpPr>
              <p:cNvPr id="9" name="Freeform: Shape 8">
                <a:extLst>
                  <a:ext uri="{FF2B5EF4-FFF2-40B4-BE49-F238E27FC236}">
                    <a16:creationId xmlns:a16="http://schemas.microsoft.com/office/drawing/2014/main" id="{FE4A1475-1C6F-424C-ACF1-B429B1823EBA}"/>
                  </a:ext>
                </a:extLst>
              </p:cNvPr>
              <p:cNvSpPr/>
              <p:nvPr/>
            </p:nvSpPr>
            <p:spPr>
              <a:xfrm>
                <a:off x="465876" y="3789371"/>
                <a:ext cx="3170018" cy="1902011"/>
              </a:xfrm>
              <a:custGeom>
                <a:avLst/>
                <a:gdLst>
                  <a:gd name="connsiteX0" fmla="*/ 0 w 3170018"/>
                  <a:gd name="connsiteY0" fmla="*/ 0 h 1902011"/>
                  <a:gd name="connsiteX1" fmla="*/ 3170018 w 3170018"/>
                  <a:gd name="connsiteY1" fmla="*/ 0 h 1902011"/>
                  <a:gd name="connsiteX2" fmla="*/ 3170018 w 3170018"/>
                  <a:gd name="connsiteY2" fmla="*/ 1902011 h 1902011"/>
                  <a:gd name="connsiteX3" fmla="*/ 0 w 3170018"/>
                  <a:gd name="connsiteY3" fmla="*/ 1902011 h 1902011"/>
                  <a:gd name="connsiteX4" fmla="*/ 0 w 3170018"/>
                  <a:gd name="connsiteY4" fmla="*/ 0 h 190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0018" h="1902011">
                    <a:moveTo>
                      <a:pt x="0" y="0"/>
                    </a:moveTo>
                    <a:lnTo>
                      <a:pt x="3170018" y="0"/>
                    </a:lnTo>
                    <a:lnTo>
                      <a:pt x="3170018" y="1902011"/>
                    </a:lnTo>
                    <a:lnTo>
                      <a:pt x="0" y="1902011"/>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1066800">
                  <a:spcBef>
                    <a:spcPct val="0"/>
                  </a:spcBef>
                  <a:spcAft>
                    <a:spcPct val="35000"/>
                  </a:spcAft>
                  <a:buNone/>
                </a:pPr>
                <a:r>
                  <a:rPr lang="en-US" sz="2800" kern="1200">
                    <a:solidFill>
                      <a:schemeClr val="tx2"/>
                    </a:solidFill>
                    <a:latin typeface="+mj-lt"/>
                  </a:rPr>
                  <a:t>Partner finalizes SOW &amp; Customer Approves</a:t>
                </a:r>
              </a:p>
            </p:txBody>
          </p:sp>
          <p:sp>
            <p:nvSpPr>
              <p:cNvPr id="10" name="Freeform: Shape 9">
                <a:extLst>
                  <a:ext uri="{FF2B5EF4-FFF2-40B4-BE49-F238E27FC236}">
                    <a16:creationId xmlns:a16="http://schemas.microsoft.com/office/drawing/2014/main" id="{EB1DEFE6-B24A-488E-9C01-D7204992DCB7}"/>
                  </a:ext>
                </a:extLst>
              </p:cNvPr>
              <p:cNvSpPr/>
              <p:nvPr/>
            </p:nvSpPr>
            <p:spPr>
              <a:xfrm>
                <a:off x="5722387" y="3819722"/>
                <a:ext cx="3170018" cy="1902011"/>
              </a:xfrm>
              <a:custGeom>
                <a:avLst/>
                <a:gdLst>
                  <a:gd name="connsiteX0" fmla="*/ 0 w 3170018"/>
                  <a:gd name="connsiteY0" fmla="*/ 0 h 1902011"/>
                  <a:gd name="connsiteX1" fmla="*/ 3170018 w 3170018"/>
                  <a:gd name="connsiteY1" fmla="*/ 0 h 1902011"/>
                  <a:gd name="connsiteX2" fmla="*/ 3170018 w 3170018"/>
                  <a:gd name="connsiteY2" fmla="*/ 1902011 h 1902011"/>
                  <a:gd name="connsiteX3" fmla="*/ 0 w 3170018"/>
                  <a:gd name="connsiteY3" fmla="*/ 1902011 h 1902011"/>
                  <a:gd name="connsiteX4" fmla="*/ 0 w 3170018"/>
                  <a:gd name="connsiteY4" fmla="*/ 0 h 190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0018" h="1902011">
                    <a:moveTo>
                      <a:pt x="0" y="0"/>
                    </a:moveTo>
                    <a:lnTo>
                      <a:pt x="3170018" y="0"/>
                    </a:lnTo>
                    <a:lnTo>
                      <a:pt x="3170018" y="1902011"/>
                    </a:lnTo>
                    <a:lnTo>
                      <a:pt x="0" y="1902011"/>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algn="ctr" defTabSz="1066800">
                  <a:spcBef>
                    <a:spcPct val="0"/>
                  </a:spcBef>
                  <a:spcAft>
                    <a:spcPct val="35000"/>
                  </a:spcAft>
                  <a:buNone/>
                </a:pPr>
                <a:r>
                  <a:rPr lang="en-US" sz="2800" kern="1200">
                    <a:solidFill>
                      <a:schemeClr val="tx2"/>
                    </a:solidFill>
                    <a:latin typeface="+mj-lt"/>
                  </a:rPr>
                  <a:t>Work with your MSFT lead to submit the project for securing incentives</a:t>
                </a:r>
              </a:p>
            </p:txBody>
          </p:sp>
        </p:grpSp>
        <p:grpSp>
          <p:nvGrpSpPr>
            <p:cNvPr id="11" name="Group 10">
              <a:extLst>
                <a:ext uri="{FF2B5EF4-FFF2-40B4-BE49-F238E27FC236}">
                  <a16:creationId xmlns:a16="http://schemas.microsoft.com/office/drawing/2014/main" id="{F7D49463-609B-475A-A236-4A79FB0862AA}"/>
                </a:ext>
              </a:extLst>
            </p:cNvPr>
            <p:cNvGrpSpPr/>
            <p:nvPr/>
          </p:nvGrpSpPr>
          <p:grpSpPr>
            <a:xfrm>
              <a:off x="8657093" y="2872933"/>
              <a:ext cx="2718356" cy="2807172"/>
              <a:chOff x="8622194" y="2419892"/>
              <a:chExt cx="2718356" cy="2807172"/>
            </a:xfrm>
          </p:grpSpPr>
          <p:sp>
            <p:nvSpPr>
              <p:cNvPr id="12" name="Freeform 11">
                <a:extLst>
                  <a:ext uri="{FF2B5EF4-FFF2-40B4-BE49-F238E27FC236}">
                    <a16:creationId xmlns:a16="http://schemas.microsoft.com/office/drawing/2014/main" id="{1C4A2938-E393-40FF-B31A-88FBD3658C7A}"/>
                  </a:ext>
                </a:extLst>
              </p:cNvPr>
              <p:cNvSpPr>
                <a:spLocks/>
              </p:cNvSpPr>
              <p:nvPr userDrawn="1"/>
            </p:nvSpPr>
            <p:spPr bwMode="auto">
              <a:xfrm>
                <a:off x="10390921" y="3112802"/>
                <a:ext cx="791833" cy="327782"/>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a:solidFill>
                    <a:schemeClr val="bg1"/>
                  </a:solidFill>
                  <a:latin typeface="+mj-lt"/>
                </a:endParaRPr>
              </a:p>
            </p:txBody>
          </p:sp>
          <p:sp>
            <p:nvSpPr>
              <p:cNvPr id="17" name="Freeform 9">
                <a:extLst>
                  <a:ext uri="{FF2B5EF4-FFF2-40B4-BE49-F238E27FC236}">
                    <a16:creationId xmlns:a16="http://schemas.microsoft.com/office/drawing/2014/main" id="{D31C52D6-E398-4037-9A41-9D7C0F902279}"/>
                  </a:ext>
                </a:extLst>
              </p:cNvPr>
              <p:cNvSpPr>
                <a:spLocks/>
              </p:cNvSpPr>
              <p:nvPr userDrawn="1"/>
            </p:nvSpPr>
            <p:spPr bwMode="auto">
              <a:xfrm>
                <a:off x="10004248" y="3827631"/>
                <a:ext cx="1336302" cy="1399433"/>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chemeClr val="bg1"/>
                  </a:solidFill>
                  <a:latin typeface="+mj-lt"/>
                </a:endParaRPr>
              </a:p>
            </p:txBody>
          </p:sp>
          <p:sp>
            <p:nvSpPr>
              <p:cNvPr id="18" name="Freeform 42">
                <a:extLst>
                  <a:ext uri="{FF2B5EF4-FFF2-40B4-BE49-F238E27FC236}">
                    <a16:creationId xmlns:a16="http://schemas.microsoft.com/office/drawing/2014/main" id="{8EEF99A9-F59A-44DF-B6D0-90D748A0ADC5}"/>
                  </a:ext>
                </a:extLst>
              </p:cNvPr>
              <p:cNvSpPr>
                <a:spLocks/>
              </p:cNvSpPr>
              <p:nvPr userDrawn="1"/>
            </p:nvSpPr>
            <p:spPr bwMode="auto">
              <a:xfrm>
                <a:off x="9378929" y="2419892"/>
                <a:ext cx="905101" cy="551728"/>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chemeClr val="bg1"/>
                  </a:solidFill>
                  <a:latin typeface="+mj-lt"/>
                </a:endParaRPr>
              </a:p>
            </p:txBody>
          </p:sp>
          <p:sp>
            <p:nvSpPr>
              <p:cNvPr id="19" name="Freeform 19">
                <a:extLst>
                  <a:ext uri="{FF2B5EF4-FFF2-40B4-BE49-F238E27FC236}">
                    <a16:creationId xmlns:a16="http://schemas.microsoft.com/office/drawing/2014/main" id="{7AA11180-BB2E-42A5-97B2-FAB69EE53E8E}"/>
                  </a:ext>
                </a:extLst>
              </p:cNvPr>
              <p:cNvSpPr>
                <a:spLocks/>
              </p:cNvSpPr>
              <p:nvPr userDrawn="1"/>
            </p:nvSpPr>
            <p:spPr bwMode="auto">
              <a:xfrm flipH="1">
                <a:off x="8622194" y="2971620"/>
                <a:ext cx="471586" cy="195214"/>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a:solidFill>
                    <a:schemeClr val="bg1"/>
                  </a:solidFill>
                  <a:latin typeface="+mj-lt"/>
                </a:endParaRPr>
              </a:p>
            </p:txBody>
          </p:sp>
        </p:grpSp>
      </p:grpSp>
      <p:sp>
        <p:nvSpPr>
          <p:cNvPr id="21" name="Oval 20">
            <a:extLst>
              <a:ext uri="{FF2B5EF4-FFF2-40B4-BE49-F238E27FC236}">
                <a16:creationId xmlns:a16="http://schemas.microsoft.com/office/drawing/2014/main" id="{F4931727-CCA2-4830-8B84-0E27D86703C8}"/>
              </a:ext>
            </a:extLst>
          </p:cNvPr>
          <p:cNvSpPr/>
          <p:nvPr/>
        </p:nvSpPr>
        <p:spPr bwMode="auto">
          <a:xfrm>
            <a:off x="482047" y="1797362"/>
            <a:ext cx="790161" cy="725556"/>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a:gradFill>
                  <a:gsLst>
                    <a:gs pos="0">
                      <a:srgbClr val="FFFFFF"/>
                    </a:gs>
                    <a:gs pos="100000">
                      <a:srgbClr val="FFFFFF"/>
                    </a:gs>
                  </a:gsLst>
                  <a:lin ang="5400000" scaled="0"/>
                </a:gradFill>
                <a:ea typeface="Segoe UI" pitchFamily="34" charset="0"/>
                <a:cs typeface="Segoe UI" pitchFamily="34" charset="0"/>
              </a:rPr>
              <a:t>1</a:t>
            </a:r>
          </a:p>
        </p:txBody>
      </p:sp>
      <p:sp>
        <p:nvSpPr>
          <p:cNvPr id="23" name="Oval 22">
            <a:extLst>
              <a:ext uri="{FF2B5EF4-FFF2-40B4-BE49-F238E27FC236}">
                <a16:creationId xmlns:a16="http://schemas.microsoft.com/office/drawing/2014/main" id="{60A734B6-312B-4F59-BB80-F7E9E02ACC63}"/>
              </a:ext>
            </a:extLst>
          </p:cNvPr>
          <p:cNvSpPr/>
          <p:nvPr/>
        </p:nvSpPr>
        <p:spPr bwMode="auto">
          <a:xfrm>
            <a:off x="5991638" y="1823709"/>
            <a:ext cx="790161" cy="725556"/>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a:gradFill>
                  <a:gsLst>
                    <a:gs pos="0">
                      <a:srgbClr val="FFFFFF"/>
                    </a:gs>
                    <a:gs pos="100000">
                      <a:srgbClr val="FFFFFF"/>
                    </a:gs>
                  </a:gsLst>
                  <a:lin ang="5400000" scaled="0"/>
                </a:gradFill>
                <a:ea typeface="Segoe UI" pitchFamily="34" charset="0"/>
                <a:cs typeface="Segoe UI" pitchFamily="34" charset="0"/>
              </a:rPr>
              <a:t>2</a:t>
            </a:r>
          </a:p>
        </p:txBody>
      </p:sp>
      <p:sp>
        <p:nvSpPr>
          <p:cNvPr id="25" name="Oval 24">
            <a:extLst>
              <a:ext uri="{FF2B5EF4-FFF2-40B4-BE49-F238E27FC236}">
                <a16:creationId xmlns:a16="http://schemas.microsoft.com/office/drawing/2014/main" id="{2C8F15C1-47B4-469B-8F6A-4CCA9ED95996}"/>
              </a:ext>
            </a:extLst>
          </p:cNvPr>
          <p:cNvSpPr/>
          <p:nvPr/>
        </p:nvSpPr>
        <p:spPr bwMode="auto">
          <a:xfrm>
            <a:off x="482046" y="4212055"/>
            <a:ext cx="790161" cy="725556"/>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a:gradFill>
                  <a:gsLst>
                    <a:gs pos="0">
                      <a:srgbClr val="FFFFFF"/>
                    </a:gs>
                    <a:gs pos="100000">
                      <a:srgbClr val="FFFFFF"/>
                    </a:gs>
                  </a:gsLst>
                  <a:lin ang="5400000" scaled="0"/>
                </a:gradFill>
                <a:ea typeface="Segoe UI" pitchFamily="34" charset="0"/>
                <a:cs typeface="Segoe UI" pitchFamily="34" charset="0"/>
              </a:rPr>
              <a:t>3</a:t>
            </a:r>
          </a:p>
        </p:txBody>
      </p:sp>
      <p:sp>
        <p:nvSpPr>
          <p:cNvPr id="27" name="Oval 26">
            <a:extLst>
              <a:ext uri="{FF2B5EF4-FFF2-40B4-BE49-F238E27FC236}">
                <a16:creationId xmlns:a16="http://schemas.microsoft.com/office/drawing/2014/main" id="{DD21883D-65C7-40B2-BF70-9A135D1489A0}"/>
              </a:ext>
            </a:extLst>
          </p:cNvPr>
          <p:cNvSpPr/>
          <p:nvPr/>
        </p:nvSpPr>
        <p:spPr bwMode="auto">
          <a:xfrm>
            <a:off x="5965133" y="4272024"/>
            <a:ext cx="790161" cy="725556"/>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a:gradFill>
                  <a:gsLst>
                    <a:gs pos="0">
                      <a:srgbClr val="FFFFFF"/>
                    </a:gs>
                    <a:gs pos="100000">
                      <a:srgbClr val="FFFFFF"/>
                    </a:gs>
                  </a:gsLst>
                  <a:lin ang="5400000" scaled="0"/>
                </a:gradFill>
                <a:ea typeface="Segoe UI" pitchFamily="34" charset="0"/>
                <a:cs typeface="Segoe UI" pitchFamily="34" charset="0"/>
              </a:rPr>
              <a:t>4</a:t>
            </a:r>
          </a:p>
        </p:txBody>
      </p:sp>
    </p:spTree>
    <p:extLst>
      <p:ext uri="{BB962C8B-B14F-4D97-AF65-F5344CB8AC3E}">
        <p14:creationId xmlns:p14="http://schemas.microsoft.com/office/powerpoint/2010/main" val="175923920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0DA8160-7B4B-4485-88E7-EA5930157BFE}"/>
              </a:ext>
            </a:extLst>
          </p:cNvPr>
          <p:cNvGraphicFramePr>
            <a:graphicFrameLocks noChangeAspect="1"/>
          </p:cNvGraphicFramePr>
          <p:nvPr>
            <p:custDataLst>
              <p:tags r:id="rId2"/>
            </p:custDataLst>
            <p:extLst>
              <p:ext uri="{D42A27DB-BD31-4B8C-83A1-F6EECF244321}">
                <p14:modId xmlns:p14="http://schemas.microsoft.com/office/powerpoint/2010/main" val="22328977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9" name="think-cell Slide" r:id="rId6" imgW="425" imgH="424" progId="TCLayout.ActiveDocument.1">
                  <p:embed/>
                </p:oleObj>
              </mc:Choice>
              <mc:Fallback>
                <p:oleObj name="think-cell Slide" r:id="rId6" imgW="425" imgH="424" progId="TCLayout.ActiveDocument.1">
                  <p:embed/>
                  <p:pic>
                    <p:nvPicPr>
                      <p:cNvPr id="5" name="Object 4" hidden="1">
                        <a:extLst>
                          <a:ext uri="{FF2B5EF4-FFF2-40B4-BE49-F238E27FC236}">
                            <a16:creationId xmlns:a16="http://schemas.microsoft.com/office/drawing/2014/main" id="{B0DA8160-7B4B-4485-88E7-EA5930157BF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C77DC64-D639-48BD-9735-9BEB503307C0}"/>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endParaRPr lang="en-US" sz="36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3" name="Title 2">
            <a:extLst>
              <a:ext uri="{FF2B5EF4-FFF2-40B4-BE49-F238E27FC236}">
                <a16:creationId xmlns:a16="http://schemas.microsoft.com/office/drawing/2014/main" id="{EA6FA350-51EB-42F4-8E7D-11026E1A9987}"/>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196128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F576FE2-E154-480B-984F-1FED4AD1172A}"/>
              </a:ext>
            </a:extLst>
          </p:cNvPr>
          <p:cNvGraphicFramePr>
            <a:graphicFrameLocks noChangeAspect="1"/>
          </p:cNvGraphicFramePr>
          <p:nvPr>
            <p:custDataLst>
              <p:tags r:id="rId2"/>
            </p:custDataLst>
            <p:extLst>
              <p:ext uri="{D42A27DB-BD31-4B8C-83A1-F6EECF244321}">
                <p14:modId xmlns:p14="http://schemas.microsoft.com/office/powerpoint/2010/main" val="6789314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3" name="think-cell Slide" r:id="rId4" imgW="503" imgH="503" progId="TCLayout.ActiveDocument.1">
                  <p:embed/>
                </p:oleObj>
              </mc:Choice>
              <mc:Fallback>
                <p:oleObj name="think-cell Slide" r:id="rId4" imgW="503" imgH="503" progId="TCLayout.ActiveDocument.1">
                  <p:embed/>
                  <p:pic>
                    <p:nvPicPr>
                      <p:cNvPr id="4" name="Object 3" hidden="1">
                        <a:extLst>
                          <a:ext uri="{FF2B5EF4-FFF2-40B4-BE49-F238E27FC236}">
                            <a16:creationId xmlns:a16="http://schemas.microsoft.com/office/drawing/2014/main" id="{5F576FE2-E154-480B-984F-1FED4AD117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C5740E65-BDAB-444D-BA51-501C89FF3E66}"/>
              </a:ext>
            </a:extLst>
          </p:cNvPr>
          <p:cNvSpPr>
            <a:spLocks noGrp="1"/>
          </p:cNvSpPr>
          <p:nvPr>
            <p:ph type="title"/>
          </p:nvPr>
        </p:nvSpPr>
        <p:spPr/>
        <p:txBody>
          <a:bodyPr/>
          <a:lstStyle/>
          <a:p>
            <a:r>
              <a:rPr lang="en-US"/>
              <a:t>Appendix</a:t>
            </a:r>
          </a:p>
        </p:txBody>
      </p:sp>
    </p:spTree>
    <p:extLst>
      <p:ext uri="{BB962C8B-B14F-4D97-AF65-F5344CB8AC3E}">
        <p14:creationId xmlns:p14="http://schemas.microsoft.com/office/powerpoint/2010/main" val="363812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tAjCSG7fRQKoJ3Frya5.4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5V95445u1JhbwdAL_dyWW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Ocd5r1aX6mQALnJrdhxds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4ymI5_CRATIBwN0.H8VW0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Tun1r_DSFqcS_0ZNqF9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dPHeYQrmQ7ePLQikb9sZb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vio8ZppPduPCAo5sRN9wRA"/>
</p:tagLst>
</file>

<file path=ppt/theme/theme1.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71083E08-DC26-4C69-B95F-E6DE531BB553}" vid="{0995B531-B0EF-4F51-BB6D-A0E8358402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b4992c13-0e67-4e2e-9887-e193d2a98354" xsi:nil="true"/>
    <SharedWithUsers xmlns="457ad03a-2533-4d6c-90e3-eea6312c9697">
      <UserInfo>
        <DisplayName>Wasim Anwar</DisplayName>
        <AccountId>101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06F2779ED2D43AC6D01353FF9902B" ma:contentTypeVersion="12" ma:contentTypeDescription="Create a new document." ma:contentTypeScope="" ma:versionID="514164f54dc8010231452dac685b5e46">
  <xsd:schema xmlns:xsd="http://www.w3.org/2001/XMLSchema" xmlns:xs="http://www.w3.org/2001/XMLSchema" xmlns:p="http://schemas.microsoft.com/office/2006/metadata/properties" xmlns:ns2="b4992c13-0e67-4e2e-9887-e193d2a98354" xmlns:ns3="457ad03a-2533-4d6c-90e3-eea6312c9697" targetNamespace="http://schemas.microsoft.com/office/2006/metadata/properties" ma:root="true" ma:fieldsID="95d6c8a2c1057a2f1131a395b3adba5b" ns2:_="" ns3:_="">
    <xsd:import namespace="b4992c13-0e67-4e2e-9887-e193d2a98354"/>
    <xsd:import namespace="457ad03a-2533-4d6c-90e3-eea6312c969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992c13-0e67-4e2e-9887-e193d2a9835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3" nillable="true" ma:displayName="MediaServiceOCR" ma:description="" ma:internalName="MediaServiceOCR" ma:readOnly="true">
      <xsd:simpleType>
        <xsd:restriction base="dms:Note">
          <xsd:maxLength value="255"/>
        </xsd:restriction>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7ad03a-2533-4d6c-90e3-eea6312c969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FA7EA6-2B45-4E9C-9D8A-92ED4A0F54DB}">
  <ds:schemaRefs>
    <ds:schemaRef ds:uri="http://purl.org/dc/elements/1.1/"/>
    <ds:schemaRef ds:uri="457ad03a-2533-4d6c-90e3-eea6312c9697"/>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http://purl.org/dc/terms/"/>
    <ds:schemaRef ds:uri="b4992c13-0e67-4e2e-9887-e193d2a98354"/>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63223321-7325-4C14-8E56-A28C0116BC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992c13-0e67-4e2e-9887-e193d2a98354"/>
    <ds:schemaRef ds:uri="457ad03a-2533-4d6c-90e3-eea6312c96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17F06C-D24A-4D54-8FC9-D9FD34F4BE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1136</TotalTime>
  <Words>240</Words>
  <Application>Microsoft Office PowerPoint</Application>
  <PresentationFormat>Widescreen</PresentationFormat>
  <Paragraphs>50</Paragraphs>
  <Slides>6</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6" baseType="lpstr">
      <vt:lpstr>Arial</vt:lpstr>
      <vt:lpstr>Calibri</vt:lpstr>
      <vt:lpstr>Calibri Light</vt:lpstr>
      <vt:lpstr>Consolas</vt:lpstr>
      <vt:lpstr>Segoe UI</vt:lpstr>
      <vt:lpstr>Segoe UI Semibold</vt:lpstr>
      <vt:lpstr>Times New Roman</vt:lpstr>
      <vt:lpstr>Wingdings</vt:lpstr>
      <vt:lpstr>White Template</vt:lpstr>
      <vt:lpstr>think-cell Slide</vt:lpstr>
      <vt:lpstr>Microsoft Windows  Virtual Desktop </vt:lpstr>
      <vt:lpstr>PowerPoint Presentation</vt:lpstr>
      <vt:lpstr>Windows Virtual Desktop Remote Desktop Offer</vt:lpstr>
      <vt:lpstr> Next Steps     Learn More about WVD : https://docs.microsoft.com/en-us/azure/virtual-desktop/overview  </vt:lpstr>
      <vt:lpstr>THANK YOU</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There’s growing need for virtualized desktops</dc:title>
  <dc:creator>Marat Zborovskiy</dc:creator>
  <cp:lastModifiedBy>Brian Carter</cp:lastModifiedBy>
  <cp:revision>3</cp:revision>
  <dcterms:created xsi:type="dcterms:W3CDTF">2019-07-16T04:20:49Z</dcterms:created>
  <dcterms:modified xsi:type="dcterms:W3CDTF">2020-04-01T03:27:30Z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0x010100A2E06F2779ED2D43AC6D01353FF9902B</vt:lpwstr>
  </property>
  <property fmtid="{D5CDD505-2E9C-101B-9397-08002B2CF9AE}" pid="3" name="_CopySource">
    <vt:lpwstr>http://null</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narena@microsoft.com</vt:lpwstr>
  </property>
  <property fmtid="{D5CDD505-2E9C-101B-9397-08002B2CF9AE}" pid="7" name="MSIP_Label_f42aa342-8706-4288-bd11-ebb85995028c_SetDate">
    <vt:lpwstr>2019-08-31T22:56:48.6858689Z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ActionId">
    <vt:lpwstr>1eed276b-c7d1-4acb-97db-602e5d8931c3</vt:lpwstr>
  </property>
  <property fmtid="{D5CDD505-2E9C-101B-9397-08002B2CF9AE}" pid="11" name="MSIP_Label_f42aa342-8706-4288-bd11-ebb85995028c_Extended_MSFT_Method">
    <vt:lpwstr>Automatic</vt:lpwstr>
  </property>
  <property fmtid="{D5CDD505-2E9C-101B-9397-08002B2CF9AE}" pid="12" name="Sensitivity">
    <vt:lpwstr>General</vt:lpwstr>
  </property>
</Properties>
</file>