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91" r:id="rId2"/>
    <p:sldId id="299" r:id="rId3"/>
    <p:sldId id="290" r:id="rId4"/>
    <p:sldId id="304" r:id="rId5"/>
    <p:sldId id="309" r:id="rId6"/>
    <p:sldId id="368" r:id="rId7"/>
    <p:sldId id="316" r:id="rId8"/>
    <p:sldId id="320" r:id="rId9"/>
    <p:sldId id="369" r:id="rId10"/>
    <p:sldId id="308" r:id="rId11"/>
    <p:sldId id="321" r:id="rId12"/>
    <p:sldId id="322" r:id="rId13"/>
    <p:sldId id="280" r:id="rId14"/>
    <p:sldId id="287" r:id="rId15"/>
    <p:sldId id="317" r:id="rId16"/>
    <p:sldId id="279" r:id="rId17"/>
    <p:sldId id="266" r:id="rId18"/>
    <p:sldId id="264" r:id="rId19"/>
    <p:sldId id="265" r:id="rId20"/>
    <p:sldId id="278" r:id="rId21"/>
    <p:sldId id="272" r:id="rId22"/>
    <p:sldId id="275" r:id="rId23"/>
    <p:sldId id="274" r:id="rId24"/>
    <p:sldId id="281" r:id="rId25"/>
    <p:sldId id="276" r:id="rId26"/>
    <p:sldId id="282" r:id="rId27"/>
    <p:sldId id="283" r:id="rId28"/>
    <p:sldId id="284" r:id="rId29"/>
    <p:sldId id="285" r:id="rId30"/>
    <p:sldId id="286" r:id="rId31"/>
    <p:sldId id="289" r:id="rId32"/>
    <p:sldId id="298" r:id="rId33"/>
    <p:sldId id="361" r:id="rId34"/>
    <p:sldId id="372" r:id="rId35"/>
    <p:sldId id="341" r:id="rId36"/>
    <p:sldId id="337" r:id="rId37"/>
    <p:sldId id="362" r:id="rId38"/>
    <p:sldId id="371" r:id="rId39"/>
    <p:sldId id="332" r:id="rId40"/>
    <p:sldId id="344" r:id="rId41"/>
    <p:sldId id="334" r:id="rId42"/>
    <p:sldId id="363" r:id="rId43"/>
    <p:sldId id="350" r:id="rId44"/>
    <p:sldId id="373" r:id="rId45"/>
    <p:sldId id="374" r:id="rId46"/>
    <p:sldId id="375" r:id="rId47"/>
    <p:sldId id="370" r:id="rId48"/>
    <p:sldId id="364" r:id="rId49"/>
    <p:sldId id="315" r:id="rId50"/>
    <p:sldId id="376" r:id="rId51"/>
    <p:sldId id="357" r:id="rId52"/>
    <p:sldId id="358" r:id="rId53"/>
    <p:sldId id="359" r:id="rId54"/>
    <p:sldId id="312" r:id="rId55"/>
    <p:sldId id="355" r:id="rId56"/>
    <p:sldId id="311" r:id="rId57"/>
    <p:sldId id="356" r:id="rId58"/>
    <p:sldId id="295" r:id="rId59"/>
    <p:sldId id="293" r:id="rId60"/>
    <p:sldId id="294" r:id="rId61"/>
    <p:sldId id="296" r:id="rId62"/>
    <p:sldId id="297" r:id="rId63"/>
    <p:sldId id="305" r:id="rId64"/>
    <p:sldId id="307" r:id="rId65"/>
    <p:sldId id="310" r:id="rId66"/>
    <p:sldId id="306" r:id="rId67"/>
    <p:sldId id="302" r:id="rId68"/>
    <p:sldId id="331" r:id="rId69"/>
    <p:sldId id="360" r:id="rId70"/>
    <p:sldId id="340" r:id="rId71"/>
    <p:sldId id="326" r:id="rId72"/>
    <p:sldId id="324" r:id="rId73"/>
    <p:sldId id="327" r:id="rId7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598D2"/>
    <a:srgbClr val="F9A76C"/>
    <a:srgbClr val="6FA3D0"/>
    <a:srgbClr val="F0EFEF"/>
    <a:srgbClr val="AFABAB"/>
    <a:srgbClr val="D77B7E"/>
    <a:srgbClr val="7F7F7F"/>
    <a:srgbClr val="C00000"/>
    <a:srgbClr val="B7D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2011"/>
  </p:normalViewPr>
  <p:slideViewPr>
    <p:cSldViewPr snapToGrid="0" snapToObjects="1">
      <p:cViewPr>
        <p:scale>
          <a:sx n="126" d="100"/>
          <a:sy n="12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(house, </a:t>
            </a:r>
            <a:r>
              <a:rPr lang="fr-FR" dirty="0" err="1"/>
              <a:t>community</a:t>
            </a:r>
            <a:r>
              <a:rPr lang="fr-FR" dirty="0"/>
              <a:t>, inter-</a:t>
            </a:r>
            <a:r>
              <a:rPr lang="fr-FR" dirty="0" err="1"/>
              <a:t>communities</a:t>
            </a:r>
            <a:r>
              <a:rPr lang="fr-FR" dirty="0"/>
              <a:t>, national)</a:t>
            </a:r>
          </a:p>
          <a:p>
            <a:pPr marL="228600" indent="-228600">
              <a:buAutoNum type="arabicParenR"/>
            </a:pPr>
            <a:r>
              <a:rPr lang="fr-FR" dirty="0"/>
              <a:t>Physical coordination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allocation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 err="1"/>
              <a:t>Cost</a:t>
            </a:r>
            <a:r>
              <a:rPr lang="fr-FR" dirty="0"/>
              <a:t> allocation </a:t>
            </a:r>
            <a:r>
              <a:rPr lang="fr-FR" dirty="0" err="1"/>
              <a:t>can</a:t>
            </a:r>
            <a:r>
              <a:rPr lang="fr-FR" dirty="0"/>
              <a:t> 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of abstraction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flux (to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2 axes of </a:t>
            </a:r>
            <a:r>
              <a:rPr lang="fr-FR" dirty="0" err="1"/>
              <a:t>review</a:t>
            </a:r>
            <a:r>
              <a:rPr lang="fr-FR" dirty="0"/>
              <a:t> for coordination </a:t>
            </a:r>
            <a:r>
              <a:rPr lang="fr-FR" dirty="0" err="1"/>
              <a:t>strategies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91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9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L’énoncé du problème</a:t>
            </a:r>
          </a:p>
          <a:p>
            <a:pPr marL="228600" indent="-228600">
              <a:buAutoNum type="arabicParenR"/>
            </a:pPr>
            <a:r>
              <a:rPr lang="fr-FR" dirty="0"/>
              <a:t>2 composantes pour calculer les émissions (l’une sans l’autre n’a pas de sens)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8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Adding</a:t>
            </a:r>
            <a:r>
              <a:rPr lang="fr-FR" dirty="0"/>
              <a:t> a new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or </a:t>
            </a:r>
            <a:r>
              <a:rPr lang="fr-FR" dirty="0" err="1"/>
              <a:t>raise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(# actions) </a:t>
            </a:r>
            <a:r>
              <a:rPr lang="fr-FR" dirty="0" err="1"/>
              <a:t>that</a:t>
            </a:r>
            <a:r>
              <a:rPr lang="fr-FR" dirty="0"/>
              <a:t> the system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.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coherent</a:t>
            </a:r>
            <a:r>
              <a:rPr lang="fr-FR" dirty="0"/>
              <a:t> system to a </a:t>
            </a:r>
            <a:r>
              <a:rPr lang="fr-FR" dirty="0" err="1"/>
              <a:t>corralated</a:t>
            </a:r>
            <a:r>
              <a:rPr lang="fr-FR" dirty="0"/>
              <a:t> system (</a:t>
            </a:r>
            <a:r>
              <a:rPr lang="fr-FR" dirty="0" err="1"/>
              <a:t>explain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and </a:t>
            </a:r>
            <a:r>
              <a:rPr lang="fr-FR" dirty="0" err="1"/>
              <a:t>providing</a:t>
            </a:r>
            <a:r>
              <a:rPr lang="fr-FR" dirty="0"/>
              <a:t> coordination designs for </a:t>
            </a:r>
            <a:r>
              <a:rPr lang="fr-FR" dirty="0" err="1"/>
              <a:t>it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exceed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complexities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multi </a:t>
            </a:r>
            <a:r>
              <a:rPr lang="fr-FR" dirty="0" err="1"/>
              <a:t>actors</a:t>
            </a:r>
            <a:r>
              <a:rPr lang="fr-FR" dirty="0"/>
              <a:t>  (revenues – time, distribution </a:t>
            </a:r>
            <a:r>
              <a:rPr lang="fr-FR" dirty="0" err="1"/>
              <a:t>grid</a:t>
            </a:r>
            <a:r>
              <a:rPr lang="fr-FR" dirty="0"/>
              <a:t> – localisation)</a:t>
            </a:r>
          </a:p>
          <a:p>
            <a:pPr marL="228600" indent="-228600">
              <a:buAutoNum type="arabicParenR"/>
            </a:pP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more action (manage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 but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garantee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(use </a:t>
            </a:r>
            <a:r>
              <a:rPr lang="fr-FR" dirty="0" err="1"/>
              <a:t>alg</a:t>
            </a:r>
            <a:r>
              <a:rPr lang="fr-FR" dirty="0"/>
              <a:t>. 1 has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good </a:t>
            </a:r>
            <a:r>
              <a:rPr lang="fr-FR" dirty="0" err="1"/>
              <a:t>decision</a:t>
            </a:r>
            <a:r>
              <a:rPr lang="fr-FR" dirty="0"/>
              <a:t> /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r>
              <a:rPr lang="fr-FR" dirty="0"/>
              <a:t> (if exchange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61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Non exhaustive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expectations, </a:t>
            </a:r>
            <a:r>
              <a:rPr lang="fr-FR" dirty="0" err="1"/>
              <a:t>we</a:t>
            </a:r>
            <a:r>
              <a:rPr lang="fr-FR" dirty="0"/>
              <a:t> dont’ </a:t>
            </a:r>
            <a:r>
              <a:rPr lang="fr-FR" dirty="0" err="1"/>
              <a:t>prioritize</a:t>
            </a:r>
            <a:r>
              <a:rPr lang="fr-FR" dirty="0"/>
              <a:t> last 4 for </a:t>
            </a:r>
            <a:r>
              <a:rPr lang="fr-FR" dirty="0" err="1"/>
              <a:t>reasons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Coordination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themselve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(i.e., </a:t>
            </a:r>
            <a:r>
              <a:rPr lang="fr-FR" dirty="0" err="1"/>
              <a:t>many</a:t>
            </a:r>
            <a:r>
              <a:rPr lang="fr-FR" dirty="0"/>
              <a:t> actions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4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landscape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8498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A04F7-7474-4D4F-AD7C-134F7CA224FD}"/>
              </a:ext>
            </a:extLst>
          </p:cNvPr>
          <p:cNvSpPr txBox="1"/>
          <p:nvPr/>
        </p:nvSpPr>
        <p:spPr>
          <a:xfrm>
            <a:off x="660578" y="1061930"/>
            <a:ext cx="1102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#1:</a:t>
            </a:r>
            <a:r>
              <a:rPr lang="en-AU" sz="2800" dirty="0"/>
              <a:t> </a:t>
            </a:r>
          </a:p>
          <a:p>
            <a:endParaRPr lang="en-AU" sz="2800" dirty="0"/>
          </a:p>
          <a:p>
            <a:r>
              <a:rPr lang="en-GB" sz="3600" dirty="0"/>
              <a:t>How to coordinate local consumption with production within a community? </a:t>
            </a:r>
          </a:p>
          <a:p>
            <a:r>
              <a:rPr lang="en-AU" sz="2400" dirty="0"/>
              <a:t>  </a:t>
            </a:r>
            <a:endParaRPr lang="en-AU" sz="24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6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E5D8D-3483-984B-9F4C-951F3CB3C371}"/>
              </a:ext>
            </a:extLst>
          </p:cNvPr>
          <p:cNvSpPr txBox="1"/>
          <p:nvPr/>
        </p:nvSpPr>
        <p:spPr>
          <a:xfrm>
            <a:off x="660578" y="1061932"/>
            <a:ext cx="11025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#2:</a:t>
            </a:r>
          </a:p>
          <a:p>
            <a:endParaRPr lang="en-AU" sz="2800" u="sng" dirty="0"/>
          </a:p>
          <a:p>
            <a:r>
              <a:rPr lang="en-GB" sz="3600" dirty="0"/>
              <a:t>Is more renewable energy systems always better for local energy communities? </a:t>
            </a:r>
          </a:p>
          <a:p>
            <a:r>
              <a:rPr lang="en-AU" sz="2800" dirty="0"/>
              <a:t>  </a:t>
            </a:r>
            <a:endParaRPr lang="en-AU" sz="28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1301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the impact of time intervals ?</a:t>
            </a:r>
          </a:p>
        </p:txBody>
      </p:sp>
    </p:spTree>
    <p:extLst>
      <p:ext uri="{BB962C8B-B14F-4D97-AF65-F5344CB8AC3E}">
        <p14:creationId xmlns:p14="http://schemas.microsoft.com/office/powerpoint/2010/main" val="158949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solidFill>
            <a:srgbClr val="2F528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45115" cy="311624"/>
            <a:chOff x="2818447" y="6193155"/>
            <a:chExt cx="67451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606042" y="606649"/>
            <a:ext cx="382415" cy="5770973"/>
            <a:chOff x="2606040" y="606647"/>
            <a:chExt cx="382415" cy="577097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5423537" y="6479857"/>
            <a:ext cx="139685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483900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1475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include storage ?</a:t>
            </a:r>
          </a:p>
        </p:txBody>
      </p:sp>
    </p:spTree>
    <p:extLst>
      <p:ext uri="{BB962C8B-B14F-4D97-AF65-F5344CB8AC3E}">
        <p14:creationId xmlns:p14="http://schemas.microsoft.com/office/powerpoint/2010/main" val="173071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blipFill>
                <a:blip r:embed="rId3"/>
                <a:stretch>
                  <a:fillRect l="-14439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we need storage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5944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B92F50A3-058E-7342-A7C2-5704CE5DF183}"/>
              </a:ext>
            </a:extLst>
          </p:cNvPr>
          <p:cNvSpPr/>
          <p:nvPr/>
        </p:nvSpPr>
        <p:spPr>
          <a:xfrm>
            <a:off x="1809752" y="15240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7E8F7629-2D25-DB41-900E-C2B9A42799C9}"/>
              </a:ext>
            </a:extLst>
          </p:cNvPr>
          <p:cNvSpPr/>
          <p:nvPr/>
        </p:nvSpPr>
        <p:spPr>
          <a:xfrm>
            <a:off x="1809752" y="15240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8" name="Freeform 97">
            <a:extLst>
              <a:ext uri="{FF2B5EF4-FFF2-40B4-BE49-F238E27FC236}">
                <a16:creationId xmlns:a16="http://schemas.microsoft.com/office/drawing/2014/main" id="{65D3C7AE-C3EF-C041-8542-841888ED160B}"/>
              </a:ext>
            </a:extLst>
          </p:cNvPr>
          <p:cNvSpPr/>
          <p:nvPr/>
        </p:nvSpPr>
        <p:spPr>
          <a:xfrm>
            <a:off x="1809752" y="15240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30815" cy="311624"/>
            <a:chOff x="2221547" y="6193155"/>
            <a:chExt cx="66308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904367" y="49531"/>
            <a:ext cx="487189" cy="6017195"/>
            <a:chOff x="1904365" y="360425"/>
            <a:chExt cx="487189" cy="601719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impact of load on self-sufficiency ?</a:t>
            </a:r>
          </a:p>
        </p:txBody>
      </p:sp>
    </p:spTree>
    <p:extLst>
      <p:ext uri="{BB962C8B-B14F-4D97-AF65-F5344CB8AC3E}">
        <p14:creationId xmlns:p14="http://schemas.microsoft.com/office/powerpoint/2010/main" val="20850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357559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8270681" y="2608893"/>
            <a:ext cx="16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Natural</a:t>
            </a:r>
          </a:p>
          <a:p>
            <a:r>
              <a:rPr lang="en-CA" b="1">
                <a:solidFill>
                  <a:srgbClr val="C00000"/>
                </a:solidFill>
              </a:rPr>
              <a:t>self-sufficiency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 flipH="1">
            <a:off x="8286747" y="3255224"/>
            <a:ext cx="483180" cy="5895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9CB55-6992-7E43-8B7B-B42BDA17587B}"/>
              </a:ext>
            </a:extLst>
          </p:cNvPr>
          <p:cNvSpPr txBox="1"/>
          <p:nvPr/>
        </p:nvSpPr>
        <p:spPr>
          <a:xfrm>
            <a:off x="870857" y="805543"/>
            <a:ext cx="1013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 be consistent with the energy transition: sufficiency, efficiency, renewables [1-4].</a:t>
            </a:r>
          </a:p>
          <a:p>
            <a:endParaRPr lang="en-AU" sz="2800" dirty="0"/>
          </a:p>
          <a:p>
            <a:r>
              <a:rPr lang="en-AU" sz="2800" u="sng" dirty="0"/>
              <a:t>Yes</a:t>
            </a:r>
            <a:r>
              <a:rPr lang="en-AU" sz="2800" dirty="0"/>
              <a:t> but </a:t>
            </a:r>
            <a:r>
              <a:rPr lang="en-AU" sz="2800" u="sng" dirty="0"/>
              <a:t>not only</a:t>
            </a:r>
            <a:r>
              <a:rPr lang="en-AU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0EAA7-8B65-CB49-98C8-034251DF9B0D}"/>
              </a:ext>
            </a:extLst>
          </p:cNvPr>
          <p:cNvSpPr txBox="1"/>
          <p:nvPr/>
        </p:nvSpPr>
        <p:spPr>
          <a:xfrm>
            <a:off x="794657" y="3309258"/>
            <a:ext cx="96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chemeClr val="accent1"/>
                </a:solidFill>
              </a:rPr>
              <a:t>Renewables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solar panels</a:t>
            </a:r>
            <a:endParaRPr lang="en-AU" sz="2800" b="1" i="1" dirty="0">
              <a:solidFill>
                <a:schemeClr val="accent1"/>
              </a:solidFill>
            </a:endParaRPr>
          </a:p>
          <a:p>
            <a:r>
              <a:rPr lang="en-AU" sz="2800" b="1" i="1" dirty="0">
                <a:solidFill>
                  <a:schemeClr val="accent1"/>
                </a:solidFill>
              </a:rPr>
              <a:t>Efficiency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building insulation</a:t>
            </a:r>
          </a:p>
          <a:p>
            <a:r>
              <a:rPr lang="en-AU" sz="2800" b="1" i="1" dirty="0">
                <a:solidFill>
                  <a:schemeClr val="accent1"/>
                </a:solidFill>
              </a:rPr>
              <a:t>Sufficiency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lower thermostat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CC0CB-1D11-A340-8609-2D4CC0A5E0A8}"/>
              </a:ext>
            </a:extLst>
          </p:cNvPr>
          <p:cNvCxnSpPr>
            <a:cxnSpLocks/>
          </p:cNvCxnSpPr>
          <p:nvPr/>
        </p:nvCxnSpPr>
        <p:spPr>
          <a:xfrm>
            <a:off x="1197429" y="2503718"/>
            <a:ext cx="0" cy="70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27018-4F73-8146-8654-EB77CF911E2A}"/>
              </a:ext>
            </a:extLst>
          </p:cNvPr>
          <p:cNvSpPr txBox="1"/>
          <p:nvPr/>
        </p:nvSpPr>
        <p:spPr>
          <a:xfrm>
            <a:off x="195946" y="5452294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[1] “RTE : </a:t>
            </a:r>
            <a:r>
              <a:rPr lang="en-GB" i="1" dirty="0" err="1"/>
              <a:t>Futurs</a:t>
            </a:r>
            <a:r>
              <a:rPr lang="en-GB" i="1" dirty="0"/>
              <a:t> </a:t>
            </a:r>
            <a:r>
              <a:rPr lang="en-GB" i="1" dirty="0" err="1"/>
              <a:t>énergétiques</a:t>
            </a:r>
            <a:r>
              <a:rPr lang="en-GB" i="1" dirty="0"/>
              <a:t> 2050”</a:t>
            </a:r>
          </a:p>
          <a:p>
            <a:r>
              <a:rPr lang="en-GB" i="1" dirty="0"/>
              <a:t>[2] “ADEME : Transition(s) 2050”</a:t>
            </a:r>
          </a:p>
          <a:p>
            <a:r>
              <a:rPr lang="en-GB" i="1" dirty="0"/>
              <a:t>[3] </a:t>
            </a:r>
            <a:r>
              <a:rPr lang="en-AU" i="1" dirty="0"/>
              <a:t>“Shift Project : le plan de transformation de </a:t>
            </a:r>
            <a:r>
              <a:rPr lang="en-AU" i="1" dirty="0" err="1"/>
              <a:t>l'économie</a:t>
            </a:r>
            <a:r>
              <a:rPr lang="en-AU" i="1" dirty="0"/>
              <a:t> </a:t>
            </a:r>
            <a:r>
              <a:rPr lang="en-AU" i="1" dirty="0" err="1"/>
              <a:t>française</a:t>
            </a:r>
            <a:r>
              <a:rPr lang="en-AU" i="1" dirty="0"/>
              <a:t>” </a:t>
            </a:r>
          </a:p>
          <a:p>
            <a:r>
              <a:rPr lang="en-GB" i="1" dirty="0"/>
              <a:t>[4] </a:t>
            </a:r>
            <a:r>
              <a:rPr lang="en-AU" i="1" dirty="0"/>
              <a:t>“</a:t>
            </a:r>
            <a:r>
              <a:rPr lang="en-GB" i="1" dirty="0" err="1"/>
              <a:t>NégaWatt</a:t>
            </a:r>
            <a:r>
              <a:rPr lang="en-GB" i="1" dirty="0"/>
              <a:t> : </a:t>
            </a:r>
            <a:r>
              <a:rPr lang="en-GB" i="1" dirty="0" err="1"/>
              <a:t>Scénario</a:t>
            </a:r>
            <a:r>
              <a:rPr lang="en-GB" i="1" dirty="0"/>
              <a:t> 2022”</a:t>
            </a:r>
            <a:endParaRPr lang="en-A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1A30B-8F88-CD63-61E8-E2E5F1104BF2}"/>
              </a:ext>
            </a:extLst>
          </p:cNvPr>
          <p:cNvSpPr txBox="1"/>
          <p:nvPr/>
        </p:nvSpPr>
        <p:spPr>
          <a:xfrm>
            <a:off x="6400800" y="3211289"/>
            <a:ext cx="550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Proximité</a:t>
            </a:r>
            <a:r>
              <a:rPr lang="en-US" dirty="0"/>
              <a:t> </a:t>
            </a:r>
            <a:r>
              <a:rPr lang="en-US" dirty="0" err="1"/>
              <a:t>retrouvée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Trade-off ?</a:t>
            </a:r>
          </a:p>
          <a:p>
            <a:endParaRPr lang="en-US" dirty="0"/>
          </a:p>
          <a:p>
            <a:r>
              <a:rPr lang="en-US" dirty="0"/>
              <a:t>Leopold Kohr, Ivan Illich, Gilbert </a:t>
            </a:r>
            <a:r>
              <a:rPr lang="en-US" dirty="0" err="1"/>
              <a:t>Simondon</a:t>
            </a:r>
            <a:r>
              <a:rPr lang="en-US" dirty="0"/>
              <a:t>, Bruno Latour.</a:t>
            </a:r>
          </a:p>
        </p:txBody>
      </p:sp>
    </p:spTree>
    <p:extLst>
      <p:ext uri="{BB962C8B-B14F-4D97-AF65-F5344CB8AC3E}">
        <p14:creationId xmlns:p14="http://schemas.microsoft.com/office/powerpoint/2010/main" val="959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mean by coordination?</a:t>
            </a:r>
          </a:p>
        </p:txBody>
      </p:sp>
    </p:spTree>
    <p:extLst>
      <p:ext uri="{BB962C8B-B14F-4D97-AF65-F5344CB8AC3E}">
        <p14:creationId xmlns:p14="http://schemas.microsoft.com/office/powerpoint/2010/main" val="229825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expected complexity of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317378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22824-2CB7-5140-86AC-375B0113DE6C}"/>
              </a:ext>
            </a:extLst>
          </p:cNvPr>
          <p:cNvSpPr txBox="1"/>
          <p:nvPr/>
        </p:nvSpPr>
        <p:spPr>
          <a:xfrm>
            <a:off x="458663" y="92487"/>
            <a:ext cx="11274673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u="sng" dirty="0"/>
              <a:t>Non-exhaustive list of expectations:</a:t>
            </a:r>
          </a:p>
          <a:p>
            <a:pPr lvl="0">
              <a:defRPr/>
            </a:pPr>
            <a:endParaRPr lang="en-GB" sz="1000" dirty="0"/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multiple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batteries,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but also shapeable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and deferrable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or nothing;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Maximize revenues for all individuals considering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individual time of use pricings,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fees from the DSO for power exchanges,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equipment ageing,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lost of comfort;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Multiple participants (residential, commercial building, office buildings, …) within a 2km diameter;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production units or not;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Resources directly own by the community;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Keep individual load profiles secured and private;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Communities rapidly changing size with on-boarding and off-boarding of individuals;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Interface with individual members to support behavioural nudges;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Ensure that grid constraints are not violated;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Provide some interface for grid services with the DSO, and TSO levels.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48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“eco-system” around coordination strategies ?</a:t>
            </a:r>
          </a:p>
        </p:txBody>
      </p:sp>
    </p:spTree>
    <p:extLst>
      <p:ext uri="{BB962C8B-B14F-4D97-AF65-F5344CB8AC3E}">
        <p14:creationId xmlns:p14="http://schemas.microsoft.com/office/powerpoint/2010/main" val="31935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915318" y="3625944"/>
            <a:ext cx="14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1811F-1B9C-54C4-DED7-4DF12EEC556C}"/>
              </a:ext>
            </a:extLst>
          </p:cNvPr>
          <p:cNvSpPr txBox="1"/>
          <p:nvPr/>
        </p:nvSpPr>
        <p:spPr>
          <a:xfrm>
            <a:off x="235074" y="236978"/>
            <a:ext cx="3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Not only physical coordination.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FCE2-588E-F146-905E-DCC2071A19B5}"/>
              </a:ext>
            </a:extLst>
          </p:cNvPr>
          <p:cNvSpPr txBox="1"/>
          <p:nvPr/>
        </p:nvSpPr>
        <p:spPr>
          <a:xfrm>
            <a:off x="441945" y="345835"/>
            <a:ext cx="966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Costs allocation has some degrees of freedom with physical flux</a:t>
            </a:r>
            <a:r>
              <a:rPr lang="en-AU" sz="2800" dirty="0"/>
              <a:t>:</a:t>
            </a:r>
          </a:p>
          <a:p>
            <a:endParaRPr lang="en-AU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441945" y="5701937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5573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review of coordination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2121-0C3D-4842-8A18-36386F23D237}"/>
              </a:ext>
            </a:extLst>
          </p:cNvPr>
          <p:cNvSpPr txBox="1"/>
          <p:nvPr/>
        </p:nvSpPr>
        <p:spPr>
          <a:xfrm>
            <a:off x="831850" y="4732762"/>
            <a:ext cx="36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Centralized / Decentralized</a:t>
            </a:r>
          </a:p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Individualist / 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5913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Decentralized versus centralized ?</a:t>
            </a:r>
          </a:p>
        </p:txBody>
      </p:sp>
    </p:spTree>
    <p:extLst>
      <p:ext uri="{BB962C8B-B14F-4D97-AF65-F5344CB8AC3E}">
        <p14:creationId xmlns:p14="http://schemas.microsoft.com/office/powerpoint/2010/main" val="1444855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F396A-3071-CF49-9A29-1DD520244B47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Centralized / Decentralized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4912F-354D-AE44-B476-6FDE83927348}"/>
              </a:ext>
            </a:extLst>
          </p:cNvPr>
          <p:cNvSpPr txBox="1"/>
          <p:nvPr/>
        </p:nvSpPr>
        <p:spPr>
          <a:xfrm>
            <a:off x="441944" y="1142636"/>
            <a:ext cx="1106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Classification based on </a:t>
            </a:r>
            <a:r>
              <a:rPr lang="en-AU" sz="2800" b="1" dirty="0">
                <a:solidFill>
                  <a:schemeClr val="accent1"/>
                </a:solidFill>
              </a:rPr>
              <a:t>communication capabilities </a:t>
            </a:r>
            <a:r>
              <a:rPr lang="en-AU" sz="2800" dirty="0"/>
              <a:t>between devices and a platform (i.e., 1-way or 2-way), and whether </a:t>
            </a:r>
            <a:r>
              <a:rPr lang="en-AU" sz="2800" b="1" dirty="0">
                <a:solidFill>
                  <a:schemeClr val="accent1"/>
                </a:solidFill>
              </a:rPr>
              <a:t>local decisions</a:t>
            </a:r>
            <a:r>
              <a:rPr lang="en-AU" sz="2800" dirty="0"/>
              <a:t> are taken locally or not [1].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48" y="2646628"/>
            <a:ext cx="7725103" cy="32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435664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1358574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043022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007166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2691614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190493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1874941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130218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142943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1981942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2791535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1708101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6554393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7511181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195629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7302630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9298365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8982813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089814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134623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7879346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3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7368987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8902210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141849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7850957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739261" cy="2852737"/>
          </a:xfrm>
        </p:spPr>
        <p:txBody>
          <a:bodyPr/>
          <a:lstStyle/>
          <a:p>
            <a:r>
              <a:rPr lang="en-AU" dirty="0"/>
              <a:t>Individualist versus collaborative ?</a:t>
            </a:r>
          </a:p>
        </p:txBody>
      </p:sp>
    </p:spTree>
    <p:extLst>
      <p:ext uri="{BB962C8B-B14F-4D97-AF65-F5344CB8AC3E}">
        <p14:creationId xmlns:p14="http://schemas.microsoft.com/office/powerpoint/2010/main" val="1352049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FAE02-36D9-C44C-B8F4-647E853D2B87}"/>
              </a:ext>
            </a:extLst>
          </p:cNvPr>
          <p:cNvSpPr txBox="1"/>
          <p:nvPr/>
        </p:nvSpPr>
        <p:spPr>
          <a:xfrm>
            <a:off x="381000" y="295168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 general objective / concepts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Historical</a:t>
            </a:r>
            <a:r>
              <a:rPr lang="en-AU" dirty="0"/>
              <a:t> context (not so much an innovation)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System complexity</a:t>
            </a:r>
            <a:r>
              <a:rPr lang="en-AU" dirty="0"/>
              <a:t> determining coordination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Interdependent layers</a:t>
            </a:r>
            <a:r>
              <a:rPr lang="en-AU" dirty="0"/>
              <a:t> (technical but also economic dispatch and governance),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Cost allocation has some degrees of freedom </a:t>
            </a:r>
            <a:r>
              <a:rPr lang="en-AU" dirty="0"/>
              <a:t>with regard to physical flux.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A review of coordination strategies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Centralized / Decentralized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Individualist / Collaboration</a:t>
            </a:r>
          </a:p>
          <a:p>
            <a:r>
              <a:rPr lang="en-AU" b="1" dirty="0">
                <a:solidFill>
                  <a:schemeClr val="accent1"/>
                </a:solidFill>
              </a:rPr>
              <a:t>Our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Order book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 dispatch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Modularité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vue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graphiquement</a:t>
            </a:r>
            <a:r>
              <a:rPr lang="en-AU" dirty="0">
                <a:highlight>
                  <a:srgbClr val="FFFF00"/>
                </a:highlight>
              </a:rPr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Comparaison</a:t>
            </a:r>
            <a:r>
              <a:rPr lang="en-AU" dirty="0">
                <a:highlight>
                  <a:srgbClr val="FFFF00"/>
                </a:highlight>
              </a:rPr>
              <a:t> avec Alg.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Scalability du </a:t>
            </a:r>
            <a:r>
              <a:rPr lang="en-AU" dirty="0" err="1">
                <a:highlight>
                  <a:srgbClr val="FFFF00"/>
                </a:highlight>
              </a:rPr>
              <a:t>nombre</a:t>
            </a:r>
            <a:r>
              <a:rPr lang="en-AU" dirty="0">
                <a:highlight>
                  <a:srgbClr val="FFFF00"/>
                </a:highlight>
              </a:rPr>
              <a:t> de batteries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Forecast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Simple, auto-regressor, weather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Adjustment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2D of piece-wise and tree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0162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F5C8-1EA5-3343-B824-CB9D1F639AFB}"/>
              </a:ext>
            </a:extLst>
          </p:cNvPr>
          <p:cNvSpPr txBox="1"/>
          <p:nvPr/>
        </p:nvSpPr>
        <p:spPr>
          <a:xfrm>
            <a:off x="550802" y="1002732"/>
            <a:ext cx="11025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Energy communities is a flexible concept [1] — i.e., </a:t>
            </a:r>
            <a:r>
              <a:rPr lang="en-AU" sz="2400" i="1" dirty="0"/>
              <a:t>our</a:t>
            </a:r>
            <a:r>
              <a:rPr lang="en-AU" sz="2400" dirty="0"/>
              <a:t> definition not absolute.</a:t>
            </a:r>
          </a:p>
          <a:p>
            <a:endParaRPr lang="en-A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Two ingredients: </a:t>
            </a:r>
            <a:r>
              <a:rPr lang="en-AU" sz="2400" b="1" u="sng" dirty="0"/>
              <a:t>geographic</a:t>
            </a:r>
            <a:r>
              <a:rPr lang="en-AU" sz="2400" dirty="0"/>
              <a:t> scope &amp; </a:t>
            </a:r>
            <a:r>
              <a:rPr lang="en-AU" sz="2400" b="1" u="sng" dirty="0"/>
              <a:t>temporal</a:t>
            </a:r>
            <a:r>
              <a:rPr lang="en-AU" sz="2400" dirty="0"/>
              <a:t>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“A governance with the participation and effective control of local members whose primary economic activity is not the energy sector,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primary purpose aimed at generating social and environmental benefits rather than a focus on financial profits.”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77EB6-0200-F747-9025-0C8D0F915F49}"/>
              </a:ext>
            </a:extLst>
          </p:cNvPr>
          <p:cNvSpPr txBox="1"/>
          <p:nvPr/>
        </p:nvSpPr>
        <p:spPr>
          <a:xfrm>
            <a:off x="280962" y="5839831"/>
            <a:ext cx="110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dirty="0"/>
              <a:t>Brummer, ‘Community Energy – Benefits and Barriers’.</a:t>
            </a:r>
            <a:endParaRPr lang="fr-FR" sz="1600" i="1" dirty="0"/>
          </a:p>
          <a:p>
            <a:r>
              <a:rPr lang="fr-FR" sz="1600" i="1" dirty="0"/>
              <a:t>[2] </a:t>
            </a:r>
            <a:r>
              <a:rPr lang="en-GB" sz="1600" dirty="0" err="1"/>
              <a:t>Lowitzsch</a:t>
            </a:r>
            <a:r>
              <a:rPr lang="en-GB" sz="1600" dirty="0"/>
              <a:t>, </a:t>
            </a:r>
            <a:r>
              <a:rPr lang="en-GB" sz="1600" dirty="0" err="1"/>
              <a:t>Hoicka</a:t>
            </a:r>
            <a:r>
              <a:rPr lang="en-GB" sz="1600" dirty="0"/>
              <a:t>, and van </a:t>
            </a:r>
            <a:r>
              <a:rPr lang="en-GB" sz="1600" dirty="0" err="1"/>
              <a:t>Tulder</a:t>
            </a:r>
            <a:r>
              <a:rPr lang="en-GB" sz="1600" dirty="0"/>
              <a:t>, ‘Renewable Energy Communities under the 2019 European Clean Energy Package – Governance Model for the Energy Clusters of the Future?’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4400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A3D0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A76C"/>
                </a:solidFill>
              </a:rPr>
              <a:t>Individuals </a:t>
            </a:r>
          </a:p>
          <a:p>
            <a:r>
              <a:rPr lang="en-US" dirty="0">
                <a:solidFill>
                  <a:srgbClr val="F9A76C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98D2"/>
                </a:solidFill>
              </a:rPr>
              <a:t>Individuals </a:t>
            </a:r>
          </a:p>
          <a:p>
            <a:r>
              <a:rPr lang="en-US" dirty="0">
                <a:solidFill>
                  <a:srgbClr val="B598D2"/>
                </a:solidFill>
              </a:rPr>
              <a:t>50% equipped</a:t>
            </a:r>
          </a:p>
          <a:p>
            <a:r>
              <a:rPr lang="en-US" dirty="0">
                <a:solidFill>
                  <a:srgbClr val="B598D2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679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Central dispatch (impact of exchange price)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49820" y="2249214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18896" y="5370786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05296" y="561252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Exchange price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3810A0-4065-624E-98F2-093B26A84E3F}"/>
              </a:ext>
            </a:extLst>
          </p:cNvPr>
          <p:cNvCxnSpPr>
            <a:cxnSpLocks/>
          </p:cNvCxnSpPr>
          <p:nvPr/>
        </p:nvCxnSpPr>
        <p:spPr>
          <a:xfrm flipV="1">
            <a:off x="1849820" y="1855361"/>
            <a:ext cx="4677103" cy="19759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2662AB-96DE-D84A-9BD8-57978E5644D2}"/>
              </a:ext>
            </a:extLst>
          </p:cNvPr>
          <p:cNvSpPr txBox="1"/>
          <p:nvPr/>
        </p:nvSpPr>
        <p:spPr>
          <a:xfrm>
            <a:off x="6695089" y="159159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Alg.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49820" y="2806262"/>
            <a:ext cx="5055476" cy="9879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0CD719-8DD9-CE4D-9158-628A9E9CAAA9}"/>
              </a:ext>
            </a:extLst>
          </p:cNvPr>
          <p:cNvSpPr txBox="1"/>
          <p:nvPr/>
        </p:nvSpPr>
        <p:spPr>
          <a:xfrm>
            <a:off x="7009451" y="2593126"/>
            <a:ext cx="178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Central dispatch limiting exchanges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67292" y="1884423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Overall cost</a:t>
            </a:r>
          </a:p>
        </p:txBody>
      </p:sp>
    </p:spTree>
    <p:extLst>
      <p:ext uri="{BB962C8B-B14F-4D97-AF65-F5344CB8AC3E}">
        <p14:creationId xmlns:p14="http://schemas.microsoft.com/office/powerpoint/2010/main" val="3723868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679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Central dispatch (scalability)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 of batteries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Optimization time</a:t>
            </a:r>
          </a:p>
        </p:txBody>
      </p:sp>
    </p:spTree>
    <p:extLst>
      <p:ext uri="{BB962C8B-B14F-4D97-AF65-F5344CB8AC3E}">
        <p14:creationId xmlns:p14="http://schemas.microsoft.com/office/powerpoint/2010/main" val="1589675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847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Forecast (bare bone, autoregressive, weather)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Power 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A09F-7264-464F-B83B-613D7495DC08}"/>
              </a:ext>
            </a:extLst>
          </p:cNvPr>
          <p:cNvCxnSpPr>
            <a:cxnSpLocks/>
          </p:cNvCxnSpPr>
          <p:nvPr/>
        </p:nvCxnSpPr>
        <p:spPr>
          <a:xfrm flipV="1">
            <a:off x="2012731" y="1949669"/>
            <a:ext cx="4866290" cy="24699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C7244-0203-BB4F-AB5A-D4072D6964AC}"/>
              </a:ext>
            </a:extLst>
          </p:cNvPr>
          <p:cNvCxnSpPr>
            <a:cxnSpLocks/>
          </p:cNvCxnSpPr>
          <p:nvPr/>
        </p:nvCxnSpPr>
        <p:spPr>
          <a:xfrm flipV="1">
            <a:off x="2165131" y="2102069"/>
            <a:ext cx="4866290" cy="24699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9701B-BF5F-B840-BCB5-65FE6CD38B4A}"/>
              </a:ext>
            </a:extLst>
          </p:cNvPr>
          <p:cNvCxnSpPr>
            <a:cxnSpLocks/>
          </p:cNvCxnSpPr>
          <p:nvPr/>
        </p:nvCxnSpPr>
        <p:spPr>
          <a:xfrm flipV="1">
            <a:off x="2317531" y="22544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31A8E7-B200-6D43-B003-1DB192F9042F}"/>
              </a:ext>
            </a:extLst>
          </p:cNvPr>
          <p:cNvSpPr txBox="1"/>
          <p:nvPr/>
        </p:nvSpPr>
        <p:spPr>
          <a:xfrm>
            <a:off x="6724445" y="149289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1347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988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4E152-5DC2-BD45-B6E1-5CA9D8529DED}"/>
              </a:ext>
            </a:extLst>
          </p:cNvPr>
          <p:cNvSpPr txBox="1"/>
          <p:nvPr/>
        </p:nvSpPr>
        <p:spPr>
          <a:xfrm>
            <a:off x="381000" y="295168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What's the impact of frequent forecast and redispatch?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Including stochastic variables in the dispatch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Relying on an heuristic strategy without forecast</a:t>
            </a:r>
          </a:p>
        </p:txBody>
      </p:sp>
    </p:spTree>
    <p:extLst>
      <p:ext uri="{BB962C8B-B14F-4D97-AF65-F5344CB8AC3E}">
        <p14:creationId xmlns:p14="http://schemas.microsoft.com/office/powerpoint/2010/main" val="482361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5</a:t>
            </a:r>
            <a:br>
              <a:rPr lang="en-AU" dirty="0"/>
            </a:br>
            <a:r>
              <a:rPr lang="en-AU" dirty="0"/>
              <a:t>More solar panels is always better for GHG emissions 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82F60-EB52-C542-8B5C-A00B284BEE40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Self-sufficiency is desirable ?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A0A04-DD7D-F743-819E-8F24017EB41A}"/>
              </a:ext>
            </a:extLst>
          </p:cNvPr>
          <p:cNvSpPr txBox="1"/>
          <p:nvPr/>
        </p:nvSpPr>
        <p:spPr>
          <a:xfrm>
            <a:off x="441945" y="1370863"/>
            <a:ext cx="971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self-sufficiency is not desirable, but the right self-sufficiency is (we believe). </a:t>
            </a:r>
          </a:p>
          <a:p>
            <a:endParaRPr lang="en-GB" dirty="0"/>
          </a:p>
          <a:p>
            <a:r>
              <a:rPr lang="en-GB" dirty="0"/>
              <a:t>Our work is to find the "right level" from an GHG perspective. </a:t>
            </a:r>
          </a:p>
          <a:p>
            <a:endParaRPr lang="en-GB" dirty="0"/>
          </a:p>
          <a:p>
            <a:r>
              <a:rPr lang="en-GB" dirty="0"/>
              <a:t>Self-sufficiency is interesting to merge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gains from large power plants,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energy sufficiency from a more “physical understanding of production”.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6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8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l’émission de Gaz à Effet de Serre (GES)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80DE-2C2A-D945-A434-0C082FA358D3}"/>
              </a:ext>
            </a:extLst>
          </p:cNvPr>
          <p:cNvSpPr txBox="1"/>
          <p:nvPr/>
        </p:nvSpPr>
        <p:spPr>
          <a:xfrm>
            <a:off x="3649134" y="2977939"/>
            <a:ext cx="265484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les GES à la fabrication et</a:t>
            </a:r>
          </a:p>
          <a:p>
            <a:r>
              <a:rPr lang="fr-FR" sz="2400" dirty="0">
                <a:solidFill>
                  <a:schemeClr val="accent2"/>
                </a:solidFill>
              </a:rPr>
              <a:t>au démantèlement </a:t>
            </a:r>
            <a:r>
              <a:rPr lang="fr-FR" sz="2400" b="1" dirty="0">
                <a:solidFill>
                  <a:schemeClr val="accent2"/>
                </a:solidFill>
              </a:rPr>
              <a:t>(l’investissement)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1202-B4E2-A04D-86E2-B5E2E5663B67}"/>
              </a:ext>
            </a:extLst>
          </p:cNvPr>
          <p:cNvSpPr txBox="1"/>
          <p:nvPr/>
        </p:nvSpPr>
        <p:spPr>
          <a:xfrm>
            <a:off x="8033537" y="3051598"/>
            <a:ext cx="25042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les GES dans la consommation </a:t>
            </a:r>
            <a:r>
              <a:rPr lang="fr-FR" sz="2400" b="1" dirty="0">
                <a:solidFill>
                  <a:schemeClr val="accent1"/>
                </a:solidFill>
              </a:rPr>
              <a:t>(l’opération)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9CEA-9E9C-8344-B28B-C3B1EC27F5FC}"/>
              </a:ext>
            </a:extLst>
          </p:cNvPr>
          <p:cNvSpPr txBox="1"/>
          <p:nvPr/>
        </p:nvSpPr>
        <p:spPr>
          <a:xfrm>
            <a:off x="6550736" y="34125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A8D6B-45C1-384A-90CC-C8C7FABB8411}"/>
              </a:ext>
            </a:extLst>
          </p:cNvPr>
          <p:cNvSpPr txBox="1"/>
          <p:nvPr/>
        </p:nvSpPr>
        <p:spPr>
          <a:xfrm>
            <a:off x="535675" y="3429002"/>
            <a:ext cx="2384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Émissions de 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FB252-CDC5-544B-861C-25FFD1CDCF38}"/>
              </a:ext>
            </a:extLst>
          </p:cNvPr>
          <p:cNvSpPr txBox="1"/>
          <p:nvPr/>
        </p:nvSpPr>
        <p:spPr>
          <a:xfrm>
            <a:off x="3063823" y="34209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/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𝑎𝑛𝑠</m:t>
                          </m:r>
                        </m:sup>
                        <m:e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blipFill>
                <a:blip r:embed="rId3"/>
                <a:stretch>
                  <a:fillRect l="-109859" t="-114458" r="-52113" b="-174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4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08" y="2927095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003380" y="2521845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Producteurs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9" y="3015228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480994" y="2559022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Consommateurs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1DF1A20-3737-7248-BE7E-4BB2D9AA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22" y="3481749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366681" y="2389937"/>
            <a:ext cx="7186110" cy="279524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9" y="4560423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B3C0DE4-CBF9-5E4A-B4D4-A7014AB3BA8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Hypothèse d’une étude </a:t>
            </a:r>
            <a:r>
              <a:rPr lang="fr-FR" u="sng" dirty="0"/>
              <a:t>à l’échelle de la communauté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343362" y="3614569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3674595" y="4103682"/>
            <a:ext cx="0" cy="19130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345206" y="4212724"/>
            <a:ext cx="0" cy="17254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98414" y="312650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 gCO2/kWh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8363066" y="5647418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101AE-CF48-BC48-94C1-9B883DA06926}"/>
              </a:ext>
            </a:extLst>
          </p:cNvPr>
          <p:cNvSpPr txBox="1"/>
          <p:nvPr/>
        </p:nvSpPr>
        <p:spPr>
          <a:xfrm>
            <a:off x="2095093" y="564741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-0 gCO2/kWh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288176" y="3648254"/>
            <a:ext cx="123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Production</a:t>
            </a:r>
          </a:p>
          <a:p>
            <a:r>
              <a:rPr lang="fr-FR" b="1" dirty="0">
                <a:solidFill>
                  <a:schemeClr val="accent6"/>
                </a:solidFill>
              </a:rPr>
              <a:t>locale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375866" y="5951924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Import du </a:t>
            </a:r>
          </a:p>
          <a:p>
            <a:r>
              <a:rPr lang="fr-FR" b="1" dirty="0">
                <a:solidFill>
                  <a:srgbClr val="C00000"/>
                </a:solidFill>
              </a:rPr>
              <a:t>réseau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2444C-9718-2945-9D74-081514F71DDC}"/>
              </a:ext>
            </a:extLst>
          </p:cNvPr>
          <p:cNvSpPr txBox="1"/>
          <p:nvPr/>
        </p:nvSpPr>
        <p:spPr>
          <a:xfrm>
            <a:off x="1949605" y="6016750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fr-FR" strike="sngStrike" dirty="0">
                <a:solidFill>
                  <a:schemeClr val="bg2">
                    <a:lumMod val="75000"/>
                  </a:schemeClr>
                </a:solidFill>
              </a:rPr>
              <a:t>60 gCO2/kWh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BCC62-B730-753B-000A-9DF4EE6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9" y="82570"/>
            <a:ext cx="8916082" cy="603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3C34A-C72C-D426-329D-D8EF0C4C1414}"/>
              </a:ext>
            </a:extLst>
          </p:cNvPr>
          <p:cNvSpPr txBox="1"/>
          <p:nvPr/>
        </p:nvSpPr>
        <p:spPr>
          <a:xfrm>
            <a:off x="304800" y="6252210"/>
            <a:ext cx="111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[1] </a:t>
            </a:r>
            <a:r>
              <a:rPr lang="en-GB" sz="1400" i="1" dirty="0" err="1"/>
              <a:t>Jarra</a:t>
            </a:r>
            <a:r>
              <a:rPr lang="en-GB" sz="1400" i="1" dirty="0"/>
              <a:t> Hicks and Nicola </a:t>
            </a:r>
            <a:r>
              <a:rPr lang="en-GB" sz="1400" i="1" dirty="0" err="1"/>
              <a:t>Ison</a:t>
            </a:r>
            <a:r>
              <a:rPr lang="en-GB" sz="1400" i="1" dirty="0"/>
              <a:t>. « An Exploration of the Boundaries of ‘Community’ in Community Renewable Energy Projects: Navigating between Motivations and Context ». In: Energy Policy 113 (Feb. 2018), pp. 523–534. </a:t>
            </a:r>
            <a:r>
              <a:rPr lang="en-GB" sz="1400" i="1" dirty="0" err="1"/>
              <a:t>doi</a:t>
            </a:r>
            <a:r>
              <a:rPr lang="en-GB" sz="1400" i="1" dirty="0"/>
              <a:t>: 10.1016/j.enpol.2017.10.031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407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7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les émissions GES 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11387" y="2321726"/>
            <a:ext cx="0" cy="3616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487270" y="5810922"/>
            <a:ext cx="5344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>
            <a:off x="2901455" y="182509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 gCO2/kWh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7626637" y="5430832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11386" y="4044875"/>
            <a:ext cx="478715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11385" y="367554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57166-5404-5B49-96B5-23615F77AA3A}"/>
              </a:ext>
            </a:extLst>
          </p:cNvPr>
          <p:cNvSpPr txBox="1"/>
          <p:nvPr/>
        </p:nvSpPr>
        <p:spPr>
          <a:xfrm>
            <a:off x="2155319" y="381615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148125" y="59382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596009" y="5943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571517" y="59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22145" y="2108501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513176" y="1455917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513176" y="146667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513178" y="1455917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513176" y="5880479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81247" y="5862736"/>
            <a:ext cx="4363563" cy="307777"/>
            <a:chOff x="6538305" y="5451213"/>
            <a:chExt cx="4363563" cy="307777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3053093" y="1311916"/>
            <a:ext cx="492443" cy="4724977"/>
            <a:chOff x="6328488" y="900393"/>
            <a:chExt cx="492443" cy="472497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513176" y="3286846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96DD1-7489-C347-937B-E13A8936D3C9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1A159-BDB7-2646-A6F9-3AFAB00026A0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603303" y="3346403"/>
            <a:ext cx="380232" cy="261610"/>
            <a:chOff x="8760363" y="2934882"/>
            <a:chExt cx="38023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818757" y="3508367"/>
            <a:ext cx="460382" cy="261610"/>
            <a:chOff x="8975817" y="3096846"/>
            <a:chExt cx="460382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69065" y="3662969"/>
            <a:ext cx="460382" cy="261610"/>
            <a:chOff x="9226125" y="3251448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319373" y="3824933"/>
            <a:ext cx="471604" cy="261610"/>
            <a:chOff x="9476433" y="3413412"/>
            <a:chExt cx="471604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77043" y="3986897"/>
            <a:ext cx="460382" cy="261610"/>
            <a:chOff x="9734103" y="3575376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827351" y="4163585"/>
            <a:ext cx="460382" cy="261610"/>
            <a:chOff x="9984411" y="3752064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77659" y="4340273"/>
            <a:ext cx="460382" cy="261610"/>
            <a:chOff x="10234719" y="3928752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327967" y="4531685"/>
            <a:ext cx="460382" cy="261610"/>
            <a:chOff x="10485027" y="4120164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78275" y="4686287"/>
            <a:ext cx="460382" cy="261610"/>
            <a:chOff x="10735335" y="4274766"/>
            <a:chExt cx="460382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828583" y="4892423"/>
            <a:ext cx="460382" cy="261610"/>
            <a:chOff x="10985643" y="4480902"/>
            <a:chExt cx="460382" cy="26161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47834" y="5164817"/>
            <a:ext cx="540533" cy="261610"/>
            <a:chOff x="11204892" y="4753296"/>
            <a:chExt cx="540533" cy="26161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A5264BB-8D70-AF46-8BF8-734090DAFE75}"/>
              </a:ext>
            </a:extLst>
          </p:cNvPr>
          <p:cNvSpPr txBox="1"/>
          <p:nvPr/>
        </p:nvSpPr>
        <p:spPr>
          <a:xfrm>
            <a:off x="359664" y="290668"/>
            <a:ext cx="293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l’Allemagne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85624" y="2943782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5094841" y="1969457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la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nuit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58E195-D03B-B646-A284-B16DC2DE91C2}"/>
              </a:ext>
            </a:extLst>
          </p:cNvPr>
          <p:cNvSpPr txBox="1"/>
          <p:nvPr/>
        </p:nvSpPr>
        <p:spPr>
          <a:xfrm>
            <a:off x="8950397" y="4957459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le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jour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C4E200-C4DA-E747-956E-8C5BAA684977}"/>
              </a:ext>
            </a:extLst>
          </p:cNvPr>
          <p:cNvCxnSpPr>
            <a:cxnSpLocks/>
          </p:cNvCxnSpPr>
          <p:nvPr/>
        </p:nvCxnSpPr>
        <p:spPr>
          <a:xfrm flipH="1">
            <a:off x="8520950" y="5280623"/>
            <a:ext cx="4384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59305" y="2589885"/>
            <a:ext cx="568" cy="9049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96666" y="1484934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96666" y="1484934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96664" y="1575695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96666" y="590889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64738" y="5891150"/>
            <a:ext cx="4363026" cy="307777"/>
            <a:chOff x="925118" y="5450562"/>
            <a:chExt cx="4363026" cy="307777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71624" y="1434974"/>
            <a:ext cx="492443" cy="4542857"/>
            <a:chOff x="715330" y="991118"/>
            <a:chExt cx="492443" cy="454285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96666" y="5251781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901921" y="3441405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152195" y="3632791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402469" y="3846261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660105" y="4052369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910379" y="4280560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160653" y="4538195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410927" y="4817913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661201" y="5104993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911475" y="5355267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130697" y="5620263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A6C96CC-539A-DD4A-8378-895A8E87144E}"/>
              </a:ext>
            </a:extLst>
          </p:cNvPr>
          <p:cNvSpPr txBox="1"/>
          <p:nvPr/>
        </p:nvSpPr>
        <p:spPr>
          <a:xfrm>
            <a:off x="359662" y="290668"/>
            <a:ext cx="262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la France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F90AC0-2886-B340-B344-DFF0DDEE8096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AD24AA-0421-C74A-B32C-69109F1F3C04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0F1C8E-48E8-2C48-9A10-CD5F5B60F7F3}"/>
              </a:ext>
            </a:extLst>
          </p:cNvPr>
          <p:cNvSpPr txBox="1"/>
          <p:nvPr/>
        </p:nvSpPr>
        <p:spPr>
          <a:xfrm>
            <a:off x="8543259" y="503459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BFEA-9A16-B544-86AB-36FA3D3D0FDB}"/>
              </a:ext>
            </a:extLst>
          </p:cNvPr>
          <p:cNvSpPr txBox="1"/>
          <p:nvPr/>
        </p:nvSpPr>
        <p:spPr>
          <a:xfrm>
            <a:off x="958748" y="2101233"/>
            <a:ext cx="28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Individual self-consumption</a:t>
            </a:r>
          </a:p>
          <a:p>
            <a:r>
              <a:rPr lang="en-AU" u="sng" dirty="0"/>
              <a:t>« Less complex » system</a:t>
            </a:r>
            <a:r>
              <a:rPr lang="en-AU" dirty="0"/>
              <a:t>:</a:t>
            </a:r>
          </a:p>
          <a:p>
            <a:r>
              <a:rPr lang="en-AU" dirty="0"/>
              <a:t>(see Alg.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1F9A-4E4A-9E40-B380-71545CC99D0F}"/>
              </a:ext>
            </a:extLst>
          </p:cNvPr>
          <p:cNvSpPr txBox="1"/>
          <p:nvPr/>
        </p:nvSpPr>
        <p:spPr>
          <a:xfrm>
            <a:off x="958749" y="3481796"/>
            <a:ext cx="2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Collective self-consumption</a:t>
            </a:r>
          </a:p>
          <a:p>
            <a:r>
              <a:rPr lang="en-AU" u="sng" dirty="0"/>
              <a:t>« More complex » system</a:t>
            </a:r>
            <a:r>
              <a:rPr lang="en-AU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55A6D-3D0E-B748-AE73-0C4D1A566CCF}"/>
              </a:ext>
            </a:extLst>
          </p:cNvPr>
          <p:cNvSpPr/>
          <p:nvPr/>
        </p:nvSpPr>
        <p:spPr>
          <a:xfrm>
            <a:off x="4231905" y="3559925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A3D4-E553-7547-8DAB-C30020C3FD4B}"/>
              </a:ext>
            </a:extLst>
          </p:cNvPr>
          <p:cNvSpPr/>
          <p:nvPr/>
        </p:nvSpPr>
        <p:spPr>
          <a:xfrm>
            <a:off x="6252340" y="3561383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01DFE-6F5B-5B4A-8AD1-FABEB9FE8211}"/>
              </a:ext>
            </a:extLst>
          </p:cNvPr>
          <p:cNvSpPr/>
          <p:nvPr/>
        </p:nvSpPr>
        <p:spPr>
          <a:xfrm>
            <a:off x="8591987" y="3559925"/>
            <a:ext cx="1738925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dwellings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0057-F1E3-9F4A-8E02-81322EF55576}"/>
              </a:ext>
            </a:extLst>
          </p:cNvPr>
          <p:cNvSpPr/>
          <p:nvPr/>
        </p:nvSpPr>
        <p:spPr>
          <a:xfrm>
            <a:off x="8386124" y="1898248"/>
            <a:ext cx="2163043" cy="278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8C5F2-89B7-C348-90A1-E74380A8263A}"/>
              </a:ext>
            </a:extLst>
          </p:cNvPr>
          <p:cNvSpPr txBox="1"/>
          <p:nvPr/>
        </p:nvSpPr>
        <p:spPr>
          <a:xfrm>
            <a:off x="223211" y="6263344"/>
            <a:ext cx="110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i="1" dirty="0" err="1"/>
              <a:t>Siegenfeld</a:t>
            </a:r>
            <a:r>
              <a:rPr lang="en-GB" sz="1600" i="1" dirty="0"/>
              <a:t> and Bar-Yam, ‘An Introduction to Complex Systems Science and Its Applications’.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8AA0-5916-934E-AD77-19388A41A870}"/>
              </a:ext>
            </a:extLst>
          </p:cNvPr>
          <p:cNvSpPr/>
          <p:nvPr/>
        </p:nvSpPr>
        <p:spPr>
          <a:xfrm>
            <a:off x="4231905" y="2087406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2D3FE-DC4E-AC4B-928D-F50E69281DD7}"/>
              </a:ext>
            </a:extLst>
          </p:cNvPr>
          <p:cNvSpPr/>
          <p:nvPr/>
        </p:nvSpPr>
        <p:spPr>
          <a:xfrm>
            <a:off x="6252340" y="2088864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10843-6593-E848-AA49-670C46DC1070}"/>
              </a:ext>
            </a:extLst>
          </p:cNvPr>
          <p:cNvSpPr/>
          <p:nvPr/>
        </p:nvSpPr>
        <p:spPr>
          <a:xfrm>
            <a:off x="8556620" y="2087406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 dwelling </a:t>
            </a:r>
          </a:p>
        </p:txBody>
      </p:sp>
    </p:spTree>
    <p:extLst>
      <p:ext uri="{BB962C8B-B14F-4D97-AF65-F5344CB8AC3E}">
        <p14:creationId xmlns:p14="http://schemas.microsoft.com/office/powerpoint/2010/main" val="486399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462DA-D763-3445-88A6-054198102A01}"/>
              </a:ext>
            </a:extLst>
          </p:cNvPr>
          <p:cNvSpPr txBox="1"/>
          <p:nvPr/>
        </p:nvSpPr>
        <p:spPr>
          <a:xfrm>
            <a:off x="441945" y="345835"/>
            <a:ext cx="11025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Self-consumption (see chapter 2):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6D233-C6F1-7E6C-606A-886EF94FF4BE}"/>
              </a:ext>
            </a:extLst>
          </p:cNvPr>
          <p:cNvSpPr txBox="1"/>
          <p:nvPr/>
        </p:nvSpPr>
        <p:spPr>
          <a:xfrm>
            <a:off x="475221" y="933907"/>
            <a:ext cx="126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minutes</a:t>
            </a:r>
          </a:p>
          <a:p>
            <a:r>
              <a:rPr lang="en-US" dirty="0"/>
              <a:t>1 km radius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F8B4-03E9-1AFD-4A7A-CBB7F724418C}"/>
              </a:ext>
            </a:extLst>
          </p:cNvPr>
          <p:cNvSpPr txBox="1"/>
          <p:nvPr/>
        </p:nvSpPr>
        <p:spPr>
          <a:xfrm>
            <a:off x="479124" y="1998625"/>
            <a:ext cx="171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Sharing keys: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Dynamic default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90C23-5E52-EB44-6E1F-2AB7B81D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2907843"/>
            <a:ext cx="11592910" cy="273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9C3A-E1C5-BF15-B01C-5C0E3EE2A9E5}"/>
              </a:ext>
            </a:extLst>
          </p:cNvPr>
          <p:cNvSpPr txBox="1"/>
          <p:nvPr/>
        </p:nvSpPr>
        <p:spPr>
          <a:xfrm>
            <a:off x="346841" y="232253"/>
            <a:ext cx="1149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August 2021, the regulated price of electricity is 9.74 cent€/kWh before taxes [16], and includes 3.71 cent€/kWh for network fees (TURPE) which means that producers can expect to sell electricity at about 6 cent€/kWh.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the 2022 regulated price, and if we remove 3.71 cent€/kWh for grid fees, this leaves a potential value of 10 cent€/kWh for producers selling within a community,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consumers are willing to accept a larger TURPE in the winter, solar power could be sold at about 13 cent€/kWh with a 0.73 cent€/kWh TURPE and still fall below the regulated electricity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[PV + battery LCOE] This would enable a price of electricity at 20 cent€/kWh plus 3.71 cent€/kWh and 3.2 cent€/kWh in TURPE and local taxes and a 20 % VAT for a total cost after tax of 32.3 cent€/kWh.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FEE0-F9E7-1CD6-CEA5-EDDAE0664714}"/>
              </a:ext>
            </a:extLst>
          </p:cNvPr>
          <p:cNvSpPr txBox="1"/>
          <p:nvPr/>
        </p:nvSpPr>
        <p:spPr>
          <a:xfrm>
            <a:off x="346841" y="5979416"/>
            <a:ext cx="110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Whether local energy communities can extend on the public grid or not, is a major difference between national implementations in Europe.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12337</TotalTime>
  <Words>4400</Words>
  <Application>Microsoft Macintosh PowerPoint</Application>
  <PresentationFormat>Widescreen</PresentationFormat>
  <Paragraphs>1015</Paragraphs>
  <Slides>73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Why local energy communities (in our opinion) ?</vt:lpstr>
      <vt:lpstr>PowerPoint Presentation</vt:lpstr>
      <vt:lpstr>What are local energy communities (in our opinion)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landscape and questions.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What’s the impact of time intervals ?</vt:lpstr>
      <vt:lpstr>PowerPoint Presentation</vt:lpstr>
      <vt:lpstr>PowerPoint Presentation</vt:lpstr>
      <vt:lpstr>PowerPoint Presentation</vt:lpstr>
      <vt:lpstr>How to include storage ?</vt:lpstr>
      <vt:lpstr>PowerPoint Presentation</vt:lpstr>
      <vt:lpstr>PowerPoint Presentation</vt:lpstr>
      <vt:lpstr>PowerPoint Presentation</vt:lpstr>
      <vt:lpstr>Do we need storage to “self-consume” ?</vt:lpstr>
      <vt:lpstr>PowerPoint Presentation</vt:lpstr>
      <vt:lpstr>PowerPoint Presentation</vt:lpstr>
      <vt:lpstr>PowerPoint Presentation</vt:lpstr>
      <vt:lpstr>What is the impact of load on self-sufficiency ?</vt:lpstr>
      <vt:lpstr>PowerPoint Presentation</vt:lpstr>
      <vt:lpstr>PowerPoint Presentation</vt:lpstr>
      <vt:lpstr>PowerPoint Presentation</vt:lpstr>
      <vt:lpstr>Chapter 3 How to coordinate  self-consumption  within communities? </vt:lpstr>
      <vt:lpstr>What do we mean by coordination?</vt:lpstr>
      <vt:lpstr>What is the expected complexity of local energy communities ?</vt:lpstr>
      <vt:lpstr>PowerPoint Presentation</vt:lpstr>
      <vt:lpstr>PowerPoint Presentation</vt:lpstr>
      <vt:lpstr>What “eco-system” around coordination strategies ?</vt:lpstr>
      <vt:lpstr>PowerPoint Presentation</vt:lpstr>
      <vt:lpstr>PowerPoint Presentation</vt:lpstr>
      <vt:lpstr>PowerPoint Presentation</vt:lpstr>
      <vt:lpstr>A review of coordination strategies</vt:lpstr>
      <vt:lpstr>Decentralized versus centralized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Individualist versus collaborative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</vt:lpstr>
      <vt:lpstr>PowerPoint Presentation</vt:lpstr>
      <vt:lpstr>Chapter 5 More solar panels is always better for GHG emissions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472</cp:revision>
  <dcterms:created xsi:type="dcterms:W3CDTF">2022-02-10T12:18:24Z</dcterms:created>
  <dcterms:modified xsi:type="dcterms:W3CDTF">2022-05-07T21:02:21Z</dcterms:modified>
</cp:coreProperties>
</file>