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304" r:id="rId5"/>
    <p:sldId id="287" r:id="rId6"/>
    <p:sldId id="290" r:id="rId7"/>
    <p:sldId id="292" r:id="rId8"/>
    <p:sldId id="288" r:id="rId9"/>
    <p:sldId id="289" r:id="rId10"/>
    <p:sldId id="291" r:id="rId11"/>
    <p:sldId id="293" r:id="rId12"/>
    <p:sldId id="294" r:id="rId13"/>
    <p:sldId id="295" r:id="rId14"/>
    <p:sldId id="299" r:id="rId15"/>
    <p:sldId id="300" r:id="rId16"/>
    <p:sldId id="301" r:id="rId17"/>
    <p:sldId id="303" r:id="rId18"/>
    <p:sldId id="302" r:id="rId19"/>
    <p:sldId id="28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API endpoint runs against a given scenario and returns </a:t>
            </a:r>
            <a:r>
              <a:rPr lang="en-US"/>
              <a:t>the analysis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087E1-DCAC-4735-BF4C-4F97157CD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84F98-A578-4757-9E0C-317B9EEBCD5F}"/>
              </a:ext>
            </a:extLst>
          </p:cNvPr>
          <p:cNvSpPr txBox="1"/>
          <p:nvPr/>
        </p:nvSpPr>
        <p:spPr>
          <a:xfrm>
            <a:off x="4656115" y="4917605"/>
            <a:ext cx="346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Presenter: Jonathan Garza</a:t>
            </a:r>
          </a:p>
          <a:p>
            <a:r>
              <a:rPr lang="en-US" dirty="0"/>
              <a:t>Date: 12-20-2021</a:t>
            </a:r>
          </a:p>
        </p:txBody>
      </p:sp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EC6-E376-436E-AFC4-42101CF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Sub-Package </a:t>
            </a:r>
            <a:r>
              <a:rPr lang="en-US" b="1" dirty="0"/>
              <a:t>util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363B-3C6D-4E26-8032-5A69BF59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functionality to keep the OS awake while running long-running AI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E6576-3BB3-42BC-A42F-42D27B1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9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A251-EB19-498B-BBDB-3C6A2E26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1C8F-D052-4859-9CDD-97AB3600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56"/>
            <a:ext cx="10515600" cy="9259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website or other application can make a POST HTTP request to the microservice</a:t>
            </a:r>
          </a:p>
          <a:p>
            <a:r>
              <a:rPr lang="en-US" dirty="0"/>
              <a:t>Can be run with the </a:t>
            </a:r>
            <a:r>
              <a:rPr lang="en-US" dirty="0" err="1"/>
              <a:t>ac_carrier_scenario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[--port] command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nalysis API endpoint example">
            <a:extLst>
              <a:ext uri="{FF2B5EF4-FFF2-40B4-BE49-F238E27FC236}">
                <a16:creationId xmlns:a16="http://schemas.microsoft.com/office/drawing/2014/main" id="{80098DE1-4E14-420C-8603-3093B3D0C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t="11870" r="15913" b="6805"/>
          <a:stretch/>
        </p:blipFill>
        <p:spPr>
          <a:xfrm>
            <a:off x="122712" y="2382915"/>
            <a:ext cx="5829050" cy="4237428"/>
          </a:xfrm>
          <a:prstGeom prst="rect">
            <a:avLst/>
          </a:prstGeom>
        </p:spPr>
      </p:pic>
      <p:pic>
        <p:nvPicPr>
          <p:cNvPr id="8" name="Picture 7" descr="performance API endpoint example">
            <a:extLst>
              <a:ext uri="{FF2B5EF4-FFF2-40B4-BE49-F238E27FC236}">
                <a16:creationId xmlns:a16="http://schemas.microsoft.com/office/drawing/2014/main" id="{0814B8E8-075F-49BB-8073-A8BC41BF05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11870" r="15222" b="7722"/>
          <a:stretch/>
        </p:blipFill>
        <p:spPr>
          <a:xfrm>
            <a:off x="6168119" y="2382915"/>
            <a:ext cx="5901169" cy="42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D84CB5D-C9CB-48D4-B8C3-779559E9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085" y="1932495"/>
            <a:ext cx="3883843" cy="41801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developer can run the optimization with </a:t>
            </a:r>
            <a:r>
              <a:rPr lang="en-US" dirty="0" err="1"/>
              <a:t>ac_carrier_scenario</a:t>
            </a:r>
            <a:r>
              <a:rPr lang="en-US" dirty="0"/>
              <a:t> agent </a:t>
            </a:r>
            <a:r>
              <a:rPr lang="en-US" b="1" dirty="0"/>
              <a:t>optimize</a:t>
            </a:r>
            <a:r>
              <a:rPr lang="en-US" dirty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parameters can be specified using the CLI 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study_name</a:t>
            </a:r>
            <a:r>
              <a:rPr lang="en-US" dirty="0"/>
              <a:t> – Determines the study’s identity; used for filenames and allows continuing an optimization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n_trials</a:t>
            </a:r>
            <a:r>
              <a:rPr lang="en-US" dirty="0"/>
              <a:t> – Determines how many trials will be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total_timesteps</a:t>
            </a:r>
            <a:r>
              <a:rPr lang="en-US" dirty="0"/>
              <a:t> – Determines how many timesteps per trial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eval_freq</a:t>
            </a:r>
            <a:r>
              <a:rPr lang="en-US" dirty="0"/>
              <a:t> – Determines how long between evaluations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more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Optimization CLI">
            <a:extLst>
              <a:ext uri="{FF2B5EF4-FFF2-40B4-BE49-F238E27FC236}">
                <a16:creationId xmlns:a16="http://schemas.microsoft.com/office/drawing/2014/main" id="{859350CD-B85E-4B48-BABD-2D16E46A4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" b="27686"/>
          <a:stretch/>
        </p:blipFill>
        <p:spPr>
          <a:xfrm>
            <a:off x="4326937" y="1932495"/>
            <a:ext cx="7725109" cy="418017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FA8B12D6-5766-4277-BC3D-2B13A6AD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5"/>
            <a:ext cx="11000278" cy="123161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AI Agent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2584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Optimization Hyperparameter Importances Plot">
            <a:extLst>
              <a:ext uri="{FF2B5EF4-FFF2-40B4-BE49-F238E27FC236}">
                <a16:creationId xmlns:a16="http://schemas.microsoft.com/office/drawing/2014/main" id="{7BC66DC4-DC2A-46B1-99EC-7D3394806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0" y="1842767"/>
            <a:ext cx="7942640" cy="45428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3EADD3-0F4C-4D10-8A14-C300DE34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11" y="1842767"/>
            <a:ext cx="3601040" cy="45135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an optimization run, a plot of the importance of each hyperparameter is displayed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0B19DEFC-A0D8-4901-820D-8434644E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5"/>
            <a:ext cx="11000278" cy="123161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AI Agent Optimization cont.</a:t>
            </a:r>
          </a:p>
        </p:txBody>
      </p:sp>
    </p:spTree>
    <p:extLst>
      <p:ext uri="{BB962C8B-B14F-4D97-AF65-F5344CB8AC3E}">
        <p14:creationId xmlns:p14="http://schemas.microsoft.com/office/powerpoint/2010/main" val="150107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Content Placeholder 6" descr="Optimization History Plot">
            <a:extLst>
              <a:ext uri="{FF2B5EF4-FFF2-40B4-BE49-F238E27FC236}">
                <a16:creationId xmlns:a16="http://schemas.microsoft.com/office/drawing/2014/main" id="{5ED78A95-D6F5-4195-A144-78C5CBF0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1479" y="1842768"/>
            <a:ext cx="7971300" cy="4559208"/>
          </a:xfrm>
          <a:prstGeom prst="rect">
            <a:avLst/>
          </a:prstGeom>
        </p:spPr>
      </p:pic>
      <p:sp>
        <p:nvSpPr>
          <p:cNvPr id="12" name="Title 16">
            <a:extLst>
              <a:ext uri="{FF2B5EF4-FFF2-40B4-BE49-F238E27FC236}">
                <a16:creationId xmlns:a16="http://schemas.microsoft.com/office/drawing/2014/main" id="{4C02B82C-D672-4016-9433-D4355692CAC7}"/>
              </a:ext>
            </a:extLst>
          </p:cNvPr>
          <p:cNvSpPr txBox="1">
            <a:spLocks/>
          </p:cNvSpPr>
          <p:nvPr/>
        </p:nvSpPr>
        <p:spPr>
          <a:xfrm>
            <a:off x="838200" y="410065"/>
            <a:ext cx="11000278" cy="123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AI Agent Optimization cont.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3C69284-0050-4DA4-B96A-2084672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11" y="1842767"/>
            <a:ext cx="3601040" cy="45135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an optimization run, a plot of the history of the run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displays the objective value, in this project, the best mean reward score, of each trial</a:t>
            </a:r>
          </a:p>
        </p:txBody>
      </p:sp>
    </p:spTree>
    <p:extLst>
      <p:ext uri="{BB962C8B-B14F-4D97-AF65-F5344CB8AC3E}">
        <p14:creationId xmlns:p14="http://schemas.microsoft.com/office/powerpoint/2010/main" val="385294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4C02B82C-D672-4016-9433-D4355692CAC7}"/>
              </a:ext>
            </a:extLst>
          </p:cNvPr>
          <p:cNvSpPr txBox="1">
            <a:spLocks/>
          </p:cNvSpPr>
          <p:nvPr/>
        </p:nvSpPr>
        <p:spPr>
          <a:xfrm>
            <a:off x="838200" y="410065"/>
            <a:ext cx="11000278" cy="123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AI Agent Optimization cont.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3C69284-0050-4DA4-B96A-2084672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11" y="1842767"/>
            <a:ext cx="3601040" cy="45135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an optimization run (with at least one completed trial), a JSON file is created which contains the hyperparameters from the best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CSV file is also saved which contains a report of all the trials that where run</a:t>
            </a:r>
          </a:p>
        </p:txBody>
      </p:sp>
      <p:pic>
        <p:nvPicPr>
          <p:cNvPr id="8" name="Content Placeholder 7" descr="Optimization results json file">
            <a:extLst>
              <a:ext uri="{FF2B5EF4-FFF2-40B4-BE49-F238E27FC236}">
                <a16:creationId xmlns:a16="http://schemas.microsoft.com/office/drawing/2014/main" id="{B90A7F1F-6E43-478A-805C-210C0AF9F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41679"/>
            <a:ext cx="7021749" cy="4731841"/>
          </a:xfrm>
        </p:spPr>
      </p:pic>
    </p:spTree>
    <p:extLst>
      <p:ext uri="{BB962C8B-B14F-4D97-AF65-F5344CB8AC3E}">
        <p14:creationId xmlns:p14="http://schemas.microsoft.com/office/powerpoint/2010/main" val="141530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4C02B82C-D672-4016-9433-D4355692CAC7}"/>
              </a:ext>
            </a:extLst>
          </p:cNvPr>
          <p:cNvSpPr txBox="1">
            <a:spLocks/>
          </p:cNvSpPr>
          <p:nvPr/>
        </p:nvSpPr>
        <p:spPr>
          <a:xfrm>
            <a:off x="838200" y="410065"/>
            <a:ext cx="11000278" cy="123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AI Agent Training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3C69284-0050-4DA4-B96A-2084672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11" y="1433059"/>
            <a:ext cx="3601040" cy="50148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developer can run the training with </a:t>
            </a:r>
            <a:r>
              <a:rPr lang="en-US" dirty="0" err="1"/>
              <a:t>ac_carrier_scenario</a:t>
            </a:r>
            <a:r>
              <a:rPr lang="en-US" dirty="0"/>
              <a:t> agent </a:t>
            </a:r>
            <a:r>
              <a:rPr lang="en-US" b="1" dirty="0"/>
              <a:t>train</a:t>
            </a:r>
            <a:r>
              <a:rPr lang="en-US" dirty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length of the training can be specified with the --</a:t>
            </a:r>
            <a:r>
              <a:rPr lang="en-US" dirty="0" err="1"/>
              <a:t>total_timesteps</a:t>
            </a:r>
            <a:r>
              <a:rPr lang="en-US" dirty="0"/>
              <a:t>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perform_test</a:t>
            </a:r>
            <a:r>
              <a:rPr lang="en-US" dirty="0"/>
              <a:t> argument will run an evaluation of the trained agent after training completes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perform_run</a:t>
            </a:r>
            <a:r>
              <a:rPr lang="en-US" dirty="0"/>
              <a:t> argument will run through the ideal scenario using the trained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progress/length is displayed at 100 timestep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is saved when a new best score is achieved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model is saved at end of training run</a:t>
            </a:r>
          </a:p>
        </p:txBody>
      </p:sp>
      <p:pic>
        <p:nvPicPr>
          <p:cNvPr id="9" name="Content Placeholder 5" descr="Train CLI">
            <a:extLst>
              <a:ext uri="{FF2B5EF4-FFF2-40B4-BE49-F238E27FC236}">
                <a16:creationId xmlns:a16="http://schemas.microsoft.com/office/drawing/2014/main" id="{89903404-020F-41B1-A9BE-98706078B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r="678"/>
          <a:stretch/>
        </p:blipFill>
        <p:spPr>
          <a:xfrm>
            <a:off x="4204766" y="1433059"/>
            <a:ext cx="7857532" cy="501487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B1AEB9-74D2-43ED-80F5-784DFD29D861}"/>
              </a:ext>
            </a:extLst>
          </p:cNvPr>
          <p:cNvSpPr/>
          <p:nvPr/>
        </p:nvSpPr>
        <p:spPr>
          <a:xfrm>
            <a:off x="4204766" y="2092751"/>
            <a:ext cx="4976941" cy="7635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71700-B5FB-485C-9739-A4DDD448A44D}"/>
              </a:ext>
            </a:extLst>
          </p:cNvPr>
          <p:cNvSpPr txBox="1"/>
          <p:nvPr/>
        </p:nvSpPr>
        <p:spPr>
          <a:xfrm>
            <a:off x="9266548" y="2196445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8ED00-4669-44ED-9F68-00406C96CD22}"/>
              </a:ext>
            </a:extLst>
          </p:cNvPr>
          <p:cNvSpPr/>
          <p:nvPr/>
        </p:nvSpPr>
        <p:spPr>
          <a:xfrm>
            <a:off x="4215761" y="2876748"/>
            <a:ext cx="2986317" cy="2340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E0091-F7A0-40D4-8973-A60CE43FA87D}"/>
              </a:ext>
            </a:extLst>
          </p:cNvPr>
          <p:cNvSpPr txBox="1"/>
          <p:nvPr/>
        </p:nvSpPr>
        <p:spPr>
          <a:xfrm>
            <a:off x="7759827" y="2789217"/>
            <a:ext cx="27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02764-74EC-4CFD-AE3A-A47D4F27C166}"/>
              </a:ext>
            </a:extLst>
          </p:cNvPr>
          <p:cNvSpPr/>
          <p:nvPr/>
        </p:nvSpPr>
        <p:spPr>
          <a:xfrm>
            <a:off x="4225189" y="3131272"/>
            <a:ext cx="7765705" cy="3071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00D3B-AD30-4E67-B0C8-32A165E6125C}"/>
              </a:ext>
            </a:extLst>
          </p:cNvPr>
          <p:cNvSpPr txBox="1"/>
          <p:nvPr/>
        </p:nvSpPr>
        <p:spPr>
          <a:xfrm>
            <a:off x="10192690" y="4099558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06928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4C02B82C-D672-4016-9433-D4355692CAC7}"/>
              </a:ext>
            </a:extLst>
          </p:cNvPr>
          <p:cNvSpPr txBox="1">
            <a:spLocks/>
          </p:cNvSpPr>
          <p:nvPr/>
        </p:nvSpPr>
        <p:spPr>
          <a:xfrm>
            <a:off x="838200" y="410065"/>
            <a:ext cx="11000278" cy="123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AI Agent Training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3C69284-0050-4DA4-B96A-2084672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11" y="1842767"/>
            <a:ext cx="3601040" cy="45135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command line parameters that can be specified to customize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supports </a:t>
            </a:r>
            <a:r>
              <a:rPr lang="en-US" dirty="0" err="1"/>
              <a:t>tensorboard</a:t>
            </a:r>
            <a:r>
              <a:rPr lang="en-US" dirty="0"/>
              <a:t> logging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299632-F7D3-4641-98F6-142E7D9B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53" y="987425"/>
            <a:ext cx="5880413" cy="5384315"/>
          </a:xfrm>
        </p:spPr>
      </p:pic>
    </p:spTree>
    <p:extLst>
      <p:ext uri="{BB962C8B-B14F-4D97-AF65-F5344CB8AC3E}">
        <p14:creationId xmlns:p14="http://schemas.microsoft.com/office/powerpoint/2010/main" val="65674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4E44-09EE-42A4-8D37-F8416972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4C02B82C-D672-4016-9433-D4355692CAC7}"/>
              </a:ext>
            </a:extLst>
          </p:cNvPr>
          <p:cNvSpPr txBox="1">
            <a:spLocks/>
          </p:cNvSpPr>
          <p:nvPr/>
        </p:nvSpPr>
        <p:spPr>
          <a:xfrm>
            <a:off x="838200" y="410065"/>
            <a:ext cx="11000278" cy="123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AI Agent Evaluation/Run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3C69284-0050-4DA4-B96A-2084672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511" y="1842767"/>
            <a:ext cx="3601040" cy="45135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developer can run the training with </a:t>
            </a:r>
            <a:r>
              <a:rPr lang="en-US" dirty="0" err="1"/>
              <a:t>ac_carrier_scenario</a:t>
            </a:r>
            <a:r>
              <a:rPr lang="en-US" dirty="0"/>
              <a:t> agent </a:t>
            </a:r>
            <a:r>
              <a:rPr lang="en-US" b="1" dirty="0"/>
              <a:t>enjoy</a:t>
            </a:r>
            <a:r>
              <a:rPr lang="en-US" dirty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run through the ideal scenario a specified number of times, default one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more than one run, it will display the statistics for all the runs instead of the additional info shown for one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</a:t>
            </a:r>
            <a:r>
              <a:rPr lang="en-US" dirty="0" err="1"/>
              <a:t>use_random_env</a:t>
            </a:r>
            <a:r>
              <a:rPr lang="en-US" dirty="0"/>
              <a:t> will perform the run using a random environment/scenario instead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9903404-020F-41B1-A9BE-98706078B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989"/>
          <a:stretch/>
        </p:blipFill>
        <p:spPr>
          <a:xfrm>
            <a:off x="3920009" y="1938991"/>
            <a:ext cx="8168028" cy="2788652"/>
          </a:xfrm>
        </p:spPr>
      </p:pic>
    </p:spTree>
    <p:extLst>
      <p:ext uri="{BB962C8B-B14F-4D97-AF65-F5344CB8AC3E}">
        <p14:creationId xmlns:p14="http://schemas.microsoft.com/office/powerpoint/2010/main" val="62115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929-2940-4F4E-80B5-CD5F6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and future updates (The Sequel)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5B16-9519-480B-9444-A9B27FC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Flask microservice with the website</a:t>
            </a:r>
          </a:p>
          <a:p>
            <a:r>
              <a:rPr lang="en-US" dirty="0"/>
              <a:t>Improve the AI environment</a:t>
            </a:r>
          </a:p>
          <a:p>
            <a:r>
              <a:rPr lang="en-US" dirty="0"/>
              <a:t>Improve the AI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3984-9220-46C8-AC45-7CBD3B7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451653" y="530534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1802237" y="530534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63928-3F8D-4736-B957-5478A33ECC44}"/>
              </a:ext>
            </a:extLst>
          </p:cNvPr>
          <p:cNvSpPr txBox="1"/>
          <p:nvPr/>
        </p:nvSpPr>
        <p:spPr>
          <a:xfrm>
            <a:off x="7913310" y="5305343"/>
            <a:ext cx="23201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Ong </a:t>
            </a:r>
          </a:p>
          <a:p>
            <a:pPr marL="0" indent="0" algn="ctr">
              <a:buNone/>
            </a:pPr>
            <a:r>
              <a:rPr lang="en-US" sz="1600" dirty="0"/>
              <a:t>“Wait there’s two of them?”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C5DC8-69B8-4079-8E75-F9C63C168E55}"/>
              </a:ext>
            </a:extLst>
          </p:cNvPr>
          <p:cNvSpPr txBox="1"/>
          <p:nvPr/>
        </p:nvSpPr>
        <p:spPr>
          <a:xfrm>
            <a:off x="4675299" y="2732768"/>
            <a:ext cx="264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Jonathan Garza</a:t>
            </a:r>
          </a:p>
          <a:p>
            <a:pPr algn="ctr"/>
            <a:r>
              <a:rPr lang="en-US" dirty="0"/>
              <a:t>“And now there were three!”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0F372-F781-4EA1-AABF-19105252E5FC}"/>
              </a:ext>
            </a:extLst>
          </p:cNvPr>
          <p:cNvSpPr txBox="1"/>
          <p:nvPr/>
        </p:nvSpPr>
        <p:spPr>
          <a:xfrm>
            <a:off x="4842727" y="4656729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Previous Team Members</a:t>
            </a:r>
          </a:p>
        </p:txBody>
      </p:sp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4478951" y="2641634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4609-8C69-4ADC-960E-9A36F7C1909B}"/>
              </a:ext>
            </a:extLst>
          </p:cNvPr>
          <p:cNvSpPr txBox="1"/>
          <p:nvPr/>
        </p:nvSpPr>
        <p:spPr>
          <a:xfrm>
            <a:off x="4982076" y="4687865"/>
            <a:ext cx="22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for inviting us!</a:t>
            </a:r>
          </a:p>
        </p:txBody>
      </p:sp>
    </p:spTree>
    <p:extLst>
      <p:ext uri="{BB962C8B-B14F-4D97-AF65-F5344CB8AC3E}">
        <p14:creationId xmlns:p14="http://schemas.microsoft.com/office/powerpoint/2010/main" val="408051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Agent Optimization/Training/</a:t>
            </a:r>
            <a:r>
              <a:rPr lang="en-US"/>
              <a:t>Evaluation CLI Tool</a:t>
            </a:r>
            <a:endParaRPr lang="en-US" dirty="0"/>
          </a:p>
          <a:p>
            <a:r>
              <a:rPr lang="en-US" dirty="0"/>
              <a:t>AI Flask Microservice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7F38-DC29-4CAB-B0D5-FE09D3D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Libraries/Frameworks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4DA8-3967-4714-B4BB-5DE3E1CC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27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Gym</a:t>
            </a:r>
            <a:r>
              <a:rPr lang="en-US" dirty="0"/>
              <a:t> – For the AI environment</a:t>
            </a:r>
          </a:p>
          <a:p>
            <a:r>
              <a:rPr lang="en-US" b="1" dirty="0"/>
              <a:t>Stable-Baselines3</a:t>
            </a:r>
            <a:r>
              <a:rPr lang="en-US" dirty="0"/>
              <a:t> – for agent training and predictions</a:t>
            </a:r>
          </a:p>
          <a:p>
            <a:pPr lvl="1"/>
            <a:r>
              <a:rPr lang="en-US" dirty="0"/>
              <a:t>Specifically, PPO agent type</a:t>
            </a:r>
          </a:p>
          <a:p>
            <a:r>
              <a:rPr lang="en-US" b="1" dirty="0" err="1"/>
              <a:t>Optuna</a:t>
            </a:r>
            <a:r>
              <a:rPr lang="en-US" dirty="0"/>
              <a:t> – for the optimization of the agent hyperparameters</a:t>
            </a:r>
          </a:p>
          <a:p>
            <a:r>
              <a:rPr lang="en-US" b="1" dirty="0"/>
              <a:t>Flask</a:t>
            </a:r>
            <a:r>
              <a:rPr lang="en-US" dirty="0"/>
              <a:t> – for the API microservice</a:t>
            </a:r>
          </a:p>
          <a:p>
            <a:r>
              <a:rPr lang="en-US" b="1" dirty="0" err="1"/>
              <a:t>Setuptools</a:t>
            </a:r>
            <a:r>
              <a:rPr lang="en-US" dirty="0"/>
              <a:t> – for packaging/install of the python namespace package</a:t>
            </a:r>
          </a:p>
          <a:p>
            <a:r>
              <a:rPr lang="en-US" b="1" dirty="0"/>
              <a:t>Stable-Baselines3 Zoo – </a:t>
            </a:r>
            <a:r>
              <a:rPr lang="en-US" dirty="0"/>
              <a:t>to perform some training and optimization before tool was complete. Also, to compare my tool’s performance against</a:t>
            </a:r>
          </a:p>
          <a:p>
            <a:r>
              <a:rPr lang="en-US" b="1" dirty="0" err="1"/>
              <a:t>Argparse</a:t>
            </a:r>
            <a:r>
              <a:rPr lang="en-US" dirty="0"/>
              <a:t> – for command line argument parsing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0A09D-2839-48F4-93FD-58174D81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C24-7749-49E9-800C-D39FEED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5A58-D943-4DF4-95FB-DD901E95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installable python package “</a:t>
            </a:r>
            <a:r>
              <a:rPr lang="en-US" dirty="0" err="1"/>
              <a:t>ac_carrier_scenario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Installing will also create a command line script of the same name</a:t>
            </a:r>
          </a:p>
          <a:p>
            <a:r>
              <a:rPr lang="en-US" dirty="0"/>
              <a:t>Namespace: </a:t>
            </a:r>
            <a:r>
              <a:rPr lang="en-US" dirty="0" err="1"/>
              <a:t>ac_carrier_scenario</a:t>
            </a:r>
            <a:endParaRPr lang="en-US" dirty="0"/>
          </a:p>
          <a:p>
            <a:pPr lvl="1"/>
            <a:r>
              <a:rPr lang="en-US" dirty="0"/>
              <a:t>Sub-Package: ai</a:t>
            </a:r>
          </a:p>
          <a:p>
            <a:pPr lvl="1"/>
            <a:r>
              <a:rPr lang="en-US" dirty="0"/>
              <a:t>Sub-Package: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Sub-Package: common</a:t>
            </a:r>
          </a:p>
          <a:p>
            <a:pPr lvl="1"/>
            <a:r>
              <a:rPr lang="en-US" dirty="0"/>
              <a:t>Sub-Package: util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323F-8629-46B8-A7CD-D66BEE31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6778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EC6-E376-436E-AFC4-42101CF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Sub-Package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363B-3C6D-4E26-8032-5A69BF59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660"/>
            <a:ext cx="10515600" cy="4791992"/>
          </a:xfrm>
        </p:spPr>
        <p:txBody>
          <a:bodyPr>
            <a:normAutofit fontScale="92500"/>
          </a:bodyPr>
          <a:lstStyle/>
          <a:p>
            <a:r>
              <a:rPr lang="en-US" dirty="0"/>
              <a:t>Contains the common classes/functionality between the ai and </a:t>
            </a:r>
            <a:r>
              <a:rPr lang="en-US" dirty="0" err="1"/>
              <a:t>api</a:t>
            </a:r>
            <a:r>
              <a:rPr lang="en-US" dirty="0"/>
              <a:t> packages</a:t>
            </a:r>
          </a:p>
          <a:p>
            <a:r>
              <a:rPr lang="en-US" dirty="0"/>
              <a:t>scenarios.py</a:t>
            </a:r>
          </a:p>
          <a:p>
            <a:pPr lvl="1"/>
            <a:r>
              <a:rPr lang="en-US" b="1" dirty="0" err="1"/>
              <a:t>AircraftCarrierScenario</a:t>
            </a:r>
            <a:r>
              <a:rPr lang="en-US" b="1" dirty="0"/>
              <a:t> - </a:t>
            </a:r>
            <a:r>
              <a:rPr lang="en-US" dirty="0"/>
              <a:t>Represents an aircraft carrier scenario's parameters</a:t>
            </a:r>
          </a:p>
          <a:p>
            <a:r>
              <a:rPr lang="en-US" dirty="0"/>
              <a:t>environment.py</a:t>
            </a:r>
          </a:p>
          <a:p>
            <a:pPr lvl="1"/>
            <a:r>
              <a:rPr lang="en-US" b="1" dirty="0" err="1"/>
              <a:t>AircraftCarrierScenarioEnv</a:t>
            </a:r>
            <a:r>
              <a:rPr lang="en-US" dirty="0"/>
              <a:t>(</a:t>
            </a:r>
            <a:r>
              <a:rPr lang="en-US" b="1" dirty="0"/>
              <a:t>Env</a:t>
            </a:r>
            <a:r>
              <a:rPr lang="en-US" dirty="0"/>
              <a:t>) class - A gym Env subclass which represents a random aircraft carrier scenario</a:t>
            </a:r>
          </a:p>
          <a:p>
            <a:pPr lvl="1"/>
            <a:r>
              <a:rPr lang="en-US" b="1" dirty="0" err="1"/>
              <a:t>SpecificAircraftCarrierScenarioEnv</a:t>
            </a:r>
            <a:r>
              <a:rPr lang="en-US" dirty="0"/>
              <a:t>(</a:t>
            </a:r>
            <a:r>
              <a:rPr lang="en-US" b="1" dirty="0" err="1"/>
              <a:t>AircraftCarrierScenarioEnv</a:t>
            </a:r>
            <a:r>
              <a:rPr lang="en-US" dirty="0"/>
              <a:t>) class - A gym Env subclass (through </a:t>
            </a:r>
            <a:r>
              <a:rPr lang="en-US" b="1" dirty="0" err="1"/>
              <a:t>AircraftCarrierScenarioEnv</a:t>
            </a:r>
            <a:r>
              <a:rPr lang="en-US" dirty="0"/>
              <a:t>) which represents a specific aircraft scenario</a:t>
            </a:r>
          </a:p>
          <a:p>
            <a:r>
              <a:rPr lang="en-US" b="1" dirty="0" err="1"/>
              <a:t>AircraftCarrierScenarioEnv</a:t>
            </a:r>
            <a:r>
              <a:rPr lang="en-US" dirty="0"/>
              <a:t> is registered as a gym environment with the name “ACS-v0” and max step count of 250 (max step count is important)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E6576-3BB3-42BC-A42F-42D27B1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EC6-E376-436E-AFC4-42101CF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Sub-Package </a:t>
            </a:r>
            <a:r>
              <a:rPr lang="en-US" b="1" dirty="0"/>
              <a:t>common </a:t>
            </a:r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363B-3C6D-4E26-8032-5A69BF59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main.py</a:t>
            </a:r>
          </a:p>
          <a:p>
            <a:pPr lvl="1"/>
            <a:r>
              <a:rPr lang="en-US" dirty="0"/>
              <a:t>Represents the entry point for the console script</a:t>
            </a:r>
          </a:p>
          <a:p>
            <a:pPr lvl="1"/>
            <a:r>
              <a:rPr lang="en-US" dirty="0"/>
              <a:t>Can be run with the command, “</a:t>
            </a:r>
            <a:r>
              <a:rPr lang="en-US" dirty="0" err="1"/>
              <a:t>ac_carrier_scenario</a:t>
            </a:r>
            <a:r>
              <a:rPr lang="en-US" dirty="0"/>
              <a:t>” command [sub-command] [command/subcommand options]</a:t>
            </a:r>
          </a:p>
          <a:p>
            <a:pPr lvl="1"/>
            <a:r>
              <a:rPr lang="en-US" dirty="0"/>
              <a:t>Can parse a variety of CLI arguments to customize and run either the AI functionality or the API</a:t>
            </a:r>
          </a:p>
          <a:p>
            <a:pPr lvl="2"/>
            <a:r>
              <a:rPr lang="en-US" dirty="0"/>
              <a:t>For the AI, you can run either optimization, training or evaluation of an agent with a variety of different parameters</a:t>
            </a:r>
          </a:p>
          <a:p>
            <a:pPr lvl="2"/>
            <a:r>
              <a:rPr lang="en-US" dirty="0"/>
              <a:t>For the API, you can run the flask server with a specified port (or default)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E6576-3BB3-42BC-A42F-42D27B1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4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EC6-E376-436E-AFC4-42101CF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Sub-Package </a:t>
            </a:r>
            <a:r>
              <a:rPr lang="en-US" b="1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363B-3C6D-4E26-8032-5A69BF59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functionality to optimize, train and evaluate an agent on the aircraft scenario (random and ideal)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E6576-3BB3-42BC-A42F-42D27B1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EC6-E376-436E-AFC4-42101CF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Sub-Package </a:t>
            </a:r>
            <a:r>
              <a:rPr lang="en-US" b="1" dirty="0" err="1"/>
              <a:t>api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363B-3C6D-4E26-8032-5A69BF59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Flask microservice which has two API endpoints, “analysis” and “performance”</a:t>
            </a:r>
          </a:p>
          <a:p>
            <a:r>
              <a:rPr lang="en-US" dirty="0"/>
              <a:t>API receives a POST request with a JSON scenario</a:t>
            </a:r>
          </a:p>
          <a:p>
            <a:r>
              <a:rPr lang="en-US" dirty="0"/>
              <a:t>API process the scenario and generates analysis/performance results</a:t>
            </a:r>
          </a:p>
          <a:p>
            <a:r>
              <a:rPr lang="en-US" dirty="0"/>
              <a:t>API returns a response</a:t>
            </a:r>
          </a:p>
          <a:p>
            <a:pPr lvl="1"/>
            <a:r>
              <a:rPr lang="en-US" dirty="0"/>
              <a:t>The response is either the results in a JSON format or an HTTP error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E6576-3BB3-42BC-A42F-42D27B1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8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8744</TotalTime>
  <Words>986</Words>
  <Application>Microsoft Office PowerPoint</Application>
  <PresentationFormat>Widescreen</PresentationFormat>
  <Paragraphs>123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Major Libraries/Frameworks Used</vt:lpstr>
      <vt:lpstr>Project Layout</vt:lpstr>
      <vt:lpstr>Sub-Package common</vt:lpstr>
      <vt:lpstr>Sub-Package common cont.</vt:lpstr>
      <vt:lpstr>Sub-Package ai</vt:lpstr>
      <vt:lpstr>Sub-Package api</vt:lpstr>
      <vt:lpstr>Sub-Package util</vt:lpstr>
      <vt:lpstr>Flask API</vt:lpstr>
      <vt:lpstr>AI Agent Optimization</vt:lpstr>
      <vt:lpstr>AI Agent Optimization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Vision and future updates (The Sequel)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Garza, Jonathan R [US] (MS)</cp:lastModifiedBy>
  <cp:revision>198</cp:revision>
  <dcterms:created xsi:type="dcterms:W3CDTF">2021-10-21T08:27:52Z</dcterms:created>
  <dcterms:modified xsi:type="dcterms:W3CDTF">2021-12-20T22:35:25Z</dcterms:modified>
</cp:coreProperties>
</file>