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5" r:id="rId3"/>
    <p:sldId id="274" r:id="rId4"/>
    <p:sldId id="275" r:id="rId5"/>
    <p:sldId id="276" r:id="rId6"/>
    <p:sldId id="296" r:id="rId7"/>
    <p:sldId id="282" r:id="rId8"/>
    <p:sldId id="280" r:id="rId9"/>
    <p:sldId id="291" r:id="rId10"/>
    <p:sldId id="292" r:id="rId11"/>
    <p:sldId id="293" r:id="rId12"/>
    <p:sldId id="294" r:id="rId13"/>
    <p:sldId id="295" r:id="rId14"/>
    <p:sldId id="286" r:id="rId15"/>
    <p:sldId id="287" r:id="rId16"/>
    <p:sldId id="288" r:id="rId17"/>
    <p:sldId id="289" r:id="rId18"/>
    <p:sldId id="290" r:id="rId19"/>
    <p:sldId id="271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xmlns="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98288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101048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2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14922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3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8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  <a:p>
            <a:pPr lvl="2"/>
            <a:r>
              <a:rPr lang="en-US" dirty="0"/>
              <a:t>Sortie time will be colored RED if it’s not valid given the constraints</a:t>
            </a:r>
          </a:p>
          <a:p>
            <a:pPr lvl="2"/>
            <a:r>
              <a:rPr lang="en-US" dirty="0"/>
              <a:t>Chance of success updates automatically with each adjustment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7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8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7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jets’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BBC93F8-9A88-7D43-809A-08817DFA32CD}"/>
              </a:ext>
            </a:extLst>
          </p:cNvPr>
          <p:cNvSpPr/>
          <p:nvPr/>
        </p:nvSpPr>
        <p:spPr>
          <a:xfrm>
            <a:off x="317902" y="1084027"/>
            <a:ext cx="5760721" cy="892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B98E8-DF30-424F-9AA4-2CF603E5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43" y="17396"/>
            <a:ext cx="5995464" cy="950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Front-end/Back-end </a:t>
            </a:r>
            <a:r>
              <a:rPr lang="en-US" dirty="0"/>
              <a:t>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AC8D42-FC61-0C4D-AC08-ACE91912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88EF572-7D1A-F140-B419-449B31211CC7}"/>
              </a:ext>
            </a:extLst>
          </p:cNvPr>
          <p:cNvSpPr/>
          <p:nvPr/>
        </p:nvSpPr>
        <p:spPr>
          <a:xfrm>
            <a:off x="2446480" y="2900939"/>
            <a:ext cx="1509925" cy="57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D4011A-CB18-EE46-A3D4-0C33E088F611}"/>
              </a:ext>
            </a:extLst>
          </p:cNvPr>
          <p:cNvSpPr/>
          <p:nvPr/>
        </p:nvSpPr>
        <p:spPr>
          <a:xfrm>
            <a:off x="489142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E55A7B-07C8-9244-8402-30F8109A0DD2}"/>
              </a:ext>
            </a:extLst>
          </p:cNvPr>
          <p:cNvSpPr/>
          <p:nvPr/>
        </p:nvSpPr>
        <p:spPr>
          <a:xfrm>
            <a:off x="2051860" y="126256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BD5EF10-EE9A-824B-A36B-92B57FA62FBA}"/>
              </a:ext>
            </a:extLst>
          </p:cNvPr>
          <p:cNvSpPr/>
          <p:nvPr/>
        </p:nvSpPr>
        <p:spPr>
          <a:xfrm>
            <a:off x="4037191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9764E28-5AC0-E348-8375-24DCFD11AB51}"/>
              </a:ext>
            </a:extLst>
          </p:cNvPr>
          <p:cNvSpPr txBox="1"/>
          <p:nvPr/>
        </p:nvSpPr>
        <p:spPr>
          <a:xfrm>
            <a:off x="3534908" y="126071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6021E6A-9A2D-234E-B4A9-F807793173EB}"/>
              </a:ext>
            </a:extLst>
          </p:cNvPr>
          <p:cNvSpPr/>
          <p:nvPr/>
        </p:nvSpPr>
        <p:spPr>
          <a:xfrm>
            <a:off x="654366" y="466822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195740A-F87C-8747-ADF5-7079F2FEC3CC}"/>
              </a:ext>
            </a:extLst>
          </p:cNvPr>
          <p:cNvSpPr/>
          <p:nvPr/>
        </p:nvSpPr>
        <p:spPr>
          <a:xfrm>
            <a:off x="2268082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127AA96-766F-394B-8FF4-48557EF98795}"/>
              </a:ext>
            </a:extLst>
          </p:cNvPr>
          <p:cNvSpPr/>
          <p:nvPr/>
        </p:nvSpPr>
        <p:spPr>
          <a:xfrm>
            <a:off x="4275453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02B729-F4A0-2C48-B00C-80BD37B6349E}"/>
              </a:ext>
            </a:extLst>
          </p:cNvPr>
          <p:cNvSpPr txBox="1"/>
          <p:nvPr/>
        </p:nvSpPr>
        <p:spPr>
          <a:xfrm>
            <a:off x="3781355" y="4686164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48D60052-708E-C34F-84A7-1A882A25505C}"/>
              </a:ext>
            </a:extLst>
          </p:cNvPr>
          <p:cNvSpPr/>
          <p:nvPr/>
        </p:nvSpPr>
        <p:spPr>
          <a:xfrm>
            <a:off x="321173" y="4455079"/>
            <a:ext cx="5760721" cy="190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xmlns="" id="{E23DE534-EFF6-9F45-A704-A98E06E6EA85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3956405" y="3190704"/>
            <a:ext cx="2998944" cy="3266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xmlns="" id="{EA2FE1D0-C65F-5A45-97E4-C22CB497FDF4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rot="16200000" flipH="1">
            <a:off x="2737698" y="2437194"/>
            <a:ext cx="924310" cy="31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xmlns="" id="{34C296A8-F58C-0540-956C-C16A4DD25E64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rot="16200000" flipH="1">
            <a:off x="2714183" y="3967727"/>
            <a:ext cx="974611" cy="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xmlns="" id="{BEDD0129-00FD-4D25-9E2F-6C2055EB2242}"/>
              </a:ext>
            </a:extLst>
          </p:cNvPr>
          <p:cNvSpPr/>
          <p:nvPr/>
        </p:nvSpPr>
        <p:spPr>
          <a:xfrm>
            <a:off x="410934" y="2947738"/>
            <a:ext cx="1401141" cy="4993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706A756-8C84-43AE-A1ED-06AC41BAA32E}"/>
              </a:ext>
            </a:extLst>
          </p:cNvPr>
          <p:cNvCxnSpPr>
            <a:stCxn id="14" idx="4"/>
            <a:endCxn id="5" idx="1"/>
          </p:cNvCxnSpPr>
          <p:nvPr/>
        </p:nvCxnSpPr>
        <p:spPr>
          <a:xfrm flipV="1">
            <a:off x="1812075" y="3190704"/>
            <a:ext cx="634405" cy="6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5445" y="992185"/>
            <a:ext cx="517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ATO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71941" y="4385666"/>
            <a:ext cx="981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Inventory</a:t>
            </a:r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6021E6A-9A2D-234E-B4A9-F807793173EB}"/>
              </a:ext>
            </a:extLst>
          </p:cNvPr>
          <p:cNvSpPr/>
          <p:nvPr/>
        </p:nvSpPr>
        <p:spPr>
          <a:xfrm>
            <a:off x="654366" y="5202539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Pilot 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4195740A-F87C-8747-ADF5-7079F2FEC3CC}"/>
              </a:ext>
            </a:extLst>
          </p:cNvPr>
          <p:cNvSpPr/>
          <p:nvPr/>
        </p:nvSpPr>
        <p:spPr>
          <a:xfrm>
            <a:off x="2268082" y="520905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Pilot 2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127AA96-766F-394B-8FF4-48557EF98795}"/>
              </a:ext>
            </a:extLst>
          </p:cNvPr>
          <p:cNvSpPr/>
          <p:nvPr/>
        </p:nvSpPr>
        <p:spPr>
          <a:xfrm>
            <a:off x="4275453" y="520905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Pilot 3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802B729-F4A0-2C48-B00C-80BD37B6349E}"/>
              </a:ext>
            </a:extLst>
          </p:cNvPr>
          <p:cNvSpPr txBox="1"/>
          <p:nvPr/>
        </p:nvSpPr>
        <p:spPr>
          <a:xfrm>
            <a:off x="3781355" y="522047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6021E6A-9A2D-234E-B4A9-F807793173EB}"/>
              </a:ext>
            </a:extLst>
          </p:cNvPr>
          <p:cNvSpPr/>
          <p:nvPr/>
        </p:nvSpPr>
        <p:spPr>
          <a:xfrm>
            <a:off x="654366" y="5752149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195740A-F87C-8747-ADF5-7079F2FEC3CC}"/>
              </a:ext>
            </a:extLst>
          </p:cNvPr>
          <p:cNvSpPr/>
          <p:nvPr/>
        </p:nvSpPr>
        <p:spPr>
          <a:xfrm>
            <a:off x="2268082" y="575866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2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127AA96-766F-394B-8FF4-48557EF98795}"/>
              </a:ext>
            </a:extLst>
          </p:cNvPr>
          <p:cNvSpPr/>
          <p:nvPr/>
        </p:nvSpPr>
        <p:spPr>
          <a:xfrm>
            <a:off x="4275453" y="575866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802B729-F4A0-2C48-B00C-80BD37B6349E}"/>
              </a:ext>
            </a:extLst>
          </p:cNvPr>
          <p:cNvSpPr txBox="1"/>
          <p:nvPr/>
        </p:nvSpPr>
        <p:spPr>
          <a:xfrm>
            <a:off x="3781355" y="577008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955349" y="1282465"/>
            <a:ext cx="5046150" cy="4469684"/>
            <a:chOff x="6955349" y="1282465"/>
            <a:chExt cx="5046150" cy="446968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145F70D7-0AC1-AF46-83A4-B57B7DD63472}"/>
                </a:ext>
              </a:extLst>
            </p:cNvPr>
            <p:cNvSpPr/>
            <p:nvPr/>
          </p:nvSpPr>
          <p:spPr>
            <a:xfrm>
              <a:off x="6955349" y="1282465"/>
              <a:ext cx="5046150" cy="4469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REACT </a:t>
              </a:r>
              <a:r>
                <a:rPr lang="en-US" dirty="0" smtClean="0"/>
                <a:t>Front-end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C107317-AE96-3E4B-9943-BA76EB4F5366}"/>
                </a:ext>
              </a:extLst>
            </p:cNvPr>
            <p:cNvSpPr/>
            <p:nvPr/>
          </p:nvSpPr>
          <p:spPr>
            <a:xfrm>
              <a:off x="7163048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Add/Delete Aircraft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F7845A2-8B7D-5543-97A8-535B0123AA1E}"/>
                </a:ext>
              </a:extLst>
            </p:cNvPr>
            <p:cNvSpPr/>
            <p:nvPr/>
          </p:nvSpPr>
          <p:spPr>
            <a:xfrm>
              <a:off x="8822714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Add/Delete Pilots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30F14371-242C-6B45-A05D-F2D4ADCC4B76}"/>
                </a:ext>
              </a:extLst>
            </p:cNvPr>
            <p:cNvSpPr/>
            <p:nvPr/>
          </p:nvSpPr>
          <p:spPr>
            <a:xfrm>
              <a:off x="8822713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Add/Delete </a:t>
              </a:r>
              <a:r>
                <a:rPr lang="en-US" dirty="0" smtClean="0">
                  <a:solidFill>
                    <a:srgbClr val="00B050"/>
                  </a:solidFill>
                </a:rPr>
                <a:t>Targets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E52ACF4A-BE94-E544-9A38-718C09CB9074}"/>
                </a:ext>
              </a:extLst>
            </p:cNvPr>
            <p:cNvSpPr/>
            <p:nvPr/>
          </p:nvSpPr>
          <p:spPr>
            <a:xfrm>
              <a:off x="10443015" y="3859158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Schedule </a:t>
              </a:r>
              <a:r>
                <a:rPr lang="en-US" sz="1400" dirty="0" smtClean="0">
                  <a:solidFill>
                    <a:srgbClr val="00B050"/>
                  </a:solidFill>
                </a:rPr>
                <a:t>Modification / Updates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4AE79B28-5F12-D149-B662-ABA275AC7830}"/>
                </a:ext>
              </a:extLst>
            </p:cNvPr>
            <p:cNvSpPr/>
            <p:nvPr/>
          </p:nvSpPr>
          <p:spPr>
            <a:xfrm>
              <a:off x="7190314" y="385915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B050"/>
                  </a:solidFill>
                </a:rPr>
                <a:t>Run Target Order Algorithm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CF975997-9019-BC40-9E43-7EB374795C77}"/>
                </a:ext>
              </a:extLst>
            </p:cNvPr>
            <p:cNvSpPr/>
            <p:nvPr/>
          </p:nvSpPr>
          <p:spPr>
            <a:xfrm>
              <a:off x="10412106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Add/Delete </a:t>
              </a:r>
              <a:r>
                <a:rPr lang="en-US" dirty="0" smtClean="0">
                  <a:solidFill>
                    <a:srgbClr val="00B050"/>
                  </a:solidFill>
                </a:rPr>
                <a:t>Weapons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7181027" y="28257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 Targets through ATO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Add/Delete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7190314" y="4853901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Push Notifications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8822027" y="3864980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B050"/>
                  </a:solidFill>
                </a:rPr>
                <a:t>Run Scheduling Algorithm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8822026" y="482077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Live Chat/Voice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4844373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View Status / Data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252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75" y="1"/>
            <a:ext cx="10515600" cy="1083050"/>
          </a:xfrm>
        </p:spPr>
        <p:txBody>
          <a:bodyPr/>
          <a:lstStyle/>
          <a:p>
            <a:r>
              <a:rPr lang="en-US" dirty="0"/>
              <a:t>EJJ Web Page – Mission Set-Up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0A5ED8-C30C-4DFA-901F-9CC7956B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8" y="804232"/>
            <a:ext cx="9872842" cy="560082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093233" y="1057325"/>
            <a:ext cx="1969225" cy="2765109"/>
            <a:chOff x="6955349" y="1282465"/>
            <a:chExt cx="5046150" cy="44696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45F70D7-0AC1-AF46-83A4-B57B7DD63472}"/>
                </a:ext>
              </a:extLst>
            </p:cNvPr>
            <p:cNvSpPr/>
            <p:nvPr/>
          </p:nvSpPr>
          <p:spPr>
            <a:xfrm>
              <a:off x="6955349" y="1282465"/>
              <a:ext cx="5046150" cy="4469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REACT </a:t>
              </a:r>
              <a:r>
                <a:rPr lang="en-US" sz="600" dirty="0" smtClean="0"/>
                <a:t>Front-end</a:t>
              </a:r>
              <a:endParaRPr lang="en-US" sz="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C107317-AE96-3E4B-9943-BA76EB4F5366}"/>
                </a:ext>
              </a:extLst>
            </p:cNvPr>
            <p:cNvSpPr/>
            <p:nvPr/>
          </p:nvSpPr>
          <p:spPr>
            <a:xfrm>
              <a:off x="7163048" y="18361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Add/Delete Aircraft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F7845A2-8B7D-5543-97A8-535B0123AA1E}"/>
                </a:ext>
              </a:extLst>
            </p:cNvPr>
            <p:cNvSpPr/>
            <p:nvPr/>
          </p:nvSpPr>
          <p:spPr>
            <a:xfrm>
              <a:off x="8822714" y="18361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Pilots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0F14371-242C-6B45-A05D-F2D4ADCC4B76}"/>
                </a:ext>
              </a:extLst>
            </p:cNvPr>
            <p:cNvSpPr/>
            <p:nvPr/>
          </p:nvSpPr>
          <p:spPr>
            <a:xfrm>
              <a:off x="8822713" y="2820736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</a:t>
              </a:r>
              <a:r>
                <a:rPr lang="en-US" sz="600" dirty="0" smtClean="0">
                  <a:solidFill>
                    <a:srgbClr val="00B050"/>
                  </a:solidFill>
                </a:rPr>
                <a:t>Targets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52ACF4A-BE94-E544-9A38-718C09CB9074}"/>
                </a:ext>
              </a:extLst>
            </p:cNvPr>
            <p:cNvSpPr/>
            <p:nvPr/>
          </p:nvSpPr>
          <p:spPr>
            <a:xfrm>
              <a:off x="10443015" y="3859158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Schedule </a:t>
              </a:r>
              <a:r>
                <a:rPr lang="en-US" sz="500" dirty="0" smtClean="0">
                  <a:solidFill>
                    <a:srgbClr val="00B050"/>
                  </a:solidFill>
                </a:rPr>
                <a:t>Modification / Updates</a:t>
              </a:r>
              <a:endParaRPr lang="en-US" sz="500" dirty="0">
                <a:solidFill>
                  <a:srgbClr val="00B05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AE79B28-5F12-D149-B662-ABA275AC7830}"/>
                </a:ext>
              </a:extLst>
            </p:cNvPr>
            <p:cNvSpPr/>
            <p:nvPr/>
          </p:nvSpPr>
          <p:spPr>
            <a:xfrm>
              <a:off x="7190314" y="3859159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Target Order Algorithm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F975997-9019-BC40-9E43-7EB374795C77}"/>
                </a:ext>
              </a:extLst>
            </p:cNvPr>
            <p:cNvSpPr/>
            <p:nvPr/>
          </p:nvSpPr>
          <p:spPr>
            <a:xfrm>
              <a:off x="10412106" y="18361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</a:t>
              </a:r>
              <a:r>
                <a:rPr lang="en-US" sz="600" dirty="0" smtClean="0">
                  <a:solidFill>
                    <a:srgbClr val="00B050"/>
                  </a:solidFill>
                </a:rPr>
                <a:t>Weapons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7181027" y="28257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 Targets through ATO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2820736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Constraints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7190314" y="4853901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Push Notifications</a:t>
              </a:r>
              <a:endParaRPr lang="en-US" sz="500" dirty="0">
                <a:solidFill>
                  <a:srgbClr val="00B05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8822027" y="3864980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Scheduling Algorithm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8822026" y="482077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Live Chat/Voice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4844373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View Status / Data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– Output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626C92-7A10-4A79-BF1E-7254198D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0" y="1365111"/>
            <a:ext cx="9605500" cy="491464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032273" y="1365111"/>
            <a:ext cx="1969225" cy="2765109"/>
            <a:chOff x="6955349" y="1282465"/>
            <a:chExt cx="5046150" cy="446968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145F70D7-0AC1-AF46-83A4-B57B7DD63472}"/>
                </a:ext>
              </a:extLst>
            </p:cNvPr>
            <p:cNvSpPr/>
            <p:nvPr/>
          </p:nvSpPr>
          <p:spPr>
            <a:xfrm>
              <a:off x="6955349" y="1282465"/>
              <a:ext cx="5046150" cy="4469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REACT </a:t>
              </a:r>
              <a:r>
                <a:rPr lang="en-US" sz="600" dirty="0" smtClean="0"/>
                <a:t>Front-end</a:t>
              </a:r>
              <a:endParaRPr lang="en-US" sz="6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6C107317-AE96-3E4B-9943-BA76EB4F5366}"/>
                </a:ext>
              </a:extLst>
            </p:cNvPr>
            <p:cNvSpPr/>
            <p:nvPr/>
          </p:nvSpPr>
          <p:spPr>
            <a:xfrm>
              <a:off x="7163048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Add/Delete Aircraft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F7845A2-8B7D-5543-97A8-535B0123AA1E}"/>
                </a:ext>
              </a:extLst>
            </p:cNvPr>
            <p:cNvSpPr/>
            <p:nvPr/>
          </p:nvSpPr>
          <p:spPr>
            <a:xfrm>
              <a:off x="8822714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Pilots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0F14371-242C-6B45-A05D-F2D4ADCC4B76}"/>
                </a:ext>
              </a:extLst>
            </p:cNvPr>
            <p:cNvSpPr/>
            <p:nvPr/>
          </p:nvSpPr>
          <p:spPr>
            <a:xfrm>
              <a:off x="8822713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</a:t>
              </a:r>
              <a:r>
                <a:rPr lang="en-US" sz="600" dirty="0" smtClean="0">
                  <a:solidFill>
                    <a:srgbClr val="00B050"/>
                  </a:solidFill>
                </a:rPr>
                <a:t>Targets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E52ACF4A-BE94-E544-9A38-718C09CB9074}"/>
                </a:ext>
              </a:extLst>
            </p:cNvPr>
            <p:cNvSpPr/>
            <p:nvPr/>
          </p:nvSpPr>
          <p:spPr>
            <a:xfrm>
              <a:off x="10443015" y="3859158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Schedule </a:t>
              </a:r>
              <a:r>
                <a:rPr lang="en-US" sz="500" dirty="0" smtClean="0">
                  <a:solidFill>
                    <a:srgbClr val="00B050"/>
                  </a:solidFill>
                </a:rPr>
                <a:t>Modification / Updates</a:t>
              </a:r>
              <a:endParaRPr lang="en-US" sz="500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AE79B28-5F12-D149-B662-ABA275AC7830}"/>
                </a:ext>
              </a:extLst>
            </p:cNvPr>
            <p:cNvSpPr/>
            <p:nvPr/>
          </p:nvSpPr>
          <p:spPr>
            <a:xfrm>
              <a:off x="7190314" y="385915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Target Order Algorithm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CF975997-9019-BC40-9E43-7EB374795C77}"/>
                </a:ext>
              </a:extLst>
            </p:cNvPr>
            <p:cNvSpPr/>
            <p:nvPr/>
          </p:nvSpPr>
          <p:spPr>
            <a:xfrm>
              <a:off x="10412106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</a:t>
              </a:r>
              <a:r>
                <a:rPr lang="en-US" sz="600" dirty="0" smtClean="0">
                  <a:solidFill>
                    <a:srgbClr val="00B050"/>
                  </a:solidFill>
                </a:rPr>
                <a:t>Weapons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7181027" y="28257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 Targets through ATO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Constraints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7190314" y="4853901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Push Notifications</a:t>
              </a:r>
              <a:endParaRPr lang="en-US" sz="500" dirty="0">
                <a:solidFill>
                  <a:srgbClr val="00B05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8822027" y="3864980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Scheduling Algorithm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8822026" y="4820779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Live Chat/Voice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4844373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View Status / Data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02" y="1782800"/>
            <a:ext cx="840094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EJJ Example </a:t>
            </a:r>
            <a:r>
              <a:rPr lang="en-US" dirty="0" smtClean="0"/>
              <a:t>Initial </a:t>
            </a:r>
            <a:r>
              <a:rPr lang="en-US" dirty="0" smtClean="0"/>
              <a:t>Schedule</a:t>
            </a:r>
            <a:br>
              <a:rPr lang="en-US" dirty="0" smtClean="0"/>
            </a:br>
            <a:r>
              <a:rPr lang="en-US" sz="2700" dirty="0" smtClean="0"/>
              <a:t>Mission Planning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With 90% probability of disabling/destroying targets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(Able to </a:t>
            </a:r>
            <a:r>
              <a:rPr lang="en-US" sz="1200" dirty="0" smtClean="0"/>
              <a:t>Disable or Destroy </a:t>
            </a:r>
            <a:r>
              <a:rPr lang="en-US" sz="1200" dirty="0"/>
              <a:t>Target 2, 3, 4; </a:t>
            </a:r>
            <a:r>
              <a:rPr lang="en-US" sz="1200" dirty="0" err="1"/>
              <a:t>Unharm</a:t>
            </a:r>
            <a:r>
              <a:rPr lang="en-US" sz="1200" dirty="0"/>
              <a:t> Targets 5, 6; Disable and Attempt to Destroy Target 1 – may not have enough missiles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Sortie </a:t>
            </a:r>
            <a:r>
              <a:rPr lang="en-US" sz="800" dirty="0">
                <a:solidFill>
                  <a:srgbClr val="7030A0"/>
                </a:solidFill>
              </a:rPr>
              <a:t>3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9, 10,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4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46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2, 15, 16, 17, 18, 19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5,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12, 13, 7,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0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7848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6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5, 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</a:t>
            </a:r>
            <a:r>
              <a:rPr lang="en-US" sz="800" dirty="0" smtClean="0">
                <a:solidFill>
                  <a:srgbClr val="7030A0"/>
                </a:solidFill>
              </a:rPr>
              <a:t>7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Targets Accounted For: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9892" y="4817483"/>
            <a:ext cx="5155476" cy="120032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results from the Target Ordering Algorithm feed the Scheduling Algorithm. </a:t>
            </a:r>
          </a:p>
          <a:p>
            <a:r>
              <a:rPr lang="en-US" dirty="0" smtClean="0"/>
              <a:t>The results from the Scheduling Algorithm feed into the EJJ Web Page Output Schedule plots.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20" y="1782800"/>
            <a:ext cx="8260702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EJJ Example </a:t>
            </a:r>
            <a:r>
              <a:rPr lang="en-US" dirty="0" smtClean="0"/>
              <a:t>Updated Schedule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Mission Execution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With </a:t>
            </a:r>
            <a:r>
              <a:rPr lang="en-US" sz="1400" dirty="0"/>
              <a:t>90% probability of disabling/destroying targets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(Able to </a:t>
            </a:r>
            <a:r>
              <a:rPr lang="en-US" sz="1200" dirty="0" smtClean="0"/>
              <a:t>Disable or Destroy </a:t>
            </a:r>
            <a:r>
              <a:rPr lang="en-US" sz="1200" dirty="0"/>
              <a:t>Target 2, 3, </a:t>
            </a:r>
            <a:r>
              <a:rPr lang="en-US" sz="1200" dirty="0" smtClean="0"/>
              <a:t>4, 5</a:t>
            </a:r>
            <a:r>
              <a:rPr lang="en-US" sz="1200" dirty="0"/>
              <a:t>, 6; </a:t>
            </a:r>
            <a:r>
              <a:rPr lang="en-US" sz="1200" dirty="0" smtClean="0"/>
              <a:t>Destroy </a:t>
            </a:r>
            <a:r>
              <a:rPr lang="en-US" sz="1200" dirty="0"/>
              <a:t>Target </a:t>
            </a:r>
            <a:r>
              <a:rPr lang="en-US" sz="1200" dirty="0" smtClean="0"/>
              <a:t>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92387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Sortie </a:t>
            </a:r>
            <a:r>
              <a:rPr lang="en-US" sz="800" dirty="0">
                <a:solidFill>
                  <a:srgbClr val="7030A0"/>
                </a:solidFill>
              </a:rPr>
              <a:t>4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19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15, 16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18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10, 11, 12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6</a:t>
            </a:r>
          </a:p>
          <a:p>
            <a:r>
              <a:rPr lang="en-US" sz="800" dirty="0">
                <a:solidFill>
                  <a:srgbClr val="FF0000"/>
                </a:solidFill>
              </a:rPr>
              <a:t>Jet 14 is killed!!!</a:t>
            </a:r>
          </a:p>
          <a:p>
            <a:r>
              <a:rPr lang="en-US" sz="800" dirty="0">
                <a:solidFill>
                  <a:srgbClr val="FF0000"/>
                </a:solidFill>
              </a:rPr>
              <a:t>Pilot 17 is killed</a:t>
            </a:r>
            <a:r>
              <a:rPr lang="en-US" sz="800" dirty="0" smtClean="0">
                <a:solidFill>
                  <a:srgbClr val="FF0000"/>
                </a:solidFill>
              </a:rPr>
              <a:t>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5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23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6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</a:t>
            </a:r>
            <a:r>
              <a:rPr lang="en-US" sz="900" dirty="0" smtClean="0">
                <a:solidFill>
                  <a:srgbClr val="7030A0"/>
                </a:solidFill>
              </a:rPr>
              <a:t>0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Actually Used for each Target: 1  2  1  3  2  1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477053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</a:t>
            </a:r>
            <a:r>
              <a:rPr lang="en-US" sz="800" dirty="0" smtClean="0">
                <a:solidFill>
                  <a:srgbClr val="7030A0"/>
                </a:solidFill>
              </a:rPr>
              <a:t>12</a:t>
            </a:r>
          </a:p>
          <a:p>
            <a:r>
              <a:rPr lang="en-US" sz="800" dirty="0">
                <a:solidFill>
                  <a:srgbClr val="FF0000"/>
                </a:solidFill>
              </a:rPr>
              <a:t>Jet 2 is killed!!!</a:t>
            </a:r>
          </a:p>
          <a:p>
            <a:r>
              <a:rPr lang="en-US" sz="800" dirty="0">
                <a:solidFill>
                  <a:srgbClr val="FF0000"/>
                </a:solidFill>
              </a:rPr>
              <a:t>Pilot 1 is killed!!!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3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14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</a:t>
            </a:r>
            <a:r>
              <a:rPr lang="en-US" sz="800" dirty="0" smtClean="0">
                <a:solidFill>
                  <a:srgbClr val="7030A0"/>
                </a:solidFill>
              </a:rPr>
              <a:t>9</a:t>
            </a:r>
          </a:p>
          <a:p>
            <a:r>
              <a:rPr lang="en-US" sz="800" dirty="0">
                <a:solidFill>
                  <a:srgbClr val="FF0000"/>
                </a:solidFill>
              </a:rPr>
              <a:t>Jet 12 is killed!!!</a:t>
            </a:r>
          </a:p>
          <a:p>
            <a:r>
              <a:rPr lang="en-US" sz="800" dirty="0">
                <a:solidFill>
                  <a:srgbClr val="FF0000"/>
                </a:solidFill>
              </a:rPr>
              <a:t>Pilot 15 is killed!!!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Targets Accounted For: </a:t>
            </a:r>
            <a:r>
              <a:rPr lang="en-US" sz="1600" dirty="0" smtClean="0">
                <a:solidFill>
                  <a:srgbClr val="7030A0"/>
                </a:solidFill>
              </a:rPr>
              <a:t>6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Number of Casualties: 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712" y="3183183"/>
            <a:ext cx="3623959" cy="147732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Scheduling Algorithm updates the schedule with new information, i.e. when targets are destroyed and no more sorties are needed, when there are casualties,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1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Join or create an active mission plan session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>
                <a:solidFill>
                  <a:srgbClr val="00B0F0"/>
                </a:solidFill>
              </a:rPr>
              <a:t>Active mission displayed on the top right</a:t>
            </a:r>
          </a:p>
          <a:p>
            <a:r>
              <a:rPr lang="en-US" dirty="0">
                <a:solidFill>
                  <a:srgbClr val="FFC000"/>
                </a:solidFill>
              </a:rPr>
              <a:t>Available active missions displayed in the drop down</a:t>
            </a:r>
          </a:p>
          <a:p>
            <a:r>
              <a:rPr lang="en-US" dirty="0">
                <a:solidFill>
                  <a:srgbClr val="FF0000"/>
                </a:solidFill>
              </a:rPr>
              <a:t>Button to create a new mission planning session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xmlns="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xmlns="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xmlns="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9094</TotalTime>
  <Words>2809</Words>
  <Application>Microsoft Office PowerPoint</Application>
  <PresentationFormat>Widescreen</PresentationFormat>
  <Paragraphs>363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Courier New</vt:lpstr>
      <vt:lpstr>Helvetica</vt:lpstr>
      <vt:lpstr>Office Theme</vt:lpstr>
      <vt:lpstr>(/ɛʤ/)</vt:lpstr>
      <vt:lpstr>Front-end/Back-end Design</vt:lpstr>
      <vt:lpstr>EJJ Web Page – Mission Set-Up</vt:lpstr>
      <vt:lpstr>EJJ Web Page – Output Schedule</vt:lpstr>
      <vt:lpstr>EJJ Example Initial Schedule Mission Planning With 90% probability of disabling/destroying targets (Able to Disable or Destroy Target 2, 3, 4; Unharm Targets 5, 6; Disable and Attempt to Destroy Target 1 – may not have enough missiles )</vt:lpstr>
      <vt:lpstr>EJJ Example Updated Schedule Mission Execution With 90% probability of disabling/destroying targets (Able to Disable or Destroy Target 2, 3, 4, 5, 6; Destroy Target 1)</vt:lpstr>
      <vt:lpstr>Collaboration During Mission Planning</vt:lpstr>
      <vt:lpstr>PowerPoint Presentation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Mission Planning Flow (1) </vt:lpstr>
      <vt:lpstr>EJJ Mission Planning Flow (2) </vt:lpstr>
      <vt:lpstr>EJJ Mission Planning Flow (3) </vt:lpstr>
      <vt:lpstr>EJJ Mission Execution Flow (1) </vt:lpstr>
      <vt:lpstr>Improvements to Mission Planning/Mission Execution Processes</vt:lpstr>
      <vt:lpstr>EJJ Scheduling Algorithm Details (1)</vt:lpstr>
      <vt:lpstr>EJJ Scheduling Algorithm Details (2)</vt:lpstr>
      <vt:lpstr>EJJ Scheduling Algorithm Details (3)</vt:lpstr>
      <vt:lpstr>EJJ Scheduling Algorithm Details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Eileen Chang</cp:lastModifiedBy>
  <cp:revision>79</cp:revision>
  <dcterms:created xsi:type="dcterms:W3CDTF">2021-10-21T08:27:52Z</dcterms:created>
  <dcterms:modified xsi:type="dcterms:W3CDTF">2021-11-16T02:29:13Z</dcterms:modified>
</cp:coreProperties>
</file>