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96"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9324C06-5B66-46CD-AA43-9CF2934F2F0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87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15B4F-D78B-4E98-9404-90DB4C8B509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260659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796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462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1825634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314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275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71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3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211933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669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15B4F-D78B-4E98-9404-90DB4C8B509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388098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15B4F-D78B-4E98-9404-90DB4C8B509E}"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24C06-5B66-46CD-AA43-9CF2934F2F0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23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15B4F-D78B-4E98-9404-90DB4C8B509E}"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24C06-5B66-46CD-AA43-9CF2934F2F0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37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15B4F-D78B-4E98-9404-90DB4C8B509E}"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43109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15B4F-D78B-4E98-9404-90DB4C8B509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24C06-5B66-46CD-AA43-9CF2934F2F0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43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15B4F-D78B-4E98-9404-90DB4C8B509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25029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15B4F-D78B-4E98-9404-90DB4C8B509E}" type="datetimeFigureOut">
              <a:rPr lang="en-US" smtClean="0"/>
              <a:t>8/7/2019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324C06-5B66-46CD-AA43-9CF2934F2F0F}" type="slidenum">
              <a:rPr lang="en-US" smtClean="0"/>
              <a:t>‹#›</a:t>
            </a:fld>
            <a:endParaRPr lang="en-US"/>
          </a:p>
        </p:txBody>
      </p:sp>
    </p:spTree>
    <p:extLst>
      <p:ext uri="{BB962C8B-B14F-4D97-AF65-F5344CB8AC3E}">
        <p14:creationId xmlns:p14="http://schemas.microsoft.com/office/powerpoint/2010/main" val="131641112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eetnaren/goodreads-best-boo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C51A-87AD-4451-AE80-B0C70C194604}"/>
              </a:ext>
            </a:extLst>
          </p:cNvPr>
          <p:cNvSpPr>
            <a:spLocks noGrp="1"/>
          </p:cNvSpPr>
          <p:nvPr>
            <p:ph type="ctrTitle"/>
          </p:nvPr>
        </p:nvSpPr>
        <p:spPr/>
        <p:txBody>
          <a:bodyPr/>
          <a:lstStyle/>
          <a:p>
            <a:r>
              <a:rPr lang="en-US" sz="4800" dirty="0"/>
              <a:t>Goodreads Book Ratings: </a:t>
            </a:r>
            <a:br>
              <a:rPr lang="en-US" sz="4800" dirty="0"/>
            </a:br>
            <a:r>
              <a:rPr lang="en-US" sz="4800" dirty="0"/>
              <a:t>A Statistical Analysis</a:t>
            </a:r>
          </a:p>
        </p:txBody>
      </p:sp>
      <p:sp>
        <p:nvSpPr>
          <p:cNvPr id="3" name="Subtitle 2">
            <a:extLst>
              <a:ext uri="{FF2B5EF4-FFF2-40B4-BE49-F238E27FC236}">
                <a16:creationId xmlns:a16="http://schemas.microsoft.com/office/drawing/2014/main" id="{A0BB8FAF-C858-4EE7-9F42-3919E96A0F54}"/>
              </a:ext>
            </a:extLst>
          </p:cNvPr>
          <p:cNvSpPr>
            <a:spLocks noGrp="1"/>
          </p:cNvSpPr>
          <p:nvPr>
            <p:ph type="subTitle" idx="1"/>
          </p:nvPr>
        </p:nvSpPr>
        <p:spPr/>
        <p:txBody>
          <a:bodyPr/>
          <a:lstStyle/>
          <a:p>
            <a:r>
              <a:rPr lang="en-US" dirty="0"/>
              <a:t>DSC 530</a:t>
            </a:r>
          </a:p>
          <a:p>
            <a:r>
              <a:rPr lang="en-US" dirty="0"/>
              <a:t>Jonathan Lawrence</a:t>
            </a:r>
          </a:p>
        </p:txBody>
      </p:sp>
    </p:spTree>
    <p:extLst>
      <p:ext uri="{BB962C8B-B14F-4D97-AF65-F5344CB8AC3E}">
        <p14:creationId xmlns:p14="http://schemas.microsoft.com/office/powerpoint/2010/main" val="3319569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9D7C1FB-F452-449D-AF69-20C1112E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997" y="2575801"/>
            <a:ext cx="4705003" cy="3217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Cumulative Distribution Function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3046988"/>
          </a:xfrm>
          <a:prstGeom prst="rect">
            <a:avLst/>
          </a:prstGeom>
          <a:noFill/>
        </p:spPr>
        <p:txBody>
          <a:bodyPr wrap="square" rtlCol="0">
            <a:spAutoFit/>
          </a:bodyPr>
          <a:lstStyle/>
          <a:p>
            <a:r>
              <a:rPr lang="en-US" sz="2400" dirty="0"/>
              <a:t>It appears that approximately 90% of books have 600 pages or less. The graph is mostly smooth from page length 0-600, indicating that there is not a </a:t>
            </a:r>
            <a:r>
              <a:rPr lang="en-US" sz="2400" dirty="0" err="1"/>
              <a:t>prefered</a:t>
            </a:r>
            <a:r>
              <a:rPr lang="en-US" sz="2400" dirty="0"/>
              <a:t> page length in that range. Less than 5% of books are over 800 pages, and likewise less than 5% are under 100 pages.</a:t>
            </a:r>
          </a:p>
        </p:txBody>
      </p:sp>
    </p:spTree>
    <p:extLst>
      <p:ext uri="{BB962C8B-B14F-4D97-AF65-F5344CB8AC3E}">
        <p14:creationId xmlns:p14="http://schemas.microsoft.com/office/powerpoint/2010/main" val="19266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45CC387-22FF-4169-8D9D-871221E95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601" y="2589820"/>
            <a:ext cx="4386523" cy="30202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Analytical Distribution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2308324"/>
          </a:xfrm>
          <a:prstGeom prst="rect">
            <a:avLst/>
          </a:prstGeom>
          <a:noFill/>
        </p:spPr>
        <p:txBody>
          <a:bodyPr wrap="square" rtlCol="0">
            <a:spAutoFit/>
          </a:bodyPr>
          <a:lstStyle/>
          <a:p>
            <a:r>
              <a:rPr lang="en-US" sz="2400" dirty="0"/>
              <a:t>My model (gray) and the data (blue) are very similar, but there is a slight difference at the extremes. Really low ratings are lower than the model predicted, and really high ratings are slightly higher than it predicted.</a:t>
            </a:r>
          </a:p>
        </p:txBody>
      </p:sp>
    </p:spTree>
    <p:extLst>
      <p:ext uri="{BB962C8B-B14F-4D97-AF65-F5344CB8AC3E}">
        <p14:creationId xmlns:p14="http://schemas.microsoft.com/office/powerpoint/2010/main" val="390926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9E5530B8-6F24-4C73-9A4C-A134352D6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851" y="2560319"/>
            <a:ext cx="4647470" cy="31817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Analytical Distribution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2677656"/>
          </a:xfrm>
          <a:prstGeom prst="rect">
            <a:avLst/>
          </a:prstGeom>
          <a:noFill/>
        </p:spPr>
        <p:txBody>
          <a:bodyPr wrap="square" rtlCol="0">
            <a:spAutoFit/>
          </a:bodyPr>
          <a:lstStyle/>
          <a:p>
            <a:r>
              <a:rPr lang="en-US" sz="2400" dirty="0"/>
              <a:t>From the first graph, it appears that a book's rating has a </a:t>
            </a:r>
            <a:r>
              <a:rPr lang="en-US" sz="2400" b="1" dirty="0"/>
              <a:t>weak positive </a:t>
            </a:r>
            <a:r>
              <a:rPr lang="en-US" sz="2400" dirty="0"/>
              <a:t>correlation with the page length. </a:t>
            </a:r>
          </a:p>
          <a:p>
            <a:endParaRPr lang="en-US" sz="2400" dirty="0"/>
          </a:p>
          <a:p>
            <a:r>
              <a:rPr lang="en-US" sz="2400" dirty="0"/>
              <a:t>From this, we can say that a book's rating is slightly affected by the page length.</a:t>
            </a:r>
          </a:p>
        </p:txBody>
      </p:sp>
    </p:spTree>
    <p:extLst>
      <p:ext uri="{BB962C8B-B14F-4D97-AF65-F5344CB8AC3E}">
        <p14:creationId xmlns:p14="http://schemas.microsoft.com/office/powerpoint/2010/main" val="112941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A8B0E28-7BCB-4ACD-AD0A-3708FF6D9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476" y="2560319"/>
            <a:ext cx="4505698" cy="3165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Analytical Distribution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3046988"/>
          </a:xfrm>
          <a:prstGeom prst="rect">
            <a:avLst/>
          </a:prstGeom>
          <a:noFill/>
        </p:spPr>
        <p:txBody>
          <a:bodyPr wrap="square" rtlCol="0">
            <a:spAutoFit/>
          </a:bodyPr>
          <a:lstStyle/>
          <a:p>
            <a:r>
              <a:rPr lang="en-US" sz="2400" dirty="0"/>
              <a:t>From the second graph, it seems that a book's rating has a </a:t>
            </a:r>
            <a:r>
              <a:rPr lang="en-US" sz="2400" b="1" dirty="0"/>
              <a:t>weak positive </a:t>
            </a:r>
            <a:r>
              <a:rPr lang="en-US" sz="2400" dirty="0"/>
              <a:t>correlation with the number of words in the title.</a:t>
            </a:r>
          </a:p>
          <a:p>
            <a:endParaRPr lang="en-US" sz="2400" dirty="0"/>
          </a:p>
          <a:p>
            <a:r>
              <a:rPr lang="en-US" sz="2400" dirty="0"/>
              <a:t>From this, we can say that a book's rating is slightly affected by the number of words in the title.</a:t>
            </a:r>
          </a:p>
        </p:txBody>
      </p:sp>
    </p:spTree>
    <p:extLst>
      <p:ext uri="{BB962C8B-B14F-4D97-AF65-F5344CB8AC3E}">
        <p14:creationId xmlns:p14="http://schemas.microsoft.com/office/powerpoint/2010/main" val="279622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Hypothesis Test</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3046988"/>
          </a:xfrm>
          <a:prstGeom prst="rect">
            <a:avLst/>
          </a:prstGeom>
          <a:noFill/>
        </p:spPr>
        <p:txBody>
          <a:bodyPr wrap="square" rtlCol="0">
            <a:spAutoFit/>
          </a:bodyPr>
          <a:lstStyle/>
          <a:p>
            <a:r>
              <a:rPr lang="en-US" sz="2400" dirty="0"/>
              <a:t>The reported p-value is 0, which means that we didn't see a correlation, under the null hypothesis, that exceeded the observed correlation. We can see how unexpected the observed value is under the null hypothesis by comparing the actual correlation to the largest value we saw in the simulation.</a:t>
            </a:r>
          </a:p>
        </p:txBody>
      </p:sp>
      <p:pic>
        <p:nvPicPr>
          <p:cNvPr id="5" name="Picture 4">
            <a:extLst>
              <a:ext uri="{FF2B5EF4-FFF2-40B4-BE49-F238E27FC236}">
                <a16:creationId xmlns:a16="http://schemas.microsoft.com/office/drawing/2014/main" id="{DFA2AB3E-B1FD-49EA-8230-4F1D6873F763}"/>
              </a:ext>
            </a:extLst>
          </p:cNvPr>
          <p:cNvPicPr>
            <a:picLocks noChangeAspect="1"/>
          </p:cNvPicPr>
          <p:nvPr/>
        </p:nvPicPr>
        <p:blipFill>
          <a:blip r:embed="rId2"/>
          <a:stretch>
            <a:fillRect/>
          </a:stretch>
        </p:blipFill>
        <p:spPr>
          <a:xfrm>
            <a:off x="1613571" y="2679176"/>
            <a:ext cx="4281477" cy="3430459"/>
          </a:xfrm>
          <a:prstGeom prst="rect">
            <a:avLst/>
          </a:prstGeom>
          <a:ln>
            <a:solidFill>
              <a:schemeClr val="tx1"/>
            </a:solidFill>
          </a:ln>
        </p:spPr>
      </p:pic>
    </p:spTree>
    <p:extLst>
      <p:ext uri="{BB962C8B-B14F-4D97-AF65-F5344CB8AC3E}">
        <p14:creationId xmlns:p14="http://schemas.microsoft.com/office/powerpoint/2010/main" val="213287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Regression Analysis (part 1/2)</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3046988"/>
          </a:xfrm>
          <a:prstGeom prst="rect">
            <a:avLst/>
          </a:prstGeom>
          <a:noFill/>
        </p:spPr>
        <p:txBody>
          <a:bodyPr wrap="square" rtlCol="0">
            <a:spAutoFit/>
          </a:bodyPr>
          <a:lstStyle/>
          <a:p>
            <a:r>
              <a:rPr lang="en-US" sz="2400" dirty="0"/>
              <a:t>Using the </a:t>
            </a:r>
            <a:r>
              <a:rPr lang="en-US" sz="2400" dirty="0" err="1"/>
              <a:t>statsmodels</a:t>
            </a:r>
            <a:r>
              <a:rPr lang="en-US" sz="2400" dirty="0"/>
              <a:t> module, we can see the OLS Regression results as it relates to the effects of different </a:t>
            </a:r>
            <a:r>
              <a:rPr lang="en-US" sz="2400"/>
              <a:t>independent variables as it relates to a book’s rating. </a:t>
            </a:r>
            <a:r>
              <a:rPr lang="en-US" sz="2400" dirty="0"/>
              <a:t>I’ve chosen to look at page length, number of words in the title, and the number of ratings a book receives.</a:t>
            </a:r>
          </a:p>
        </p:txBody>
      </p:sp>
      <p:pic>
        <p:nvPicPr>
          <p:cNvPr id="3" name="Picture 2">
            <a:extLst>
              <a:ext uri="{FF2B5EF4-FFF2-40B4-BE49-F238E27FC236}">
                <a16:creationId xmlns:a16="http://schemas.microsoft.com/office/drawing/2014/main" id="{84D66047-1EDB-410D-AB7F-A20A175BD332}"/>
              </a:ext>
            </a:extLst>
          </p:cNvPr>
          <p:cNvPicPr>
            <a:picLocks noChangeAspect="1"/>
          </p:cNvPicPr>
          <p:nvPr/>
        </p:nvPicPr>
        <p:blipFill>
          <a:blip r:embed="rId2"/>
          <a:stretch>
            <a:fillRect/>
          </a:stretch>
        </p:blipFill>
        <p:spPr>
          <a:xfrm>
            <a:off x="1719037" y="2486340"/>
            <a:ext cx="3655219" cy="3717556"/>
          </a:xfrm>
          <a:prstGeom prst="rect">
            <a:avLst/>
          </a:prstGeom>
          <a:ln>
            <a:solidFill>
              <a:schemeClr val="tx1"/>
            </a:solidFill>
          </a:ln>
        </p:spPr>
      </p:pic>
    </p:spTree>
    <p:extLst>
      <p:ext uri="{BB962C8B-B14F-4D97-AF65-F5344CB8AC3E}">
        <p14:creationId xmlns:p14="http://schemas.microsoft.com/office/powerpoint/2010/main" val="89054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Regression Analysis (part 2/2)</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2677656"/>
          </a:xfrm>
          <a:prstGeom prst="rect">
            <a:avLst/>
          </a:prstGeom>
          <a:noFill/>
        </p:spPr>
        <p:txBody>
          <a:bodyPr wrap="square" rtlCol="0">
            <a:spAutoFit/>
          </a:bodyPr>
          <a:lstStyle/>
          <a:p>
            <a:r>
              <a:rPr lang="en-US" sz="2400" dirty="0"/>
              <a:t>From these numbers, we can conclude that the difference in ratings can be partly explained by the difference in the page length, number of words in the title, and the number of ratings a book receives. The largest factor of the three is the number of words in the title.</a:t>
            </a:r>
          </a:p>
        </p:txBody>
      </p:sp>
      <p:pic>
        <p:nvPicPr>
          <p:cNvPr id="5" name="Picture 4">
            <a:extLst>
              <a:ext uri="{FF2B5EF4-FFF2-40B4-BE49-F238E27FC236}">
                <a16:creationId xmlns:a16="http://schemas.microsoft.com/office/drawing/2014/main" id="{4E763A26-6E10-43D4-9B01-59F77C38BC30}"/>
              </a:ext>
            </a:extLst>
          </p:cNvPr>
          <p:cNvPicPr>
            <a:picLocks noChangeAspect="1"/>
          </p:cNvPicPr>
          <p:nvPr/>
        </p:nvPicPr>
        <p:blipFill>
          <a:blip r:embed="rId2"/>
          <a:stretch>
            <a:fillRect/>
          </a:stretch>
        </p:blipFill>
        <p:spPr>
          <a:xfrm>
            <a:off x="1188891" y="3218565"/>
            <a:ext cx="4907109" cy="2186864"/>
          </a:xfrm>
          <a:prstGeom prst="rect">
            <a:avLst/>
          </a:prstGeom>
          <a:ln>
            <a:solidFill>
              <a:schemeClr val="tx1"/>
            </a:solidFill>
          </a:ln>
        </p:spPr>
      </p:pic>
    </p:spTree>
    <p:extLst>
      <p:ext uri="{BB962C8B-B14F-4D97-AF65-F5344CB8AC3E}">
        <p14:creationId xmlns:p14="http://schemas.microsoft.com/office/powerpoint/2010/main" val="31511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03C0-B45D-46A6-A678-A0F84E5A3031}"/>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64F01E2B-CE1B-4617-BE64-DB0D78D7CEAF}"/>
              </a:ext>
            </a:extLst>
          </p:cNvPr>
          <p:cNvSpPr>
            <a:spLocks noGrp="1"/>
          </p:cNvSpPr>
          <p:nvPr>
            <p:ph idx="1"/>
          </p:nvPr>
        </p:nvSpPr>
        <p:spPr/>
        <p:txBody>
          <a:bodyPr/>
          <a:lstStyle/>
          <a:p>
            <a:r>
              <a:rPr lang="en-US" dirty="0"/>
              <a:t>A book's rating on Goodreads can be predicted by looking at specific information about previously rated books.</a:t>
            </a:r>
          </a:p>
        </p:txBody>
      </p:sp>
    </p:spTree>
    <p:extLst>
      <p:ext uri="{BB962C8B-B14F-4D97-AF65-F5344CB8AC3E}">
        <p14:creationId xmlns:p14="http://schemas.microsoft.com/office/powerpoint/2010/main" val="255773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E17C-D4C7-4B05-93DD-E3CC57C82628}"/>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672983DB-FB4B-437E-8855-52F029ADE22F}"/>
              </a:ext>
            </a:extLst>
          </p:cNvPr>
          <p:cNvSpPr>
            <a:spLocks noGrp="1"/>
          </p:cNvSpPr>
          <p:nvPr>
            <p:ph idx="1"/>
          </p:nvPr>
        </p:nvSpPr>
        <p:spPr/>
        <p:txBody>
          <a:bodyPr/>
          <a:lstStyle/>
          <a:p>
            <a:r>
              <a:rPr lang="en-US" dirty="0"/>
              <a:t>Dataset: 'book_data.csv’</a:t>
            </a:r>
          </a:p>
          <a:p>
            <a:r>
              <a:rPr lang="en-US" dirty="0"/>
              <a:t>Acquired from: </a:t>
            </a:r>
            <a:r>
              <a:rPr lang="en-US" dirty="0">
                <a:hlinkClick r:id="rId2"/>
              </a:rPr>
              <a:t>https://www.kaggle.com/meetnaren/goodreads-best-books</a:t>
            </a:r>
            <a:endParaRPr lang="en-US" dirty="0"/>
          </a:p>
          <a:p>
            <a:endParaRPr lang="en-US" dirty="0"/>
          </a:p>
        </p:txBody>
      </p:sp>
    </p:spTree>
    <p:extLst>
      <p:ext uri="{BB962C8B-B14F-4D97-AF65-F5344CB8AC3E}">
        <p14:creationId xmlns:p14="http://schemas.microsoft.com/office/powerpoint/2010/main" val="125410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1: Number of Authors</a:t>
            </a:r>
          </a:p>
        </p:txBody>
      </p:sp>
      <p:pic>
        <p:nvPicPr>
          <p:cNvPr id="1026" name="Picture 2">
            <a:extLst>
              <a:ext uri="{FF2B5EF4-FFF2-40B4-BE49-F238E27FC236}">
                <a16:creationId xmlns:a16="http://schemas.microsoft.com/office/drawing/2014/main" id="{5A598DEE-61E8-4B85-B278-3AAF4A03C6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2557993"/>
            <a:ext cx="4951676" cy="3317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2308324"/>
          </a:xfrm>
          <a:prstGeom prst="rect">
            <a:avLst/>
          </a:prstGeom>
          <a:noFill/>
        </p:spPr>
        <p:txBody>
          <a:bodyPr wrap="square" rtlCol="0">
            <a:spAutoFit/>
          </a:bodyPr>
          <a:lstStyle/>
          <a:p>
            <a:endParaRPr lang="en-US" sz="2400" dirty="0"/>
          </a:p>
          <a:p>
            <a:r>
              <a:rPr lang="en-US" sz="2400" dirty="0"/>
              <a:t>As expected, most books have only one author. There are a few outliers at 6+ authors, but we can assume they are collections of short stories or smaller, published works sold together as a set.</a:t>
            </a:r>
          </a:p>
        </p:txBody>
      </p:sp>
    </p:spTree>
    <p:extLst>
      <p:ext uri="{BB962C8B-B14F-4D97-AF65-F5344CB8AC3E}">
        <p14:creationId xmlns:p14="http://schemas.microsoft.com/office/powerpoint/2010/main" val="34646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D170495-E5E4-45D3-BB32-6146FC6C4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037" y="2559247"/>
            <a:ext cx="4655213" cy="36551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2: Book Format</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3170099"/>
          </a:xfrm>
          <a:prstGeom prst="rect">
            <a:avLst/>
          </a:prstGeom>
          <a:noFill/>
        </p:spPr>
        <p:txBody>
          <a:bodyPr wrap="square" rtlCol="0">
            <a:spAutoFit/>
          </a:bodyPr>
          <a:lstStyle/>
          <a:p>
            <a:endParaRPr lang="en-US" sz="2000" dirty="0"/>
          </a:p>
          <a:p>
            <a:r>
              <a:rPr lang="en-US" sz="2000" dirty="0"/>
              <a:t>Most books with reviews are paperbacks. This could be due to publishing costs of hardcovers and/or technology required to access digital media. The outliers in this case would be the 'Other' category. It likely contains some books that would more closely match one of our primary formats, but the person who added these books in the data wrote a </a:t>
            </a:r>
            <a:r>
              <a:rPr lang="en-US" sz="2000" dirty="0" err="1"/>
              <a:t>vauge</a:t>
            </a:r>
            <a:r>
              <a:rPr lang="en-US" sz="2000" dirty="0"/>
              <a:t> description of the format.</a:t>
            </a:r>
          </a:p>
        </p:txBody>
      </p:sp>
    </p:spTree>
    <p:extLst>
      <p:ext uri="{BB962C8B-B14F-4D97-AF65-F5344CB8AC3E}">
        <p14:creationId xmlns:p14="http://schemas.microsoft.com/office/powerpoint/2010/main" val="328327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55C5779-32D9-4632-8AB4-E8E1E5231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049" y="2575677"/>
            <a:ext cx="4849153" cy="32004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3: Page Length</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1938992"/>
          </a:xfrm>
          <a:prstGeom prst="rect">
            <a:avLst/>
          </a:prstGeom>
          <a:noFill/>
        </p:spPr>
        <p:txBody>
          <a:bodyPr wrap="square" rtlCol="0">
            <a:spAutoFit/>
          </a:bodyPr>
          <a:lstStyle/>
          <a:p>
            <a:endParaRPr lang="en-US" sz="2400" dirty="0"/>
          </a:p>
          <a:p>
            <a:r>
              <a:rPr lang="en-US" sz="2400" dirty="0"/>
              <a:t>A majority of books represented contain anywhere from 200-400 pages. There are some outliers with over 1000, but they are very infrequent.</a:t>
            </a:r>
          </a:p>
        </p:txBody>
      </p:sp>
    </p:spTree>
    <p:extLst>
      <p:ext uri="{BB962C8B-B14F-4D97-AF65-F5344CB8AC3E}">
        <p14:creationId xmlns:p14="http://schemas.microsoft.com/office/powerpoint/2010/main" val="165256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E34F6BB-3BE9-4D68-834E-BE7E31A0F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102" y="2589724"/>
            <a:ext cx="4849153" cy="31531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4: Number of Ratings</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1569660"/>
          </a:xfrm>
          <a:prstGeom prst="rect">
            <a:avLst/>
          </a:prstGeom>
          <a:noFill/>
        </p:spPr>
        <p:txBody>
          <a:bodyPr wrap="square" rtlCol="0">
            <a:spAutoFit/>
          </a:bodyPr>
          <a:lstStyle/>
          <a:p>
            <a:endParaRPr lang="en-US" sz="2400" dirty="0"/>
          </a:p>
          <a:p>
            <a:r>
              <a:rPr lang="en-US" sz="2400" dirty="0"/>
              <a:t>Most of the books have 0-50,000 ratings. Very few have more than 50,000 so we can consider those as outliers.</a:t>
            </a:r>
          </a:p>
        </p:txBody>
      </p:sp>
    </p:spTree>
    <p:extLst>
      <p:ext uri="{BB962C8B-B14F-4D97-AF65-F5344CB8AC3E}">
        <p14:creationId xmlns:p14="http://schemas.microsoft.com/office/powerpoint/2010/main" val="194995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ED7E022-6CD0-464D-914F-A0920E739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913" y="2589725"/>
            <a:ext cx="4669997" cy="31531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5: Number of Words in Title</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2308324"/>
          </a:xfrm>
          <a:prstGeom prst="rect">
            <a:avLst/>
          </a:prstGeom>
          <a:noFill/>
        </p:spPr>
        <p:txBody>
          <a:bodyPr wrap="square" rtlCol="0">
            <a:spAutoFit/>
          </a:bodyPr>
          <a:lstStyle/>
          <a:p>
            <a:endParaRPr lang="en-US" sz="2400" dirty="0"/>
          </a:p>
          <a:p>
            <a:r>
              <a:rPr lang="en-US" sz="2400" dirty="0"/>
              <a:t>Most books have anywhere from 2-5 words. Very few book titles contain more than 10 words, so we can assume those outliers are potentially parts of collections or short stories.</a:t>
            </a:r>
          </a:p>
        </p:txBody>
      </p:sp>
    </p:spTree>
    <p:extLst>
      <p:ext uri="{BB962C8B-B14F-4D97-AF65-F5344CB8AC3E}">
        <p14:creationId xmlns:p14="http://schemas.microsoft.com/office/powerpoint/2010/main" val="177410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87A004D1-67FD-4153-8E14-6275077D6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372" y="2611234"/>
            <a:ext cx="4721628" cy="30985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Probability Mass Function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1569660"/>
          </a:xfrm>
          <a:prstGeom prst="rect">
            <a:avLst/>
          </a:prstGeom>
          <a:noFill/>
        </p:spPr>
        <p:txBody>
          <a:bodyPr wrap="square" rtlCol="0">
            <a:spAutoFit/>
          </a:bodyPr>
          <a:lstStyle/>
          <a:p>
            <a:endParaRPr lang="en-US" sz="2400" dirty="0"/>
          </a:p>
          <a:p>
            <a:r>
              <a:rPr lang="en-US" sz="2400" dirty="0"/>
              <a:t>Based on this figure, there are more books rated less than 4.0 than there are rated higher than 4.0.</a:t>
            </a:r>
          </a:p>
        </p:txBody>
      </p:sp>
    </p:spTree>
    <p:extLst>
      <p:ext uri="{BB962C8B-B14F-4D97-AF65-F5344CB8AC3E}">
        <p14:creationId xmlns:p14="http://schemas.microsoft.com/office/powerpoint/2010/main" val="9916083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TotalTime>
  <Words>674</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Goodreads Book Ratings:  A Statistical Analysis</vt:lpstr>
      <vt:lpstr>Hypothesis</vt:lpstr>
      <vt:lpstr>Setup</vt:lpstr>
      <vt:lpstr>Variable 1: Number of Authors</vt:lpstr>
      <vt:lpstr>Variable 2: Book Format</vt:lpstr>
      <vt:lpstr>Variable 3: Page Length</vt:lpstr>
      <vt:lpstr>Variable 4: Number of Ratings</vt:lpstr>
      <vt:lpstr>Variable 5: Number of Words in Title</vt:lpstr>
      <vt:lpstr>Probability Mass Function</vt:lpstr>
      <vt:lpstr>Cumulative Distribution Function</vt:lpstr>
      <vt:lpstr>Analytical Distribution</vt:lpstr>
      <vt:lpstr>Analytical Distribution</vt:lpstr>
      <vt:lpstr>Analytical Distribution</vt:lpstr>
      <vt:lpstr>Hypothesis Test</vt:lpstr>
      <vt:lpstr>Regression Analysis (part 1/2)</vt:lpstr>
      <vt:lpstr>Regression Analysis (part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Goodreads Book Ratings:  A Statistical Analysis</dc:title>
  <dc:creator>Jonathan Lawrence</dc:creator>
  <cp:lastModifiedBy>Jonathan Lawrence</cp:lastModifiedBy>
  <cp:revision>17</cp:revision>
  <dcterms:created xsi:type="dcterms:W3CDTF">2019-08-07T18:39:58Z</dcterms:created>
  <dcterms:modified xsi:type="dcterms:W3CDTF">2019-08-07T20:02:59Z</dcterms:modified>
</cp:coreProperties>
</file>