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73" r:id="rId3"/>
    <p:sldId id="262" r:id="rId4"/>
    <p:sldId id="275" r:id="rId5"/>
    <p:sldId id="276" r:id="rId6"/>
    <p:sldId id="263" r:id="rId7"/>
    <p:sldId id="277" r:id="rId8"/>
    <p:sldId id="279" r:id="rId9"/>
    <p:sldId id="278" r:id="rId10"/>
    <p:sldId id="26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F2E1C6-936E-DF61-997E-CD98DB051DE0}" name="Jonathan" initials="J" userId="38ced7fb05115de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2A3AA-874D-4EB0-B213-1C2E7BDB2786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005B2-0C58-4CAF-BB86-FEBAFF36C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32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94FE-62E3-4FB5-AD91-915D70619722}" type="datetime1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0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F0D4-ED17-43A8-9D63-C3365CB8FEF5}" type="datetime1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14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95D7-EE64-4788-9895-959B810CF344}" type="datetime1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4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73B1-3DDF-46C1-B629-24B149865D26}" type="datetime1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B144-6DF9-49FF-9344-1C0FA737F4C1}" type="datetime1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9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8D64-1905-4B60-A742-A26822793466}" type="datetime1">
              <a:rPr lang="en-CA" smtClean="0"/>
              <a:t>2022-03-21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73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AF2B-B22E-4C25-A53F-0C11F4D498ED}" type="datetime1">
              <a:rPr lang="en-CA" smtClean="0"/>
              <a:t>2022-03-21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71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7E61-816D-466E-A42B-D925FEA94E8D}" type="datetime1">
              <a:rPr lang="en-CA" smtClean="0"/>
              <a:t>2022-03-21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7FBF-BC20-4AE1-93E4-9D5774FFC525}" type="datetime1">
              <a:rPr lang="en-CA" smtClean="0"/>
              <a:t>2022-03-21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31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E960B9-D496-486E-B9F3-A61512E758F9}" type="datetime1">
              <a:rPr lang="en-CA" smtClean="0"/>
              <a:t>2022-03-21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80B-E42D-4827-9B36-919ADC461483}" type="datetime1">
              <a:rPr lang="en-CA" smtClean="0"/>
              <a:t>2022-03-21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7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91BB76-7916-4B91-A1E5-0ABA10BC347F}" type="datetime1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8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rld.com/article/3465129/nt-govt-earmarks-funds-for-facial-recognition-system.html" TargetMode="External"/><Relationship Id="rId2" Type="http://schemas.openxmlformats.org/officeDocument/2006/relationships/hyperlink" Target="https://www.timetoast.com/timelines/inteligencia-artificial-97d4d2c2-b10b-4cb8-a78e-45e64b6d23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premium-vector/human-face_2451336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ngcentral.com/us/en/blog/effective-teamwork/" TargetMode="External"/><Relationship Id="rId2" Type="http://schemas.openxmlformats.org/officeDocument/2006/relationships/hyperlink" Target="https://m.researching.cn/articles/OJc2ecdbdc7da0bab2/figureandt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D5EF3-1A66-4D27-BBD2-7E0C7788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895" y="1257519"/>
            <a:ext cx="5876198" cy="36458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Accelerated Design of Silicon Photonic Devices with Neural Networks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E298A3-1111-4C10-857A-F4422C12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44216"/>
            <a:ext cx="5462001" cy="364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047B8-90D7-4A0B-9695-F624F58E04A4}"/>
              </a:ext>
            </a:extLst>
          </p:cNvPr>
          <p:cNvSpPr txBox="1"/>
          <p:nvPr/>
        </p:nvSpPr>
        <p:spPr>
          <a:xfrm>
            <a:off x="6522609" y="4594482"/>
            <a:ext cx="201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Randi Wan</a:t>
            </a:r>
          </a:p>
          <a:p>
            <a:r>
              <a:rPr lang="en-US" dirty="0"/>
              <a:t>Jonathan Levine</a:t>
            </a:r>
          </a:p>
          <a:p>
            <a:r>
              <a:rPr lang="en-US" dirty="0"/>
              <a:t>Jacob Ryall</a:t>
            </a:r>
          </a:p>
          <a:p>
            <a:r>
              <a:rPr lang="en-US" dirty="0"/>
              <a:t>Deng </a:t>
            </a:r>
            <a:r>
              <a:rPr lang="en-US" dirty="0" err="1"/>
              <a:t>Mading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0BB9-B77E-4BF7-82A5-6EB50C56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1</a:t>
            </a:fld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D4B18-5DC0-460D-AD5E-525E6D9D203C}"/>
              </a:ext>
            </a:extLst>
          </p:cNvPr>
          <p:cNvSpPr txBox="1"/>
          <p:nvPr/>
        </p:nvSpPr>
        <p:spPr>
          <a:xfrm>
            <a:off x="9357305" y="4614376"/>
            <a:ext cx="201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Leonard MacEachern</a:t>
            </a:r>
          </a:p>
          <a:p>
            <a:endParaRPr lang="en-US" dirty="0"/>
          </a:p>
          <a:p>
            <a:r>
              <a:rPr lang="en-CA" dirty="0"/>
              <a:t>Prof. Winnie Ye</a:t>
            </a:r>
          </a:p>
        </p:txBody>
      </p:sp>
    </p:spTree>
    <p:extLst>
      <p:ext uri="{BB962C8B-B14F-4D97-AF65-F5344CB8AC3E}">
        <p14:creationId xmlns:p14="http://schemas.microsoft.com/office/powerpoint/2010/main" val="36292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4A66-10BA-4056-B6EF-944B69D2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694D-82D5-4D77-B10F-B2A7A82F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hlinkClick r:id="rId2"/>
              </a:rPr>
              <a:t>INTELIGENCIA ARTIFICIAL timeline | </a:t>
            </a:r>
            <a:r>
              <a:rPr lang="en-CA" sz="1600" dirty="0" err="1">
                <a:hlinkClick r:id="rId2"/>
              </a:rPr>
              <a:t>Timetoast</a:t>
            </a:r>
            <a:r>
              <a:rPr lang="en-CA" sz="1600" dirty="0">
                <a:hlinkClick r:id="rId2"/>
              </a:rPr>
              <a:t> timelines</a:t>
            </a:r>
            <a:endParaRPr lang="en-CA" sz="1600" dirty="0"/>
          </a:p>
          <a:p>
            <a:r>
              <a:rPr lang="en-US" sz="1600" dirty="0">
                <a:hlinkClick r:id="rId3"/>
              </a:rPr>
              <a:t>NT govt earmarks funds for facial recognition system | Computerworld</a:t>
            </a:r>
            <a:endParaRPr lang="en-US" sz="1600" dirty="0"/>
          </a:p>
          <a:p>
            <a:r>
              <a:rPr lang="en-US" sz="1600" dirty="0">
                <a:hlinkClick r:id="rId4"/>
              </a:rPr>
              <a:t>Premium Vector | Human face (freepik.com)</a:t>
            </a:r>
            <a:endParaRPr lang="en-US" sz="1600" dirty="0"/>
          </a:p>
          <a:p>
            <a:r>
              <a:rPr lang="en-CA" sz="1600" b="0" i="0" dirty="0" err="1">
                <a:effectLst/>
                <a:latin typeface="Arial" panose="020B0604020202020204" pitchFamily="34" charset="0"/>
              </a:rPr>
              <a:t>D.Gostimirovic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CA" sz="1600" b="0" i="0" dirty="0" err="1">
                <a:effectLst/>
                <a:latin typeface="Arial" panose="020B0604020202020204" pitchFamily="34" charset="0"/>
              </a:rPr>
              <a:t>W.N.Ye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, ”An Open-Source Artificial Neural Network Model for</a:t>
            </a:r>
            <a:br>
              <a:rPr lang="en-CA" sz="1600" dirty="0"/>
            </a:br>
            <a:r>
              <a:rPr lang="en-CA" sz="1600" b="0" i="0" dirty="0">
                <a:effectLst/>
                <a:latin typeface="Arial" panose="020B0604020202020204" pitchFamily="34" charset="0"/>
              </a:rPr>
              <a:t>Polarization-Insensitive Silicon-on-Insulator Subwavelength Grating Couplers,” </a:t>
            </a:r>
            <a:r>
              <a:rPr lang="en-CA" sz="1600" b="0" i="0" dirty="0">
                <a:effectLst/>
                <a:latin typeface="Courier New" panose="02070309020205020404" pitchFamily="49" charset="0"/>
              </a:rPr>
              <a:t>I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EEE</a:t>
            </a:r>
            <a:br>
              <a:rPr lang="en-CA" sz="1600" dirty="0"/>
            </a:br>
            <a:r>
              <a:rPr lang="en-CA" sz="1600" b="0" i="0" dirty="0">
                <a:effectLst/>
                <a:latin typeface="Arial" panose="020B0604020202020204" pitchFamily="34" charset="0"/>
              </a:rPr>
              <a:t>JOURNAL OF SELECTED TOPICS IN QUANTUM ELECTRONICS, VOL, 25,</a:t>
            </a:r>
            <a:br>
              <a:rPr lang="en-CA" sz="1600" dirty="0"/>
            </a:br>
            <a:r>
              <a:rPr lang="en-CA" sz="1600" b="0" i="0" dirty="0">
                <a:effectLst/>
                <a:latin typeface="Arial" panose="020B0604020202020204" pitchFamily="34" charset="0"/>
              </a:rPr>
              <a:t>NO.3, MAY/JUNE 2019.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7FD45-E7D3-43F8-B4C2-35D7105F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905-6F28-48AC-8117-5BDC54F2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73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E5E8-E2F6-4B31-AC67-0A9C3A56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B9DC-E99D-4ED1-9B05-183A75FA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6881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ttps://www.google.com/search?q=time+is+money+graphic&amp;rlz=1C1GEWG_enCA972CA972&amp;sxsrf=APq-WBuYoK-T9Ro-8MzwZpOi_G0e6oHSVw:1647895128262&amp;source=lnms&amp;tbm=isch&amp;sa=X&amp;ved=2ahUKEwjFivzdh9j2AhWLj4kEHewMD9oQ_AUoAXoECAEQAw&amp;biw=1278&amp;bih=1287&amp;dpr=1#imgrc=LWTSkRfllJl9i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https://m.researching.cn/articles/OJc2ecdbdc7da0bab2/figureandtable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https://www.ringcentral.com/us/en/blog/effective-teamwork/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https://www.hpcwire.com/off-the-wire/kit-supercomputer-among-the-15-fastest-in-europe/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49411-7B50-4725-A929-78D345AF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1698C-3D8A-4402-ACA8-3783D8BA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6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DB48-A131-4DE0-B1AA-0B22FAEA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0110"/>
            <a:ext cx="10058400" cy="8572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Main Motivations and Goals</a:t>
            </a:r>
            <a:endParaRPr lang="en-CA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FE05-E83E-4455-8E95-B8E760D0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895"/>
            <a:ext cx="4497404" cy="3919978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600" dirty="0">
                <a:solidFill>
                  <a:schemeClr val="tx1"/>
                </a:solidFill>
              </a:rPr>
              <a:t>SOI grating couplers are used to couple light into and out of photonic circuits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They are highly sensitive to their physical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Simulated using FDTD simulations which require significant computational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Licensing is very expensive (order of 10k/ year)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Accelerate the design silicon photonic components with artificial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We chose SOI grating couplers because they are one of the most important devices in the SOI platform and they offer a straightforward proof of concept (are only characterized by a couple parameters)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This project was inspired by work by a former </a:t>
            </a:r>
            <a:r>
              <a:rPr lang="en-US" sz="2600" dirty="0" err="1">
                <a:solidFill>
                  <a:schemeClr val="tx1"/>
                </a:solidFill>
              </a:rPr>
              <a:t>Ph.D</a:t>
            </a:r>
            <a:r>
              <a:rPr lang="en-US" sz="2600" dirty="0">
                <a:solidFill>
                  <a:schemeClr val="tx1"/>
                </a:solidFill>
              </a:rPr>
              <a:t> student at Carleton, Dusan </a:t>
            </a:r>
            <a:r>
              <a:rPr lang="en-CA" sz="2600" dirty="0">
                <a:solidFill>
                  <a:schemeClr val="tx1"/>
                </a:solidFill>
              </a:rPr>
              <a:t>Gostimirovic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Open-Source Artificial Neural Network Model for Polarization-Insensitive Silicon-on-Insulator Subwavelength Grating Couplers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FEDD0-6436-41CC-9CBC-9620CEB1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0D53B-0F56-4921-8153-246F4581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2</a:t>
            </a:fld>
            <a:endParaRPr lang="en-CA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9310B35-A139-46FB-9FE8-0D274DF93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4" y="2142475"/>
            <a:ext cx="6281035" cy="27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895D-016A-45CD-897B-E83E78E0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Grating Coupler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57E8D1-A28F-4C4B-9807-26CDF1CE0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8800"/>
                <a:ext cx="4720590" cy="404029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 Grating Coupler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Fiber Angle “Theta” ([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])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Pitch ([m])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Duty Cycle (Unitless)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Fill Factor (Unitless)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Light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Mode (TE/TM)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Wavelength ([m])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57E8D1-A28F-4C4B-9807-26CDF1CE0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8800"/>
                <a:ext cx="4720590" cy="4040294"/>
              </a:xfrm>
              <a:blipFill>
                <a:blip r:embed="rId2"/>
                <a:stretch>
                  <a:fillRect l="-3618" t="-21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E04FD-6353-4CFF-B6D6-8E8C29E8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C238D-5E6A-45F3-BBFC-BFC5C27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3</a:t>
            </a:fld>
            <a:endParaRPr lang="en-CA"/>
          </a:p>
        </p:txBody>
      </p:sp>
      <p:pic>
        <p:nvPicPr>
          <p:cNvPr id="3074" name="Picture 2" descr="Researching | Polarization-independent grating coupler based on  silicon-on-insulator">
            <a:extLst>
              <a:ext uri="{FF2B5EF4-FFF2-40B4-BE49-F238E27FC236}">
                <a16:creationId xmlns:a16="http://schemas.microsoft.com/office/drawing/2014/main" id="{67EFE035-ECA4-42B3-980A-7E4990BF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9672"/>
            <a:ext cx="5674964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47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0E8A-D390-435A-8371-8697A586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Methodology</a:t>
            </a:r>
            <a:endParaRPr lang="en-CA" sz="7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4926-1600-4C0F-9F3E-2BFC0609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</a:t>
            </a:r>
            <a:r>
              <a:rPr lang="en-US" sz="3200" b="1" dirty="0">
                <a:solidFill>
                  <a:schemeClr val="tx1"/>
                </a:solidFill>
              </a:rPr>
              <a:t>Generating simulation data from </a:t>
            </a:r>
            <a:r>
              <a:rPr lang="en-US" sz="3200" b="1" dirty="0" err="1">
                <a:solidFill>
                  <a:schemeClr val="tx1"/>
                </a:solidFill>
              </a:rPr>
              <a:t>Lumerical</a:t>
            </a:r>
            <a:r>
              <a:rPr lang="en-US" sz="3200" b="1" dirty="0">
                <a:solidFill>
                  <a:schemeClr val="tx1"/>
                </a:solidFill>
              </a:rPr>
              <a:t> and properly formatting it for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Manually generating the simulation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 Generating the simulation data by a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Develop, train, test and validate a neural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Investigate different hyperparameters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Optimizers for training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FA508-C80D-449B-8A1A-02E26FAE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D76AE-25C1-464F-AC6A-8BB1BE0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60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AEEF-4C3B-476D-B047-1CA18B7E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Job Distribution </a:t>
            </a:r>
            <a:endParaRPr lang="en-CA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3A4-4691-4430-AFCD-A1F6B803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0911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</a:t>
            </a:r>
            <a:r>
              <a:rPr lang="en-US" sz="3200" b="1" dirty="0">
                <a:solidFill>
                  <a:schemeClr val="tx1"/>
                </a:solidFill>
              </a:rPr>
              <a:t>Data Generation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Deng </a:t>
            </a:r>
            <a:r>
              <a:rPr lang="en-US" sz="3200" dirty="0" err="1">
                <a:solidFill>
                  <a:schemeClr val="tx1"/>
                </a:solidFill>
              </a:rPr>
              <a:t>Mading</a:t>
            </a:r>
            <a:endParaRPr lang="en-US" sz="32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Randi Wan</a:t>
            </a:r>
          </a:p>
          <a:p>
            <a:pPr marL="201168" lvl="1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tx1"/>
                </a:solidFill>
              </a:rPr>
              <a:t> ANN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tx1"/>
                </a:solidFill>
              </a:rPr>
              <a:t>Jonathan Levine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tx1"/>
                </a:solidFill>
              </a:rPr>
              <a:t>Jacob Ryall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2FD87-DC47-4400-A2CB-94CF2FA8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2646-0244-4EB4-B64B-8A0A9CCC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5</a:t>
            </a:fld>
            <a:endParaRPr lang="en-CA"/>
          </a:p>
        </p:txBody>
      </p:sp>
      <p:pic>
        <p:nvPicPr>
          <p:cNvPr id="4098" name="Picture 2" descr="How to have effective teamwork: Lessons from pop culture | RingCentral">
            <a:extLst>
              <a:ext uri="{FF2B5EF4-FFF2-40B4-BE49-F238E27FC236}">
                <a16:creationId xmlns:a16="http://schemas.microsoft.com/office/drawing/2014/main" id="{CCD16ABA-D546-4056-AE48-EED1D610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67" y="1954092"/>
            <a:ext cx="6960004" cy="39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5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04F172-6EB3-455C-A29E-4A9C25DF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ANN Development</a:t>
            </a:r>
            <a:endParaRPr lang="en-CA" sz="54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827BCF-0E9C-47DD-8FFA-493A505D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57400"/>
            <a:ext cx="5784784" cy="381169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General Computer Specs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CPU: 6700k @ 4.0 GHz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Memory: 64 GB (DDR4) @ 2400 MHz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Develop new Grating Coupler models with the </a:t>
            </a:r>
            <a:r>
              <a:rPr lang="en-US" sz="3000" b="1" dirty="0" err="1">
                <a:solidFill>
                  <a:schemeClr val="tx1"/>
                </a:solidFill>
              </a:rPr>
              <a:t>PyTorch</a:t>
            </a:r>
            <a:r>
              <a:rPr lang="en-US" sz="3000" b="1" dirty="0">
                <a:solidFill>
                  <a:schemeClr val="tx1"/>
                </a:solidFill>
              </a:rPr>
              <a:t> ML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Previously this was done in MATLAB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Improve the training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Manual changes to learning rate -&gt; automated setting of learning rate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CD8A31-929F-458E-97D0-8F2ED1F8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Jonathan Levine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91358-DDB6-453D-909E-880322A2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6</a:t>
            </a:fld>
            <a:endParaRPr lang="en-CA"/>
          </a:p>
        </p:txBody>
      </p:sp>
      <p:pic>
        <p:nvPicPr>
          <p:cNvPr id="5122" name="Picture 2" descr="KIT Supercomputer Among the 15 Fastest in Europe">
            <a:extLst>
              <a:ext uri="{FF2B5EF4-FFF2-40B4-BE49-F238E27FC236}">
                <a16:creationId xmlns:a16="http://schemas.microsoft.com/office/drawing/2014/main" id="{B21903E6-EAE1-4F90-9680-6E9F43E7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66" y="2445803"/>
            <a:ext cx="4568034" cy="26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2AF5-41A9-4D2C-9609-BA18CF1E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Challenges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8F94-1C96-4769-98B6-62C54A38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New to SOI devices and so figuring out if data was good was also a challenge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Getting our models to converge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Python Pandas default data precision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to handle large datasets with respect to training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9F447-DC9B-4900-A65F-E6597F36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Jonathan Levine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FA4CE-E0E4-46F0-82B6-26A2EAD7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65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07B-F763-400C-A3DA-0A5CD4C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Results</a:t>
            </a:r>
            <a:endParaRPr lang="en-CA" sz="6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608E-B54B-46BC-B648-C63D1CBE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6FFA2-5817-4829-826F-F14CEB24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0696C-A65D-459F-84CF-84AC84E8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82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EA67-B5B7-4A42-B275-0C4904E1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Future Work</a:t>
            </a:r>
            <a:endParaRPr lang="en-CA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759D-5E07-4FB8-8972-1BA9AF5A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Iterative approach to training the models and generating new simulation data based on training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sz="2400" dirty="0">
                <a:solidFill>
                  <a:schemeClr val="tx1"/>
                </a:solidFill>
              </a:rPr>
              <a:t>Automated Hyperparameter Tuning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 Removing noise from the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0D3F5-0D01-45FC-AEA6-A84A34BB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54EC7-605A-42B7-9E8E-76E2C5A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921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5437</TotalTime>
  <Words>574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Retrospect</vt:lpstr>
      <vt:lpstr>Accelerated Design of Silicon Photonic Devices with Neural Networks </vt:lpstr>
      <vt:lpstr>Main Motivations and Goals</vt:lpstr>
      <vt:lpstr>Grating Coupler Parameters</vt:lpstr>
      <vt:lpstr>Methodology</vt:lpstr>
      <vt:lpstr>Job Distribution </vt:lpstr>
      <vt:lpstr>ANN Development</vt:lpstr>
      <vt:lpstr>Challenges </vt:lpstr>
      <vt:lpstr>Results</vt:lpstr>
      <vt:lpstr>Future Work</vt:lpstr>
      <vt:lpstr>Reference: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Artificial Neural Network For Simulating Silicon Photonic Devices </dc:title>
  <dc:creator>宇 万</dc:creator>
  <cp:lastModifiedBy>Jonathan</cp:lastModifiedBy>
  <cp:revision>167</cp:revision>
  <dcterms:created xsi:type="dcterms:W3CDTF">2022-03-14T20:41:00Z</dcterms:created>
  <dcterms:modified xsi:type="dcterms:W3CDTF">2022-03-24T21:03:27Z</dcterms:modified>
</cp:coreProperties>
</file>