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7_447A5FD.xml" ContentType="application/vnd.ms-powerpoint.comments+xml"/>
  <Override PartName="/ppt/comments/modernComment_10C_57B50EA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1" r:id="rId6"/>
    <p:sldId id="265" r:id="rId7"/>
    <p:sldId id="263" r:id="rId8"/>
    <p:sldId id="268" r:id="rId9"/>
    <p:sldId id="264" r:id="rId10"/>
    <p:sldId id="272" r:id="rId11"/>
    <p:sldId id="270" r:id="rId12"/>
    <p:sldId id="27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FF2E1C6-936E-DF61-997E-CD98DB051DE0}" name="Jonathan" initials="J" userId="38ced7fb05115de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7_447A5F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1F5ED82-A81B-4CC1-93CF-D0A46ABAAA4A}" authorId="{EFF2E1C6-936E-DF61-997E-CD98DB051DE0}" created="2022-03-18T19:09:11.763">
    <pc:sldMkLst xmlns:pc="http://schemas.microsoft.com/office/powerpoint/2013/main/command">
      <pc:docMk/>
      <pc:sldMk cId="71804413" sldId="263"/>
    </pc:sldMkLst>
    <p188:txBody>
      <a:bodyPr/>
      <a:lstStyle/>
      <a:p>
        <a:r>
          <a:rPr lang="en-CA"/>
          <a:t>Add name to slide and slide numbers</a:t>
        </a:r>
      </a:p>
    </p188:txBody>
  </p188:cm>
</p188:cmLst>
</file>

<file path=ppt/comments/modernComment_10C_57B50E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6AEC23A-3439-4286-8C19-A2E4A087E9C6}" authorId="{EFF2E1C6-936E-DF61-997E-CD98DB051DE0}" created="2022-03-18T19:08:07.93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71483552" sldId="268"/>
      <ac:picMk id="1034" creationId="{B1683B0E-AAE9-4AE5-9D14-C841ADF6152C}"/>
    </ac:deMkLst>
    <p188:txBody>
      <a:bodyPr/>
      <a:lstStyle/>
      <a:p>
        <a:r>
          <a:rPr lang="en-CA"/>
          <a:t>Add figure labels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0BC2-502F-46FD-A784-7DB7F789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42B78-F6EF-40CB-B225-DF72ACEF8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E513E-A873-4716-B743-78B56F38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4B34-D8EA-44C8-B085-8D234E0325AE}" type="datetimeFigureOut">
              <a:rPr lang="en-CA" smtClean="0"/>
              <a:t>2022-03-18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D4E7-5847-4AB0-A97A-CF74C6A4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1CD69-A88B-4AA8-B5B9-2B6C5102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86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7C58-A7B1-4ECB-857E-97A5AD36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19F1D-FCB6-41AE-85FF-F1087352E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202E-4F0C-41AA-B559-368C9898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4B34-D8EA-44C8-B085-8D234E0325AE}" type="datetimeFigureOut">
              <a:rPr lang="en-CA" smtClean="0"/>
              <a:t>2022-03-18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212A2-9895-43F7-BA0C-9B931899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E757B-C2BA-4DDD-A8CC-1F1BD205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83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4E59E-B70A-4149-9923-BF0228FBF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4D236-592E-4A81-8BB7-5397BDD46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022B7-1374-4FA2-9A80-FA81144B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4B34-D8EA-44C8-B085-8D234E0325AE}" type="datetimeFigureOut">
              <a:rPr lang="en-CA" smtClean="0"/>
              <a:t>2022-03-18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88945-5B34-4D3D-8984-A7354B51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77C8B-66C4-4865-889E-89C870C9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F0CA-2342-4BBF-80AE-3A547C88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F4BE-74F0-4794-88CD-A4AE01C31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90633-BC03-4140-B69A-39EE3E3C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4B34-D8EA-44C8-B085-8D234E0325AE}" type="datetimeFigureOut">
              <a:rPr lang="en-CA" smtClean="0"/>
              <a:t>2022-03-18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5BE4-AE1F-4DB1-B82F-69CA0F09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B3775-5D98-4850-855C-DF96CFA3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71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27DC-1550-4FE2-9535-B8E02F12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4A016-ECE4-4C1E-AC6F-97B82551C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62FB6-F89E-4953-857A-C7727F80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4B34-D8EA-44C8-B085-8D234E0325AE}" type="datetimeFigureOut">
              <a:rPr lang="en-CA" smtClean="0"/>
              <a:t>2022-03-18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5BD20-4CD3-41E3-B3AE-EDBC2425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72D00-2E1B-4E2B-9CCA-BB7A79ED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29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EB18-112E-44EF-BA5B-16BD24AD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7E41C-0C9B-48F1-A706-4F3A7C9D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9254C-F1BC-4189-82DA-7EA865E61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3B335-2ACE-4C8E-B669-69B3E01B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4B34-D8EA-44C8-B085-8D234E0325AE}" type="datetimeFigureOut">
              <a:rPr lang="en-CA" smtClean="0"/>
              <a:t>2022-03-18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DDF21-EB1D-4314-B898-D7EDD51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E3001-D637-4D03-94A2-6AEA70C9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32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3380-B6F1-4BA1-95C9-75153B75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EB477-F967-43B8-95C2-355BE801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D3F85-74B9-43E6-A7E3-8025CDA59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F82FA-7186-48BB-9D1B-7C7ED8B3C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3CA96-CF58-4216-BA8A-A835188CA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7A53D-A5AA-4E45-B952-B8623C73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4B34-D8EA-44C8-B085-8D234E0325AE}" type="datetimeFigureOut">
              <a:rPr lang="en-CA" smtClean="0"/>
              <a:t>2022-03-18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7CAAE-4AC6-4CF5-AEF2-05C1A93B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F8636-2FB6-4A71-9C9C-094BD033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56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6F32-C990-4EF2-938A-6538B395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32886-1C67-4288-B4DF-AAF6AF3D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4B34-D8EA-44C8-B085-8D234E0325AE}" type="datetimeFigureOut">
              <a:rPr lang="en-CA" smtClean="0"/>
              <a:t>2022-03-18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62C9B-F5D3-44C7-ADF2-E1688378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F421F-EC7E-4044-B7C3-A66A1742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10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A6751-C1CC-4A84-AC41-D5D86FDB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4B34-D8EA-44C8-B085-8D234E0325AE}" type="datetimeFigureOut">
              <a:rPr lang="en-CA" smtClean="0"/>
              <a:t>2022-03-18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0B969-A9D0-46CF-9837-4C95B382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C3F0A-1DB5-40E3-864F-A1AE09DD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95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E45A-28D6-443F-8DFE-B01D5C17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BFF4-6E4F-4355-B5AE-EF334A32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0CB16-3D56-403A-B10B-42D417DA3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925E2-8FD8-4C0D-94CA-8DC1D31D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4B34-D8EA-44C8-B085-8D234E0325AE}" type="datetimeFigureOut">
              <a:rPr lang="en-CA" smtClean="0"/>
              <a:t>2022-03-18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D0BB0-0A98-4BB6-97F0-DC935BB5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97E45-1BB4-4196-A36E-7B967699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73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6456-3F7B-4C1B-B999-DA2661F7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B06B7-ABBE-459C-AA62-40939E9F5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03127-5107-4714-B26B-EE511FBB6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07FA2-5290-4AFA-B647-F6B74B27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4B34-D8EA-44C8-B085-8D234E0325AE}" type="datetimeFigureOut">
              <a:rPr lang="en-CA" smtClean="0"/>
              <a:t>2022-03-18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E34A1-A862-4B04-AC5D-E72AE82B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AE45D-F53D-4255-BCC8-2D95587B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79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A7E2B-4A06-495F-8DCD-5BBAD99D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AEB4C-3859-4C17-8783-B8FFB4E6F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D2DA-6B59-4FDB-A013-42A47D149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4B34-D8EA-44C8-B085-8D234E0325AE}" type="datetimeFigureOut">
              <a:rPr lang="en-CA" smtClean="0"/>
              <a:t>2022-03-18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488E-AAA8-4838-B439-7BEA5F204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114F-6CFD-4DA3-ACF9-7DF05A9ED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08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world.com/article/3465129/nt-govt-earmarks-funds-for-facial-recognition-system.html" TargetMode="External"/><Relationship Id="rId2" Type="http://schemas.openxmlformats.org/officeDocument/2006/relationships/hyperlink" Target="https://www.timetoast.com/timelines/inteligencia-artificial-97d4d2c2-b10b-4cb8-a78e-45e64b6d23b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pik.com/premium-vector/human-face_2451336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447A5FD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C_57B50EA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A633D9DD-9C64-2829-0CC4-0C4B07E2F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D5EF3-1A66-4D27-BBD2-7E0C7788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An Artificial Neural Network For Simulating Silicon Photonic Devices</a:t>
            </a:r>
            <a:br>
              <a:rPr lang="en-US" sz="3700"/>
            </a:br>
            <a:endParaRPr lang="en-US" sz="3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284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4792-0074-409E-B482-45738309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Data at 1.55 µm</a:t>
            </a:r>
            <a:endParaRPr lang="en-CA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19831D0-A040-4FC6-B60E-F94D7C13B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" y="1883612"/>
            <a:ext cx="5036820" cy="30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FF5CEA3-AC87-4497-AD52-B0CAFC24D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83612"/>
            <a:ext cx="5036820" cy="306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09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4B8B6DC-D4CE-4C86-AA54-6CDD5A7F7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6" y="1867500"/>
            <a:ext cx="5288280" cy="31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E739B1D-179C-4F68-A205-B9DCD34A6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242" y="1867500"/>
            <a:ext cx="5180016" cy="31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37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25D7-C7FC-4145-8C5B-6459321F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rid of the Noisy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B535-427B-4A6C-9336-117FDEF1C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16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4A66-10BA-4056-B6EF-944B69D2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694D-82D5-4D77-B10F-B2A7A82F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600" dirty="0">
                <a:hlinkClick r:id="rId2"/>
              </a:rPr>
              <a:t>INTELIGENCIA ARTIFICIAL timeline | </a:t>
            </a:r>
            <a:r>
              <a:rPr lang="en-CA" sz="1600" dirty="0" err="1">
                <a:hlinkClick r:id="rId2"/>
              </a:rPr>
              <a:t>Timetoast</a:t>
            </a:r>
            <a:r>
              <a:rPr lang="en-CA" sz="1600" dirty="0">
                <a:hlinkClick r:id="rId2"/>
              </a:rPr>
              <a:t> timelines</a:t>
            </a:r>
            <a:endParaRPr lang="en-CA" sz="1600" dirty="0"/>
          </a:p>
          <a:p>
            <a:r>
              <a:rPr lang="en-US" sz="1600" dirty="0">
                <a:hlinkClick r:id="rId3"/>
              </a:rPr>
              <a:t>NT govt earmarks funds for facial recognition system | Computerworld</a:t>
            </a:r>
            <a:endParaRPr lang="en-US" sz="1600" dirty="0"/>
          </a:p>
          <a:p>
            <a:r>
              <a:rPr lang="en-US" sz="1600" dirty="0">
                <a:hlinkClick r:id="rId4"/>
              </a:rPr>
              <a:t>Premium Vector | Human face (freepik.com)</a:t>
            </a:r>
            <a:endParaRPr lang="en-US" sz="1600" dirty="0"/>
          </a:p>
          <a:p>
            <a:r>
              <a:rPr lang="en-CA" sz="1600" b="0" i="0" dirty="0" err="1">
                <a:effectLst/>
                <a:latin typeface="Arial" panose="020B0604020202020204" pitchFamily="34" charset="0"/>
              </a:rPr>
              <a:t>D.Gostimirovic</a:t>
            </a:r>
            <a:r>
              <a:rPr lang="en-CA" sz="1600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CA" sz="1600" b="0" i="0" dirty="0" err="1">
                <a:effectLst/>
                <a:latin typeface="Arial" panose="020B0604020202020204" pitchFamily="34" charset="0"/>
              </a:rPr>
              <a:t>W.N.Ye</a:t>
            </a:r>
            <a:r>
              <a:rPr lang="en-CA" sz="1600" b="0" i="0" dirty="0">
                <a:effectLst/>
                <a:latin typeface="Arial" panose="020B0604020202020204" pitchFamily="34" charset="0"/>
              </a:rPr>
              <a:t>, ”An Open-Source Artificial Neural Network Model for</a:t>
            </a:r>
            <a:br>
              <a:rPr lang="en-CA" sz="1600" dirty="0"/>
            </a:br>
            <a:r>
              <a:rPr lang="en-CA" sz="1600" b="0" i="0" dirty="0">
                <a:effectLst/>
                <a:latin typeface="Arial" panose="020B0604020202020204" pitchFamily="34" charset="0"/>
              </a:rPr>
              <a:t>Polarization-Insensitive Silicon-on-Insulator Subwavelength Grating Couplers,” </a:t>
            </a:r>
            <a:r>
              <a:rPr lang="en-CA" sz="1600" b="0" i="0" dirty="0">
                <a:effectLst/>
                <a:latin typeface="Courier New" panose="02070309020205020404" pitchFamily="49" charset="0"/>
              </a:rPr>
              <a:t>I</a:t>
            </a:r>
            <a:r>
              <a:rPr lang="en-CA" sz="1600" b="0" i="0" dirty="0">
                <a:effectLst/>
                <a:latin typeface="Arial" panose="020B0604020202020204" pitchFamily="34" charset="0"/>
              </a:rPr>
              <a:t>EEE</a:t>
            </a:r>
            <a:br>
              <a:rPr lang="en-CA" sz="1600" dirty="0"/>
            </a:br>
            <a:r>
              <a:rPr lang="en-CA" sz="1600" b="0" i="0" dirty="0">
                <a:effectLst/>
                <a:latin typeface="Arial" panose="020B0604020202020204" pitchFamily="34" charset="0"/>
              </a:rPr>
              <a:t>JOURNAL OF SELECTED TOPICS IN QUANTUM ELECTRONICS, VOL, 25,</a:t>
            </a:r>
            <a:br>
              <a:rPr lang="en-CA" sz="1600" dirty="0"/>
            </a:br>
            <a:r>
              <a:rPr lang="en-CA" sz="1600" b="0" i="0" dirty="0">
                <a:effectLst/>
                <a:latin typeface="Arial" panose="020B0604020202020204" pitchFamily="34" charset="0"/>
              </a:rPr>
              <a:t>NO.3, MAY/JUNE 2019.</a:t>
            </a:r>
          </a:p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373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3BF711F-F9A0-4EA4-B156-A79E9F362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28728-808D-4BDC-8B2E-A0F2BA8F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01739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&amp; Background</a:t>
            </a:r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1980E82-01E3-4A47-A98E-B1524B65CE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3" t="36692" r="24054" b="14249"/>
          <a:stretch/>
        </p:blipFill>
        <p:spPr>
          <a:xfrm>
            <a:off x="732179" y="709987"/>
            <a:ext cx="3635784" cy="2663137"/>
          </a:xfrm>
          <a:prstGeom prst="rect">
            <a:avLst/>
          </a:prstGeom>
        </p:spPr>
      </p:pic>
      <p:pic>
        <p:nvPicPr>
          <p:cNvPr id="11" name="Picture 10" descr="A picture containing website&#10;&#10;Description automatically generated">
            <a:extLst>
              <a:ext uri="{FF2B5EF4-FFF2-40B4-BE49-F238E27FC236}">
                <a16:creationId xmlns:a16="http://schemas.microsoft.com/office/drawing/2014/main" id="{E485C630-EB41-4DE8-ABC1-F1B8BF891D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8"/>
          <a:stretch/>
        </p:blipFill>
        <p:spPr>
          <a:xfrm>
            <a:off x="4656208" y="709988"/>
            <a:ext cx="3292790" cy="266313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BEBFFC9-ED65-47AA-B734-1C2AC70EA3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4" b="417"/>
          <a:stretch/>
        </p:blipFill>
        <p:spPr>
          <a:xfrm>
            <a:off x="8450716" y="684449"/>
            <a:ext cx="2927451" cy="266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8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0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7C3E2-4414-47E1-B530-CB8FA077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How ANN Works?</a:t>
            </a:r>
          </a:p>
        </p:txBody>
      </p:sp>
      <p:grpSp>
        <p:nvGrpSpPr>
          <p:cNvPr id="130" name="Group 12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2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Rectangle 12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 descr="Diagram&#10;&#10;Description automatically generated">
            <a:extLst>
              <a:ext uri="{FF2B5EF4-FFF2-40B4-BE49-F238E27FC236}">
                <a16:creationId xmlns:a16="http://schemas.microsoft.com/office/drawing/2014/main" id="{FCC84E5F-C597-45C6-ABA2-07DD1F0B0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866" y="2093109"/>
            <a:ext cx="3124148" cy="2671146"/>
          </a:xfrm>
          <a:prstGeom prst="rect">
            <a:avLst/>
          </a:prstGeom>
        </p:spPr>
      </p:pic>
      <p:pic>
        <p:nvPicPr>
          <p:cNvPr id="58" name="Picture 57" descr="Diagram&#10;&#10;Description automatically generated">
            <a:extLst>
              <a:ext uri="{FF2B5EF4-FFF2-40B4-BE49-F238E27FC236}">
                <a16:creationId xmlns:a16="http://schemas.microsoft.com/office/drawing/2014/main" id="{DAF18DD2-A7EB-4185-AA0D-42F5C1118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6" y="1984289"/>
            <a:ext cx="4201871" cy="288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8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4895D-016A-45CD-897B-E83E78E0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SOI Subwavelength Grating Coupler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C30472B-480C-471D-8251-2D43896BC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9" y="985570"/>
            <a:ext cx="7368946" cy="324233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7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1AC1C-5318-41A6-8F5B-6146E05A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CA" sz="3800"/>
              <a:t>Job Distribution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2DBB-E119-429A-A53D-81D93AC46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CA" sz="2000" dirty="0"/>
              <a:t>Data Acquisition</a:t>
            </a:r>
          </a:p>
          <a:p>
            <a:r>
              <a:rPr lang="en-CA" sz="2000" dirty="0"/>
              <a:t>ANN Development</a:t>
            </a:r>
          </a:p>
          <a:p>
            <a:endParaRPr lang="en-CA" sz="2000" dirty="0"/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A9AED7D8-30D5-DFDD-2AD1-45086DC62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57" r="5209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6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toothbrushes in a glass case&#10;&#10;Description automatically generated with low confidence">
            <a:extLst>
              <a:ext uri="{FF2B5EF4-FFF2-40B4-BE49-F238E27FC236}">
                <a16:creationId xmlns:a16="http://schemas.microsoft.com/office/drawing/2014/main" id="{570F818F-B4E1-C45D-FFF6-BD82818D2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98" b="973"/>
          <a:stretch/>
        </p:blipFill>
        <p:spPr>
          <a:xfrm>
            <a:off x="180975" y="175336"/>
            <a:ext cx="11823637" cy="6499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B25B3F-31F7-4CB0-9EE6-0AB00B2B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Lumerical</a:t>
            </a:r>
            <a:r>
              <a:rPr lang="en-US" sz="4000" dirty="0">
                <a:solidFill>
                  <a:srgbClr val="FFFFFF"/>
                </a:solidFill>
              </a:rPr>
              <a:t> Data Acquisition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9A823-C57E-46D2-95D2-C29BF7536BC9}"/>
              </a:ext>
            </a:extLst>
          </p:cNvPr>
          <p:cNvSpPr txBox="1"/>
          <p:nvPr/>
        </p:nvSpPr>
        <p:spPr>
          <a:xfrm>
            <a:off x="9986556" y="6238355"/>
            <a:ext cx="2107019" cy="471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By – Randi Wan</a:t>
            </a:r>
          </a:p>
        </p:txBody>
      </p:sp>
    </p:spTree>
    <p:extLst>
      <p:ext uri="{BB962C8B-B14F-4D97-AF65-F5344CB8AC3E}">
        <p14:creationId xmlns:p14="http://schemas.microsoft.com/office/powerpoint/2010/main" val="320266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04F172-6EB3-455C-A29E-4A9C25DF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Development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827BCF-0E9C-47DD-8FFA-493A505DB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CPU: 6700k @ 4.0 </a:t>
            </a:r>
            <a:r>
              <a:rPr lang="en-US" dirty="0" err="1"/>
              <a:t>Ghz</a:t>
            </a:r>
            <a:r>
              <a:rPr lang="en-US" dirty="0"/>
              <a:t>, 64 Gb RAM @ 2400 MHz</a:t>
            </a:r>
          </a:p>
          <a:p>
            <a:r>
              <a:rPr lang="en-US" dirty="0"/>
              <a:t>Optimizer: Adam optimizer w\ learning rate=0.001</a:t>
            </a:r>
          </a:p>
          <a:p>
            <a:r>
              <a:rPr lang="en-US" dirty="0"/>
              <a:t>Log transform of the labels</a:t>
            </a:r>
          </a:p>
          <a:p>
            <a:r>
              <a:rPr lang="en-US" dirty="0"/>
              <a:t>Used a data loader to batch the data into a batch size of 10k </a:t>
            </a:r>
          </a:p>
        </p:txBody>
      </p:sp>
    </p:spTree>
    <p:extLst>
      <p:ext uri="{BB962C8B-B14F-4D97-AF65-F5344CB8AC3E}">
        <p14:creationId xmlns:p14="http://schemas.microsoft.com/office/powerpoint/2010/main" val="718044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A5AE978-1351-4BD6-8D0B-0F46A5C9A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7" y="1805053"/>
            <a:ext cx="5665175" cy="331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1683B0E-AAE9-4AE5-9D14-C841ADF61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0" y="1789984"/>
            <a:ext cx="5550300" cy="333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0EE4E9-2263-491D-ACA1-D35B263D0DC3}"/>
              </a:ext>
            </a:extLst>
          </p:cNvPr>
          <p:cNvSpPr txBox="1"/>
          <p:nvPr/>
        </p:nvSpPr>
        <p:spPr>
          <a:xfrm>
            <a:off x="1102737" y="501650"/>
            <a:ext cx="10350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Training The ANN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147148355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FCA780A-9E90-4E22-AE7E-8B7E6B8E0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828614"/>
            <a:ext cx="5257800" cy="320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E281BF0-1099-4E51-ADC1-80B27C895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02" y="1828614"/>
            <a:ext cx="5395398" cy="328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84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169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An Artificial Neural Network For Simulating Silicon Photonic Devices </vt:lpstr>
      <vt:lpstr>Introduction &amp; Background</vt:lpstr>
      <vt:lpstr>How ANN Works?</vt:lpstr>
      <vt:lpstr>SOI Subwavelength Grating Coupler</vt:lpstr>
      <vt:lpstr>Job Distribution</vt:lpstr>
      <vt:lpstr>Lumerical Data Acquisition</vt:lpstr>
      <vt:lpstr>ANN Development</vt:lpstr>
      <vt:lpstr>PowerPoint Presentation</vt:lpstr>
      <vt:lpstr>PowerPoint Presentation</vt:lpstr>
      <vt:lpstr>Optimized Data at 1.55 µm</vt:lpstr>
      <vt:lpstr>PowerPoint Presentation</vt:lpstr>
      <vt:lpstr>Getting rid of the Noisy Data</vt:lpstr>
      <vt:lpstr>Reference: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Artificial Neural Network For Simulating Silicon Photonic Devices </dc:title>
  <dc:creator>宇 万</dc:creator>
  <cp:lastModifiedBy>Jonathan</cp:lastModifiedBy>
  <cp:revision>23</cp:revision>
  <dcterms:created xsi:type="dcterms:W3CDTF">2022-03-14T20:41:00Z</dcterms:created>
  <dcterms:modified xsi:type="dcterms:W3CDTF">2022-03-18T19:31:57Z</dcterms:modified>
</cp:coreProperties>
</file>