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73" r:id="rId3"/>
    <p:sldId id="262" r:id="rId4"/>
    <p:sldId id="275" r:id="rId5"/>
    <p:sldId id="276" r:id="rId6"/>
    <p:sldId id="265" r:id="rId7"/>
    <p:sldId id="281" r:id="rId8"/>
    <p:sldId id="266" r:id="rId9"/>
    <p:sldId id="282" r:id="rId10"/>
    <p:sldId id="283" r:id="rId11"/>
    <p:sldId id="284" r:id="rId12"/>
    <p:sldId id="285" r:id="rId13"/>
    <p:sldId id="286" r:id="rId14"/>
    <p:sldId id="287" r:id="rId15"/>
    <p:sldId id="271" r:id="rId16"/>
    <p:sldId id="288" r:id="rId17"/>
    <p:sldId id="272" r:id="rId18"/>
    <p:sldId id="289" r:id="rId19"/>
    <p:sldId id="290" r:id="rId20"/>
    <p:sldId id="292" r:id="rId21"/>
    <p:sldId id="293" r:id="rId22"/>
    <p:sldId id="294" r:id="rId23"/>
    <p:sldId id="263" r:id="rId24"/>
    <p:sldId id="277" r:id="rId25"/>
    <p:sldId id="297" r:id="rId26"/>
    <p:sldId id="279" r:id="rId27"/>
    <p:sldId id="295" r:id="rId28"/>
    <p:sldId id="296" r:id="rId29"/>
    <p:sldId id="298" r:id="rId30"/>
    <p:sldId id="299" r:id="rId31"/>
    <p:sldId id="278" r:id="rId32"/>
    <p:sldId id="267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F2E1C6-936E-DF61-997E-CD98DB051DE0}" name="Jonathan" initials="J" userId="38ced7fb05115d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977A1-1367-4957-9C73-F39E564980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7A82B6-1ACD-4073-9BD8-17714A28E46C}">
      <dgm:prSet/>
      <dgm:spPr/>
      <dgm:t>
        <a:bodyPr/>
        <a:lstStyle/>
        <a:p>
          <a:r>
            <a:rPr lang="en-CA" dirty="0"/>
            <a:t>Introduction</a:t>
          </a:r>
          <a:endParaRPr lang="en-US" dirty="0"/>
        </a:p>
      </dgm:t>
    </dgm:pt>
    <dgm:pt modelId="{79459710-E7C9-4236-93DD-4377D30ADA85}" type="parTrans" cxnId="{29C09812-8964-45A6-8685-713C608FF439}">
      <dgm:prSet/>
      <dgm:spPr/>
      <dgm:t>
        <a:bodyPr/>
        <a:lstStyle/>
        <a:p>
          <a:endParaRPr lang="en-US"/>
        </a:p>
      </dgm:t>
    </dgm:pt>
    <dgm:pt modelId="{3D18EDDF-28D1-4516-9AFE-E28338AA8FFF}" type="sibTrans" cxnId="{29C09812-8964-45A6-8685-713C608FF439}">
      <dgm:prSet/>
      <dgm:spPr/>
      <dgm:t>
        <a:bodyPr/>
        <a:lstStyle/>
        <a:p>
          <a:endParaRPr lang="en-US"/>
        </a:p>
      </dgm:t>
    </dgm:pt>
    <dgm:pt modelId="{97BB7CB0-2B85-4A29-976B-A6B1F20E59C8}">
      <dgm:prSet/>
      <dgm:spPr/>
      <dgm:t>
        <a:bodyPr/>
        <a:lstStyle/>
        <a:p>
          <a:r>
            <a:rPr lang="en-CA"/>
            <a:t>FDTD Settings</a:t>
          </a:r>
          <a:endParaRPr lang="en-US"/>
        </a:p>
      </dgm:t>
    </dgm:pt>
    <dgm:pt modelId="{3366F8B7-0752-4995-A8A7-D996D7AAA1FA}" type="parTrans" cxnId="{9516B2F5-1479-4EBA-B807-90DEEFB71BF0}">
      <dgm:prSet/>
      <dgm:spPr/>
      <dgm:t>
        <a:bodyPr/>
        <a:lstStyle/>
        <a:p>
          <a:endParaRPr lang="en-US"/>
        </a:p>
      </dgm:t>
    </dgm:pt>
    <dgm:pt modelId="{36EA58B0-506B-40EB-BD36-289B070E12BA}" type="sibTrans" cxnId="{9516B2F5-1479-4EBA-B807-90DEEFB71BF0}">
      <dgm:prSet/>
      <dgm:spPr/>
      <dgm:t>
        <a:bodyPr/>
        <a:lstStyle/>
        <a:p>
          <a:endParaRPr lang="en-US"/>
        </a:p>
      </dgm:t>
    </dgm:pt>
    <dgm:pt modelId="{8A04D58E-0991-4A1A-AC9B-B430FD03C5F0}">
      <dgm:prSet/>
      <dgm:spPr/>
      <dgm:t>
        <a:bodyPr/>
        <a:lstStyle/>
        <a:p>
          <a:r>
            <a:rPr lang="en-CA"/>
            <a:t>Challenge</a:t>
          </a:r>
          <a:endParaRPr lang="en-US"/>
        </a:p>
      </dgm:t>
    </dgm:pt>
    <dgm:pt modelId="{F958516B-B906-4DDF-A437-815F9DD3BCCA}" type="parTrans" cxnId="{84015359-4B70-48FF-9C5A-96E3D50DDBBF}">
      <dgm:prSet/>
      <dgm:spPr/>
      <dgm:t>
        <a:bodyPr/>
        <a:lstStyle/>
        <a:p>
          <a:endParaRPr lang="en-US"/>
        </a:p>
      </dgm:t>
    </dgm:pt>
    <dgm:pt modelId="{310EA740-E75C-4778-B3C1-1DAACCBA003E}" type="sibTrans" cxnId="{84015359-4B70-48FF-9C5A-96E3D50DDBBF}">
      <dgm:prSet/>
      <dgm:spPr/>
      <dgm:t>
        <a:bodyPr/>
        <a:lstStyle/>
        <a:p>
          <a:endParaRPr lang="en-US"/>
        </a:p>
      </dgm:t>
    </dgm:pt>
    <dgm:pt modelId="{B2AE4437-6B44-4BEF-BD60-2D8ED11FACFE}">
      <dgm:prSet/>
      <dgm:spPr/>
      <dgm:t>
        <a:bodyPr/>
        <a:lstStyle/>
        <a:p>
          <a:r>
            <a:rPr lang="en-CA" dirty="0"/>
            <a:t>Innovation</a:t>
          </a:r>
          <a:endParaRPr lang="en-US" dirty="0"/>
        </a:p>
      </dgm:t>
    </dgm:pt>
    <dgm:pt modelId="{17ADB0A8-4969-43D2-8E97-EC5A2B5AD207}" type="parTrans" cxnId="{CB8B9136-7B3E-4588-BD4E-AE13E536D332}">
      <dgm:prSet/>
      <dgm:spPr/>
      <dgm:t>
        <a:bodyPr/>
        <a:lstStyle/>
        <a:p>
          <a:endParaRPr lang="en-US"/>
        </a:p>
      </dgm:t>
    </dgm:pt>
    <dgm:pt modelId="{F6C9969A-052E-4066-9D20-A38EC7B7FE20}" type="sibTrans" cxnId="{CB8B9136-7B3E-4588-BD4E-AE13E536D332}">
      <dgm:prSet/>
      <dgm:spPr/>
      <dgm:t>
        <a:bodyPr/>
        <a:lstStyle/>
        <a:p>
          <a:endParaRPr lang="en-US"/>
        </a:p>
      </dgm:t>
    </dgm:pt>
    <dgm:pt modelId="{FC292DB1-2E6F-4158-A4C9-04E4FED43C26}">
      <dgm:prSet/>
      <dgm:spPr/>
      <dgm:t>
        <a:bodyPr/>
        <a:lstStyle/>
        <a:p>
          <a:r>
            <a:rPr lang="en-CA" dirty="0"/>
            <a:t>Future Plan</a:t>
          </a:r>
        </a:p>
      </dgm:t>
    </dgm:pt>
    <dgm:pt modelId="{5FC27C44-5A03-4C87-AE5A-A63897F9A5C6}" type="parTrans" cxnId="{BCC8A38A-6351-41DA-8A93-04340D1326AD}">
      <dgm:prSet/>
      <dgm:spPr/>
      <dgm:t>
        <a:bodyPr/>
        <a:lstStyle/>
        <a:p>
          <a:endParaRPr lang="en-US"/>
        </a:p>
      </dgm:t>
    </dgm:pt>
    <dgm:pt modelId="{8FD13BC1-9FA0-4162-AC9E-28AC2DC6CB77}" type="sibTrans" cxnId="{BCC8A38A-6351-41DA-8A93-04340D1326AD}">
      <dgm:prSet/>
      <dgm:spPr/>
      <dgm:t>
        <a:bodyPr/>
        <a:lstStyle/>
        <a:p>
          <a:endParaRPr lang="en-US"/>
        </a:p>
      </dgm:t>
    </dgm:pt>
    <dgm:pt modelId="{3E12AD4F-8782-4D61-A694-71F192B24B9B}" type="pres">
      <dgm:prSet presAssocID="{B47977A1-1367-4957-9C73-F39E564980CE}" presName="vert0" presStyleCnt="0">
        <dgm:presLayoutVars>
          <dgm:dir/>
          <dgm:animOne val="branch"/>
          <dgm:animLvl val="lvl"/>
        </dgm:presLayoutVars>
      </dgm:prSet>
      <dgm:spPr/>
    </dgm:pt>
    <dgm:pt modelId="{D2C23E97-C46E-4C89-95F9-933EBBA626C7}" type="pres">
      <dgm:prSet presAssocID="{CD7A82B6-1ACD-4073-9BD8-17714A28E46C}" presName="thickLine" presStyleLbl="alignNode1" presStyleIdx="0" presStyleCnt="5"/>
      <dgm:spPr/>
    </dgm:pt>
    <dgm:pt modelId="{8D26D876-2F54-4435-B7B9-259688466C7A}" type="pres">
      <dgm:prSet presAssocID="{CD7A82B6-1ACD-4073-9BD8-17714A28E46C}" presName="horz1" presStyleCnt="0"/>
      <dgm:spPr/>
    </dgm:pt>
    <dgm:pt modelId="{95B0AB47-56AB-4163-B418-14300C3BAF72}" type="pres">
      <dgm:prSet presAssocID="{CD7A82B6-1ACD-4073-9BD8-17714A28E46C}" presName="tx1" presStyleLbl="revTx" presStyleIdx="0" presStyleCnt="5"/>
      <dgm:spPr/>
    </dgm:pt>
    <dgm:pt modelId="{E86EDB41-46D1-4ECB-9E19-C4AB630588FD}" type="pres">
      <dgm:prSet presAssocID="{CD7A82B6-1ACD-4073-9BD8-17714A28E46C}" presName="vert1" presStyleCnt="0"/>
      <dgm:spPr/>
    </dgm:pt>
    <dgm:pt modelId="{A0D2610A-B470-4AFC-B289-60E3F6B77851}" type="pres">
      <dgm:prSet presAssocID="{97BB7CB0-2B85-4A29-976B-A6B1F20E59C8}" presName="thickLine" presStyleLbl="alignNode1" presStyleIdx="1" presStyleCnt="5"/>
      <dgm:spPr/>
    </dgm:pt>
    <dgm:pt modelId="{0F291021-10D3-4522-AAAB-F1BBA99F575D}" type="pres">
      <dgm:prSet presAssocID="{97BB7CB0-2B85-4A29-976B-A6B1F20E59C8}" presName="horz1" presStyleCnt="0"/>
      <dgm:spPr/>
    </dgm:pt>
    <dgm:pt modelId="{1310F2BD-5273-462E-932F-7E32A715BF74}" type="pres">
      <dgm:prSet presAssocID="{97BB7CB0-2B85-4A29-976B-A6B1F20E59C8}" presName="tx1" presStyleLbl="revTx" presStyleIdx="1" presStyleCnt="5"/>
      <dgm:spPr/>
    </dgm:pt>
    <dgm:pt modelId="{67BDE52C-517E-4BA4-BFE9-F4C5497BC373}" type="pres">
      <dgm:prSet presAssocID="{97BB7CB0-2B85-4A29-976B-A6B1F20E59C8}" presName="vert1" presStyleCnt="0"/>
      <dgm:spPr/>
    </dgm:pt>
    <dgm:pt modelId="{13C0514D-B929-4EC8-9E6E-F61AAD6A7A1A}" type="pres">
      <dgm:prSet presAssocID="{8A04D58E-0991-4A1A-AC9B-B430FD03C5F0}" presName="thickLine" presStyleLbl="alignNode1" presStyleIdx="2" presStyleCnt="5"/>
      <dgm:spPr/>
    </dgm:pt>
    <dgm:pt modelId="{A6555AAC-20B8-4B5B-8AF9-1D7D8FC360EF}" type="pres">
      <dgm:prSet presAssocID="{8A04D58E-0991-4A1A-AC9B-B430FD03C5F0}" presName="horz1" presStyleCnt="0"/>
      <dgm:spPr/>
    </dgm:pt>
    <dgm:pt modelId="{2C06CD27-8F4D-4844-84D1-4FE5C4FB9750}" type="pres">
      <dgm:prSet presAssocID="{8A04D58E-0991-4A1A-AC9B-B430FD03C5F0}" presName="tx1" presStyleLbl="revTx" presStyleIdx="2" presStyleCnt="5"/>
      <dgm:spPr/>
    </dgm:pt>
    <dgm:pt modelId="{B825B514-767D-4287-B91F-4582D5535995}" type="pres">
      <dgm:prSet presAssocID="{8A04D58E-0991-4A1A-AC9B-B430FD03C5F0}" presName="vert1" presStyleCnt="0"/>
      <dgm:spPr/>
    </dgm:pt>
    <dgm:pt modelId="{3E248B5A-7200-4FDE-A8E0-4EAFAC68848C}" type="pres">
      <dgm:prSet presAssocID="{B2AE4437-6B44-4BEF-BD60-2D8ED11FACFE}" presName="thickLine" presStyleLbl="alignNode1" presStyleIdx="3" presStyleCnt="5"/>
      <dgm:spPr/>
    </dgm:pt>
    <dgm:pt modelId="{1D1D93FE-5FE4-4047-84B6-5FAAEFE06E19}" type="pres">
      <dgm:prSet presAssocID="{B2AE4437-6B44-4BEF-BD60-2D8ED11FACFE}" presName="horz1" presStyleCnt="0"/>
      <dgm:spPr/>
    </dgm:pt>
    <dgm:pt modelId="{6E45CCE6-10AB-416E-B57A-22B26B66C4D8}" type="pres">
      <dgm:prSet presAssocID="{B2AE4437-6B44-4BEF-BD60-2D8ED11FACFE}" presName="tx1" presStyleLbl="revTx" presStyleIdx="3" presStyleCnt="5"/>
      <dgm:spPr/>
    </dgm:pt>
    <dgm:pt modelId="{CB68FDD0-BA09-4628-903B-C50ED811F179}" type="pres">
      <dgm:prSet presAssocID="{B2AE4437-6B44-4BEF-BD60-2D8ED11FACFE}" presName="vert1" presStyleCnt="0"/>
      <dgm:spPr/>
    </dgm:pt>
    <dgm:pt modelId="{ECD5D9EC-804D-449C-B4A3-73A3572955AC}" type="pres">
      <dgm:prSet presAssocID="{FC292DB1-2E6F-4158-A4C9-04E4FED43C26}" presName="thickLine" presStyleLbl="alignNode1" presStyleIdx="4" presStyleCnt="5"/>
      <dgm:spPr/>
    </dgm:pt>
    <dgm:pt modelId="{5E06077F-E807-42D5-B441-FD19DAD46434}" type="pres">
      <dgm:prSet presAssocID="{FC292DB1-2E6F-4158-A4C9-04E4FED43C26}" presName="horz1" presStyleCnt="0"/>
      <dgm:spPr/>
    </dgm:pt>
    <dgm:pt modelId="{FB0FE281-8C89-4354-88C9-1C0F3D37DEB0}" type="pres">
      <dgm:prSet presAssocID="{FC292DB1-2E6F-4158-A4C9-04E4FED43C26}" presName="tx1" presStyleLbl="revTx" presStyleIdx="4" presStyleCnt="5"/>
      <dgm:spPr/>
    </dgm:pt>
    <dgm:pt modelId="{F3FF3EC9-7D80-4CF7-88D1-5E6D18F2A27F}" type="pres">
      <dgm:prSet presAssocID="{FC292DB1-2E6F-4158-A4C9-04E4FED43C26}" presName="vert1" presStyleCnt="0"/>
      <dgm:spPr/>
    </dgm:pt>
  </dgm:ptLst>
  <dgm:cxnLst>
    <dgm:cxn modelId="{FE348A01-CC71-4294-99BB-AAC18C7A4A07}" type="presOf" srcId="{B47977A1-1367-4957-9C73-F39E564980CE}" destId="{3E12AD4F-8782-4D61-A694-71F192B24B9B}" srcOrd="0" destOrd="0" presId="urn:microsoft.com/office/officeart/2008/layout/LinedList"/>
    <dgm:cxn modelId="{29C09812-8964-45A6-8685-713C608FF439}" srcId="{B47977A1-1367-4957-9C73-F39E564980CE}" destId="{CD7A82B6-1ACD-4073-9BD8-17714A28E46C}" srcOrd="0" destOrd="0" parTransId="{79459710-E7C9-4236-93DD-4377D30ADA85}" sibTransId="{3D18EDDF-28D1-4516-9AFE-E28338AA8FFF}"/>
    <dgm:cxn modelId="{CB8B9136-7B3E-4588-BD4E-AE13E536D332}" srcId="{B47977A1-1367-4957-9C73-F39E564980CE}" destId="{B2AE4437-6B44-4BEF-BD60-2D8ED11FACFE}" srcOrd="3" destOrd="0" parTransId="{17ADB0A8-4969-43D2-8E97-EC5A2B5AD207}" sibTransId="{F6C9969A-052E-4066-9D20-A38EC7B7FE20}"/>
    <dgm:cxn modelId="{32313B43-CF8C-4FED-8F64-667DEE21C12E}" type="presOf" srcId="{8A04D58E-0991-4A1A-AC9B-B430FD03C5F0}" destId="{2C06CD27-8F4D-4844-84D1-4FE5C4FB9750}" srcOrd="0" destOrd="0" presId="urn:microsoft.com/office/officeart/2008/layout/LinedList"/>
    <dgm:cxn modelId="{C5584578-EA45-4E0B-9967-077345C105A3}" type="presOf" srcId="{97BB7CB0-2B85-4A29-976B-A6B1F20E59C8}" destId="{1310F2BD-5273-462E-932F-7E32A715BF74}" srcOrd="0" destOrd="0" presId="urn:microsoft.com/office/officeart/2008/layout/LinedList"/>
    <dgm:cxn modelId="{84015359-4B70-48FF-9C5A-96E3D50DDBBF}" srcId="{B47977A1-1367-4957-9C73-F39E564980CE}" destId="{8A04D58E-0991-4A1A-AC9B-B430FD03C5F0}" srcOrd="2" destOrd="0" parTransId="{F958516B-B906-4DDF-A437-815F9DD3BCCA}" sibTransId="{310EA740-E75C-4778-B3C1-1DAACCBA003E}"/>
    <dgm:cxn modelId="{03D0187F-17CE-4FE3-BD8C-268799193621}" type="presOf" srcId="{B2AE4437-6B44-4BEF-BD60-2D8ED11FACFE}" destId="{6E45CCE6-10AB-416E-B57A-22B26B66C4D8}" srcOrd="0" destOrd="0" presId="urn:microsoft.com/office/officeart/2008/layout/LinedList"/>
    <dgm:cxn modelId="{BCC8A38A-6351-41DA-8A93-04340D1326AD}" srcId="{B47977A1-1367-4957-9C73-F39E564980CE}" destId="{FC292DB1-2E6F-4158-A4C9-04E4FED43C26}" srcOrd="4" destOrd="0" parTransId="{5FC27C44-5A03-4C87-AE5A-A63897F9A5C6}" sibTransId="{8FD13BC1-9FA0-4162-AC9E-28AC2DC6CB77}"/>
    <dgm:cxn modelId="{2295359D-2B87-4316-A091-E207ED73AAA3}" type="presOf" srcId="{FC292DB1-2E6F-4158-A4C9-04E4FED43C26}" destId="{FB0FE281-8C89-4354-88C9-1C0F3D37DEB0}" srcOrd="0" destOrd="0" presId="urn:microsoft.com/office/officeart/2008/layout/LinedList"/>
    <dgm:cxn modelId="{343089BB-6E07-4B25-80B0-D249C88FB618}" type="presOf" srcId="{CD7A82B6-1ACD-4073-9BD8-17714A28E46C}" destId="{95B0AB47-56AB-4163-B418-14300C3BAF72}" srcOrd="0" destOrd="0" presId="urn:microsoft.com/office/officeart/2008/layout/LinedList"/>
    <dgm:cxn modelId="{9516B2F5-1479-4EBA-B807-90DEEFB71BF0}" srcId="{B47977A1-1367-4957-9C73-F39E564980CE}" destId="{97BB7CB0-2B85-4A29-976B-A6B1F20E59C8}" srcOrd="1" destOrd="0" parTransId="{3366F8B7-0752-4995-A8A7-D996D7AAA1FA}" sibTransId="{36EA58B0-506B-40EB-BD36-289B070E12BA}"/>
    <dgm:cxn modelId="{B83CA1AF-ACF2-4BAD-9B00-55AAD21975BD}" type="presParOf" srcId="{3E12AD4F-8782-4D61-A694-71F192B24B9B}" destId="{D2C23E97-C46E-4C89-95F9-933EBBA626C7}" srcOrd="0" destOrd="0" presId="urn:microsoft.com/office/officeart/2008/layout/LinedList"/>
    <dgm:cxn modelId="{58B54340-6980-461C-A3BD-0733DB01E0AC}" type="presParOf" srcId="{3E12AD4F-8782-4D61-A694-71F192B24B9B}" destId="{8D26D876-2F54-4435-B7B9-259688466C7A}" srcOrd="1" destOrd="0" presId="urn:microsoft.com/office/officeart/2008/layout/LinedList"/>
    <dgm:cxn modelId="{FFAE9810-BCA7-4E9D-92AB-8B375B0E22FA}" type="presParOf" srcId="{8D26D876-2F54-4435-B7B9-259688466C7A}" destId="{95B0AB47-56AB-4163-B418-14300C3BAF72}" srcOrd="0" destOrd="0" presId="urn:microsoft.com/office/officeart/2008/layout/LinedList"/>
    <dgm:cxn modelId="{0BD6DCB2-9CDE-4C10-B6AE-D61FC112C338}" type="presParOf" srcId="{8D26D876-2F54-4435-B7B9-259688466C7A}" destId="{E86EDB41-46D1-4ECB-9E19-C4AB630588FD}" srcOrd="1" destOrd="0" presId="urn:microsoft.com/office/officeart/2008/layout/LinedList"/>
    <dgm:cxn modelId="{B955CEF5-943F-4269-8C95-D3872856C719}" type="presParOf" srcId="{3E12AD4F-8782-4D61-A694-71F192B24B9B}" destId="{A0D2610A-B470-4AFC-B289-60E3F6B77851}" srcOrd="2" destOrd="0" presId="urn:microsoft.com/office/officeart/2008/layout/LinedList"/>
    <dgm:cxn modelId="{B761180E-6DA7-4ABF-8E27-6F8350C08248}" type="presParOf" srcId="{3E12AD4F-8782-4D61-A694-71F192B24B9B}" destId="{0F291021-10D3-4522-AAAB-F1BBA99F575D}" srcOrd="3" destOrd="0" presId="urn:microsoft.com/office/officeart/2008/layout/LinedList"/>
    <dgm:cxn modelId="{CEF0946E-6969-4C67-B3E9-F033482C5448}" type="presParOf" srcId="{0F291021-10D3-4522-AAAB-F1BBA99F575D}" destId="{1310F2BD-5273-462E-932F-7E32A715BF74}" srcOrd="0" destOrd="0" presId="urn:microsoft.com/office/officeart/2008/layout/LinedList"/>
    <dgm:cxn modelId="{FDF56258-4D12-486D-97E9-5DCC29D2996C}" type="presParOf" srcId="{0F291021-10D3-4522-AAAB-F1BBA99F575D}" destId="{67BDE52C-517E-4BA4-BFE9-F4C5497BC373}" srcOrd="1" destOrd="0" presId="urn:microsoft.com/office/officeart/2008/layout/LinedList"/>
    <dgm:cxn modelId="{37E551F3-4D75-43F7-8C0C-B7D32AFE7FA2}" type="presParOf" srcId="{3E12AD4F-8782-4D61-A694-71F192B24B9B}" destId="{13C0514D-B929-4EC8-9E6E-F61AAD6A7A1A}" srcOrd="4" destOrd="0" presId="urn:microsoft.com/office/officeart/2008/layout/LinedList"/>
    <dgm:cxn modelId="{A94EF317-AB9E-4D15-B33A-D37146B6CDA8}" type="presParOf" srcId="{3E12AD4F-8782-4D61-A694-71F192B24B9B}" destId="{A6555AAC-20B8-4B5B-8AF9-1D7D8FC360EF}" srcOrd="5" destOrd="0" presId="urn:microsoft.com/office/officeart/2008/layout/LinedList"/>
    <dgm:cxn modelId="{7F4D3A08-8AC2-4B65-8798-C3D32798E864}" type="presParOf" srcId="{A6555AAC-20B8-4B5B-8AF9-1D7D8FC360EF}" destId="{2C06CD27-8F4D-4844-84D1-4FE5C4FB9750}" srcOrd="0" destOrd="0" presId="urn:microsoft.com/office/officeart/2008/layout/LinedList"/>
    <dgm:cxn modelId="{45317A0D-2AD5-406D-8319-6A50C8219DA2}" type="presParOf" srcId="{A6555AAC-20B8-4B5B-8AF9-1D7D8FC360EF}" destId="{B825B514-767D-4287-B91F-4582D5535995}" srcOrd="1" destOrd="0" presId="urn:microsoft.com/office/officeart/2008/layout/LinedList"/>
    <dgm:cxn modelId="{6DA379CF-A27E-4BB4-BE6B-E090F8699FCF}" type="presParOf" srcId="{3E12AD4F-8782-4D61-A694-71F192B24B9B}" destId="{3E248B5A-7200-4FDE-A8E0-4EAFAC68848C}" srcOrd="6" destOrd="0" presId="urn:microsoft.com/office/officeart/2008/layout/LinedList"/>
    <dgm:cxn modelId="{6EC7F973-04E0-48E9-8C06-F132EA7CB3E7}" type="presParOf" srcId="{3E12AD4F-8782-4D61-A694-71F192B24B9B}" destId="{1D1D93FE-5FE4-4047-84B6-5FAAEFE06E19}" srcOrd="7" destOrd="0" presId="urn:microsoft.com/office/officeart/2008/layout/LinedList"/>
    <dgm:cxn modelId="{0FA60E0D-F20D-4318-A661-4D6C56476509}" type="presParOf" srcId="{1D1D93FE-5FE4-4047-84B6-5FAAEFE06E19}" destId="{6E45CCE6-10AB-416E-B57A-22B26B66C4D8}" srcOrd="0" destOrd="0" presId="urn:microsoft.com/office/officeart/2008/layout/LinedList"/>
    <dgm:cxn modelId="{3171F16A-180D-48CB-B644-AF6E8B7969E1}" type="presParOf" srcId="{1D1D93FE-5FE4-4047-84B6-5FAAEFE06E19}" destId="{CB68FDD0-BA09-4628-903B-C50ED811F179}" srcOrd="1" destOrd="0" presId="urn:microsoft.com/office/officeart/2008/layout/LinedList"/>
    <dgm:cxn modelId="{688039A7-746B-4E9E-B0F3-8181735650C3}" type="presParOf" srcId="{3E12AD4F-8782-4D61-A694-71F192B24B9B}" destId="{ECD5D9EC-804D-449C-B4A3-73A3572955AC}" srcOrd="8" destOrd="0" presId="urn:microsoft.com/office/officeart/2008/layout/LinedList"/>
    <dgm:cxn modelId="{7034F996-27E0-47B8-825F-AD0E630504BB}" type="presParOf" srcId="{3E12AD4F-8782-4D61-A694-71F192B24B9B}" destId="{5E06077F-E807-42D5-B441-FD19DAD46434}" srcOrd="9" destOrd="0" presId="urn:microsoft.com/office/officeart/2008/layout/LinedList"/>
    <dgm:cxn modelId="{2CD11F0F-16FF-446B-9D3A-47DBB58A6C5C}" type="presParOf" srcId="{5E06077F-E807-42D5-B441-FD19DAD46434}" destId="{FB0FE281-8C89-4354-88C9-1C0F3D37DEB0}" srcOrd="0" destOrd="0" presId="urn:microsoft.com/office/officeart/2008/layout/LinedList"/>
    <dgm:cxn modelId="{6461C62D-5406-4C55-94E9-C5B0EA45B9A9}" type="presParOf" srcId="{5E06077F-E807-42D5-B441-FD19DAD46434}" destId="{F3FF3EC9-7D80-4CF7-88D1-5E6D18F2A2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23E97-C46E-4C89-95F9-933EBBA626C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0AB47-56AB-4163-B418-14300C3BAF7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Introduction</a:t>
          </a:r>
          <a:endParaRPr lang="en-US" sz="5100" kern="1200" dirty="0"/>
        </a:p>
      </dsp:txBody>
      <dsp:txXfrm>
        <a:off x="0" y="675"/>
        <a:ext cx="6900512" cy="1106957"/>
      </dsp:txXfrm>
    </dsp:sp>
    <dsp:sp modelId="{A0D2610A-B470-4AFC-B289-60E3F6B7785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0F2BD-5273-462E-932F-7E32A715BF74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FDTD Settings</a:t>
          </a:r>
          <a:endParaRPr lang="en-US" sz="5100" kern="1200"/>
        </a:p>
      </dsp:txBody>
      <dsp:txXfrm>
        <a:off x="0" y="1107633"/>
        <a:ext cx="6900512" cy="1106957"/>
      </dsp:txXfrm>
    </dsp:sp>
    <dsp:sp modelId="{13C0514D-B929-4EC8-9E6E-F61AAD6A7A1A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6CD27-8F4D-4844-84D1-4FE5C4FB975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Challenge</a:t>
          </a:r>
          <a:endParaRPr lang="en-US" sz="5100" kern="1200"/>
        </a:p>
      </dsp:txBody>
      <dsp:txXfrm>
        <a:off x="0" y="2214591"/>
        <a:ext cx="6900512" cy="1106957"/>
      </dsp:txXfrm>
    </dsp:sp>
    <dsp:sp modelId="{3E248B5A-7200-4FDE-A8E0-4EAFAC68848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5CCE6-10AB-416E-B57A-22B26B66C4D8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Innovation</a:t>
          </a:r>
          <a:endParaRPr lang="en-US" sz="5100" kern="1200" dirty="0"/>
        </a:p>
      </dsp:txBody>
      <dsp:txXfrm>
        <a:off x="0" y="3321549"/>
        <a:ext cx="6900512" cy="1106957"/>
      </dsp:txXfrm>
    </dsp:sp>
    <dsp:sp modelId="{ECD5D9EC-804D-449C-B4A3-73A3572955AC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FE281-8C89-4354-88C9-1C0F3D37DEB0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 dirty="0"/>
            <a:t>Future Plan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2A3AA-874D-4EB0-B213-1C2E7BDB2786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005B2-0C58-4CAF-BB86-FEBAFF36C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94FE-62E3-4FB5-AD91-915D70619722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0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F0D4-ED17-43A8-9D63-C3365CB8FEF5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14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95D7-EE64-4788-9895-959B810CF344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4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73B1-3DDF-46C1-B629-24B149865D26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B144-6DF9-49FF-9344-1C0FA737F4C1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8D64-1905-4B60-A742-A26822793466}" type="datetime1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73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AF2B-B22E-4C25-A53F-0C11F4D498ED}" type="datetime1">
              <a:rPr lang="en-CA" smtClean="0"/>
              <a:t>2022-03-24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7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E61-816D-466E-A42B-D925FEA94E8D}" type="datetime1">
              <a:rPr lang="en-CA" smtClean="0"/>
              <a:t>2022-03-24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7FBF-BC20-4AE1-93E4-9D5774FFC525}" type="datetime1">
              <a:rPr lang="en-CA" smtClean="0"/>
              <a:t>2022-03-24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31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E960B9-D496-486E-B9F3-A61512E758F9}" type="datetime1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80B-E42D-4827-9B36-919ADC461483}" type="datetime1">
              <a:rPr lang="en-CA" smtClean="0"/>
              <a:t>2022-03-24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91BB76-7916-4B91-A1E5-0ABA10BC347F}" type="datetime1">
              <a:rPr lang="en-CA" smtClean="0"/>
              <a:t>2022-03-24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872072-B9A1-4F7B-B825-2FEAEDD4057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8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rld.com/article/3465129/nt-govt-earmarks-funds-for-facial-recognition-system.html" TargetMode="External"/><Relationship Id="rId2" Type="http://schemas.openxmlformats.org/officeDocument/2006/relationships/hyperlink" Target="https://www.timetoast.com/timelines/inteligencia-artificial-97d4d2c2-b10b-4cb8-a78e-45e64b6d23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premium-vector/human-face_2451336.ht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ngcentral.com/us/en/blog/effective-teamwork/" TargetMode="External"/><Relationship Id="rId2" Type="http://schemas.openxmlformats.org/officeDocument/2006/relationships/hyperlink" Target="https://m.researching.cn/articles/OJc2ecdbdc7da0bab2/figureand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5EF3-1A66-4D27-BBD2-7E0C7788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5" y="1257519"/>
            <a:ext cx="5876198" cy="3645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Accelerated Design of Silicon Photonic Devices with Neural Networks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E298A3-1111-4C10-857A-F4422C12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44216"/>
            <a:ext cx="5462001" cy="364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047B8-90D7-4A0B-9695-F624F58E04A4}"/>
              </a:ext>
            </a:extLst>
          </p:cNvPr>
          <p:cNvSpPr txBox="1"/>
          <p:nvPr/>
        </p:nvSpPr>
        <p:spPr>
          <a:xfrm>
            <a:off x="6522609" y="4594482"/>
            <a:ext cx="201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Randi Wan</a:t>
            </a:r>
          </a:p>
          <a:p>
            <a:r>
              <a:rPr lang="en-US" dirty="0"/>
              <a:t>Jonathan Levine</a:t>
            </a:r>
          </a:p>
          <a:p>
            <a:r>
              <a:rPr lang="en-US" dirty="0"/>
              <a:t>Jacob Ryall</a:t>
            </a:r>
          </a:p>
          <a:p>
            <a:r>
              <a:rPr lang="en-US" dirty="0"/>
              <a:t>Deng </a:t>
            </a:r>
            <a:r>
              <a:rPr lang="en-US" dirty="0" err="1"/>
              <a:t>Mading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0BB9-B77E-4BF7-82A5-6EB50C56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</a:t>
            </a:fld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D4B18-5DC0-460D-AD5E-525E6D9D203C}"/>
              </a:ext>
            </a:extLst>
          </p:cNvPr>
          <p:cNvSpPr txBox="1"/>
          <p:nvPr/>
        </p:nvSpPr>
        <p:spPr>
          <a:xfrm>
            <a:off x="9357305" y="4614376"/>
            <a:ext cx="201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Leonard MacEachern</a:t>
            </a:r>
          </a:p>
          <a:p>
            <a:endParaRPr lang="en-US" dirty="0"/>
          </a:p>
          <a:p>
            <a:r>
              <a:rPr lang="en-CA" dirty="0"/>
              <a:t>Prof. Winnie Ye</a:t>
            </a:r>
          </a:p>
        </p:txBody>
      </p:sp>
    </p:spTree>
    <p:extLst>
      <p:ext uri="{BB962C8B-B14F-4D97-AF65-F5344CB8AC3E}">
        <p14:creationId xmlns:p14="http://schemas.microsoft.com/office/powerpoint/2010/main" val="36292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6F3-CA4C-4614-A73F-A2D1306B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09" y="345022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SOI Subwavelength Grating Coupler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025B-FDA0-4D6E-BCAA-58B4DC9E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EE815-F622-4BAF-BD4F-7C993EB9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10</a:t>
            </a:fld>
            <a:endParaRPr lang="en-CA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2D3593-915E-4722-B938-885454FA5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19" y="1797061"/>
            <a:ext cx="4326817" cy="190840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06017A-9981-4A00-8A04-530917D59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49" y="3616619"/>
            <a:ext cx="2800715" cy="2518924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09D49BBC-BF63-4771-9053-20BE6F172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>
          <a:xfrm>
            <a:off x="7956304" y="3765744"/>
            <a:ext cx="3013404" cy="251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08370B-69E0-4BDD-A1A2-9F1776D29FA2}"/>
              </a:ext>
            </a:extLst>
          </p:cNvPr>
          <p:cNvSpPr txBox="1"/>
          <p:nvPr/>
        </p:nvSpPr>
        <p:spPr>
          <a:xfrm>
            <a:off x="10863364" y="2990324"/>
            <a:ext cx="38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baseline="30000" dirty="0"/>
              <a:t>[1]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1035DA-052A-467F-8DA7-700836ED20C9}"/>
              </a:ext>
            </a:extLst>
          </p:cNvPr>
          <p:cNvSpPr txBox="1">
            <a:spLocks/>
          </p:cNvSpPr>
          <p:nvPr/>
        </p:nvSpPr>
        <p:spPr>
          <a:xfrm>
            <a:off x="635622" y="1670585"/>
            <a:ext cx="2395126" cy="52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5 Parameters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32E084-ABF6-4D29-8987-E7B71F43B0FC}"/>
              </a:ext>
            </a:extLst>
          </p:cNvPr>
          <p:cNvSpPr txBox="1">
            <a:spLocks/>
          </p:cNvSpPr>
          <p:nvPr/>
        </p:nvSpPr>
        <p:spPr>
          <a:xfrm>
            <a:off x="515097" y="2144737"/>
            <a:ext cx="2330835" cy="60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Fibre Angle</a:t>
            </a:r>
          </a:p>
          <a:p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B70D07-9132-4C36-B313-24DDF8495B69}"/>
              </a:ext>
            </a:extLst>
          </p:cNvPr>
          <p:cNvSpPr txBox="1">
            <a:spLocks/>
          </p:cNvSpPr>
          <p:nvPr/>
        </p:nvSpPr>
        <p:spPr>
          <a:xfrm>
            <a:off x="497620" y="2636614"/>
            <a:ext cx="2058242" cy="719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Pitch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BB9A48-C38C-4E9A-B5CF-6E7680AFA54D}"/>
              </a:ext>
            </a:extLst>
          </p:cNvPr>
          <p:cNvSpPr txBox="1">
            <a:spLocks/>
          </p:cNvSpPr>
          <p:nvPr/>
        </p:nvSpPr>
        <p:spPr>
          <a:xfrm>
            <a:off x="497620" y="3117118"/>
            <a:ext cx="2584052" cy="7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Duty Cycle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0FC2D9-7815-4DED-BE3E-C389BE30C4F9}"/>
              </a:ext>
            </a:extLst>
          </p:cNvPr>
          <p:cNvSpPr txBox="1">
            <a:spLocks/>
          </p:cNvSpPr>
          <p:nvPr/>
        </p:nvSpPr>
        <p:spPr>
          <a:xfrm>
            <a:off x="497620" y="3537082"/>
            <a:ext cx="3131499" cy="7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SWG Fill Factor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0402279-2ED2-4A84-9C0D-135EFD05AD77}"/>
              </a:ext>
            </a:extLst>
          </p:cNvPr>
          <p:cNvSpPr txBox="1">
            <a:spLocks/>
          </p:cNvSpPr>
          <p:nvPr/>
        </p:nvSpPr>
        <p:spPr>
          <a:xfrm>
            <a:off x="497620" y="3990856"/>
            <a:ext cx="2570767" cy="1379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Modes</a:t>
            </a:r>
          </a:p>
          <a:p>
            <a:pPr lvl="2"/>
            <a:r>
              <a:rPr lang="en-CA" dirty="0"/>
              <a:t>TE</a:t>
            </a:r>
          </a:p>
          <a:p>
            <a:pPr lvl="2"/>
            <a:r>
              <a:rPr lang="en-CA" dirty="0"/>
              <a:t>TM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FB76D57-805C-4BB5-AB07-24F7530774C1}"/>
              </a:ext>
            </a:extLst>
          </p:cNvPr>
          <p:cNvSpPr txBox="1">
            <a:spLocks/>
          </p:cNvSpPr>
          <p:nvPr/>
        </p:nvSpPr>
        <p:spPr>
          <a:xfrm>
            <a:off x="3679898" y="1709665"/>
            <a:ext cx="2125924" cy="93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3 Materials</a:t>
            </a:r>
          </a:p>
          <a:p>
            <a:endParaRPr lang="en-CA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31D0AF-3C9D-435F-B48A-A079CBEBA7C4}"/>
              </a:ext>
            </a:extLst>
          </p:cNvPr>
          <p:cNvSpPr txBox="1">
            <a:spLocks/>
          </p:cNvSpPr>
          <p:nvPr/>
        </p:nvSpPr>
        <p:spPr>
          <a:xfrm>
            <a:off x="3629119" y="2259109"/>
            <a:ext cx="2729508" cy="130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Optical Fibre</a:t>
            </a:r>
          </a:p>
          <a:p>
            <a:pPr lvl="2"/>
            <a:r>
              <a:rPr lang="en-CA" dirty="0"/>
              <a:t>Core</a:t>
            </a:r>
          </a:p>
          <a:p>
            <a:pPr lvl="2"/>
            <a:r>
              <a:rPr lang="en-CA" dirty="0"/>
              <a:t>Cladding</a:t>
            </a:r>
          </a:p>
          <a:p>
            <a:endParaRPr lang="en-CA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7F37C1-F0B0-4BEB-9B98-BAED563BC5CD}"/>
              </a:ext>
            </a:extLst>
          </p:cNvPr>
          <p:cNvSpPr txBox="1">
            <a:spLocks/>
          </p:cNvSpPr>
          <p:nvPr/>
        </p:nvSpPr>
        <p:spPr>
          <a:xfrm>
            <a:off x="3629119" y="3304737"/>
            <a:ext cx="1821338" cy="52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Oxide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E454134-4C45-4E5F-810D-1751B5664C3E}"/>
              </a:ext>
            </a:extLst>
          </p:cNvPr>
          <p:cNvSpPr txBox="1">
            <a:spLocks/>
          </p:cNvSpPr>
          <p:nvPr/>
        </p:nvSpPr>
        <p:spPr>
          <a:xfrm>
            <a:off x="3629119" y="3791981"/>
            <a:ext cx="2275350" cy="68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Substrate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657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A87D94-2FB5-4526-AA2F-DF25656E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t="-4078" r="51211" b="54035"/>
          <a:stretch/>
        </p:blipFill>
        <p:spPr>
          <a:xfrm>
            <a:off x="5527620" y="1111983"/>
            <a:ext cx="4114800" cy="41566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1B635-F5C2-4AB7-A8DB-6C2CCD73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A6361-4AB1-4604-ADFB-C07D326F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11</a:t>
            </a:fld>
            <a:endParaRPr lang="en-CA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87CAAB-1CCA-40A6-83D7-249E01AF9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" r="53691" b="55546"/>
          <a:stretch/>
        </p:blipFill>
        <p:spPr>
          <a:xfrm>
            <a:off x="5584055" y="1477862"/>
            <a:ext cx="4001930" cy="3852282"/>
          </a:xfrm>
          <a:prstGeom prst="rect">
            <a:avLst/>
          </a:prstGeom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FF33B8-3C09-4E5C-9E8B-F8DFB4DC7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9" b="39845"/>
          <a:stretch/>
        </p:blipFill>
        <p:spPr>
          <a:xfrm>
            <a:off x="5584055" y="1502859"/>
            <a:ext cx="5133573" cy="3852282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375CEA-42BC-4E9D-98C0-0D6324C8EE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77" b="37559"/>
          <a:stretch/>
        </p:blipFill>
        <p:spPr>
          <a:xfrm>
            <a:off x="5552961" y="1480719"/>
            <a:ext cx="5050838" cy="389941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1E91D7B-9624-4BED-B51B-962135C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Material Settings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06A7-2585-4B69-8F1B-8C55E14B4B33}"/>
              </a:ext>
            </a:extLst>
          </p:cNvPr>
          <p:cNvSpPr txBox="1"/>
          <p:nvPr/>
        </p:nvSpPr>
        <p:spPr>
          <a:xfrm>
            <a:off x="750911" y="1655407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C8F64-B817-44E0-A0CE-CD48761F2F58}"/>
              </a:ext>
            </a:extLst>
          </p:cNvPr>
          <p:cNvSpPr txBox="1"/>
          <p:nvPr/>
        </p:nvSpPr>
        <p:spPr>
          <a:xfrm>
            <a:off x="728280" y="2450287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Cladding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719BE-8F70-4FC5-A1B3-238B38C1CB41}"/>
              </a:ext>
            </a:extLst>
          </p:cNvPr>
          <p:cNvSpPr txBox="1"/>
          <p:nvPr/>
        </p:nvSpPr>
        <p:spPr>
          <a:xfrm>
            <a:off x="730124" y="3481100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Oxide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03E83-FE89-4DF4-9432-9FA3136611C0}"/>
              </a:ext>
            </a:extLst>
          </p:cNvPr>
          <p:cNvSpPr txBox="1"/>
          <p:nvPr/>
        </p:nvSpPr>
        <p:spPr>
          <a:xfrm>
            <a:off x="730124" y="4765102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Substrate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D53B9-6184-4078-8703-75DDA09E5EFD}"/>
              </a:ext>
            </a:extLst>
          </p:cNvPr>
          <p:cNvSpPr txBox="1"/>
          <p:nvPr/>
        </p:nvSpPr>
        <p:spPr>
          <a:xfrm>
            <a:off x="693996" y="1997629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n = 1.44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41BFD-4FAA-4C0B-ACD8-514E559F39CC}"/>
              </a:ext>
            </a:extLst>
          </p:cNvPr>
          <p:cNvSpPr txBox="1"/>
          <p:nvPr/>
        </p:nvSpPr>
        <p:spPr>
          <a:xfrm>
            <a:off x="693696" y="2950809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n = 1.43482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16B4D-CABF-4F04-BB81-E0B8DD0ED3B0}"/>
              </a:ext>
            </a:extLst>
          </p:cNvPr>
          <p:cNvSpPr txBox="1"/>
          <p:nvPr/>
        </p:nvSpPr>
        <p:spPr>
          <a:xfrm>
            <a:off x="693696" y="4042328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SiO2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7A9E9-D329-45F9-AF2F-05E5C1AD2AF1}"/>
              </a:ext>
            </a:extLst>
          </p:cNvPr>
          <p:cNvSpPr txBox="1"/>
          <p:nvPr/>
        </p:nvSpPr>
        <p:spPr>
          <a:xfrm>
            <a:off x="653078" y="5298577"/>
            <a:ext cx="346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1494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C0C-8D8E-48D5-996F-8FECE20B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Settings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7D387-0441-4DBA-B041-73CC96CE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E990-0725-447A-B506-FEF7BD48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F5E593-ED3E-4CB7-BA06-892521C78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" b="-569"/>
          <a:stretch/>
        </p:blipFill>
        <p:spPr>
          <a:xfrm>
            <a:off x="4289210" y="2108163"/>
            <a:ext cx="7767046" cy="383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284FA-5D79-4598-94AD-A03C259CD272}"/>
              </a:ext>
            </a:extLst>
          </p:cNvPr>
          <p:cNvSpPr txBox="1"/>
          <p:nvPr/>
        </p:nvSpPr>
        <p:spPr>
          <a:xfrm>
            <a:off x="647447" y="1690688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Mesh Setting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8C29-701B-468B-AFBB-F56B6C432191}"/>
              </a:ext>
            </a:extLst>
          </p:cNvPr>
          <p:cNvSpPr txBox="1"/>
          <p:nvPr/>
        </p:nvSpPr>
        <p:spPr>
          <a:xfrm>
            <a:off x="615028" y="2169734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Auto non-uniform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F7820-6A3D-4A67-A2D1-52FF0C9F9B92}"/>
              </a:ext>
            </a:extLst>
          </p:cNvPr>
          <p:cNvSpPr txBox="1"/>
          <p:nvPr/>
        </p:nvSpPr>
        <p:spPr>
          <a:xfrm>
            <a:off x="615028" y="2692954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Port 2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9FCD5-7AC0-468B-9363-E798138B350B}"/>
              </a:ext>
            </a:extLst>
          </p:cNvPr>
          <p:cNvSpPr txBox="1"/>
          <p:nvPr/>
        </p:nvSpPr>
        <p:spPr>
          <a:xfrm>
            <a:off x="582609" y="3172000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TM Mode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245D0-6751-4BF9-B9EE-E5F797C65DDE}"/>
              </a:ext>
            </a:extLst>
          </p:cNvPr>
          <p:cNvSpPr txBox="1"/>
          <p:nvPr/>
        </p:nvSpPr>
        <p:spPr>
          <a:xfrm>
            <a:off x="596769" y="3761909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Port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A9C04-641E-4BA4-AA29-484FCCA1B799}"/>
              </a:ext>
            </a:extLst>
          </p:cNvPr>
          <p:cNvSpPr txBox="1"/>
          <p:nvPr/>
        </p:nvSpPr>
        <p:spPr>
          <a:xfrm>
            <a:off x="550190" y="4263042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TE Mode</a:t>
            </a:r>
          </a:p>
        </p:txBody>
      </p:sp>
      <p:pic>
        <p:nvPicPr>
          <p:cNvPr id="18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19F798-9F20-490F-A072-8181B7423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53" y="1865182"/>
            <a:ext cx="7717069" cy="4186246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5C7771-FD4F-423E-8A01-36B1F726A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88" y="1889879"/>
            <a:ext cx="7923413" cy="42505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931DD0-7FA2-4BFA-9F67-8C04601DDD5D}"/>
              </a:ext>
            </a:extLst>
          </p:cNvPr>
          <p:cNvSpPr txBox="1"/>
          <p:nvPr/>
        </p:nvSpPr>
        <p:spPr>
          <a:xfrm>
            <a:off x="541196" y="4736837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Wavelength Range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8598C-6705-4F32-B9AF-7469AA37770D}"/>
              </a:ext>
            </a:extLst>
          </p:cNvPr>
          <p:cNvSpPr txBox="1"/>
          <p:nvPr/>
        </p:nvSpPr>
        <p:spPr>
          <a:xfrm>
            <a:off x="526764" y="5297800"/>
            <a:ext cx="360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1.3 – 1.7 </a:t>
            </a:r>
            <a:r>
              <a:rPr lang="en-CA" sz="2800" dirty="0">
                <a:ea typeface="Yu Mincho Demibold" panose="02020600000000000000" pitchFamily="18" charset="-128"/>
              </a:rPr>
              <a:t>µm</a:t>
            </a:r>
            <a:endParaRPr lang="en-CA" sz="2800" dirty="0"/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4EFAC88-4834-4910-A50C-D8AEE5FA6B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35629"/>
          <a:stretch/>
        </p:blipFill>
        <p:spPr>
          <a:xfrm>
            <a:off x="4137400" y="1833043"/>
            <a:ext cx="7799938" cy="42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A135-C880-4583-A060-DA9BD1D4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4" y="303490"/>
            <a:ext cx="10515600" cy="1325563"/>
          </a:xfrm>
        </p:spPr>
        <p:txBody>
          <a:bodyPr/>
          <a:lstStyle/>
          <a:p>
            <a:r>
              <a:rPr lang="en-CA" dirty="0"/>
              <a:t>Verify the Setting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4C89B-7096-4445-873F-7C4F75E2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5301-CE98-4A05-9E78-A289DCF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726B326-C0C4-4D31-A21C-B466B1C7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094"/>
            <a:ext cx="4857750" cy="256222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9B9985F-948E-4F96-9610-319A216FD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04" y="3049955"/>
            <a:ext cx="4361366" cy="3166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D3BC9-D31D-46B2-84E8-4CB1EC48DB42}"/>
              </a:ext>
            </a:extLst>
          </p:cNvPr>
          <p:cNvSpPr txBox="1"/>
          <p:nvPr/>
        </p:nvSpPr>
        <p:spPr>
          <a:xfrm>
            <a:off x="10665871" y="2516320"/>
            <a:ext cx="39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baseline="30000" dirty="0"/>
              <a:t>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574A6-B3C1-4F0B-90F6-0D5702978D3D}"/>
              </a:ext>
            </a:extLst>
          </p:cNvPr>
          <p:cNvSpPr txBox="1"/>
          <p:nvPr/>
        </p:nvSpPr>
        <p:spPr>
          <a:xfrm>
            <a:off x="566549" y="1786054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Fibre Angle = 14.375</a:t>
            </a:r>
            <a:r>
              <a:rPr lang="en-CA" sz="2800" dirty="0">
                <a:ea typeface="Yu Mincho Demibold" panose="02020600000000000000" pitchFamily="18" charset="-128"/>
              </a:rPr>
              <a:t>°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Pitch = 0.75 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Duty Cycle = 0.65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Fill Factor = 0.25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6B5442A-FCE2-4378-8F72-5AA309E13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17" y="2846885"/>
            <a:ext cx="5494939" cy="3455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3F6A1-7B56-41C1-B542-CC78E3DB0D77}"/>
              </a:ext>
            </a:extLst>
          </p:cNvPr>
          <p:cNvSpPr txBox="1"/>
          <p:nvPr/>
        </p:nvSpPr>
        <p:spPr>
          <a:xfrm>
            <a:off x="565195" y="3725316"/>
            <a:ext cx="3568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T_(TE)   = 0.34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λ_ (TE)  = 1.61 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T_(TM) = -0.32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ea typeface="Yu Mincho Demibold" panose="02020600000000000000" pitchFamily="18" charset="-128"/>
              </a:rPr>
              <a:t>λ_ (TM) = 1.591 µm</a:t>
            </a:r>
          </a:p>
        </p:txBody>
      </p:sp>
    </p:spTree>
    <p:extLst>
      <p:ext uri="{BB962C8B-B14F-4D97-AF65-F5344CB8AC3E}">
        <p14:creationId xmlns:p14="http://schemas.microsoft.com/office/powerpoint/2010/main" val="668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D629-729D-474D-8949-848E4C8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D646-7AEB-4773-8D1E-E7642D93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5841" y="6492240"/>
            <a:ext cx="33181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F28F0-947A-4D2A-A046-A98A96C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5412" y="6492240"/>
            <a:ext cx="1188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1F99-F646-43F7-BBBF-C75BC49F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169DA7-CD56-4347-8412-508C838F75BD}"/>
              </a:ext>
            </a:extLst>
          </p:cNvPr>
          <p:cNvSpPr txBox="1">
            <a:spLocks/>
          </p:cNvSpPr>
          <p:nvPr/>
        </p:nvSpPr>
        <p:spPr>
          <a:xfrm>
            <a:off x="1327520" y="1935435"/>
            <a:ext cx="4305010" cy="595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Unfamiliar with the 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8F4FA-ED82-4393-BA0B-700CA6CA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Yu Wan (Randi)</a:t>
            </a:r>
          </a:p>
        </p:txBody>
      </p:sp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10464F0-B2AD-2A04-8186-BD4F3177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15155-7653-4665-8139-D21B4A0C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797E338-7689-45F6-83CC-8FD10427B54E}"/>
              </a:ext>
            </a:extLst>
          </p:cNvPr>
          <p:cNvSpPr txBox="1">
            <a:spLocks/>
          </p:cNvSpPr>
          <p:nvPr/>
        </p:nvSpPr>
        <p:spPr>
          <a:xfrm>
            <a:off x="1315404" y="2565777"/>
            <a:ext cx="3809495" cy="97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Enormous Amount of Data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E617EC-E4E1-4E4A-B702-D63D65DA68A6}"/>
              </a:ext>
            </a:extLst>
          </p:cNvPr>
          <p:cNvSpPr txBox="1">
            <a:spLocks/>
          </p:cNvSpPr>
          <p:nvPr/>
        </p:nvSpPr>
        <p:spPr>
          <a:xfrm>
            <a:off x="1327520" y="3428999"/>
            <a:ext cx="3809494" cy="108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Undesired Format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7F1EF36-8A0E-4ABE-B568-432B014F2355}"/>
              </a:ext>
            </a:extLst>
          </p:cNvPr>
          <p:cNvSpPr txBox="1">
            <a:spLocks/>
          </p:cNvSpPr>
          <p:nvPr/>
        </p:nvSpPr>
        <p:spPr>
          <a:xfrm>
            <a:off x="1339636" y="4350633"/>
            <a:ext cx="3809494" cy="108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Time Consumption</a:t>
            </a:r>
          </a:p>
        </p:txBody>
      </p:sp>
    </p:spTree>
    <p:extLst>
      <p:ext uri="{BB962C8B-B14F-4D97-AF65-F5344CB8AC3E}">
        <p14:creationId xmlns:p14="http://schemas.microsoft.com/office/powerpoint/2010/main" val="3170736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9E9-EBB9-454E-9BEF-E705A44D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Innovation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1D810-B0B1-4C45-B80C-409B81A5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05A0-4438-4CAB-BEEE-C0622259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CD5E-5855-4CB7-BDC6-849DA32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DFE9-E052-482C-936F-52696484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9" y="1759087"/>
            <a:ext cx="3940601" cy="616352"/>
          </a:xfrm>
        </p:spPr>
        <p:txBody>
          <a:bodyPr>
            <a:normAutofit/>
          </a:bodyPr>
          <a:lstStyle/>
          <a:p>
            <a:r>
              <a:rPr lang="en-CA" dirty="0"/>
              <a:t>Setting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56B3-021A-4A76-9F01-81C8E04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516FA-E040-45EE-A475-A3AAAAE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76C61FA-6C89-44D4-8738-6846443E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87" b="81386"/>
          <a:stretch/>
        </p:blipFill>
        <p:spPr>
          <a:xfrm>
            <a:off x="4942857" y="1748355"/>
            <a:ext cx="6686604" cy="253109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27A86A1-6FD5-448C-9A33-1CE7299E4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21745" r="47738" b="38269"/>
          <a:stretch/>
        </p:blipFill>
        <p:spPr>
          <a:xfrm>
            <a:off x="4847673" y="1737360"/>
            <a:ext cx="6699984" cy="435133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D179A86-F592-4E79-861F-335A2331E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9" t="61863" b="6978"/>
          <a:stretch/>
        </p:blipFill>
        <p:spPr>
          <a:xfrm>
            <a:off x="4773123" y="2879931"/>
            <a:ext cx="7375333" cy="23012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6111F8-9C7D-4557-8D74-6A33859D1A8E}"/>
              </a:ext>
            </a:extLst>
          </p:cNvPr>
          <p:cNvSpPr txBox="1">
            <a:spLocks/>
          </p:cNvSpPr>
          <p:nvPr/>
        </p:nvSpPr>
        <p:spPr>
          <a:xfrm>
            <a:off x="517273" y="4030567"/>
            <a:ext cx="3729602" cy="465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ja-JP" dirty="0"/>
              <a:t>Iterating Parameters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724396-E9D8-4FF2-9190-00424EFFFFC3}"/>
              </a:ext>
            </a:extLst>
          </p:cNvPr>
          <p:cNvSpPr txBox="1">
            <a:spLocks/>
          </p:cNvSpPr>
          <p:nvPr/>
        </p:nvSpPr>
        <p:spPr>
          <a:xfrm>
            <a:off x="644343" y="5033137"/>
            <a:ext cx="3394257" cy="637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Record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7A275D-BD97-4E6F-9715-49D56AE4D856}"/>
              </a:ext>
            </a:extLst>
          </p:cNvPr>
          <p:cNvSpPr txBox="1">
            <a:spLocks/>
          </p:cNvSpPr>
          <p:nvPr/>
        </p:nvSpPr>
        <p:spPr>
          <a:xfrm>
            <a:off x="562539" y="4520966"/>
            <a:ext cx="3811405" cy="46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8^4 = 4096 simulations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DECD1-BB77-4EC5-918F-C5F1C727CAAB}"/>
              </a:ext>
            </a:extLst>
          </p:cNvPr>
          <p:cNvSpPr txBox="1">
            <a:spLocks/>
          </p:cNvSpPr>
          <p:nvPr/>
        </p:nvSpPr>
        <p:spPr>
          <a:xfrm>
            <a:off x="569398" y="2245841"/>
            <a:ext cx="3940601" cy="1499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300" dirty="0"/>
              <a:t>Fibre Angle (5</a:t>
            </a:r>
            <a:r>
              <a:rPr lang="en-CA" sz="2300" dirty="0">
                <a:ea typeface="Yu Mincho Demibold" panose="02020600000000000000" pitchFamily="18" charset="-128"/>
              </a:rPr>
              <a:t> °- 20 °)</a:t>
            </a:r>
          </a:p>
          <a:p>
            <a:pPr lvl="1"/>
            <a:r>
              <a:rPr lang="en-CA" sz="2300" dirty="0">
                <a:ea typeface="Yu Mincho Demibold" panose="02020600000000000000" pitchFamily="18" charset="-128"/>
              </a:rPr>
              <a:t>Pitch (0.5 µm – 1.5 µm)</a:t>
            </a:r>
          </a:p>
          <a:p>
            <a:pPr lvl="1"/>
            <a:r>
              <a:rPr lang="en-CA" sz="2300" dirty="0">
                <a:ea typeface="Yu Mincho Demibold" panose="02020600000000000000" pitchFamily="18" charset="-128"/>
              </a:rPr>
              <a:t>Duty Cycle (0.4 – 0.8)</a:t>
            </a:r>
          </a:p>
          <a:p>
            <a:pPr lvl="1"/>
            <a:r>
              <a:rPr lang="en-CA" sz="2300" dirty="0">
                <a:ea typeface="Yu Mincho Demibold" panose="02020600000000000000" pitchFamily="18" charset="-128"/>
              </a:rPr>
              <a:t>Fill Factor (0.2 – 0.6)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754E17-CFBB-4380-93E8-86042256A9BD}"/>
              </a:ext>
            </a:extLst>
          </p:cNvPr>
          <p:cNvSpPr txBox="1">
            <a:spLocks/>
          </p:cNvSpPr>
          <p:nvPr/>
        </p:nvSpPr>
        <p:spPr>
          <a:xfrm>
            <a:off x="562538" y="5515549"/>
            <a:ext cx="3476061" cy="84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Write it to file</a:t>
            </a:r>
          </a:p>
          <a:p>
            <a:pPr lvl="1"/>
            <a:r>
              <a:rPr lang="en-CA" dirty="0"/>
              <a:t>Txt Format</a:t>
            </a:r>
          </a:p>
        </p:txBody>
      </p:sp>
    </p:spTree>
    <p:extLst>
      <p:ext uri="{BB962C8B-B14F-4D97-AF65-F5344CB8AC3E}">
        <p14:creationId xmlns:p14="http://schemas.microsoft.com/office/powerpoint/2010/main" val="63210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uiExpand="1"/>
      <p:bldP spid="11" grpId="0" uiExpand="1"/>
      <p:bldP spid="13" grpId="0" uiExpand="1"/>
      <p:bldP spid="14" grpId="0" uiExpand="1" build="p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6868-A828-4AF8-8BC1-3F4217C2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CA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136A-1A5A-4AC5-9260-EA102F2F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524" y="4000499"/>
            <a:ext cx="2511744" cy="84830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Desired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0449A-1A6A-4734-8594-F885F7DC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50">
                <a:solidFill>
                  <a:schemeClr val="tx1">
                    <a:lumMod val="75000"/>
                    <a:lumOff val="25000"/>
                  </a:schemeClr>
                </a:solidFill>
              </a:rPr>
              <a:t>Yu Wan (Randi)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3B7CD1C3-6467-E1AC-D688-47699F28C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BB243-A2CF-4BAD-814C-30DBFA0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B966C6-5183-4941-B9CA-60895485D1BC}"/>
              </a:ext>
            </a:extLst>
          </p:cNvPr>
          <p:cNvSpPr txBox="1">
            <a:spLocks/>
          </p:cNvSpPr>
          <p:nvPr/>
        </p:nvSpPr>
        <p:spPr>
          <a:xfrm>
            <a:off x="2543316" y="2006153"/>
            <a:ext cx="2015254" cy="848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Automatic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F0B2DC-01AE-44EC-99C2-1C4C2424E981}"/>
              </a:ext>
            </a:extLst>
          </p:cNvPr>
          <p:cNvSpPr txBox="1">
            <a:spLocks/>
          </p:cNvSpPr>
          <p:nvPr/>
        </p:nvSpPr>
        <p:spPr>
          <a:xfrm>
            <a:off x="4061886" y="2907487"/>
            <a:ext cx="2275977" cy="76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Low Risk</a:t>
            </a:r>
          </a:p>
        </p:txBody>
      </p:sp>
    </p:spTree>
    <p:extLst>
      <p:ext uri="{BB962C8B-B14F-4D97-AF65-F5344CB8AC3E}">
        <p14:creationId xmlns:p14="http://schemas.microsoft.com/office/powerpoint/2010/main" val="10975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2F00-A0A6-4510-95A0-946794AE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73"/>
            <a:ext cx="10515600" cy="1325563"/>
          </a:xfrm>
        </p:spPr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CADEE623-80B6-4C62-A25D-17B18EE4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" y="493252"/>
            <a:ext cx="11276617" cy="55657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CC9AE-0213-49EF-A59B-535299A9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DFF02-15EF-4FCD-928B-DA0264C3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19</a:t>
            </a:fld>
            <a:endParaRPr lang="en-CA"/>
          </a:p>
        </p:txBody>
      </p:sp>
      <p:pic>
        <p:nvPicPr>
          <p:cNvPr id="6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A5A163D1-E991-4476-B6C1-57C9D0C9F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r="87259" b="92406"/>
          <a:stretch/>
        </p:blipFill>
        <p:spPr>
          <a:xfrm>
            <a:off x="1073870" y="1638136"/>
            <a:ext cx="9583754" cy="28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DB48-A131-4DE0-B1AA-0B22FAEA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0110"/>
            <a:ext cx="10058400" cy="8572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Main Motivations and Goals</a:t>
            </a:r>
            <a:endParaRPr lang="en-CA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FE05-E83E-4455-8E95-B8E760D0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895"/>
            <a:ext cx="4497404" cy="3919978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600" dirty="0">
                <a:solidFill>
                  <a:schemeClr val="tx1"/>
                </a:solidFill>
              </a:rPr>
              <a:t>SOI grating couplers are used to couple light into and out of photonic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They are highly sensitive to their physical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Simulated using FDTD simulations which require significant computational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Licensing is very expensive (order of 10k/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Accelerate the design silicon photonic components with artificial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We chose SOI grating couplers because they are one of the most important devices in the SOI platform and they offer a straightforward proof of concept (are only characterized by a couple parameters)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This project was inspired by work by a former </a:t>
            </a:r>
            <a:r>
              <a:rPr lang="en-US" sz="2600" dirty="0" err="1">
                <a:solidFill>
                  <a:schemeClr val="tx1"/>
                </a:solidFill>
              </a:rPr>
              <a:t>Ph.D</a:t>
            </a:r>
            <a:r>
              <a:rPr lang="en-US" sz="2600" dirty="0">
                <a:solidFill>
                  <a:schemeClr val="tx1"/>
                </a:solidFill>
              </a:rPr>
              <a:t> student at Carleton, Dusan </a:t>
            </a:r>
            <a:r>
              <a:rPr lang="en-CA" sz="2600" dirty="0">
                <a:solidFill>
                  <a:schemeClr val="tx1"/>
                </a:solidFill>
              </a:rPr>
              <a:t>Gostimirovic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Open-Source Artificial Neural Network Model for Polarization-Insensitive Silicon-on-Insulator Subwavelength Grating Couplers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FEDD0-6436-41CC-9CBC-9620CEB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0D53B-0F56-4921-8153-246F4581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</a:t>
            </a:fld>
            <a:endParaRPr lang="en-CA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9310B35-A139-46FB-9FE8-0D274DF9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84" y="2142475"/>
            <a:ext cx="6281035" cy="27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8D2985-1F94-4B19-93F6-C3088465D59C}"/>
              </a:ext>
            </a:extLst>
          </p:cNvPr>
          <p:cNvSpPr txBox="1">
            <a:spLocks/>
          </p:cNvSpPr>
          <p:nvPr/>
        </p:nvSpPr>
        <p:spPr>
          <a:xfrm>
            <a:off x="958850" y="2916238"/>
            <a:ext cx="4735513" cy="29860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Verify the Result From ANN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5258AE-67E9-43A8-B800-152B67DCDEC7}"/>
              </a:ext>
            </a:extLst>
          </p:cNvPr>
          <p:cNvSpPr txBox="1">
            <a:spLocks/>
          </p:cNvSpPr>
          <p:nvPr/>
        </p:nvSpPr>
        <p:spPr>
          <a:xfrm>
            <a:off x="5764213" y="2916238"/>
            <a:ext cx="5473700" cy="29860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Measure the Energy Consumption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30A0B-0AF8-4590-B68F-5DA5CB83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198721"/>
            <a:ext cx="59109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5A589-ECCD-4298-9169-8B1386B2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US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78F4B-1F27-4D26-A0BF-2E1CEA85428C}"/>
              </a:ext>
            </a:extLst>
          </p:cNvPr>
          <p:cNvSpPr txBox="1"/>
          <p:nvPr/>
        </p:nvSpPr>
        <p:spPr>
          <a:xfrm>
            <a:off x="1116296" y="955674"/>
            <a:ext cx="7521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Plan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04886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 against red wall">
            <a:extLst>
              <a:ext uri="{FF2B5EF4-FFF2-40B4-BE49-F238E27FC236}">
                <a16:creationId xmlns:a16="http://schemas.microsoft.com/office/drawing/2014/main" id="{6952C752-B671-F463-06BA-8632410A3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70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F52B9-E429-47BA-81AD-8E9A9BB9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Q&amp;</a:t>
            </a:r>
            <a:r>
              <a:rPr lang="en-US" altLang="zh-CN" sz="6000">
                <a:solidFill>
                  <a:srgbClr val="FFFFFF"/>
                </a:solidFill>
              </a:rPr>
              <a:t>A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50F36-6B62-4B78-B966-FCFC78D0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BC98-64E2-4636-B587-7696D25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4872072-B9A1-4F7B-B825-2FEAEDD4057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083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DFA7-AD18-4BB4-A475-7977D05D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42D4-79FE-444C-BD5B-72D841E2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chemeClr val="tx1"/>
                </a:solidFill>
              </a:rPr>
              <a:t>[1] </a:t>
            </a:r>
            <a:r>
              <a:rPr lang="en-CA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D.Gostimirovic</a:t>
            </a: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CA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W.N.Ye</a:t>
            </a: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”An Open-Source Artificial Neural Network Model for</a:t>
            </a:r>
            <a:br>
              <a:rPr lang="en-CA" sz="1800" dirty="0">
                <a:solidFill>
                  <a:schemeClr val="tx1"/>
                </a:solidFill>
              </a:rPr>
            </a:b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Polarization-Insensitive Silicon-on-Insulator Subwavelength Grating Couplers,” </a:t>
            </a:r>
            <a:r>
              <a:rPr lang="en-CA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EEE</a:t>
            </a:r>
            <a:br>
              <a:rPr lang="en-CA" sz="1800" dirty="0">
                <a:solidFill>
                  <a:schemeClr val="tx1"/>
                </a:solidFill>
              </a:rPr>
            </a:b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SELECTED TOPICS IN QUANTUM ELECTRONICS, VOL, 25,</a:t>
            </a:r>
            <a:br>
              <a:rPr lang="en-CA" sz="1800" dirty="0">
                <a:solidFill>
                  <a:schemeClr val="tx1"/>
                </a:solidFill>
              </a:rPr>
            </a:br>
            <a:r>
              <a:rPr lang="en-CA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NO.3, MAY/JUNE 2019.</a:t>
            </a:r>
          </a:p>
          <a:p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E71DD-CCC6-4CCB-933F-25D1504F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EC96-3637-44FC-96D8-D88D2C9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83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04F172-6EB3-455C-A29E-4A9C25DF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ANN Development</a:t>
            </a:r>
            <a:endParaRPr lang="en-CA" sz="54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827BCF-0E9C-47DD-8FFA-493A505D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7400"/>
            <a:ext cx="5784784" cy="381169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General Computer Specs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CPU: 6700k @ 4.0 GHz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Memory: 64 GB (DDR4) @ 2400 MHz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Develop new Grating Coupler models with the </a:t>
            </a:r>
            <a:r>
              <a:rPr lang="en-US" sz="3000" b="1" dirty="0" err="1">
                <a:solidFill>
                  <a:schemeClr val="tx1"/>
                </a:solidFill>
              </a:rPr>
              <a:t>PyTorch</a:t>
            </a:r>
            <a:r>
              <a:rPr lang="en-US" sz="3000" b="1" dirty="0">
                <a:solidFill>
                  <a:schemeClr val="tx1"/>
                </a:solidFill>
              </a:rPr>
              <a:t> ML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Previously this was done in MATLAB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Improve the training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Manual changes to learning rate -&gt; automated setting of learning rate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D8A31-929F-458E-97D0-8F2ED1F8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Jonathan Levine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91358-DDB6-453D-909E-880322A2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23</a:t>
            </a:fld>
            <a:endParaRPr lang="en-CA"/>
          </a:p>
        </p:txBody>
      </p:sp>
      <p:pic>
        <p:nvPicPr>
          <p:cNvPr id="5122" name="Picture 2" descr="KIT Supercomputer Among the 15 Fastest in Europe">
            <a:extLst>
              <a:ext uri="{FF2B5EF4-FFF2-40B4-BE49-F238E27FC236}">
                <a16:creationId xmlns:a16="http://schemas.microsoft.com/office/drawing/2014/main" id="{B21903E6-EAE1-4F90-9680-6E9F43E7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66" y="2445803"/>
            <a:ext cx="4568034" cy="26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9E3F13-37D3-403B-AD07-6D36317C7A79}"/>
              </a:ext>
            </a:extLst>
          </p:cNvPr>
          <p:cNvSpPr txBox="1"/>
          <p:nvPr/>
        </p:nvSpPr>
        <p:spPr>
          <a:xfrm>
            <a:off x="8029581" y="5120641"/>
            <a:ext cx="33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Supercomputer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0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AF5-41A9-4D2C-9609-BA18CF1E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Challenges 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8F94-1C96-4769-98B6-62C54A38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250"/>
            <a:ext cx="5798820" cy="37719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New to SOI devices and so figuring out if data was good was a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Getting our models to converge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Python Pandas default data precision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Learning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Weight decay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How to handle large datasets with respect to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Batching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Training Time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9F447-DC9B-4900-A65F-E6597F36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Jonathan Levine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FA4CE-E0E4-46F0-82B6-26A2EAD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65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373-1C53-40AC-BC20-80C7621B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 – Training and Testing Sets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B462-8B55-4EA4-9231-44E40C51CF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Training Set:  </a:t>
            </a:r>
            <a:r>
              <a:rPr lang="en-US" sz="2000" dirty="0">
                <a:solidFill>
                  <a:schemeClr val="tx1"/>
                </a:solidFill>
              </a:rPr>
              <a:t>11202 Examples with 200 Transmission Spectra (2,240,400 rows)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Combination of (n=6) and (n=8)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Testing Set: </a:t>
            </a:r>
            <a:r>
              <a:rPr lang="en-US" sz="2000" dirty="0">
                <a:solidFill>
                  <a:schemeClr val="tx1"/>
                </a:solidFill>
              </a:rPr>
              <a:t>512 Examples with 200 Transmission Spectra (102,400 rows)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Comprised of the (n=3)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Batched the Training set at 10k rows per batch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Held the learning rate at 0.001 for entire training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92680-7380-43DE-BE6C-0BB13E07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41A9-D9D5-420D-9ACA-FDDAB47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25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9D13F-9EE9-4C2B-B761-5B22A14E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86" y="1889315"/>
            <a:ext cx="4507164" cy="1888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A22A6-0DB6-43EF-8BAC-019DC845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60" y="4153330"/>
            <a:ext cx="4507164" cy="1894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26A5C-10AE-443C-B763-D9461136CC59}"/>
              </a:ext>
            </a:extLst>
          </p:cNvPr>
          <p:cNvSpPr txBox="1"/>
          <p:nvPr/>
        </p:nvSpPr>
        <p:spPr>
          <a:xfrm>
            <a:off x="7529820" y="3800602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2: Training Set</a:t>
            </a:r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10882-8BDB-4104-BD90-0E13BA4A04B1}"/>
              </a:ext>
            </a:extLst>
          </p:cNvPr>
          <p:cNvSpPr txBox="1"/>
          <p:nvPr/>
        </p:nvSpPr>
        <p:spPr>
          <a:xfrm>
            <a:off x="7576876" y="5995018"/>
            <a:ext cx="144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3: Testing Set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79204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07B-F763-400C-A3DA-0A5CD4C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Results – Training Time</a:t>
            </a:r>
            <a:endParaRPr lang="en-CA" sz="6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48B1F4-7141-410B-8B9E-C78F5B6AD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311" y="2156884"/>
            <a:ext cx="55206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Three Hidden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Input: (6, 50) -&gt; 50, 50, 100 -&gt; Output(100, 1)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Time: 119.5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Four Hidden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Input: (6, 50) -&gt; 50, 100, 250, 100, 50-&gt; Output: (50,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Time: 207.6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Five Hidden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Input: (6, 100) -&gt; 100, 250, 500, 250, 100, 50-&gt; Output: (50,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Time: 298.2 mins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6FFA2-5817-4829-826F-F14CEB2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0696C-A65D-459F-84CF-84AC84E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26</a:t>
            </a:fld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069372-978A-4641-B96D-A6351D2E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70" y="2168978"/>
            <a:ext cx="4869051" cy="295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34C2-DA32-4BB7-A096-75A1E6738353}"/>
              </a:ext>
            </a:extLst>
          </p:cNvPr>
          <p:cNvSpPr txBox="1"/>
          <p:nvPr/>
        </p:nvSpPr>
        <p:spPr>
          <a:xfrm>
            <a:off x="6823896" y="5030958"/>
            <a:ext cx="51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Training Time For Different Network Sizes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982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9F9-85F4-4594-BDFF-723876D4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Results - Training and Testing Losses</a:t>
            </a:r>
            <a:endParaRPr lang="en-CA" sz="54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3286-4A15-4448-9E97-862CDBBE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DC542-3CC5-4B5C-8A45-1EFC1274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27</a:t>
            </a:fld>
            <a:endParaRPr lang="en-CA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C2E261-31E0-456C-BEE1-21217DC4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4" y="2197100"/>
            <a:ext cx="5499476" cy="32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84EB8C-5153-469F-A091-3A62A0D7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09" y="2197100"/>
            <a:ext cx="5288745" cy="314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DC1AE-089F-45CD-907C-B58088D6B2E2}"/>
              </a:ext>
            </a:extLst>
          </p:cNvPr>
          <p:cNvSpPr txBox="1"/>
          <p:nvPr/>
        </p:nvSpPr>
        <p:spPr>
          <a:xfrm>
            <a:off x="6747696" y="5320405"/>
            <a:ext cx="51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Losses For 5-Hidden Layer Network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9641C-7F6A-4851-9AD3-513A5A7AC22B}"/>
              </a:ext>
            </a:extLst>
          </p:cNvPr>
          <p:cNvSpPr txBox="1"/>
          <p:nvPr/>
        </p:nvSpPr>
        <p:spPr>
          <a:xfrm>
            <a:off x="966525" y="5419359"/>
            <a:ext cx="51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Losses For All Three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883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3F47-B90E-4EBA-8C97-7B89214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Validation Results – Example 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C1882-7833-45D1-86F3-6B247C9E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E1AE-AECF-4F0E-A76B-A9F6534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28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9A3F43-5293-4E76-9E85-200338CC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3179313"/>
            <a:ext cx="4641849" cy="28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3175B3-AF5D-4C99-891E-1567ED1E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3179313"/>
            <a:ext cx="4744765" cy="288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D106157-BE2A-4769-9230-A1F3368B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500" y="1819845"/>
            <a:ext cx="3886200" cy="13274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Fiber Angle: 14.375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Pitch: 0.75x10^(-6)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Duty Cycle: 0.65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Fill Factor: 0.25</a:t>
            </a:r>
            <a:endParaRPr lang="en-CA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1629943-7DBB-4001-9129-53BAC72E3D0F}"/>
              </a:ext>
            </a:extLst>
          </p:cNvPr>
          <p:cNvSpPr txBox="1">
            <a:spLocks/>
          </p:cNvSpPr>
          <p:nvPr/>
        </p:nvSpPr>
        <p:spPr>
          <a:xfrm>
            <a:off x="7435850" y="1829940"/>
            <a:ext cx="3886200" cy="786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ANN Inference time: </a:t>
            </a:r>
            <a:r>
              <a:rPr lang="en-US" sz="1600" dirty="0">
                <a:solidFill>
                  <a:schemeClr val="tx1"/>
                </a:solidFill>
              </a:rPr>
              <a:t>20.25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Lumerical</a:t>
            </a:r>
            <a:r>
              <a:rPr lang="en-US" sz="1600" b="1" dirty="0">
                <a:solidFill>
                  <a:schemeClr val="tx1"/>
                </a:solidFill>
              </a:rPr>
              <a:t> Simulation time: </a:t>
            </a:r>
            <a:r>
              <a:rPr lang="en-US" sz="1600" dirty="0">
                <a:solidFill>
                  <a:schemeClr val="tx1"/>
                </a:solidFill>
              </a:rPr>
              <a:t>130 seconds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7892B-B25A-41A0-AA02-2F293BFD30B4}"/>
              </a:ext>
            </a:extLst>
          </p:cNvPr>
          <p:cNvSpPr txBox="1"/>
          <p:nvPr/>
        </p:nvSpPr>
        <p:spPr>
          <a:xfrm>
            <a:off x="2979475" y="6028526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5: TE Mode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D32FD-6F1D-4DE5-A197-38C3D2E9B4D8}"/>
              </a:ext>
            </a:extLst>
          </p:cNvPr>
          <p:cNvSpPr txBox="1"/>
          <p:nvPr/>
        </p:nvSpPr>
        <p:spPr>
          <a:xfrm>
            <a:off x="8967525" y="6012638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6: TM Mode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3378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3F47-B90E-4EBA-8C97-7B892147D4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8830" y="588624"/>
                <a:ext cx="7252970" cy="107696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Optimized Results at 1.55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CA" b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3F47-B90E-4EBA-8C97-7B892147D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8830" y="588624"/>
                <a:ext cx="7252970" cy="1076960"/>
              </a:xfrm>
              <a:blipFill>
                <a:blip r:embed="rId2"/>
                <a:stretch>
                  <a:fillRect l="-3782" r="-1849" b="-3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C1882-7833-45D1-86F3-6B247C9E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E1AE-AECF-4F0E-A76B-A9F6534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29</a:t>
            </a:fld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9A3F43-5293-4E76-9E85-200338CC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56" y="3288326"/>
            <a:ext cx="4374538" cy="266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D106157-BE2A-4769-9230-A1F3368B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500" y="1819845"/>
            <a:ext cx="3886200" cy="13274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ANN Found The Following Parameters (0.4715):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Fiber Angle: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Pitch: 1.5x10^(-6)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Duty Cycle: 0.44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Fill Factor: 0.55</a:t>
            </a:r>
            <a:endParaRPr lang="en-CA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7892B-B25A-41A0-AA02-2F293BFD30B4}"/>
              </a:ext>
            </a:extLst>
          </p:cNvPr>
          <p:cNvSpPr txBox="1"/>
          <p:nvPr/>
        </p:nvSpPr>
        <p:spPr>
          <a:xfrm>
            <a:off x="2979475" y="6028526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6: TE Mode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D32FD-6F1D-4DE5-A197-38C3D2E9B4D8}"/>
              </a:ext>
            </a:extLst>
          </p:cNvPr>
          <p:cNvSpPr txBox="1"/>
          <p:nvPr/>
        </p:nvSpPr>
        <p:spPr>
          <a:xfrm>
            <a:off x="8630975" y="6028525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7: TM Mode</a:t>
            </a:r>
            <a:endParaRPr lang="en-CA" sz="12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34BFC1D-D0DF-4CA4-8833-E6BDE19C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21" y="3310063"/>
            <a:ext cx="4338829" cy="26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5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895D-016A-45CD-897B-E83E78E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Grating Coupler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7E8D1-A28F-4C4B-9807-26CDF1CE0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8800"/>
                <a:ext cx="4720590" cy="404029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Grating Coupler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Fiber Angle “Theta” ([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])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Pitch ([m])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Duty Cycle (Unitless)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Fill Factor (Unitless)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Light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Mode (TE/TM)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Wavelength ([m])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7E8D1-A28F-4C4B-9807-26CDF1CE0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8800"/>
                <a:ext cx="4720590" cy="4040294"/>
              </a:xfrm>
              <a:blipFill>
                <a:blip r:embed="rId2"/>
                <a:stretch>
                  <a:fillRect l="-3618" t="-21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04FD-6353-4CFF-B6D6-8E8C29E8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C238D-5E6A-45F3-BBFC-BFC5C27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</a:t>
            </a:fld>
            <a:endParaRPr lang="en-CA"/>
          </a:p>
        </p:txBody>
      </p:sp>
      <p:pic>
        <p:nvPicPr>
          <p:cNvPr id="3074" name="Picture 2" descr="Researching | Polarization-independent grating coupler based on  silicon-on-insulator">
            <a:extLst>
              <a:ext uri="{FF2B5EF4-FFF2-40B4-BE49-F238E27FC236}">
                <a16:creationId xmlns:a16="http://schemas.microsoft.com/office/drawing/2014/main" id="{67EFE035-ECA4-42B3-980A-7E4990BF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9672"/>
            <a:ext cx="5674964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7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3F47-B90E-4EBA-8C97-7B89214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Validation Results – Example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C1882-7833-45D1-86F3-6B247C9E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2E1AE-AECF-4F0E-A76B-A9F6534B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30</a:t>
            </a:fld>
            <a:endParaRPr lang="en-CA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D106157-BE2A-4769-9230-A1F3368B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500" y="1819845"/>
            <a:ext cx="3886200" cy="13274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Fiber Angle: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Pitch: 0.7x10^(-6)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Duty Cycle: 0.48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Fill Factor: 0.2</a:t>
            </a:r>
            <a:endParaRPr lang="en-CA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1629943-7DBB-4001-9129-53BAC72E3D0F}"/>
              </a:ext>
            </a:extLst>
          </p:cNvPr>
          <p:cNvSpPr txBox="1">
            <a:spLocks/>
          </p:cNvSpPr>
          <p:nvPr/>
        </p:nvSpPr>
        <p:spPr>
          <a:xfrm>
            <a:off x="7435850" y="1829940"/>
            <a:ext cx="3886200" cy="786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ANN Inference time: </a:t>
            </a:r>
            <a:r>
              <a:rPr lang="en-US" sz="1600" dirty="0">
                <a:solidFill>
                  <a:schemeClr val="tx1"/>
                </a:solidFill>
              </a:rPr>
              <a:t>20.25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Lumerical</a:t>
            </a:r>
            <a:r>
              <a:rPr lang="en-US" sz="1600" b="1" dirty="0">
                <a:solidFill>
                  <a:schemeClr val="tx1"/>
                </a:solidFill>
              </a:rPr>
              <a:t> Simulation time: </a:t>
            </a:r>
            <a:r>
              <a:rPr lang="en-US" sz="1600" dirty="0">
                <a:solidFill>
                  <a:schemeClr val="tx1"/>
                </a:solidFill>
              </a:rPr>
              <a:t>130 seconds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7892B-B25A-41A0-AA02-2F293BFD30B4}"/>
              </a:ext>
            </a:extLst>
          </p:cNvPr>
          <p:cNvSpPr txBox="1"/>
          <p:nvPr/>
        </p:nvSpPr>
        <p:spPr>
          <a:xfrm>
            <a:off x="2979475" y="6028526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7: TE Mode</a:t>
            </a:r>
            <a:endParaRPr lang="en-C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D32FD-6F1D-4DE5-A197-38C3D2E9B4D8}"/>
              </a:ext>
            </a:extLst>
          </p:cNvPr>
          <p:cNvSpPr txBox="1"/>
          <p:nvPr/>
        </p:nvSpPr>
        <p:spPr>
          <a:xfrm>
            <a:off x="8967525" y="6012638"/>
            <a:ext cx="175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8: TM Mode</a:t>
            </a:r>
            <a:endParaRPr lang="en-CA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896169-5DC2-4006-964A-5DB7C659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086099"/>
            <a:ext cx="4833425" cy="29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B6EEB6F-8D29-4EC3-BEC6-6E0F73D1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504" y="3047459"/>
            <a:ext cx="4948947" cy="3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8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EA67-B5B7-4A42-B275-0C4904E1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Future Work</a:t>
            </a:r>
            <a:endParaRPr lang="en-CA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759D-5E07-4FB8-8972-1BA9AF5A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Iterative approach to training the models and generating new simulation data based on training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sz="2400" dirty="0">
                <a:solidFill>
                  <a:schemeClr val="tx1"/>
                </a:solidFill>
              </a:rPr>
              <a:t>Automated Hyperparameter Tuning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 Removing noise from the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0D3F5-0D01-45FC-AEA6-A84A34BB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54EC7-605A-42B7-9E8E-76E2C5A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921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4A66-10BA-4056-B6EF-944B69D2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694D-82D5-4D77-B10F-B2A7A82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hlinkClick r:id="rId2"/>
              </a:rPr>
              <a:t>INTELIGENCIA ARTIFICIAL timeline | </a:t>
            </a:r>
            <a:r>
              <a:rPr lang="en-CA" sz="1600" dirty="0" err="1">
                <a:hlinkClick r:id="rId2"/>
              </a:rPr>
              <a:t>Timetoast</a:t>
            </a:r>
            <a:r>
              <a:rPr lang="en-CA" sz="1600" dirty="0">
                <a:hlinkClick r:id="rId2"/>
              </a:rPr>
              <a:t> timelines</a:t>
            </a:r>
            <a:endParaRPr lang="en-CA" sz="1600" dirty="0"/>
          </a:p>
          <a:p>
            <a:r>
              <a:rPr lang="en-US" sz="1600" dirty="0">
                <a:hlinkClick r:id="rId3"/>
              </a:rPr>
              <a:t>NT govt earmarks funds for facial recognition system | Computerworld</a:t>
            </a:r>
            <a:endParaRPr lang="en-US" sz="1600" dirty="0"/>
          </a:p>
          <a:p>
            <a:r>
              <a:rPr lang="en-US" sz="1600" dirty="0">
                <a:hlinkClick r:id="rId4"/>
              </a:rPr>
              <a:t>Premium Vector | Human face (freepik.com)</a:t>
            </a:r>
            <a:endParaRPr lang="en-US" sz="1600" dirty="0"/>
          </a:p>
          <a:p>
            <a:r>
              <a:rPr lang="en-CA" sz="1600" b="0" i="0" dirty="0" err="1">
                <a:effectLst/>
                <a:latin typeface="Arial" panose="020B0604020202020204" pitchFamily="34" charset="0"/>
              </a:rPr>
              <a:t>D.Gostimirovic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CA" sz="1600" b="0" i="0" dirty="0" err="1">
                <a:effectLst/>
                <a:latin typeface="Arial" panose="020B0604020202020204" pitchFamily="34" charset="0"/>
              </a:rPr>
              <a:t>W.N.Ye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, ”An Open-Source Artificial Neural Network Model for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Polarization-Insensitive Silicon-on-Insulator Subwavelength Grating Couplers,” </a:t>
            </a:r>
            <a:r>
              <a:rPr lang="en-CA" sz="1600" b="0" i="0" dirty="0">
                <a:effectLst/>
                <a:latin typeface="Courier New" panose="02070309020205020404" pitchFamily="49" charset="0"/>
              </a:rPr>
              <a:t>I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EEE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JOURNAL OF SELECTED TOPICS IN QUANTUM ELECTRONICS, VOL, 25,</a:t>
            </a:r>
            <a:br>
              <a:rPr lang="en-CA" sz="1600" dirty="0"/>
            </a:br>
            <a:r>
              <a:rPr lang="en-CA" sz="1600" b="0" i="0" dirty="0">
                <a:effectLst/>
                <a:latin typeface="Arial" panose="020B0604020202020204" pitchFamily="34" charset="0"/>
              </a:rPr>
              <a:t>NO.3, MAY/JUNE 2019.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7FD45-E7D3-43F8-B4C2-35D7105F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905-6F28-48AC-8117-5BDC54F2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73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5E8-E2F6-4B31-AC67-0A9C3A5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B9DC-E99D-4ED1-9B05-183A75FA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688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ttps://www.google.com/search?q=time+is+money+graphic&amp;rlz=1C1GEWG_enCA972CA972&amp;sxsrf=APq-WBuYoK-T9Ro-8MzwZpOi_G0e6oHSVw:1647895128262&amp;source=lnms&amp;tbm=isch&amp;sa=X&amp;ved=2ahUKEwjFivzdh9j2AhWLj4kEHewMD9oQ_AUoAXoECAEQAw&amp;biw=1278&amp;bih=1287&amp;dpr=1#imgrc=LWTSkRfllJl9i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https://m.researching.cn/articles/OJc2ecdbdc7da0bab2/figureandtable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https://www.ringcentral.com/us/en/blog/effective-teamwork/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https://www.hpcwire.com/off-the-wire/kit-supercomputer-among-the-15-fastest-in-europe/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9411-7B50-4725-A929-78D345A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698C-3D8A-4402-ACA8-3783D8BA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0E8A-D390-435A-8371-8697A5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Methodology</a:t>
            </a:r>
            <a:endParaRPr lang="en-CA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4926-1600-4C0F-9F3E-2BFC060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r>
              <a:rPr lang="en-US" sz="3200" b="1" dirty="0">
                <a:solidFill>
                  <a:schemeClr val="tx1"/>
                </a:solidFill>
              </a:rPr>
              <a:t>Generating simulation data from </a:t>
            </a:r>
            <a:r>
              <a:rPr lang="en-US" sz="3200" b="1" dirty="0" err="1">
                <a:solidFill>
                  <a:schemeClr val="tx1"/>
                </a:solidFill>
              </a:rPr>
              <a:t>Lumerical</a:t>
            </a:r>
            <a:r>
              <a:rPr lang="en-US" sz="3200" b="1" dirty="0">
                <a:solidFill>
                  <a:schemeClr val="tx1"/>
                </a:solidFill>
              </a:rPr>
              <a:t> and properly formatting it for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Manually generating the simulation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 Generating the simulation data by a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Develop, train, test and validate a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Investigate different hyperparameters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Optimizers for training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FA508-C80D-449B-8A1A-02E26FAE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D76AE-25C1-464F-AC6A-8BB1BE0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60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AEEF-4C3B-476D-B047-1CA18B7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Job Distribution </a:t>
            </a:r>
            <a:endParaRPr lang="en-CA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3A4-4691-4430-AFCD-A1F6B803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091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Data Generation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Deng </a:t>
            </a:r>
            <a:r>
              <a:rPr lang="en-US" sz="3200" dirty="0" err="1">
                <a:solidFill>
                  <a:schemeClr val="tx1"/>
                </a:solidFill>
              </a:rPr>
              <a:t>Mading</a:t>
            </a:r>
            <a:endParaRPr lang="en-US" sz="32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Randi Wan</a:t>
            </a:r>
          </a:p>
          <a:p>
            <a:pPr marL="201168" lvl="1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tx1"/>
                </a:solidFill>
              </a:rPr>
              <a:t> ANN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</a:rPr>
              <a:t>Jonathan Levine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</a:rPr>
              <a:t>Jacob Ryall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FD87-DC47-4400-A2CB-94CF2FA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2646-0244-4EB4-B64B-8A0A9CC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5</a:t>
            </a:fld>
            <a:endParaRPr lang="en-CA"/>
          </a:p>
        </p:txBody>
      </p:sp>
      <p:pic>
        <p:nvPicPr>
          <p:cNvPr id="4098" name="Picture 2" descr="How to have effective teamwork: Lessons from pop culture | RingCentral">
            <a:extLst>
              <a:ext uri="{FF2B5EF4-FFF2-40B4-BE49-F238E27FC236}">
                <a16:creationId xmlns:a16="http://schemas.microsoft.com/office/drawing/2014/main" id="{CCD16ABA-D546-4056-AE48-EED1D610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67" y="1954092"/>
            <a:ext cx="6960004" cy="39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5B3F-31F7-4CB0-9EE6-0AB00B2B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003300"/>
            <a:ext cx="5657850" cy="720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Lumerical</a:t>
            </a:r>
            <a:r>
              <a:rPr lang="en-US" sz="2400" b="1" dirty="0">
                <a:solidFill>
                  <a:schemeClr val="tx1"/>
                </a:solidFill>
              </a:rPr>
              <a:t> Data Generation (Script Method)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9A823-C57E-46D2-95D2-C29BF7536BC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By – Yu Wan (Randi)</a:t>
            </a:r>
          </a:p>
        </p:txBody>
      </p:sp>
      <p:pic>
        <p:nvPicPr>
          <p:cNvPr id="7" name="Picture 6" descr="A group of toothbrushes in a glass case&#10;&#10;Description automatically generated with low confidence">
            <a:extLst>
              <a:ext uri="{FF2B5EF4-FFF2-40B4-BE49-F238E27FC236}">
                <a16:creationId xmlns:a16="http://schemas.microsoft.com/office/drawing/2014/main" id="{570F818F-B4E1-C45D-FFF6-BD82818D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r="290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0A6FE-F201-4861-B796-C7217BB3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Yu Wan (Randi)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F3E69-79F9-4B68-B736-1BE5D280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4872072-B9A1-4F7B-B825-2FEAEDD4057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266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A395-D701-442F-8084-769999E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A" sz="5400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0201-AB63-44C1-BECD-2C670A9A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ED4B3-D045-487F-9644-3037B97C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E0DF714-DCD8-AA46-C540-006E192B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7CCF53D-E911-4A84-A68E-786FC3A5A16F}"/>
              </a:ext>
            </a:extLst>
          </p:cNvPr>
          <p:cNvSpPr/>
          <p:nvPr/>
        </p:nvSpPr>
        <p:spPr>
          <a:xfrm>
            <a:off x="4611441" y="6167996"/>
            <a:ext cx="6900512" cy="110695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23395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E1F5-255D-4396-BFD7-04069DEE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D26A9-DA0A-4756-BF01-99E0ACC0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3DB7A-CFD5-4936-A0D1-0C95DC85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2072-B9A1-4F7B-B825-2FEAEDD40579}" type="slidenum">
              <a:rPr lang="en-CA" smtClean="0"/>
              <a:t>8</a:t>
            </a:fld>
            <a:endParaRPr lang="en-CA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F930C71-7E59-447C-92E4-78FBA884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45" y="2048376"/>
            <a:ext cx="6115455" cy="3438245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841047-8B61-4594-8C26-C65609AA5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53" y="1971374"/>
            <a:ext cx="5559664" cy="37449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D3525-D647-42DA-B095-AC845E5EFB7C}"/>
              </a:ext>
            </a:extLst>
          </p:cNvPr>
          <p:cNvSpPr txBox="1">
            <a:spLocks/>
          </p:cNvSpPr>
          <p:nvPr/>
        </p:nvSpPr>
        <p:spPr>
          <a:xfrm>
            <a:off x="838200" y="2803242"/>
            <a:ext cx="2826273" cy="55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Data Generation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AE2A1C-6432-4BEC-8FB2-FECA3A68E85E}"/>
              </a:ext>
            </a:extLst>
          </p:cNvPr>
          <p:cNvSpPr txBox="1">
            <a:spLocks/>
          </p:cNvSpPr>
          <p:nvPr/>
        </p:nvSpPr>
        <p:spPr>
          <a:xfrm>
            <a:off x="817835" y="4037446"/>
            <a:ext cx="3935735" cy="68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Carleton Remote Desktop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93C4E79-F57A-4393-BAA0-58FD2A7230CC}"/>
              </a:ext>
            </a:extLst>
          </p:cNvPr>
          <p:cNvSpPr txBox="1">
            <a:spLocks/>
          </p:cNvSpPr>
          <p:nvPr/>
        </p:nvSpPr>
        <p:spPr>
          <a:xfrm>
            <a:off x="838200" y="5228048"/>
            <a:ext cx="3487145" cy="79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FDTD LUMERICAL</a:t>
            </a:r>
          </a:p>
          <a:p>
            <a:endParaRPr lang="en-CA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4C1780-03ED-4106-9928-CD7A11E6D8AA}"/>
              </a:ext>
            </a:extLst>
          </p:cNvPr>
          <p:cNvSpPr txBox="1">
            <a:spLocks/>
          </p:cNvSpPr>
          <p:nvPr/>
        </p:nvSpPr>
        <p:spPr>
          <a:xfrm>
            <a:off x="562693" y="3441821"/>
            <a:ext cx="2777202" cy="95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What I used?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F27BA6-88E7-41F6-87BF-BD2375923AC5}"/>
              </a:ext>
            </a:extLst>
          </p:cNvPr>
          <p:cNvSpPr txBox="1">
            <a:spLocks/>
          </p:cNvSpPr>
          <p:nvPr/>
        </p:nvSpPr>
        <p:spPr>
          <a:xfrm>
            <a:off x="562692" y="2144357"/>
            <a:ext cx="2474797" cy="68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What I did?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FECD24-4B0B-45FB-9711-6A4B42CFFDCF}"/>
              </a:ext>
            </a:extLst>
          </p:cNvPr>
          <p:cNvSpPr txBox="1">
            <a:spLocks/>
          </p:cNvSpPr>
          <p:nvPr/>
        </p:nvSpPr>
        <p:spPr>
          <a:xfrm>
            <a:off x="562693" y="4632325"/>
            <a:ext cx="2777203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How I did?</a:t>
            </a:r>
          </a:p>
        </p:txBody>
      </p:sp>
    </p:spTree>
    <p:extLst>
      <p:ext uri="{BB962C8B-B14F-4D97-AF65-F5344CB8AC3E}">
        <p14:creationId xmlns:p14="http://schemas.microsoft.com/office/powerpoint/2010/main" val="383974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CBC8-99A0-41F5-AAF1-C03D8652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FDTD Settings</a:t>
            </a:r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1CCCB8BD-9E29-35FB-883C-6D61DAAD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859" y="1138366"/>
            <a:ext cx="5465791" cy="54657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1C5C5-1487-4C9C-927B-92EF039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Yu Wan (Randi)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CFE70-3658-41E7-9AF7-46535167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872072-B9A1-4F7B-B825-2FEAEDD40579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6327</TotalTime>
  <Words>1345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Retrospect</vt:lpstr>
      <vt:lpstr>Accelerated Design of Silicon Photonic Devices with Neural Networks </vt:lpstr>
      <vt:lpstr>Main Motivations and Goals</vt:lpstr>
      <vt:lpstr>Grating Coupler Parameters</vt:lpstr>
      <vt:lpstr>Methodology</vt:lpstr>
      <vt:lpstr>Job Distribution </vt:lpstr>
      <vt:lpstr>Lumerical Data Generation (Script Method)</vt:lpstr>
      <vt:lpstr>Outline</vt:lpstr>
      <vt:lpstr>Introduction</vt:lpstr>
      <vt:lpstr>FDTD Settings</vt:lpstr>
      <vt:lpstr>SOI Subwavelength Grating Coupler</vt:lpstr>
      <vt:lpstr>Material Settings</vt:lpstr>
      <vt:lpstr>Simulation Settings</vt:lpstr>
      <vt:lpstr>Verify the Setting</vt:lpstr>
      <vt:lpstr>Challenges </vt:lpstr>
      <vt:lpstr>Challenges </vt:lpstr>
      <vt:lpstr>Innovation</vt:lpstr>
      <vt:lpstr>Coding Method</vt:lpstr>
      <vt:lpstr>Advantages</vt:lpstr>
      <vt:lpstr>Results</vt:lpstr>
      <vt:lpstr>PowerPoint Presentation</vt:lpstr>
      <vt:lpstr>Q&amp;A</vt:lpstr>
      <vt:lpstr>Reference</vt:lpstr>
      <vt:lpstr>ANN Development</vt:lpstr>
      <vt:lpstr>Challenges </vt:lpstr>
      <vt:lpstr>Method – Training and Testing Sets</vt:lpstr>
      <vt:lpstr>Results – Training Time</vt:lpstr>
      <vt:lpstr>Results - Training and Testing Losses</vt:lpstr>
      <vt:lpstr>Validation Results – Example 1</vt:lpstr>
      <vt:lpstr>Optimized Results at 1.55 μm</vt:lpstr>
      <vt:lpstr>Validation Results – Example 2</vt:lpstr>
      <vt:lpstr>Future Work</vt:lpstr>
      <vt:lpstr>Reference: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Artificial Neural Network For Simulating Silicon Photonic Devices</dc:title>
  <dc:creator>宇 万</dc:creator>
  <cp:lastModifiedBy>Jonathan</cp:lastModifiedBy>
  <cp:revision>236</cp:revision>
  <dcterms:created xsi:type="dcterms:W3CDTF">2022-03-14T20:41:00Z</dcterms:created>
  <dcterms:modified xsi:type="dcterms:W3CDTF">2022-03-25T16:52:07Z</dcterms:modified>
</cp:coreProperties>
</file>