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exend Medium" panose="020B0604020202020204" charset="0"/>
      <p:regular r:id="rId17"/>
      <p:bold r:id="rId18"/>
    </p:embeddedFon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2A372F-FA46-4A75-8D85-F11DAA288C63}">
  <a:tblStyle styleId="{092A372F-FA46-4A75-8D85-F11DAA288C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fcc2e0f8e6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fcc2e0f8e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cc2e0f8e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cc2e0f8e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cc2e0f8e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cc2e0f8e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fcc2e0f8e6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fcc2e0f8e6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fcc2e0f8e6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fcc2e0f8e6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fcc2e0f8e6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fcc2e0f8e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fcc2e0f8e6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fcc2e0f8e6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fcc2e0f8e6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fcc2e0f8e6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fcc2e0f8e6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fcc2e0f8e6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883725"/>
            <a:ext cx="5017500" cy="1578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Definición del Proyecto</a:t>
            </a:r>
            <a:endParaRPr/>
          </a:p>
          <a:p>
            <a:pPr marL="0" lvl="0" indent="0" algn="ctr" rtl="0">
              <a:spcBef>
                <a:spcPts val="0"/>
              </a:spcBef>
              <a:spcAft>
                <a:spcPts val="0"/>
              </a:spcAft>
              <a:buNone/>
            </a:pPr>
            <a:r>
              <a:rPr lang="es"/>
              <a:t>“Hosteluxe”</a:t>
            </a:r>
            <a:endParaRPr/>
          </a:p>
        </p:txBody>
      </p:sp>
      <p:sp>
        <p:nvSpPr>
          <p:cNvPr id="135" name="Google Shape;135;p13"/>
          <p:cNvSpPr txBox="1">
            <a:spLocks noGrp="1"/>
          </p:cNvSpPr>
          <p:nvPr>
            <p:ph type="subTitle" idx="1"/>
          </p:nvPr>
        </p:nvSpPr>
        <p:spPr>
          <a:xfrm>
            <a:off x="147375" y="3015950"/>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Jonathan Muñoz | David Cisternas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Carta Gantt</a:t>
            </a:r>
            <a:endParaRPr/>
          </a:p>
        </p:txBody>
      </p:sp>
      <p:pic>
        <p:nvPicPr>
          <p:cNvPr id="198" name="Google Shape;198;p22"/>
          <p:cNvPicPr preferRelativeResize="0"/>
          <p:nvPr/>
        </p:nvPicPr>
        <p:blipFill>
          <a:blip r:embed="rId3">
            <a:alphaModFix/>
          </a:blip>
          <a:stretch>
            <a:fillRect/>
          </a:stretch>
        </p:blipFill>
        <p:spPr>
          <a:xfrm>
            <a:off x="159800" y="1307850"/>
            <a:ext cx="8574921" cy="353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79550" y="-1916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b="1" dirty="0"/>
              <a:t>Descripción:</a:t>
            </a:r>
            <a:endParaRPr b="1" dirty="0"/>
          </a:p>
        </p:txBody>
      </p:sp>
      <p:graphicFrame>
        <p:nvGraphicFramePr>
          <p:cNvPr id="141" name="Google Shape;141;p14"/>
          <p:cNvGraphicFramePr/>
          <p:nvPr>
            <p:extLst>
              <p:ext uri="{D42A27DB-BD31-4B8C-83A1-F6EECF244321}">
                <p14:modId xmlns:p14="http://schemas.microsoft.com/office/powerpoint/2010/main" val="3422356753"/>
              </p:ext>
            </p:extLst>
          </p:nvPr>
        </p:nvGraphicFramePr>
        <p:xfrm>
          <a:off x="479550" y="852325"/>
          <a:ext cx="7239000" cy="4186400"/>
        </p:xfrm>
        <a:graphic>
          <a:graphicData uri="http://schemas.openxmlformats.org/drawingml/2006/table">
            <a:tbl>
              <a:tblPr>
                <a:noFill/>
                <a:tableStyleId>{092A372F-FA46-4A75-8D85-F11DAA288C63}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650750">
                <a:tc>
                  <a:txBody>
                    <a:bodyPr/>
                    <a:lstStyle/>
                    <a:p>
                      <a:pPr marL="0" lvl="0" indent="0" algn="ctr" rtl="0">
                        <a:spcBef>
                          <a:spcPts val="0"/>
                        </a:spcBef>
                        <a:spcAft>
                          <a:spcPts val="0"/>
                        </a:spcAft>
                        <a:buNone/>
                      </a:pPr>
                      <a:r>
                        <a:rPr lang="es" dirty="0">
                          <a:solidFill>
                            <a:schemeClr val="lt1"/>
                          </a:solidFill>
                          <a:latin typeface="Lexend Medium"/>
                          <a:ea typeface="Lexend Medium"/>
                          <a:cs typeface="Lexend Medium"/>
                          <a:sym typeface="Lexend Medium"/>
                        </a:rPr>
                        <a:t>Competencias</a:t>
                      </a:r>
                      <a:endParaRPr dirty="0">
                        <a:solidFill>
                          <a:schemeClr val="lt1"/>
                        </a:solidFill>
                        <a:latin typeface="Lexend Medium"/>
                        <a:ea typeface="Lexend Medium"/>
                        <a:cs typeface="Lexend Medium"/>
                        <a:sym typeface="Lexend Medium"/>
                      </a:endParaRPr>
                    </a:p>
                  </a:txBody>
                  <a:tcPr marL="91425" marR="91425" marT="91425" marB="91425"/>
                </a:tc>
                <a:tc>
                  <a:txBody>
                    <a:bodyPr/>
                    <a:lstStyle/>
                    <a:p>
                      <a:pPr marL="0" lvl="0" indent="0" algn="ctr" rtl="0">
                        <a:spcBef>
                          <a:spcPts val="0"/>
                        </a:spcBef>
                        <a:spcAft>
                          <a:spcPts val="0"/>
                        </a:spcAft>
                        <a:buNone/>
                      </a:pPr>
                      <a:r>
                        <a:rPr lang="es">
                          <a:solidFill>
                            <a:schemeClr val="lt1"/>
                          </a:solidFill>
                          <a:latin typeface="Lexend Medium"/>
                          <a:ea typeface="Lexend Medium"/>
                          <a:cs typeface="Lexend Medium"/>
                          <a:sym typeface="Lexend Medium"/>
                        </a:rPr>
                        <a:t>Áreas de desempeño</a:t>
                      </a:r>
                      <a:endParaRPr>
                        <a:solidFill>
                          <a:schemeClr val="lt1"/>
                        </a:solidFill>
                        <a:latin typeface="Lexend Medium"/>
                        <a:ea typeface="Lexend Medium"/>
                        <a:cs typeface="Lexend Medium"/>
                        <a:sym typeface="Lexend Medium"/>
                      </a:endParaRPr>
                    </a:p>
                  </a:txBody>
                  <a:tcPr marL="91425" marR="91425" marT="91425" marB="91425"/>
                </a:tc>
                <a:extLst>
                  <a:ext uri="{0D108BD9-81ED-4DB2-BD59-A6C34878D82A}">
                    <a16:rowId xmlns:a16="http://schemas.microsoft.com/office/drawing/2014/main" val="10000"/>
                  </a:ext>
                </a:extLst>
              </a:tr>
              <a:tr h="1748600">
                <a:tc>
                  <a:txBody>
                    <a:bodyPr/>
                    <a:lstStyle/>
                    <a:p>
                      <a:pPr marL="139700" lvl="0" indent="0" algn="l" rtl="0">
                        <a:spcBef>
                          <a:spcPts val="0"/>
                        </a:spcBef>
                        <a:spcAft>
                          <a:spcPts val="0"/>
                        </a:spcAft>
                        <a:buClr>
                          <a:schemeClr val="lt1"/>
                        </a:buClr>
                        <a:buSzPts val="1400"/>
                        <a:buFont typeface="Lexend Medium"/>
                        <a:buNone/>
                      </a:pPr>
                      <a:r>
                        <a:rPr lang="es" sz="1100" dirty="0">
                          <a:solidFill>
                            <a:schemeClr val="lt1"/>
                          </a:solidFill>
                          <a:latin typeface="Lexend Medium"/>
                          <a:ea typeface="Lexend Medium"/>
                          <a:cs typeface="Lexend Medium"/>
                          <a:sym typeface="Lexend Medium"/>
                        </a:rPr>
                        <a:t>Especificas:</a:t>
                      </a:r>
                    </a:p>
                    <a:p>
                      <a:pPr marL="311150" lvl="0" indent="-171450" algn="l" rtl="0">
                        <a:spcBef>
                          <a:spcPts val="0"/>
                        </a:spcBef>
                        <a:spcAft>
                          <a:spcPts val="0"/>
                        </a:spcAft>
                        <a:buClr>
                          <a:schemeClr val="lt1"/>
                        </a:buClr>
                        <a:buSzPts val="1400"/>
                        <a:buFont typeface="Arial" panose="020B0604020202020204" pitchFamily="34" charset="0"/>
                        <a:buChar char="•"/>
                      </a:pPr>
                      <a:r>
                        <a:rPr lang="es" sz="1100" dirty="0">
                          <a:solidFill>
                            <a:schemeClr val="lt1"/>
                          </a:solidFill>
                          <a:latin typeface="Lexend Medium"/>
                          <a:ea typeface="Lexend Medium"/>
                          <a:cs typeface="Lexend Medium"/>
                          <a:sym typeface="Lexend Medium"/>
                        </a:rPr>
                        <a:t>Es una solución a una  necesidad de una informatica </a:t>
                      </a:r>
                      <a:endParaRPr sz="1100" dirty="0">
                        <a:solidFill>
                          <a:schemeClr val="lt1"/>
                        </a:solidFill>
                        <a:latin typeface="Lexend Medium"/>
                        <a:ea typeface="Lexend Medium"/>
                        <a:cs typeface="Lexend Medium"/>
                        <a:sym typeface="Lexend Medium"/>
                      </a:endParaRPr>
                    </a:p>
                    <a:p>
                      <a:pPr marL="311150" lvl="0" indent="-171450" algn="l" rtl="0">
                        <a:spcBef>
                          <a:spcPts val="0"/>
                        </a:spcBef>
                        <a:spcAft>
                          <a:spcPts val="0"/>
                        </a:spcAft>
                        <a:buClr>
                          <a:schemeClr val="lt1"/>
                        </a:buClr>
                        <a:buSzPts val="1400"/>
                        <a:buFont typeface="Arial" panose="020B0604020202020204" pitchFamily="34" charset="0"/>
                        <a:buChar char="•"/>
                      </a:pPr>
                      <a:r>
                        <a:rPr lang="es" sz="1100" dirty="0">
                          <a:solidFill>
                            <a:schemeClr val="lt1"/>
                          </a:solidFill>
                          <a:latin typeface="Lexend Medium"/>
                          <a:ea typeface="Lexend Medium"/>
                          <a:cs typeface="Lexend Medium"/>
                          <a:sym typeface="Lexend Medium"/>
                        </a:rPr>
                        <a:t>Construir modelos de datos para soportar los requerimientos</a:t>
                      </a:r>
                      <a:endParaRPr sz="1100" dirty="0">
                        <a:solidFill>
                          <a:schemeClr val="lt1"/>
                        </a:solidFill>
                        <a:latin typeface="Lexend Medium"/>
                        <a:ea typeface="Lexend Medium"/>
                        <a:cs typeface="Lexend Medium"/>
                        <a:sym typeface="Lexend Medium"/>
                      </a:endParaRPr>
                    </a:p>
                    <a:p>
                      <a:pPr marL="311150" lvl="0" indent="-171450" algn="l" rtl="0">
                        <a:spcBef>
                          <a:spcPts val="0"/>
                        </a:spcBef>
                        <a:spcAft>
                          <a:spcPts val="0"/>
                        </a:spcAft>
                        <a:buClr>
                          <a:schemeClr val="lt1"/>
                        </a:buClr>
                        <a:buSzPts val="1400"/>
                        <a:buFont typeface="Arial" panose="020B0604020202020204" pitchFamily="34" charset="0"/>
                        <a:buChar char="•"/>
                      </a:pPr>
                      <a:r>
                        <a:rPr lang="es-CL" sz="1100" dirty="0">
                          <a:solidFill>
                            <a:schemeClr val="lt1"/>
                          </a:solidFill>
                          <a:latin typeface="Lexend Medium"/>
                          <a:ea typeface="Lexend Medium"/>
                          <a:cs typeface="Lexend Medium"/>
                          <a:sym typeface="Lexend Medium"/>
                        </a:rPr>
                        <a:t>Construir programas y rutinas de variada complejidad</a:t>
                      </a:r>
                    </a:p>
                    <a:p>
                      <a:pPr marL="311150" lvl="0" indent="-171450" algn="l" rtl="0">
                        <a:spcBef>
                          <a:spcPts val="0"/>
                        </a:spcBef>
                        <a:spcAft>
                          <a:spcPts val="0"/>
                        </a:spcAft>
                        <a:buClr>
                          <a:schemeClr val="lt1"/>
                        </a:buClr>
                        <a:buSzPts val="1400"/>
                        <a:buFont typeface="Arial" panose="020B0604020202020204" pitchFamily="34" charset="0"/>
                        <a:buChar char="•"/>
                      </a:pPr>
                      <a:r>
                        <a:rPr lang="es-CL" sz="1100" dirty="0">
                          <a:solidFill>
                            <a:schemeClr val="lt1"/>
                          </a:solidFill>
                          <a:latin typeface="Lexend Medium"/>
                          <a:ea typeface="Lexend Medium"/>
                          <a:cs typeface="Lexend Medium"/>
                          <a:sym typeface="Lexend Medium"/>
                        </a:rPr>
                        <a:t>Programar consultas o rutinas para manipular la información de acuerdo con los requerimientos</a:t>
                      </a:r>
                    </a:p>
                    <a:p>
                      <a:pPr marL="139700" lvl="0" indent="0" algn="l" rtl="0">
                        <a:spcBef>
                          <a:spcPts val="0"/>
                        </a:spcBef>
                        <a:spcAft>
                          <a:spcPts val="0"/>
                        </a:spcAft>
                        <a:buClr>
                          <a:schemeClr val="lt1"/>
                        </a:buClr>
                        <a:buSzPts val="1400"/>
                        <a:buFont typeface="Lexend Medium"/>
                        <a:buNone/>
                      </a:pPr>
                      <a:r>
                        <a:rPr lang="es-CL" sz="1100" dirty="0">
                          <a:solidFill>
                            <a:schemeClr val="lt1"/>
                          </a:solidFill>
                          <a:latin typeface="Lexend Medium"/>
                          <a:ea typeface="Lexend Medium"/>
                          <a:cs typeface="Lexend Medium"/>
                          <a:sym typeface="Lexend Medium"/>
                        </a:rPr>
                        <a:t>Genéricas:</a:t>
                      </a:r>
                    </a:p>
                    <a:p>
                      <a:pPr marL="311150" marR="0" lvl="0" indent="-171450" algn="l" defTabSz="914400" rtl="0" eaLnBrk="1" fontAlgn="auto" latinLnBrk="0" hangingPunct="1">
                        <a:lnSpc>
                          <a:spcPct val="100000"/>
                        </a:lnSpc>
                        <a:spcBef>
                          <a:spcPts val="0"/>
                        </a:spcBef>
                        <a:spcAft>
                          <a:spcPts val="0"/>
                        </a:spcAft>
                        <a:buClr>
                          <a:schemeClr val="lt1"/>
                        </a:buClr>
                        <a:buSzPts val="1400"/>
                        <a:buFont typeface="Arial" panose="020B0604020202020204" pitchFamily="34" charset="0"/>
                        <a:buChar char="•"/>
                        <a:tabLst/>
                        <a:defRPr/>
                      </a:pPr>
                      <a:r>
                        <a:rPr lang="es-CL" sz="1100" b="0" i="0" u="none" strike="noStrike" cap="none" dirty="0">
                          <a:solidFill>
                            <a:schemeClr val="lt1"/>
                          </a:solidFill>
                          <a:latin typeface="Lexend Medium"/>
                          <a:ea typeface="Arial"/>
                          <a:cs typeface="Arial"/>
                          <a:sym typeface="Arial"/>
                        </a:rPr>
                        <a:t>Resolver situaciones problemáticas de la vida cotidiana, ámbito científico y mundo laboral, utilizando operatoria matemática básica, relaciones proporcionales y álgebra básica.</a:t>
                      </a:r>
                    </a:p>
                    <a:p>
                      <a:pPr marL="311150" marR="0" lvl="0" indent="-171450" algn="l" defTabSz="914400" rtl="0" eaLnBrk="1" fontAlgn="auto" latinLnBrk="0" hangingPunct="1">
                        <a:lnSpc>
                          <a:spcPct val="100000"/>
                        </a:lnSpc>
                        <a:spcBef>
                          <a:spcPts val="0"/>
                        </a:spcBef>
                        <a:spcAft>
                          <a:spcPts val="0"/>
                        </a:spcAft>
                        <a:buClr>
                          <a:schemeClr val="lt1"/>
                        </a:buClr>
                        <a:buSzPts val="1400"/>
                        <a:buFont typeface="Arial" panose="020B0604020202020204" pitchFamily="34" charset="0"/>
                        <a:buChar char="•"/>
                        <a:tabLst/>
                        <a:defRPr/>
                      </a:pPr>
                      <a:r>
                        <a:rPr lang="es-CL" sz="1100" b="0" i="0" u="none" strike="noStrike" cap="none" dirty="0">
                          <a:solidFill>
                            <a:schemeClr val="lt1"/>
                          </a:solidFill>
                          <a:latin typeface="Lexend Medium"/>
                          <a:ea typeface="Arial"/>
                          <a:cs typeface="Arial"/>
                          <a:sym typeface="Arial"/>
                        </a:rPr>
                        <a:t>Capacidad para generar ideas, soluciones o procesos innovadores que respondan a oportunidades, necesidades y demandas productivas o sociales</a:t>
                      </a:r>
                    </a:p>
                    <a:p>
                      <a:pPr marL="425450" marR="0" lvl="0" indent="-285750" algn="l" defTabSz="914400" rtl="0" eaLnBrk="1" fontAlgn="auto" latinLnBrk="0" hangingPunct="1">
                        <a:lnSpc>
                          <a:spcPct val="100000"/>
                        </a:lnSpc>
                        <a:spcBef>
                          <a:spcPts val="0"/>
                        </a:spcBef>
                        <a:spcAft>
                          <a:spcPts val="0"/>
                        </a:spcAft>
                        <a:buClr>
                          <a:schemeClr val="lt1"/>
                        </a:buClr>
                        <a:buSzPts val="1400"/>
                        <a:buFont typeface="Arial" panose="020B0604020202020204" pitchFamily="34" charset="0"/>
                        <a:buChar char="•"/>
                        <a:tabLst/>
                        <a:defRPr/>
                      </a:pPr>
                      <a:endParaRPr lang="es-CL" sz="1100" b="0" i="0" u="none" strike="noStrike" cap="none" dirty="0">
                        <a:solidFill>
                          <a:schemeClr val="lt1"/>
                        </a:solidFill>
                        <a:latin typeface="Lexend Medium"/>
                        <a:ea typeface="Arial"/>
                        <a:cs typeface="Arial"/>
                        <a:sym typeface="Arial"/>
                      </a:endParaRPr>
                    </a:p>
                  </a:txBody>
                  <a:tcPr marL="91425" marR="91425" marT="91425" marB="91425"/>
                </a:tc>
                <a:tc>
                  <a:txBody>
                    <a:bodyPr/>
                    <a:lstStyle/>
                    <a:p>
                      <a:pPr marL="311150" lvl="0" indent="-171450" algn="l" rtl="0">
                        <a:spcBef>
                          <a:spcPts val="0"/>
                        </a:spcBef>
                        <a:spcAft>
                          <a:spcPts val="0"/>
                        </a:spcAft>
                        <a:buClr>
                          <a:schemeClr val="lt1"/>
                        </a:buClr>
                        <a:buSzPts val="1400"/>
                        <a:buFont typeface="Arial" panose="020B0604020202020204" pitchFamily="34" charset="0"/>
                        <a:buChar char="•"/>
                      </a:pPr>
                      <a:r>
                        <a:rPr lang="es" sz="1100" b="0" i="0" u="none" strike="noStrike" cap="none" dirty="0">
                          <a:solidFill>
                            <a:schemeClr val="lt1"/>
                          </a:solidFill>
                          <a:latin typeface="Lexend Medium"/>
                          <a:ea typeface="Lexend Medium"/>
                          <a:cs typeface="Lexend Medium"/>
                          <a:sym typeface="Lexend Medium"/>
                        </a:rPr>
                        <a:t>Desarrollo de aplicaciones web de variada complejidad</a:t>
                      </a:r>
                      <a:endParaRPr sz="1100" b="0" i="0" u="none" strike="noStrike" cap="none" dirty="0">
                        <a:solidFill>
                          <a:schemeClr val="lt1"/>
                        </a:solidFill>
                        <a:latin typeface="Lexend Medium"/>
                        <a:ea typeface="Lexend Medium"/>
                        <a:cs typeface="Lexend Medium"/>
                        <a:sym typeface="Lexend Medium"/>
                      </a:endParaRPr>
                    </a:p>
                    <a:p>
                      <a:pPr marL="311150" lvl="0" indent="-171450" algn="l" rtl="0">
                        <a:spcBef>
                          <a:spcPts val="0"/>
                        </a:spcBef>
                        <a:spcAft>
                          <a:spcPts val="0"/>
                        </a:spcAft>
                        <a:buClr>
                          <a:schemeClr val="lt1"/>
                        </a:buClr>
                        <a:buSzPts val="1400"/>
                        <a:buFont typeface="Arial" panose="020B0604020202020204" pitchFamily="34" charset="0"/>
                        <a:buChar char="•"/>
                      </a:pPr>
                      <a:r>
                        <a:rPr lang="es" sz="1100" b="0" i="0" u="none" strike="noStrike" cap="none" dirty="0">
                          <a:solidFill>
                            <a:schemeClr val="lt1"/>
                          </a:solidFill>
                          <a:latin typeface="Lexend Medium"/>
                          <a:ea typeface="Lexend Medium"/>
                          <a:cs typeface="Lexend Medium"/>
                          <a:sym typeface="Lexend Medium"/>
                        </a:rPr>
                        <a:t>Análisis  y toma de requerimientos</a:t>
                      </a:r>
                      <a:endParaRPr sz="1100" b="0" i="0" u="none" strike="noStrike" cap="none" dirty="0">
                        <a:solidFill>
                          <a:schemeClr val="lt1"/>
                        </a:solidFill>
                        <a:latin typeface="Lexend Medium"/>
                        <a:ea typeface="Lexend Medium"/>
                        <a:cs typeface="Lexend Medium"/>
                        <a:sym typeface="Lexend Medium"/>
                      </a:endParaRPr>
                    </a:p>
                    <a:p>
                      <a:pPr marL="311150" lvl="0" indent="-171450" algn="l" rtl="0">
                        <a:spcBef>
                          <a:spcPts val="0"/>
                        </a:spcBef>
                        <a:spcAft>
                          <a:spcPts val="0"/>
                        </a:spcAft>
                        <a:buClr>
                          <a:schemeClr val="lt1"/>
                        </a:buClr>
                        <a:buSzPts val="1400"/>
                        <a:buFont typeface="Arial" panose="020B0604020202020204" pitchFamily="34" charset="0"/>
                        <a:buChar char="•"/>
                      </a:pPr>
                      <a:r>
                        <a:rPr lang="es" sz="1100" b="0" i="0" u="none" strike="noStrike" cap="none" dirty="0">
                          <a:solidFill>
                            <a:schemeClr val="lt1"/>
                          </a:solidFill>
                          <a:latin typeface="Lexend Medium"/>
                          <a:ea typeface="Lexend Medium"/>
                          <a:cs typeface="Lexend Medium"/>
                          <a:sym typeface="Lexend Medium"/>
                        </a:rPr>
                        <a:t>Gestión y consultas de bases de datos</a:t>
                      </a:r>
                    </a:p>
                    <a:p>
                      <a:pPr marL="311150" lvl="0" indent="-171450" algn="l" rtl="0">
                        <a:spcBef>
                          <a:spcPts val="0"/>
                        </a:spcBef>
                        <a:spcAft>
                          <a:spcPts val="0"/>
                        </a:spcAft>
                        <a:buClr>
                          <a:schemeClr val="lt1"/>
                        </a:buClr>
                        <a:buSzPts val="1400"/>
                        <a:buFont typeface="Arial" panose="020B0604020202020204" pitchFamily="34" charset="0"/>
                        <a:buChar char="•"/>
                      </a:pPr>
                      <a:r>
                        <a:rPr lang="es" sz="1100" b="0" i="0" u="none" strike="noStrike" cap="none" dirty="0">
                          <a:solidFill>
                            <a:schemeClr val="lt1"/>
                          </a:solidFill>
                          <a:latin typeface="Lexend Medium"/>
                          <a:ea typeface="Lexend Medium"/>
                          <a:cs typeface="Lexend Medium"/>
                          <a:sym typeface="Lexend Medium"/>
                        </a:rPr>
                        <a:t>Manipulación de información</a:t>
                      </a:r>
                    </a:p>
                    <a:p>
                      <a:pPr marL="311150" lvl="0" indent="-171450" algn="l" rtl="0">
                        <a:spcBef>
                          <a:spcPts val="0"/>
                        </a:spcBef>
                        <a:spcAft>
                          <a:spcPts val="0"/>
                        </a:spcAft>
                        <a:buClr>
                          <a:schemeClr val="lt1"/>
                        </a:buClr>
                        <a:buSzPts val="1400"/>
                        <a:buFont typeface="Arial" panose="020B0604020202020204" pitchFamily="34" charset="0"/>
                        <a:buChar char="•"/>
                      </a:pPr>
                      <a:r>
                        <a:rPr lang="es" sz="1100" b="0" i="0" u="none" strike="noStrike" cap="none" dirty="0">
                          <a:solidFill>
                            <a:schemeClr val="lt1"/>
                          </a:solidFill>
                          <a:latin typeface="Lexend Medium"/>
                          <a:ea typeface="Lexend Medium"/>
                          <a:cs typeface="Lexend Medium"/>
                          <a:sym typeface="Lexend Medium"/>
                        </a:rPr>
                        <a:t>Desarrollo Frontend y Backend</a:t>
                      </a:r>
                      <a:endParaRPr sz="1100" b="0" i="0" u="none" strike="noStrike" cap="none" dirty="0">
                        <a:solidFill>
                          <a:schemeClr val="lt1"/>
                        </a:solidFill>
                        <a:latin typeface="Lexend Medium"/>
                        <a:ea typeface="Lexend Medium"/>
                        <a:cs typeface="Lexend Medium"/>
                        <a:sym typeface="Lexend Medium"/>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fundamentación del Proyecto APT</a:t>
            </a:r>
            <a:endParaRPr/>
          </a:p>
        </p:txBody>
      </p:sp>
      <p:graphicFrame>
        <p:nvGraphicFramePr>
          <p:cNvPr id="147" name="Google Shape;147;p15"/>
          <p:cNvGraphicFramePr/>
          <p:nvPr/>
        </p:nvGraphicFramePr>
        <p:xfrm>
          <a:off x="584950" y="1699850"/>
          <a:ext cx="3832150" cy="720950"/>
        </p:xfrm>
        <a:graphic>
          <a:graphicData uri="http://schemas.openxmlformats.org/drawingml/2006/table">
            <a:tbl>
              <a:tblPr>
                <a:noFill/>
                <a:tableStyleId>{092A372F-FA46-4A75-8D85-F11DAA288C63}</a:tableStyleId>
              </a:tblPr>
              <a:tblGrid>
                <a:gridCol w="3832150">
                  <a:extLst>
                    <a:ext uri="{9D8B030D-6E8A-4147-A177-3AD203B41FA5}">
                      <a16:colId xmlns:a16="http://schemas.microsoft.com/office/drawing/2014/main" val="20000"/>
                    </a:ext>
                  </a:extLst>
                </a:gridCol>
              </a:tblGrid>
              <a:tr h="720950">
                <a:tc>
                  <a:txBody>
                    <a:bodyPr/>
                    <a:lstStyle/>
                    <a:p>
                      <a:pPr marL="0" lvl="0" indent="0" algn="ctr" rtl="0">
                        <a:lnSpc>
                          <a:spcPct val="115000"/>
                        </a:lnSpc>
                        <a:spcBef>
                          <a:spcPts val="0"/>
                        </a:spcBef>
                        <a:spcAft>
                          <a:spcPts val="1200"/>
                        </a:spcAft>
                        <a:buNone/>
                      </a:pPr>
                      <a:r>
                        <a:rPr lang="es" sz="1300">
                          <a:solidFill>
                            <a:schemeClr val="lt1"/>
                          </a:solidFill>
                          <a:latin typeface="Lato"/>
                          <a:ea typeface="Lato"/>
                          <a:cs typeface="Lato"/>
                          <a:sym typeface="Lato"/>
                        </a:rPr>
                        <a:t>Relevancia del proyecto</a:t>
                      </a:r>
                      <a:endParaRPr/>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148" name="Google Shape;148;p15"/>
          <p:cNvGraphicFramePr/>
          <p:nvPr/>
        </p:nvGraphicFramePr>
        <p:xfrm>
          <a:off x="4417100" y="1699850"/>
          <a:ext cx="4275575" cy="2299450"/>
        </p:xfrm>
        <a:graphic>
          <a:graphicData uri="http://schemas.openxmlformats.org/drawingml/2006/table">
            <a:tbl>
              <a:tblPr>
                <a:noFill/>
                <a:tableStyleId>{092A372F-FA46-4A75-8D85-F11DAA288C63}</a:tableStyleId>
              </a:tblPr>
              <a:tblGrid>
                <a:gridCol w="4275575">
                  <a:extLst>
                    <a:ext uri="{9D8B030D-6E8A-4147-A177-3AD203B41FA5}">
                      <a16:colId xmlns:a16="http://schemas.microsoft.com/office/drawing/2014/main" val="20000"/>
                    </a:ext>
                  </a:extLst>
                </a:gridCol>
              </a:tblGrid>
              <a:tr h="2299450">
                <a:tc>
                  <a:txBody>
                    <a:bodyPr/>
                    <a:lstStyle/>
                    <a:p>
                      <a:pPr marL="0" lvl="0" indent="0" algn="l" rtl="0">
                        <a:lnSpc>
                          <a:spcPct val="115000"/>
                        </a:lnSpc>
                        <a:spcBef>
                          <a:spcPts val="0"/>
                        </a:spcBef>
                        <a:spcAft>
                          <a:spcPts val="0"/>
                        </a:spcAft>
                        <a:buNone/>
                      </a:pPr>
                      <a:r>
                        <a:rPr lang="es" sz="1300">
                          <a:solidFill>
                            <a:schemeClr val="lt1"/>
                          </a:solidFill>
                          <a:latin typeface="Lato"/>
                          <a:ea typeface="Lato"/>
                          <a:cs typeface="Lato"/>
                          <a:sym typeface="Lato"/>
                        </a:rPr>
                        <a:t>Este proyecto es importante para realzar el turismo en chile, intentando brindar una herramienta de lo más completa para que el cliente desde antes de reservar, ya se sienta en casa.</a:t>
                      </a:r>
                      <a:endParaRPr sz="1300">
                        <a:solidFill>
                          <a:schemeClr val="lt1"/>
                        </a:solidFill>
                        <a:latin typeface="Lato"/>
                        <a:ea typeface="Lato"/>
                        <a:cs typeface="Lato"/>
                        <a:sym typeface="Lato"/>
                      </a:endParaRPr>
                    </a:p>
                    <a:p>
                      <a:pPr marL="0" lvl="0" indent="0" algn="l" rtl="0">
                        <a:lnSpc>
                          <a:spcPct val="115000"/>
                        </a:lnSpc>
                        <a:spcBef>
                          <a:spcPts val="1200"/>
                        </a:spcBef>
                        <a:spcAft>
                          <a:spcPts val="0"/>
                        </a:spcAft>
                        <a:buNone/>
                      </a:pPr>
                      <a:endParaRPr sz="1300">
                        <a:solidFill>
                          <a:schemeClr val="lt1"/>
                        </a:solidFill>
                        <a:latin typeface="Lato"/>
                        <a:ea typeface="Lato"/>
                        <a:cs typeface="Lato"/>
                        <a:sym typeface="Lato"/>
                      </a:endParaRPr>
                    </a:p>
                    <a:p>
                      <a:pPr marL="0" lvl="0" indent="0" algn="l" rtl="0">
                        <a:lnSpc>
                          <a:spcPct val="115000"/>
                        </a:lnSpc>
                        <a:spcBef>
                          <a:spcPts val="1200"/>
                        </a:spcBef>
                        <a:spcAft>
                          <a:spcPts val="1200"/>
                        </a:spcAft>
                        <a:buNone/>
                      </a:pPr>
                      <a:r>
                        <a:rPr lang="es" sz="1300">
                          <a:solidFill>
                            <a:schemeClr val="lt1"/>
                          </a:solidFill>
                          <a:latin typeface="Lato"/>
                          <a:ea typeface="Lato"/>
                          <a:cs typeface="Lato"/>
                          <a:sym typeface="Lato"/>
                        </a:rPr>
                        <a:t>Y con esto también esperamos que se reduzca el tiempo que el cliente pasa viendo hotel, reservando, etc. Para que lo pase con nosotros </a:t>
                      </a:r>
                      <a:r>
                        <a:rPr lang="es" sz="1300" b="1">
                          <a:solidFill>
                            <a:schemeClr val="lt1"/>
                          </a:solidFill>
                          <a:latin typeface="Lato"/>
                          <a:ea typeface="Lato"/>
                          <a:cs typeface="Lato"/>
                          <a:sym typeface="Lato"/>
                        </a:rPr>
                        <a:t>DISFRUTANDO</a:t>
                      </a:r>
                      <a:endParaRPr sz="1300" b="1">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823850" y="796925"/>
            <a:ext cx="6447900" cy="130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Definición</a:t>
            </a:r>
            <a:endParaRPr/>
          </a:p>
          <a:p>
            <a:pPr marL="0" lvl="0" indent="0" algn="l" rtl="0">
              <a:spcBef>
                <a:spcPts val="0"/>
              </a:spcBef>
              <a:spcAft>
                <a:spcPts val="0"/>
              </a:spcAft>
              <a:buNone/>
            </a:pPr>
            <a:r>
              <a:rPr lang="es"/>
              <a:t>Del Proyecto</a:t>
            </a:r>
            <a:endParaRPr/>
          </a:p>
        </p:txBody>
      </p:sp>
      <p:sp>
        <p:nvSpPr>
          <p:cNvPr id="154" name="Google Shape;154;p16"/>
          <p:cNvSpPr txBox="1">
            <a:spLocks noGrp="1"/>
          </p:cNvSpPr>
          <p:nvPr>
            <p:ph type="body" idx="1"/>
          </p:nvPr>
        </p:nvSpPr>
        <p:spPr>
          <a:xfrm>
            <a:off x="350875" y="3507775"/>
            <a:ext cx="6566100" cy="13326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s"/>
              <a:t>Se espera lograr una plataforma de reserva implementada en el ámbito contextual de un hotel, presentando los distintos servicios que ofrecen, los planes, precios, etc. Además de implementar un servicio único de solicitud de platos directos a la habitación, entre otras funciones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p:nvPr/>
        </p:nvSpPr>
        <p:spPr>
          <a:xfrm>
            <a:off x="997650" y="13376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0" name="Google Shape;160;p17"/>
          <p:cNvGraphicFramePr/>
          <p:nvPr/>
        </p:nvGraphicFramePr>
        <p:xfrm>
          <a:off x="581575" y="3718350"/>
          <a:ext cx="3000000" cy="3000000"/>
        </p:xfrm>
        <a:graphic>
          <a:graphicData uri="http://schemas.openxmlformats.org/drawingml/2006/table">
            <a:tbl>
              <a:tblPr>
                <a:noFill/>
                <a:tableStyleId>{092A372F-FA46-4A75-8D85-F11DAA288C63}</a:tableStyleId>
              </a:tblPr>
              <a:tblGrid>
                <a:gridCol w="7694950">
                  <a:extLst>
                    <a:ext uri="{9D8B030D-6E8A-4147-A177-3AD203B41FA5}">
                      <a16:colId xmlns:a16="http://schemas.microsoft.com/office/drawing/2014/main" val="20000"/>
                    </a:ext>
                  </a:extLst>
                </a:gridCol>
              </a:tblGrid>
              <a:tr h="780075">
                <a:tc>
                  <a:txBody>
                    <a:bodyPr/>
                    <a:lstStyle/>
                    <a:p>
                      <a:pPr marL="0" lvl="0" indent="0" algn="ctr" rtl="0">
                        <a:lnSpc>
                          <a:spcPct val="115000"/>
                        </a:lnSpc>
                        <a:spcBef>
                          <a:spcPts val="0"/>
                        </a:spcBef>
                        <a:spcAft>
                          <a:spcPts val="1200"/>
                        </a:spcAft>
                        <a:buNone/>
                      </a:pPr>
                      <a:r>
                        <a:rPr lang="es" sz="2000">
                          <a:solidFill>
                            <a:schemeClr val="lt1"/>
                          </a:solidFill>
                          <a:latin typeface="Lato"/>
                          <a:ea typeface="Lato"/>
                          <a:cs typeface="Lato"/>
                          <a:sym typeface="Lato"/>
                        </a:rPr>
                        <a:t>relación con intereses personales</a:t>
                      </a:r>
                      <a:endParaRPr sz="2000"/>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161" name="Google Shape;161;p17"/>
          <p:cNvGraphicFramePr/>
          <p:nvPr/>
        </p:nvGraphicFramePr>
        <p:xfrm>
          <a:off x="581575" y="1401150"/>
          <a:ext cx="3000000" cy="3000000"/>
        </p:xfrm>
        <a:graphic>
          <a:graphicData uri="http://schemas.openxmlformats.org/drawingml/2006/table">
            <a:tbl>
              <a:tblPr>
                <a:noFill/>
                <a:tableStyleId>{092A372F-FA46-4A75-8D85-F11DAA288C63}</a:tableStyleId>
              </a:tblPr>
              <a:tblGrid>
                <a:gridCol w="3832150">
                  <a:extLst>
                    <a:ext uri="{9D8B030D-6E8A-4147-A177-3AD203B41FA5}">
                      <a16:colId xmlns:a16="http://schemas.microsoft.com/office/drawing/2014/main" val="20000"/>
                    </a:ext>
                  </a:extLst>
                </a:gridCol>
              </a:tblGrid>
              <a:tr h="2317200">
                <a:tc>
                  <a:txBody>
                    <a:bodyPr/>
                    <a:lstStyle/>
                    <a:p>
                      <a:pPr marL="0" lvl="0" indent="0" algn="ctr" rtl="0">
                        <a:lnSpc>
                          <a:spcPct val="115000"/>
                        </a:lnSpc>
                        <a:spcBef>
                          <a:spcPts val="0"/>
                        </a:spcBef>
                        <a:spcAft>
                          <a:spcPts val="1200"/>
                        </a:spcAft>
                        <a:buNone/>
                      </a:pPr>
                      <a:r>
                        <a:rPr lang="es" sz="1300">
                          <a:solidFill>
                            <a:schemeClr val="lt1"/>
                          </a:solidFill>
                          <a:latin typeface="Lato"/>
                          <a:ea typeface="Lato"/>
                          <a:cs typeface="Lato"/>
                          <a:sym typeface="Lato"/>
                        </a:rPr>
                        <a:t>Principalmente los nuestros intereses van dirigidos a la programación como tal, es la primera excusa para estudiar programacion en un primer momento.</a:t>
                      </a:r>
                      <a:endParaRPr/>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162" name="Google Shape;162;p17"/>
          <p:cNvGraphicFramePr/>
          <p:nvPr/>
        </p:nvGraphicFramePr>
        <p:xfrm>
          <a:off x="4444375" y="1401150"/>
          <a:ext cx="3000000" cy="3000000"/>
        </p:xfrm>
        <a:graphic>
          <a:graphicData uri="http://schemas.openxmlformats.org/drawingml/2006/table">
            <a:tbl>
              <a:tblPr>
                <a:noFill/>
                <a:tableStyleId>{092A372F-FA46-4A75-8D85-F11DAA288C63}</a:tableStyleId>
              </a:tblPr>
              <a:tblGrid>
                <a:gridCol w="3832150">
                  <a:extLst>
                    <a:ext uri="{9D8B030D-6E8A-4147-A177-3AD203B41FA5}">
                      <a16:colId xmlns:a16="http://schemas.microsoft.com/office/drawing/2014/main" val="20000"/>
                    </a:ext>
                  </a:extLst>
                </a:gridCol>
              </a:tblGrid>
              <a:tr h="2317200">
                <a:tc>
                  <a:txBody>
                    <a:bodyPr/>
                    <a:lstStyle/>
                    <a:p>
                      <a:pPr marL="0" lvl="0" indent="0" algn="ctr" rtl="0">
                        <a:lnSpc>
                          <a:spcPct val="115000"/>
                        </a:lnSpc>
                        <a:spcBef>
                          <a:spcPts val="0"/>
                        </a:spcBef>
                        <a:spcAft>
                          <a:spcPts val="0"/>
                        </a:spcAft>
                        <a:buNone/>
                      </a:pPr>
                      <a:r>
                        <a:rPr lang="es" sz="1300">
                          <a:solidFill>
                            <a:schemeClr val="lt1"/>
                          </a:solidFill>
                          <a:latin typeface="Lato"/>
                          <a:ea typeface="Lato"/>
                          <a:cs typeface="Lato"/>
                          <a:sym typeface="Lato"/>
                        </a:rPr>
                        <a:t>Incluso con esto, hay más que solo “codear”...</a:t>
                      </a:r>
                      <a:endParaRPr sz="1300">
                        <a:solidFill>
                          <a:schemeClr val="lt1"/>
                        </a:solidFill>
                        <a:latin typeface="Lato"/>
                        <a:ea typeface="Lato"/>
                        <a:cs typeface="Lato"/>
                        <a:sym typeface="Lato"/>
                      </a:endParaRPr>
                    </a:p>
                    <a:p>
                      <a:pPr marL="0" lvl="0" indent="0" algn="ctr" rtl="0">
                        <a:lnSpc>
                          <a:spcPct val="115000"/>
                        </a:lnSpc>
                        <a:spcBef>
                          <a:spcPts val="1200"/>
                        </a:spcBef>
                        <a:spcAft>
                          <a:spcPts val="0"/>
                        </a:spcAft>
                        <a:buNone/>
                      </a:pPr>
                      <a:endParaRPr sz="1300">
                        <a:solidFill>
                          <a:schemeClr val="lt1"/>
                        </a:solidFill>
                        <a:latin typeface="Lato"/>
                        <a:ea typeface="Lato"/>
                        <a:cs typeface="Lato"/>
                        <a:sym typeface="Lato"/>
                      </a:endParaRPr>
                    </a:p>
                    <a:p>
                      <a:pPr marL="0" lvl="0" indent="0" algn="ctr" rtl="0">
                        <a:lnSpc>
                          <a:spcPct val="115000"/>
                        </a:lnSpc>
                        <a:spcBef>
                          <a:spcPts val="1200"/>
                        </a:spcBef>
                        <a:spcAft>
                          <a:spcPts val="1200"/>
                        </a:spcAft>
                        <a:buNone/>
                      </a:pPr>
                      <a:r>
                        <a:rPr lang="es" sz="1300">
                          <a:solidFill>
                            <a:schemeClr val="lt1"/>
                          </a:solidFill>
                          <a:latin typeface="Lato"/>
                          <a:ea typeface="Lato"/>
                          <a:cs typeface="Lato"/>
                          <a:sym typeface="Lato"/>
                        </a:rPr>
                        <a:t>diseño, bases de datos y en base seguir aprendiendo.</a:t>
                      </a:r>
                      <a:endParaRPr sz="1300">
                        <a:solidFill>
                          <a:schemeClr val="lt1"/>
                        </a:solidFill>
                        <a:latin typeface="Lato"/>
                        <a:ea typeface="Lato"/>
                        <a:cs typeface="Lato"/>
                        <a:sym typeface="Lato"/>
                      </a:endParaRPr>
                    </a:p>
                  </a:txBody>
                  <a:tcPr marL="91425" marR="91425" marT="91425" marB="91425"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graphicFrame>
        <p:nvGraphicFramePr>
          <p:cNvPr id="167" name="Google Shape;167;p18"/>
          <p:cNvGraphicFramePr/>
          <p:nvPr/>
        </p:nvGraphicFramePr>
        <p:xfrm>
          <a:off x="575600" y="958250"/>
          <a:ext cx="3000000" cy="3000000"/>
        </p:xfrm>
        <a:graphic>
          <a:graphicData uri="http://schemas.openxmlformats.org/drawingml/2006/table">
            <a:tbl>
              <a:tblPr>
                <a:noFill/>
                <a:tableStyleId>{092A372F-FA46-4A75-8D85-F11DAA288C63}</a:tableStyleId>
              </a:tblPr>
              <a:tblGrid>
                <a:gridCol w="3676975">
                  <a:extLst>
                    <a:ext uri="{9D8B030D-6E8A-4147-A177-3AD203B41FA5}">
                      <a16:colId xmlns:a16="http://schemas.microsoft.com/office/drawing/2014/main" val="20000"/>
                    </a:ext>
                  </a:extLst>
                </a:gridCol>
              </a:tblGrid>
              <a:tr h="1929600">
                <a:tc>
                  <a:txBody>
                    <a:bodyPr/>
                    <a:lstStyle/>
                    <a:p>
                      <a:pPr marL="0" lvl="0" indent="0" algn="just" rtl="0">
                        <a:spcBef>
                          <a:spcPts val="0"/>
                        </a:spcBef>
                        <a:spcAft>
                          <a:spcPts val="0"/>
                        </a:spcAft>
                        <a:buNone/>
                      </a:pPr>
                      <a:r>
                        <a:rPr lang="es" sz="1800">
                          <a:solidFill>
                            <a:schemeClr val="lt1"/>
                          </a:solidFill>
                          <a:latin typeface="Lato"/>
                          <a:ea typeface="Lato"/>
                          <a:cs typeface="Lato"/>
                          <a:sym typeface="Lato"/>
                        </a:rPr>
                        <a:t>Factibilidad de desarrollo:</a:t>
                      </a:r>
                      <a:endParaRPr sz="1800">
                        <a:solidFill>
                          <a:schemeClr val="lt1"/>
                        </a:solidFill>
                        <a:latin typeface="Lato"/>
                        <a:ea typeface="Lato"/>
                        <a:cs typeface="Lato"/>
                        <a:sym typeface="Lato"/>
                      </a:endParaRPr>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168" name="Google Shape;168;p18"/>
          <p:cNvGraphicFramePr/>
          <p:nvPr/>
        </p:nvGraphicFramePr>
        <p:xfrm>
          <a:off x="4252575" y="1826975"/>
          <a:ext cx="3000000" cy="3000000"/>
        </p:xfrm>
        <a:graphic>
          <a:graphicData uri="http://schemas.openxmlformats.org/drawingml/2006/table">
            <a:tbl>
              <a:tblPr>
                <a:noFill/>
                <a:tableStyleId>{092A372F-FA46-4A75-8D85-F11DAA288C63}</a:tableStyleId>
              </a:tblPr>
              <a:tblGrid>
                <a:gridCol w="3676975">
                  <a:extLst>
                    <a:ext uri="{9D8B030D-6E8A-4147-A177-3AD203B41FA5}">
                      <a16:colId xmlns:a16="http://schemas.microsoft.com/office/drawing/2014/main" val="20000"/>
                    </a:ext>
                  </a:extLst>
                </a:gridCol>
              </a:tblGrid>
              <a:tr h="1060875">
                <a:tc>
                  <a:txBody>
                    <a:bodyPr/>
                    <a:lstStyle/>
                    <a:p>
                      <a:pPr marL="0" lvl="0" indent="0" algn="just" rtl="0">
                        <a:spcBef>
                          <a:spcPts val="0"/>
                        </a:spcBef>
                        <a:spcAft>
                          <a:spcPts val="0"/>
                        </a:spcAft>
                        <a:buNone/>
                      </a:pPr>
                      <a:r>
                        <a:rPr lang="es" sz="1300">
                          <a:solidFill>
                            <a:schemeClr val="lt1"/>
                          </a:solidFill>
                          <a:latin typeface="Lato"/>
                          <a:ea typeface="Lato"/>
                          <a:cs typeface="Lato"/>
                          <a:sym typeface="Lato"/>
                        </a:rPr>
                        <a:t>Los requerimientos están bastante claros para ser desarrollados, sin embargo, al momento de programar las funciones de estas, podrían suponer un retraso de tiempo que deberemos evitar.</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69" name="Google Shape;169;p18"/>
          <p:cNvGraphicFramePr/>
          <p:nvPr/>
        </p:nvGraphicFramePr>
        <p:xfrm>
          <a:off x="4252575" y="3000400"/>
          <a:ext cx="3000000" cy="3000000"/>
        </p:xfrm>
        <a:graphic>
          <a:graphicData uri="http://schemas.openxmlformats.org/drawingml/2006/table">
            <a:tbl>
              <a:tblPr>
                <a:noFill/>
                <a:tableStyleId>{092A372F-FA46-4A75-8D85-F11DAA288C63}</a:tableStyleId>
              </a:tblPr>
              <a:tblGrid>
                <a:gridCol w="3676975">
                  <a:extLst>
                    <a:ext uri="{9D8B030D-6E8A-4147-A177-3AD203B41FA5}">
                      <a16:colId xmlns:a16="http://schemas.microsoft.com/office/drawing/2014/main" val="20000"/>
                    </a:ext>
                  </a:extLst>
                </a:gridCol>
              </a:tblGrid>
              <a:tr h="1060875">
                <a:tc>
                  <a:txBody>
                    <a:bodyPr/>
                    <a:lstStyle/>
                    <a:p>
                      <a:pPr marL="0" lvl="0" indent="0" algn="just" rtl="0">
                        <a:spcBef>
                          <a:spcPts val="0"/>
                        </a:spcBef>
                        <a:spcAft>
                          <a:spcPts val="0"/>
                        </a:spcAft>
                        <a:buNone/>
                      </a:pPr>
                      <a:r>
                        <a:rPr lang="es" sz="1300">
                          <a:solidFill>
                            <a:schemeClr val="lt1"/>
                          </a:solidFill>
                          <a:latin typeface="Lato"/>
                          <a:ea typeface="Lato"/>
                          <a:cs typeface="Lato"/>
                          <a:sym typeface="Lato"/>
                        </a:rPr>
                        <a:t>Finalmente, pensamos que es posible el desarrollo de esta aplicación porque actualmente poseemos todos los materiales necesarios para poder finalizar esto. </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0" name="Google Shape;170;p18"/>
          <p:cNvGraphicFramePr/>
          <p:nvPr/>
        </p:nvGraphicFramePr>
        <p:xfrm>
          <a:off x="4252575" y="766100"/>
          <a:ext cx="3000000" cy="3000000"/>
        </p:xfrm>
        <a:graphic>
          <a:graphicData uri="http://schemas.openxmlformats.org/drawingml/2006/table">
            <a:tbl>
              <a:tblPr>
                <a:noFill/>
                <a:tableStyleId>{092A372F-FA46-4A75-8D85-F11DAA288C63}</a:tableStyleId>
              </a:tblPr>
              <a:tblGrid>
                <a:gridCol w="3676975">
                  <a:extLst>
                    <a:ext uri="{9D8B030D-6E8A-4147-A177-3AD203B41FA5}">
                      <a16:colId xmlns:a16="http://schemas.microsoft.com/office/drawing/2014/main" val="20000"/>
                    </a:ext>
                  </a:extLst>
                </a:gridCol>
              </a:tblGrid>
              <a:tr h="1060875">
                <a:tc>
                  <a:txBody>
                    <a:bodyPr/>
                    <a:lstStyle/>
                    <a:p>
                      <a:pPr marL="0" lvl="0" indent="0" algn="just" rtl="0">
                        <a:spcBef>
                          <a:spcPts val="0"/>
                        </a:spcBef>
                        <a:spcAft>
                          <a:spcPts val="0"/>
                        </a:spcAft>
                        <a:buNone/>
                      </a:pPr>
                      <a:r>
                        <a:rPr lang="es">
                          <a:solidFill>
                            <a:schemeClr val="lt1"/>
                          </a:solidFill>
                          <a:latin typeface="Lato"/>
                          <a:ea typeface="Lato"/>
                          <a:cs typeface="Lato"/>
                          <a:sym typeface="Lato"/>
                        </a:rPr>
                        <a:t>Es posible porque poseemos experiencia extra en el desarrollo web, por lo que es un punto a favor, a pesar de solamente tener un semestre para desarrollar este</a:t>
                      </a:r>
                      <a:endParaRPr/>
                    </a:p>
                  </a:txBody>
                  <a:tcPr marL="91425" marR="91425" marT="91425" marB="91425"/>
                </a:tc>
                <a:extLst>
                  <a:ext uri="{0D108BD9-81ED-4DB2-BD59-A6C34878D82A}">
                    <a16:rowId xmlns:a16="http://schemas.microsoft.com/office/drawing/2014/main" val="10000"/>
                  </a:ext>
                </a:extLst>
              </a:tr>
            </a:tbl>
          </a:graphicData>
        </a:graphic>
      </p:graphicFrame>
      <p:pic>
        <p:nvPicPr>
          <p:cNvPr id="171" name="Google Shape;171;p18"/>
          <p:cNvPicPr preferRelativeResize="0"/>
          <p:nvPr/>
        </p:nvPicPr>
        <p:blipFill>
          <a:blip r:embed="rId3">
            <a:alphaModFix/>
          </a:blip>
          <a:stretch>
            <a:fillRect/>
          </a:stretch>
        </p:blipFill>
        <p:spPr>
          <a:xfrm>
            <a:off x="388875" y="3000400"/>
            <a:ext cx="3733684" cy="195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469125" y="504675"/>
            <a:ext cx="4587000" cy="85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Objetivos:</a:t>
            </a:r>
            <a:endParaRPr/>
          </a:p>
        </p:txBody>
      </p:sp>
      <p:graphicFrame>
        <p:nvGraphicFramePr>
          <p:cNvPr id="177" name="Google Shape;177;p19"/>
          <p:cNvGraphicFramePr/>
          <p:nvPr/>
        </p:nvGraphicFramePr>
        <p:xfrm>
          <a:off x="3888325" y="1736800"/>
          <a:ext cx="3000000" cy="3000000"/>
        </p:xfrm>
        <a:graphic>
          <a:graphicData uri="http://schemas.openxmlformats.org/drawingml/2006/table">
            <a:tbl>
              <a:tblPr>
                <a:noFill/>
                <a:tableStyleId>{092A372F-FA46-4A75-8D85-F11DAA288C63}</a:tableStyleId>
              </a:tblPr>
              <a:tblGrid>
                <a:gridCol w="3351800">
                  <a:extLst>
                    <a:ext uri="{9D8B030D-6E8A-4147-A177-3AD203B41FA5}">
                      <a16:colId xmlns:a16="http://schemas.microsoft.com/office/drawing/2014/main" val="20000"/>
                    </a:ext>
                  </a:extLst>
                </a:gridCol>
              </a:tblGrid>
              <a:tr h="1770325">
                <a:tc>
                  <a:txBody>
                    <a:bodyPr/>
                    <a:lstStyle/>
                    <a:p>
                      <a:pPr marL="0" lvl="0" indent="0" algn="ctr" rtl="0">
                        <a:lnSpc>
                          <a:spcPct val="115000"/>
                        </a:lnSpc>
                        <a:spcBef>
                          <a:spcPts val="0"/>
                        </a:spcBef>
                        <a:spcAft>
                          <a:spcPts val="1200"/>
                        </a:spcAft>
                        <a:buNone/>
                      </a:pPr>
                      <a:r>
                        <a:rPr lang="es" sz="1300">
                          <a:solidFill>
                            <a:schemeClr val="lt1"/>
                          </a:solidFill>
                          <a:latin typeface="Lato"/>
                          <a:ea typeface="Lato"/>
                          <a:cs typeface="Lato"/>
                          <a:sym typeface="Lato"/>
                        </a:rPr>
                        <a:t>El objetivo general del proyecto APT es generar una plataforma que implemente todos los requerimientos para el desarrollo del proyecto final, otorgando un producto sustentable y óptimo</a:t>
                      </a:r>
                      <a:endParaRPr/>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178" name="Google Shape;178;p19"/>
          <p:cNvGraphicFramePr/>
          <p:nvPr/>
        </p:nvGraphicFramePr>
        <p:xfrm>
          <a:off x="3888325" y="3507125"/>
          <a:ext cx="3000000" cy="3000000"/>
        </p:xfrm>
        <a:graphic>
          <a:graphicData uri="http://schemas.openxmlformats.org/drawingml/2006/table">
            <a:tbl>
              <a:tblPr>
                <a:noFill/>
                <a:tableStyleId>{092A372F-FA46-4A75-8D85-F11DAA288C63}</a:tableStyleId>
              </a:tblPr>
              <a:tblGrid>
                <a:gridCol w="3351800">
                  <a:extLst>
                    <a:ext uri="{9D8B030D-6E8A-4147-A177-3AD203B41FA5}">
                      <a16:colId xmlns:a16="http://schemas.microsoft.com/office/drawing/2014/main" val="20000"/>
                    </a:ext>
                  </a:extLst>
                </a:gridCol>
              </a:tblGrid>
              <a:tr h="684000">
                <a:tc>
                  <a:txBody>
                    <a:bodyPr/>
                    <a:lstStyle/>
                    <a:p>
                      <a:pPr marL="0" lvl="0" indent="0" algn="ctr" rtl="0">
                        <a:lnSpc>
                          <a:spcPct val="115000"/>
                        </a:lnSpc>
                        <a:spcBef>
                          <a:spcPts val="0"/>
                        </a:spcBef>
                        <a:spcAft>
                          <a:spcPts val="1200"/>
                        </a:spcAft>
                        <a:buNone/>
                      </a:pPr>
                      <a:r>
                        <a:rPr lang="es" sz="1300">
                          <a:solidFill>
                            <a:schemeClr val="lt1"/>
                          </a:solidFill>
                          <a:latin typeface="Lato"/>
                          <a:ea typeface="Lato"/>
                          <a:cs typeface="Lato"/>
                          <a:sym typeface="Lato"/>
                        </a:rPr>
                        <a:t>Objetivos Generales</a:t>
                      </a:r>
                      <a:endParaRPr/>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179" name="Google Shape;179;p19"/>
          <p:cNvGraphicFramePr/>
          <p:nvPr/>
        </p:nvGraphicFramePr>
        <p:xfrm>
          <a:off x="532100" y="2420800"/>
          <a:ext cx="3000000" cy="3000000"/>
        </p:xfrm>
        <a:graphic>
          <a:graphicData uri="http://schemas.openxmlformats.org/drawingml/2006/table">
            <a:tbl>
              <a:tblPr>
                <a:noFill/>
                <a:tableStyleId>{092A372F-FA46-4A75-8D85-F11DAA288C63}</a:tableStyleId>
              </a:tblPr>
              <a:tblGrid>
                <a:gridCol w="3351800">
                  <a:extLst>
                    <a:ext uri="{9D8B030D-6E8A-4147-A177-3AD203B41FA5}">
                      <a16:colId xmlns:a16="http://schemas.microsoft.com/office/drawing/2014/main" val="20000"/>
                    </a:ext>
                  </a:extLst>
                </a:gridCol>
              </a:tblGrid>
              <a:tr h="1770325">
                <a:tc>
                  <a:txBody>
                    <a:bodyPr/>
                    <a:lstStyle/>
                    <a:p>
                      <a:pPr marL="0" lvl="0" indent="0" algn="just" rtl="0">
                        <a:lnSpc>
                          <a:spcPct val="115000"/>
                        </a:lnSpc>
                        <a:spcBef>
                          <a:spcPts val="0"/>
                        </a:spcBef>
                        <a:spcAft>
                          <a:spcPts val="1200"/>
                        </a:spcAft>
                        <a:buNone/>
                      </a:pPr>
                      <a:r>
                        <a:rPr lang="es" sz="1300">
                          <a:solidFill>
                            <a:schemeClr val="lt1"/>
                          </a:solidFill>
                          <a:latin typeface="Lato"/>
                          <a:ea typeface="Lato"/>
                          <a:cs typeface="Lato"/>
                          <a:sym typeface="Lato"/>
                        </a:rPr>
                        <a:t>Es generar una mejora en los procesos utilizados en un servicio de hotelería para el hospedamiento y atención de los clientes de este, generando una mejor atención y optimizando tiempos, en otras palabras, ayudando tanto a las personas que se dedican a este rubro, como sus propios consumidores</a:t>
                      </a:r>
                      <a:endParaRPr/>
                    </a:p>
                  </a:txBody>
                  <a:tcPr marL="91425" marR="91425" marT="91425" marB="91425" anchor="ctr"/>
                </a:tc>
                <a:extLst>
                  <a:ext uri="{0D108BD9-81ED-4DB2-BD59-A6C34878D82A}">
                    <a16:rowId xmlns:a16="http://schemas.microsoft.com/office/drawing/2014/main" val="10000"/>
                  </a:ext>
                </a:extLst>
              </a:tr>
            </a:tbl>
          </a:graphicData>
        </a:graphic>
      </p:graphicFrame>
      <p:graphicFrame>
        <p:nvGraphicFramePr>
          <p:cNvPr id="180" name="Google Shape;180;p19"/>
          <p:cNvGraphicFramePr/>
          <p:nvPr/>
        </p:nvGraphicFramePr>
        <p:xfrm>
          <a:off x="532100" y="1736800"/>
          <a:ext cx="3000000" cy="3000000"/>
        </p:xfrm>
        <a:graphic>
          <a:graphicData uri="http://schemas.openxmlformats.org/drawingml/2006/table">
            <a:tbl>
              <a:tblPr>
                <a:noFill/>
                <a:tableStyleId>{092A372F-FA46-4A75-8D85-F11DAA288C63}</a:tableStyleId>
              </a:tblPr>
              <a:tblGrid>
                <a:gridCol w="3351800">
                  <a:extLst>
                    <a:ext uri="{9D8B030D-6E8A-4147-A177-3AD203B41FA5}">
                      <a16:colId xmlns:a16="http://schemas.microsoft.com/office/drawing/2014/main" val="20000"/>
                    </a:ext>
                  </a:extLst>
                </a:gridCol>
              </a:tblGrid>
              <a:tr h="684000">
                <a:tc>
                  <a:txBody>
                    <a:bodyPr/>
                    <a:lstStyle/>
                    <a:p>
                      <a:pPr marL="0" lvl="0" indent="0" algn="ctr" rtl="0">
                        <a:lnSpc>
                          <a:spcPct val="115000"/>
                        </a:lnSpc>
                        <a:spcBef>
                          <a:spcPts val="0"/>
                        </a:spcBef>
                        <a:spcAft>
                          <a:spcPts val="1200"/>
                        </a:spcAft>
                        <a:buNone/>
                      </a:pPr>
                      <a:r>
                        <a:rPr lang="es" sz="1300">
                          <a:solidFill>
                            <a:schemeClr val="lt1"/>
                          </a:solidFill>
                          <a:latin typeface="Lato"/>
                          <a:ea typeface="Lato"/>
                          <a:cs typeface="Lato"/>
                          <a:sym typeface="Lato"/>
                        </a:rPr>
                        <a:t>Objetivos Específicos</a:t>
                      </a:r>
                      <a:endParaRPr/>
                    </a:p>
                  </a:txBody>
                  <a:tcPr marL="91425" marR="91425" marT="91425" marB="91425"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0"/>
          <p:cNvSpPr txBox="1">
            <a:spLocks noGrp="1"/>
          </p:cNvSpPr>
          <p:nvPr>
            <p:ph type="title"/>
          </p:nvPr>
        </p:nvSpPr>
        <p:spPr>
          <a:xfrm>
            <a:off x="380425" y="829825"/>
            <a:ext cx="4570800" cy="921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Metodología</a:t>
            </a:r>
            <a:endParaRPr/>
          </a:p>
        </p:txBody>
      </p:sp>
      <p:sp>
        <p:nvSpPr>
          <p:cNvPr id="186" name="Google Shape;186;p20"/>
          <p:cNvSpPr txBox="1">
            <a:spLocks noGrp="1"/>
          </p:cNvSpPr>
          <p:nvPr>
            <p:ph type="title"/>
          </p:nvPr>
        </p:nvSpPr>
        <p:spPr>
          <a:xfrm>
            <a:off x="380425" y="2110950"/>
            <a:ext cx="6581100" cy="2049600"/>
          </a:xfrm>
          <a:prstGeom prst="rect">
            <a:avLst/>
          </a:prstGeom>
        </p:spPr>
        <p:txBody>
          <a:bodyPr spcFirstLastPara="1" wrap="square" lIns="91425" tIns="91425" rIns="91425" bIns="91425" anchor="t" anchorCtr="0">
            <a:normAutofit fontScale="90000"/>
          </a:bodyPr>
          <a:lstStyle/>
          <a:p>
            <a:pPr marL="457200" lvl="0" indent="-320040" algn="l" rtl="0">
              <a:spcBef>
                <a:spcPts val="0"/>
              </a:spcBef>
              <a:spcAft>
                <a:spcPts val="0"/>
              </a:spcAft>
              <a:buSzPct val="100000"/>
              <a:buChar char="●"/>
            </a:pPr>
            <a:r>
              <a:rPr lang="es" sz="1600"/>
              <a:t>SCRUM, con implementaciones de: registro, ingreso, reserva y pedido</a:t>
            </a:r>
            <a:endParaRPr sz="1600"/>
          </a:p>
          <a:p>
            <a:pPr marL="457200" lvl="0" indent="-320040" algn="l" rtl="0">
              <a:spcBef>
                <a:spcPts val="0"/>
              </a:spcBef>
              <a:spcAft>
                <a:spcPts val="0"/>
              </a:spcAft>
              <a:buSzPct val="100000"/>
              <a:buChar char="●"/>
            </a:pPr>
            <a:r>
              <a:rPr lang="es" sz="1600"/>
              <a:t>Para el desarrollo: Node js, Express, Tailwind CSS y PUG</a:t>
            </a:r>
            <a:endParaRPr sz="1600"/>
          </a:p>
          <a:p>
            <a:pPr marL="457200" lvl="0" indent="-320040" algn="l" rtl="0">
              <a:spcBef>
                <a:spcPts val="0"/>
              </a:spcBef>
              <a:spcAft>
                <a:spcPts val="0"/>
              </a:spcAft>
              <a:buSzPct val="100000"/>
              <a:buChar char="●"/>
            </a:pPr>
            <a:r>
              <a:rPr lang="es" sz="1600"/>
              <a:t>módulos principales del software: </a:t>
            </a:r>
            <a:endParaRPr sz="1600"/>
          </a:p>
          <a:p>
            <a:pPr marL="914400" lvl="0" indent="-320040" algn="l" rtl="0">
              <a:spcBef>
                <a:spcPts val="0"/>
              </a:spcBef>
              <a:spcAft>
                <a:spcPts val="0"/>
              </a:spcAft>
              <a:buSzPct val="100000"/>
              <a:buChar char="-"/>
            </a:pPr>
            <a:r>
              <a:rPr lang="es" sz="1600"/>
              <a:t>Módulo de Registro</a:t>
            </a:r>
            <a:endParaRPr sz="1600"/>
          </a:p>
          <a:p>
            <a:pPr marL="914400" lvl="0" indent="-320040" algn="l" rtl="0">
              <a:spcBef>
                <a:spcPts val="0"/>
              </a:spcBef>
              <a:spcAft>
                <a:spcPts val="0"/>
              </a:spcAft>
              <a:buSzPct val="100000"/>
              <a:buChar char="-"/>
            </a:pPr>
            <a:r>
              <a:rPr lang="es" sz="1600"/>
              <a:t>Módulo de Ingreso</a:t>
            </a:r>
            <a:endParaRPr sz="1600"/>
          </a:p>
          <a:p>
            <a:pPr marL="914400" lvl="0" indent="-320040" algn="l" rtl="0">
              <a:spcBef>
                <a:spcPts val="0"/>
              </a:spcBef>
              <a:spcAft>
                <a:spcPts val="0"/>
              </a:spcAft>
              <a:buSzPct val="100000"/>
              <a:buChar char="-"/>
            </a:pPr>
            <a:r>
              <a:rPr lang="es" sz="1600"/>
              <a:t>Módulo de Reserva</a:t>
            </a:r>
            <a:endParaRPr sz="1600"/>
          </a:p>
          <a:p>
            <a:pPr marL="914400" lvl="0" indent="-320040" algn="l" rtl="0">
              <a:spcBef>
                <a:spcPts val="0"/>
              </a:spcBef>
              <a:spcAft>
                <a:spcPts val="0"/>
              </a:spcAft>
              <a:buSzPct val="100000"/>
              <a:buChar char="-"/>
            </a:pPr>
            <a:r>
              <a:rPr lang="es" sz="1600"/>
              <a:t>Módulo de Perfil</a:t>
            </a:r>
            <a:endParaRPr sz="1600"/>
          </a:p>
          <a:p>
            <a:pPr marL="914400" lvl="0" indent="-320040" algn="l" rtl="0">
              <a:spcBef>
                <a:spcPts val="0"/>
              </a:spcBef>
              <a:spcAft>
                <a:spcPts val="0"/>
              </a:spcAft>
              <a:buSzPct val="100000"/>
              <a:buChar char="-"/>
            </a:pPr>
            <a:r>
              <a:rPr lang="es" sz="1600"/>
              <a:t>Módulo de Administración</a:t>
            </a:r>
            <a:endParaRPr sz="1600"/>
          </a:p>
          <a:p>
            <a:pPr marL="914400" lvl="0" indent="-320040" algn="l" rtl="0">
              <a:spcBef>
                <a:spcPts val="0"/>
              </a:spcBef>
              <a:spcAft>
                <a:spcPts val="0"/>
              </a:spcAft>
              <a:buSzPct val="100000"/>
              <a:buChar char="-"/>
            </a:pPr>
            <a:r>
              <a:rPr lang="es" sz="1600"/>
              <a:t>Módulo de Empleado</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800"/>
              <a:t>Evidencias</a:t>
            </a:r>
            <a:endParaRPr sz="2800"/>
          </a:p>
        </p:txBody>
      </p:sp>
      <p:sp>
        <p:nvSpPr>
          <p:cNvPr id="192" name="Google Shape;192;p21"/>
          <p:cNvSpPr txBox="1">
            <a:spLocks noGrp="1"/>
          </p:cNvSpPr>
          <p:nvPr>
            <p:ph type="body" idx="1"/>
          </p:nvPr>
        </p:nvSpPr>
        <p:spPr>
          <a:xfrm>
            <a:off x="1800050" y="1486275"/>
            <a:ext cx="34032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s" sz="1600"/>
              <a:t>informe de avance</a:t>
            </a:r>
            <a:endParaRPr sz="1600"/>
          </a:p>
          <a:p>
            <a:pPr marL="457200" lvl="0" indent="-330200" algn="l" rtl="0">
              <a:spcBef>
                <a:spcPts val="0"/>
              </a:spcBef>
              <a:spcAft>
                <a:spcPts val="0"/>
              </a:spcAft>
              <a:buSzPts val="1600"/>
              <a:buChar char="-"/>
            </a:pPr>
            <a:r>
              <a:rPr lang="es" sz="1600"/>
              <a:t>informe de arquitectura</a:t>
            </a:r>
            <a:endParaRPr sz="1600"/>
          </a:p>
          <a:p>
            <a:pPr marL="457200" lvl="0" indent="-330200" algn="l" rtl="0">
              <a:spcBef>
                <a:spcPts val="0"/>
              </a:spcBef>
              <a:spcAft>
                <a:spcPts val="0"/>
              </a:spcAft>
              <a:buSzPts val="1600"/>
              <a:buChar char="-"/>
            </a:pPr>
            <a:r>
              <a:rPr lang="es" sz="1600"/>
              <a:t>repositorio de github</a:t>
            </a:r>
            <a:endParaRPr sz="1600"/>
          </a:p>
          <a:p>
            <a:pPr marL="457200" lvl="0" indent="-330200" algn="l" rtl="0">
              <a:spcBef>
                <a:spcPts val="0"/>
              </a:spcBef>
              <a:spcAft>
                <a:spcPts val="0"/>
              </a:spcAft>
              <a:buSzPts val="1600"/>
              <a:buChar char="-"/>
            </a:pPr>
            <a:r>
              <a:rPr lang="es" sz="1600"/>
              <a:t>cronograma</a:t>
            </a:r>
            <a:endParaRPr sz="16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535</Words>
  <Application>Microsoft Office PowerPoint</Application>
  <PresentationFormat>Presentación en pantalla (16:9)</PresentationFormat>
  <Paragraphs>57</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Lato</vt:lpstr>
      <vt:lpstr>Lexend Medium</vt:lpstr>
      <vt:lpstr>Montserrat</vt:lpstr>
      <vt:lpstr>Arial</vt:lpstr>
      <vt:lpstr>Focus</vt:lpstr>
      <vt:lpstr>Definición del Proyecto “Hosteluxe”</vt:lpstr>
      <vt:lpstr>Descripción:</vt:lpstr>
      <vt:lpstr>fundamentación del Proyecto APT</vt:lpstr>
      <vt:lpstr>Definición Del Proyecto</vt:lpstr>
      <vt:lpstr>Presentación de PowerPoint</vt:lpstr>
      <vt:lpstr>Presentación de PowerPoint</vt:lpstr>
      <vt:lpstr>Objetivos:</vt:lpstr>
      <vt:lpstr>Metodología</vt:lpstr>
      <vt:lpstr>Evidencias</vt:lpstr>
      <vt:lpstr>Carta Gantt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JONATHAN . Aaron</cp:lastModifiedBy>
  <cp:revision>1</cp:revision>
  <dcterms:modified xsi:type="dcterms:W3CDTF">2024-09-06T01:30:58Z</dcterms:modified>
</cp:coreProperties>
</file>