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71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Jonathan Muñoz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Estudiante de Ingeniería en informática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David</a:t>
          </a:r>
          <a:r>
            <a:rPr lang="es-MX" baseline="0" dirty="0"/>
            <a:t> Cisternas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Rol Scrum: Desarrollador y QA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Estudiante de Ingeniería en informática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Rol Scrum: Desarrollador y Documentador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/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 custLinFactNeighborX="-2372" custLinFactNeighborY="566"/>
      <dgm:spPr/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9006904" cy="16916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 dirty="0"/>
            <a:t>Jonathan Muñoz</a:t>
          </a:r>
          <a:endParaRPr lang="es-CL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 dirty="0"/>
            <a:t>Estudiante de Ingeniería en informática</a:t>
          </a:r>
          <a:endParaRPr lang="es-CL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 dirty="0"/>
            <a:t>Rol Scrum: Desarrollador y QA</a:t>
          </a:r>
          <a:endParaRPr lang="es-CL" sz="2700" kern="1200" dirty="0"/>
        </a:p>
      </dsp:txBody>
      <dsp:txXfrm>
        <a:off x="1970543" y="0"/>
        <a:ext cx="7036360" cy="1691626"/>
      </dsp:txXfrm>
    </dsp:sp>
    <dsp:sp modelId="{9A7E2690-DE9C-4572-9BE5-B8C9A3B8BBB3}">
      <dsp:nvSpPr>
        <dsp:cNvPr id="0" name=""/>
        <dsp:cNvSpPr/>
      </dsp:nvSpPr>
      <dsp:spPr>
        <a:xfrm>
          <a:off x="169162" y="169162"/>
          <a:ext cx="1801380" cy="1353301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860789"/>
          <a:ext cx="9006904" cy="16916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 dirty="0"/>
            <a:t>David</a:t>
          </a:r>
          <a:r>
            <a:rPr lang="es-MX" sz="3500" kern="1200" baseline="0" dirty="0"/>
            <a:t> Cisternas</a:t>
          </a:r>
          <a:endParaRPr lang="es-CL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 dirty="0"/>
            <a:t>Estudiante de Ingeniería en informática</a:t>
          </a:r>
          <a:endParaRPr lang="es-CL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 dirty="0"/>
            <a:t>Rol Scrum: Desarrollador y Documentador</a:t>
          </a:r>
          <a:endParaRPr lang="es-CL" sz="2700" kern="1200" dirty="0"/>
        </a:p>
      </dsp:txBody>
      <dsp:txXfrm>
        <a:off x="1970543" y="1860789"/>
        <a:ext cx="7036360" cy="1691626"/>
      </dsp:txXfrm>
    </dsp:sp>
    <dsp:sp modelId="{3F97C059-D720-4D48-953F-B84D04D0BF79}">
      <dsp:nvSpPr>
        <dsp:cNvPr id="0" name=""/>
        <dsp:cNvSpPr/>
      </dsp:nvSpPr>
      <dsp:spPr>
        <a:xfrm>
          <a:off x="126433" y="2037611"/>
          <a:ext cx="1801380" cy="1353301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10-12-2024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7714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10-12-2024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11541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10-12-2024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468837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10-12-2024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832648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10-12-2024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80363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10-12-2024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77099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10-12-2024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072651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10-12-2024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935182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10-12-2024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998160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10-12-2024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614966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10-12-2024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470158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10-12-2024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51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</a:t>
            </a:r>
            <a:r>
              <a:rPr lang="es-MX" sz="4400" dirty="0" err="1"/>
              <a:t>Hosteluxe</a:t>
            </a:r>
            <a:r>
              <a:rPr lang="es-MX" sz="4400" dirty="0"/>
              <a:t>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6ECF399A-02AB-2E79-BED9-92F843416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3B0EB4ED-11D7-D83F-F0D8-71EB57D6C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F04E6F1-2E5D-86E4-E04B-3524E16CC77B}"/>
              </a:ext>
            </a:extLst>
          </p:cNvPr>
          <p:cNvSpPr txBox="1"/>
          <p:nvPr/>
        </p:nvSpPr>
        <p:spPr>
          <a:xfrm>
            <a:off x="1374891" y="2290527"/>
            <a:ext cx="4721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 err="1"/>
              <a:t>Frontend</a:t>
            </a:r>
            <a:r>
              <a:rPr lang="es-MX" dirty="0"/>
              <a:t>: Motor de plantillas (PUG)</a:t>
            </a:r>
          </a:p>
          <a:p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 err="1"/>
              <a:t>Backend</a:t>
            </a:r>
            <a:r>
              <a:rPr lang="es-MX" dirty="0"/>
              <a:t>: Express.js (</a:t>
            </a:r>
            <a:r>
              <a:rPr lang="es-MX" dirty="0" err="1"/>
              <a:t>Javascript</a:t>
            </a:r>
            <a:r>
              <a:rPr lang="es-MX" dirty="0"/>
              <a:t>)</a:t>
            </a:r>
          </a:p>
          <a:p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Base de datos: </a:t>
            </a:r>
            <a:r>
              <a:rPr lang="es-MX" dirty="0" err="1"/>
              <a:t>Sequelize</a:t>
            </a:r>
            <a:r>
              <a:rPr lang="es-MX" dirty="0"/>
              <a:t> (Dialecto MySQL)</a:t>
            </a:r>
          </a:p>
          <a:p>
            <a:pPr marL="285750" indent="-285750">
              <a:buFontTx/>
              <a:buChar char="-"/>
            </a:pPr>
            <a:endParaRPr lang="es-CL" dirty="0"/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4A258456-C427-8BE5-9767-84275C5AA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6" y="2280565"/>
            <a:ext cx="1562707" cy="1562707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475918E1-FABA-4305-E326-C0A3B557C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861" y="1755820"/>
            <a:ext cx="2565613" cy="1294332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CD97F2FB-9CCB-5704-77CD-0FE95E0D8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39" y="2823783"/>
            <a:ext cx="1825058" cy="1146136"/>
          </a:xfrm>
          <a:prstGeom prst="rect">
            <a:avLst/>
          </a:prstGeom>
        </p:spPr>
      </p:pic>
      <p:pic>
        <p:nvPicPr>
          <p:cNvPr id="14" name="Imagen 13" descr="Un dibujo de una persona">
            <a:extLst>
              <a:ext uri="{FF2B5EF4-FFF2-40B4-BE49-F238E27FC236}">
                <a16:creationId xmlns:a16="http://schemas.microsoft.com/office/drawing/2014/main" id="{80B2A02F-4395-E6B1-564A-17D815B47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698" y="3977680"/>
            <a:ext cx="1139940" cy="1318236"/>
          </a:xfrm>
          <a:prstGeom prst="rect">
            <a:avLst/>
          </a:prstGeom>
        </p:spPr>
      </p:pic>
      <p:pic>
        <p:nvPicPr>
          <p:cNvPr id="17" name="Imagen 16" descr="Icono">
            <a:extLst>
              <a:ext uri="{FF2B5EF4-FFF2-40B4-BE49-F238E27FC236}">
                <a16:creationId xmlns:a16="http://schemas.microsoft.com/office/drawing/2014/main" id="{BDF40865-6517-5A29-DD5A-F3A9F3086D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80" y="4078037"/>
            <a:ext cx="1645240" cy="11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649482" y="2705725"/>
            <a:ext cx="10639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EB7D883-6D34-99F1-C0BE-B837126A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905855" y="1037221"/>
            <a:ext cx="10639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Costo del proyecto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EB7D883-6D34-99F1-C0BE-B837126A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9BA3A4A-9F43-B52A-3BD3-644D49E3A2DE}"/>
              </a:ext>
            </a:extLst>
          </p:cNvPr>
          <p:cNvSpPr txBox="1"/>
          <p:nvPr/>
        </p:nvSpPr>
        <p:spPr>
          <a:xfrm>
            <a:off x="2407237" y="2368278"/>
            <a:ext cx="8384494" cy="3970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Para el análisis del costo del proyecto, se tomo como base el tiempo de desarrollo del software, dejándonos un total de 105 horas de desarrollo.</a:t>
            </a:r>
          </a:p>
          <a:p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La divisa que empleamos es la UF dado que esta no sufre disminuciones en el tiempo, solo al 35% del coste total de esta misma.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Por lo cual  nuestro calculo quedaría en =</a:t>
            </a:r>
          </a:p>
          <a:p>
            <a:pPr lvl="3"/>
            <a:r>
              <a:rPr lang="es-CL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			</a:t>
            </a:r>
          </a:p>
          <a:p>
            <a:pPr lvl="3"/>
            <a:r>
              <a:rPr lang="es-CL" b="1" dirty="0">
                <a:latin typeface="Times New Roman" panose="02020603050405020304" pitchFamily="18" charset="0"/>
                <a:ea typeface="Aptos" panose="020B0004020202020204" pitchFamily="34" charset="0"/>
              </a:rPr>
              <a:t>		</a:t>
            </a:r>
            <a:r>
              <a:rPr lang="es-CL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38.364 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x 0.35 x 105 = 1.400.000</a:t>
            </a:r>
          </a:p>
          <a:p>
            <a:pPr marL="1657350" lvl="3" indent="-285750">
              <a:buFontTx/>
              <a:buChar char="-"/>
            </a:pPr>
            <a:endParaRPr lang="es-MX" dirty="0"/>
          </a:p>
          <a:p>
            <a:pPr marL="1657350" lvl="3" indent="-285750">
              <a:buFontTx/>
              <a:buChar char="-"/>
            </a:pPr>
            <a:endParaRPr lang="es-MX" dirty="0"/>
          </a:p>
          <a:p>
            <a:pPr marL="1657350" lvl="3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Este costo es estimado por desarrollador implicado</a:t>
            </a:r>
          </a:p>
          <a:p>
            <a:r>
              <a:rPr lang="es-MX" dirty="0"/>
              <a:t>					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3916522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2760294" y="1121490"/>
            <a:ext cx="7776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pic>
        <p:nvPicPr>
          <p:cNvPr id="2" name="Imagen 1" descr="Logotipo">
            <a:extLst>
              <a:ext uri="{FF2B5EF4-FFF2-40B4-BE49-F238E27FC236}">
                <a16:creationId xmlns:a16="http://schemas.microsoft.com/office/drawing/2014/main" id="{4B7711EA-7231-E7AC-8171-C8A6C81B2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765" y="234710"/>
            <a:ext cx="3226777" cy="7940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98E85A7-0E1A-9554-98D7-607437B0C7E8}"/>
              </a:ext>
            </a:extLst>
          </p:cNvPr>
          <p:cNvSpPr txBox="1"/>
          <p:nvPr/>
        </p:nvSpPr>
        <p:spPr>
          <a:xfrm>
            <a:off x="1974079" y="3144852"/>
            <a:ext cx="728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hubieron obstáculos ligados a lo técnico en el desarrollo, el desarrollo fue pleno en ese sentido.</a:t>
            </a:r>
          </a:p>
          <a:p>
            <a:r>
              <a:rPr lang="es-MX" dirty="0"/>
              <a:t>Por otra parte hubo falta de capacitación en una parte del equipo, pero se pudo  solventar a tiempo.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  <p:pic>
        <p:nvPicPr>
          <p:cNvPr id="2" name="Imagen 1" descr="Logotipo">
            <a:extLst>
              <a:ext uri="{FF2B5EF4-FFF2-40B4-BE49-F238E27FC236}">
                <a16:creationId xmlns:a16="http://schemas.microsoft.com/office/drawing/2014/main" id="{32FE74A4-604C-7F1E-D2B5-3EC29083D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054109"/>
              </p:ext>
            </p:extLst>
          </p:nvPr>
        </p:nvGraphicFramePr>
        <p:xfrm>
          <a:off x="1658247" y="1965535"/>
          <a:ext cx="9006904" cy="355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Hosteluxe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4212121" y="613477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55C175A9-B839-56E4-8FB2-590A0FC7B4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Hosteluxe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36188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1184928" y="2150001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CL" sz="1800" dirty="0"/>
              <a:t>Muchas veces se ve que el cliente cuando llega a un hotel se siente como una persona mas solamente. 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Los hoteles trabajan con sistemas descentralizados con gestión desorganizada.</a:t>
            </a:r>
          </a:p>
          <a:p>
            <a:pPr algn="just"/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7382098" y="2157557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CL" dirty="0"/>
              <a:t>Nuestras propuestas a estos dolores son:</a:t>
            </a:r>
          </a:p>
          <a:p>
            <a:pPr lvl="0" algn="just"/>
            <a:endParaRPr lang="es-CL" sz="1800" dirty="0"/>
          </a:p>
          <a:p>
            <a:pPr marL="285750" lvl="0" indent="-285750" algn="just">
              <a:buFontTx/>
              <a:buChar char="-"/>
            </a:pPr>
            <a:r>
              <a:rPr lang="es-CL" dirty="0"/>
              <a:t>Sistema centralizado Integral que comunique todas las áreas del hotel</a:t>
            </a:r>
          </a:p>
          <a:p>
            <a:pPr marL="285750" lvl="0" indent="-285750" algn="just">
              <a:buFontTx/>
              <a:buChar char="-"/>
            </a:pPr>
            <a:r>
              <a:rPr lang="es-CL" sz="1800" dirty="0"/>
              <a:t>Experiencias personalizadas para cada cliente dándole un plus a su estadía</a:t>
            </a:r>
          </a:p>
          <a:p>
            <a:pPr marL="285750" lvl="0" indent="-285750" algn="just">
              <a:buFontTx/>
              <a:buChar char="-"/>
            </a:pPr>
            <a:r>
              <a:rPr lang="es-CL" sz="1800" dirty="0"/>
              <a:t>Escalable y seguro, así pudiendo modificar el sistema a gusto y requisitos del hotel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926922" y="3716490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A056409B-B877-513F-8244-23081F84C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60363" y="1124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-105344" y="342900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2167054" y="1837002"/>
            <a:ext cx="7803093" cy="14707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El objetivo general del proyecto APT es generar una plataforma que implemente todos los requerimientos para el desarrollo del proyecto final, otorgando un producto sustentable y óptimo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2089105" y="4075332"/>
            <a:ext cx="7881042" cy="147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Generar una mejora en los procesos utilizados en un servicio de hotelería para el hospedamiento y atención de los clientes de este, generando una mejor atención y optimizando tiempos, en otras palabras, ayudando tanto a las personas que se dedican a este rubro, como sus propios consumidores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4AEC3BB-EABC-47B0-EC1E-2EFFEC274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674573" y="42415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“HOSTELUXE”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>
            <a:cxnSpLocks/>
          </p:cNvCxnSpPr>
          <p:nvPr/>
        </p:nvCxnSpPr>
        <p:spPr>
          <a:xfrm>
            <a:off x="0" y="758027"/>
            <a:ext cx="8713176" cy="70915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CD49A54D-FCA9-6509-E85C-4BF22D0A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864D63-BBF2-6362-8A5B-E67C1E117B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Alcances</a:t>
            </a:r>
          </a:p>
          <a:p>
            <a:r>
              <a:rPr lang="es-CL" dirty="0"/>
              <a:t>Automatización de procesos</a:t>
            </a:r>
          </a:p>
          <a:p>
            <a:r>
              <a:rPr lang="es-CL" dirty="0"/>
              <a:t>Escalabilidad</a:t>
            </a:r>
          </a:p>
          <a:p>
            <a:r>
              <a:rPr lang="es-CL" dirty="0"/>
              <a:t>Facilidades para los usuarios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214A00B-BC2F-0457-F97B-43D720E9BD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Limitaciones </a:t>
            </a:r>
          </a:p>
          <a:p>
            <a:r>
              <a:rPr lang="es-CL" dirty="0"/>
              <a:t>Restricciones de Presupuesto</a:t>
            </a:r>
          </a:p>
          <a:p>
            <a:r>
              <a:rPr lang="es-CL" dirty="0"/>
              <a:t>Capacidad del servidor</a:t>
            </a:r>
          </a:p>
          <a:p>
            <a:r>
              <a:rPr lang="es-CL" dirty="0"/>
              <a:t>Compatibilidad con sistemas existentes</a:t>
            </a:r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991312" y="1333052"/>
            <a:ext cx="10032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84B1CCD-D6D5-B0B1-25EA-3618FBC72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40F946E-265C-12AB-6DC3-7C9975CE8D3A}"/>
              </a:ext>
            </a:extLst>
          </p:cNvPr>
          <p:cNvSpPr txBox="1"/>
          <p:nvPr/>
        </p:nvSpPr>
        <p:spPr>
          <a:xfrm>
            <a:off x="1679987" y="2873531"/>
            <a:ext cx="7033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SCRUM, Principalmente se utilizo esta metodología para poder tener un mayor manejo de los módulos del software, en caso que haya que hacer cambios a lo largo del desarrollo, iterando en Sprint y adecuándose a lo que el cliente requiera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683118" y="285407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Hosteluxe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9439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>
            <a:cxnSpLocks/>
          </p:cNvCxnSpPr>
          <p:nvPr/>
        </p:nvCxnSpPr>
        <p:spPr>
          <a:xfrm>
            <a:off x="0" y="758027"/>
            <a:ext cx="8772152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oogle Shape;198;p22">
            <a:extLst>
              <a:ext uri="{FF2B5EF4-FFF2-40B4-BE49-F238E27FC236}">
                <a16:creationId xmlns:a16="http://schemas.microsoft.com/office/drawing/2014/main" id="{E6FDB0D4-556B-BDA4-E9FB-E6AD561DA5C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168" y="1836508"/>
            <a:ext cx="11045390" cy="458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07CA18E-5154-ACBD-B263-0F799EBDA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760031" y="388695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2768836" y="822399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Esquema de la arquitectura</a:t>
            </a:r>
          </a:p>
          <a:p>
            <a:pPr algn="ctr"/>
            <a:r>
              <a:rPr lang="es-MX" sz="3600" dirty="0"/>
              <a:t>Del software: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>
            <a:cxnSpLocks/>
          </p:cNvCxnSpPr>
          <p:nvPr/>
        </p:nvCxnSpPr>
        <p:spPr>
          <a:xfrm>
            <a:off x="0" y="758027"/>
            <a:ext cx="8772152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AB2A7083-E9F0-AFFB-BC9A-E675F1C3E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  <p:pic>
        <p:nvPicPr>
          <p:cNvPr id="10" name="Imagen 9" descr="Diagrama">
            <a:extLst>
              <a:ext uri="{FF2B5EF4-FFF2-40B4-BE49-F238E27FC236}">
                <a16:creationId xmlns:a16="http://schemas.microsoft.com/office/drawing/2014/main" id="{D733FB3E-7DEF-FC9E-4F84-AF6101281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92" y="947910"/>
            <a:ext cx="8489609" cy="58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860465" y="31442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“HOSTELUXE”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3847725" y="11085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Esquema de Clases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>
            <a:cxnSpLocks/>
          </p:cNvCxnSpPr>
          <p:nvPr/>
        </p:nvCxnSpPr>
        <p:spPr>
          <a:xfrm>
            <a:off x="0" y="758027"/>
            <a:ext cx="871317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DEBD7B49-05D5-8634-16B0-014BB5E9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76" y="198812"/>
            <a:ext cx="3226777" cy="794090"/>
          </a:xfrm>
          <a:prstGeom prst="rect">
            <a:avLst/>
          </a:prstGeom>
        </p:spPr>
      </p:pic>
      <p:pic>
        <p:nvPicPr>
          <p:cNvPr id="5" name="Imagen 4" descr="Imagen que contiene Diagrama">
            <a:extLst>
              <a:ext uri="{FF2B5EF4-FFF2-40B4-BE49-F238E27FC236}">
                <a16:creationId xmlns:a16="http://schemas.microsoft.com/office/drawing/2014/main" id="{5469B467-7227-1717-90FD-4FDEF3AA1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54" y="992902"/>
            <a:ext cx="6967855" cy="57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978</TotalTime>
  <Words>508</Words>
  <Application>Microsoft Office PowerPoint</Application>
  <PresentationFormat>Panorámica</PresentationFormat>
  <Paragraphs>74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Franklin Gothic Book</vt:lpstr>
      <vt:lpstr>Times New Roman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Jonathan Muñoz</cp:lastModifiedBy>
  <cp:revision>11</cp:revision>
  <dcterms:created xsi:type="dcterms:W3CDTF">2023-10-28T21:12:11Z</dcterms:created>
  <dcterms:modified xsi:type="dcterms:W3CDTF">2024-12-11T03:13:02Z</dcterms:modified>
</cp:coreProperties>
</file>