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0" r:id="rId6"/>
    <p:sldId id="261" r:id="rId7"/>
    <p:sldId id="299" r:id="rId8"/>
    <p:sldId id="295" r:id="rId9"/>
    <p:sldId id="297" r:id="rId10"/>
    <p:sldId id="298" r:id="rId11"/>
    <p:sldId id="265" r:id="rId12"/>
    <p:sldId id="25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Oxygen" panose="02000503000000000000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FFAB09-ECC1-451C-A3BB-F49DC13D23C8}">
  <a:tblStyle styleId="{A7FFAB09-ECC1-451C-A3BB-F49DC13D2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7A040C-200A-4E53-A25A-C2011020A1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1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91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7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650" y="2626031"/>
            <a:ext cx="9144000" cy="18867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265975"/>
            <a:ext cx="9197400" cy="883431"/>
            <a:chOff x="0" y="5687967"/>
            <a:chExt cx="9197400" cy="1177908"/>
          </a:xfrm>
        </p:grpSpPr>
        <p:sp>
          <p:nvSpPr>
            <p:cNvPr id="13" name="Google Shape;13;p2"/>
            <p:cNvSpPr/>
            <p:nvPr/>
          </p:nvSpPr>
          <p:spPr>
            <a:xfrm>
              <a:off x="0" y="5948175"/>
              <a:ext cx="9197400" cy="9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800" y="5687967"/>
              <a:ext cx="457800" cy="33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ky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689EE1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ea)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539EB9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650" y="1742525"/>
            <a:ext cx="9159300" cy="3400975"/>
          </a:xfrm>
          <a:custGeom>
            <a:avLst/>
            <a:gdLst/>
            <a:ahLst/>
            <a:cxnLst/>
            <a:rect l="l" t="t" r="r" b="b"/>
            <a:pathLst>
              <a:path w="366372" h="136039" extrusionOk="0">
                <a:moveTo>
                  <a:pt x="0" y="255"/>
                </a:moveTo>
                <a:lnTo>
                  <a:pt x="0" y="136039"/>
                </a:lnTo>
                <a:lnTo>
                  <a:pt x="366372" y="136039"/>
                </a:lnTo>
                <a:lnTo>
                  <a:pt x="366372" y="255"/>
                </a:lnTo>
                <a:lnTo>
                  <a:pt x="54110" y="0"/>
                </a:lnTo>
                <a:lnTo>
                  <a:pt x="45720" y="10462"/>
                </a:lnTo>
                <a:lnTo>
                  <a:pt x="36991" y="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84073" y="3411563"/>
            <a:ext cx="5660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t="8313" b="8304"/>
          <a:stretch/>
        </p:blipFill>
        <p:spPr>
          <a:xfrm rot="-5400000">
            <a:off x="3554205" y="454046"/>
            <a:ext cx="2035624" cy="112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008250" y="1152569"/>
            <a:ext cx="1127700" cy="8832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◍"/>
              <a:defRPr i="1">
                <a:solidFill>
                  <a:schemeClr val="dk2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i="1">
                <a:solidFill>
                  <a:schemeClr val="dk2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i="1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07464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9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leaf)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◍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ea)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◍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36" name="Google Shape;36;p6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6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ky)">
  <p:cSld name="TITLE_AND_BODY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◍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7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50" t="27743" r="33752" b="32459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leaf)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sea)">
  <p:cSld name="TITLE_AND_TWO_COLUMNS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9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6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sky)">
  <p:cSld name="TITLE_AND_TWO_COLUMNS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3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50" t="27743" r="33752" b="32459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◍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64" r:id="rId10"/>
    <p:sldLayoutId id="2147483665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מצגת פרויקט גמר אמצע סמסטר א'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257425" y="196099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מגבלות הדאטה שאספנו: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056314" y="719843"/>
            <a:ext cx="6354411" cy="395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sz="1600" dirty="0"/>
              <a:t> העמודה </a:t>
            </a:r>
            <a:r>
              <a:rPr lang="en-US" sz="1600" dirty="0"/>
              <a:t>Amount</a:t>
            </a:r>
            <a:r>
              <a:rPr lang="he-IL" sz="1600" dirty="0"/>
              <a:t> הינה עמודה ספקולטיבית אגריגטורית</a:t>
            </a:r>
          </a:p>
          <a:p>
            <a:pPr algn="r" rtl="1"/>
            <a:r>
              <a:rPr lang="he-IL" sz="1600" dirty="0"/>
              <a:t>המידע שברשותנו הוא ברמה המדינית ולא ניתן לקבל מידע פרטני על כל חלקת גידול.</a:t>
            </a:r>
          </a:p>
          <a:p>
            <a:pPr algn="r" rtl="1"/>
            <a:r>
              <a:rPr lang="he-IL" sz="1600" dirty="0"/>
              <a:t>לכן לא יכולנו בדאטה שלנו להתייחס לגורמים כגון כוח עבודה, מחלות, רמות ניסיון, שיטות השקיה ועוד.</a:t>
            </a:r>
          </a:p>
          <a:p>
            <a:pPr algn="r" rtl="1"/>
            <a:r>
              <a:rPr lang="he-IL" sz="1600" dirty="0"/>
              <a:t>לא הייתה לנו גישה למידע על ההרכב הכימי של האדמות של כל חלקה ולכן השתמשנו במחקר של ג'ורג'יה טק למלא את ערכי בה</a:t>
            </a:r>
            <a:r>
              <a:rPr lang="en-US" sz="1600" dirty="0"/>
              <a:t>N,P </a:t>
            </a:r>
            <a:r>
              <a:rPr lang="he-IL" sz="1600" dirty="0"/>
              <a:t>ו</a:t>
            </a:r>
            <a:r>
              <a:rPr lang="en-US" sz="1600" dirty="0"/>
              <a:t>K </a:t>
            </a:r>
            <a:r>
              <a:rPr lang="he-IL" sz="1600" dirty="0"/>
              <a:t> לכל גידול כך שרמות </a:t>
            </a:r>
            <a:r>
              <a:rPr lang="en-US" sz="1600" dirty="0"/>
              <a:t>Amount</a:t>
            </a:r>
            <a:r>
              <a:rPr lang="he-IL" sz="1600" dirty="0"/>
              <a:t> גבוהות קיבלו ערכים בגבולות העליונים של הממצאים שלהם</a:t>
            </a:r>
          </a:p>
          <a:p>
            <a:pPr algn="r" rtl="1"/>
            <a:r>
              <a:rPr lang="he-IL" sz="1600" dirty="0"/>
              <a:t>הדאטה שנתי וברמת המדינה, לכן נתוני האקלים שלנו מבוססים על ממוצעי אקלים של המחוזות בהם הגידול הכי נפוץ במדינה. </a:t>
            </a:r>
          </a:p>
          <a:p>
            <a:pPr algn="r" rtl="1"/>
            <a:r>
              <a:rPr lang="he-IL" sz="1600" dirty="0"/>
              <a:t>נשקל האם להשתמש ב</a:t>
            </a:r>
            <a:r>
              <a:rPr lang="en-US" sz="1600" dirty="0"/>
              <a:t>mockup data</a:t>
            </a:r>
            <a:r>
              <a:rPr lang="he-IL" sz="1600" dirty="0"/>
              <a:t> באופן מלא וכך יתאפשר לנו להתייחס לפיצ'רים נוספים ולהפוך את הדאטה ליותר מתאים לעבודה במודל.</a:t>
            </a:r>
            <a:endParaRPr lang="en-IL" sz="1600"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94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53007" y="368943"/>
            <a:ext cx="31908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אלגוריתמים לחיזוי</a:t>
            </a:r>
            <a:endParaRPr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1613210" y="1199906"/>
            <a:ext cx="7530791" cy="3574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1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he-IL" dirty="0"/>
              <a:t>רגרסיה מרובת משתנים</a:t>
            </a:r>
            <a:r>
              <a:rPr lang="en-US" dirty="0"/>
              <a:t> </a:t>
            </a:r>
            <a:r>
              <a:rPr lang="he-IL" dirty="0"/>
              <a:t>– אלגוריתם למידה מפוקחת רציף על מנת לנסות לחזות תנובות עתידיות של הגידול לפי הפיצ'רים שקבענו.</a:t>
            </a:r>
          </a:p>
          <a:p>
            <a:pPr marL="342900" lvl="0" indent="-342900" algn="r" rtl="1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he-IL" dirty="0"/>
              <a:t>אלגוריתמי קלסיפיקציה לסיווג כל גידול האם משתלם לגדל אותו במדינה. "משתלם" – לפי סף של המשתמש לפי סיווג ל2 מחלקות של כן ולא</a:t>
            </a:r>
          </a:p>
          <a:p>
            <a:pPr marL="342900" lvl="0" indent="-342900" algn="r" rtl="1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he-IL" dirty="0"/>
              <a:t>רשת נוירונים </a:t>
            </a:r>
            <a:r>
              <a:rPr lang="en-US" dirty="0"/>
              <a:t>CNN</a:t>
            </a:r>
            <a:r>
              <a:rPr lang="he-IL" dirty="0"/>
              <a:t> – רשת נוירונים מסוג </a:t>
            </a:r>
            <a:r>
              <a:rPr lang="en-US" dirty="0"/>
              <a:t>CNN</a:t>
            </a:r>
            <a:r>
              <a:rPr lang="he-IL" dirty="0"/>
              <a:t>(</a:t>
            </a:r>
            <a:r>
              <a:rPr lang="en-US" dirty="0"/>
              <a:t>Convoluted neural network</a:t>
            </a:r>
            <a:r>
              <a:rPr lang="he-IL" dirty="0"/>
              <a:t>) - רשת נוירונים המשמשת מכונות המלצה.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383805" y="40016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/>
              <a:t>סקירה ספרותית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BF15E6-F33D-5715-5323-8DE5C3FE286B}"/>
              </a:ext>
            </a:extLst>
          </p:cNvPr>
          <p:cNvSpPr/>
          <p:nvPr/>
        </p:nvSpPr>
        <p:spPr>
          <a:xfrm>
            <a:off x="740110" y="1520665"/>
            <a:ext cx="7966817" cy="31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Cubillas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J., Ramos, M. I.,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Jurado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M.,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Feito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 R. (2022). A Machine Learning Model for Early Prediction of Crop Yield, Nested in a Web Application in the Cloud: A Case Study in an Olive Grove in Southern Spain.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Agriculture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(9), 1345.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Moussaid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El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Fkihi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Zennayi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Lahlou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Kassou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Bourzeix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F., ... &amp; Imani, Y. (2022, October). Machine Learning Applied to Tree Crop Yield Prediction Using Field Data and Satellite Imagery: A Case Study in a Citrus Orchard. In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(Vol. 9, No. 4, p. 80). MDPI.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Rajak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 K.,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Pawar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Pendke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Shinde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Rathod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Devare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(2017). Crop recommendation system to maximize crop yield using machine learning technique.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International Research Journal of Engineering and Technology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(12), 950-953.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 idx="4294967295"/>
          </p:nvPr>
        </p:nvSpPr>
        <p:spPr>
          <a:xfrm>
            <a:off x="1275150" y="871538"/>
            <a:ext cx="65937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b="0" dirty="0">
                <a:solidFill>
                  <a:srgbClr val="FFFFFF"/>
                </a:solidFill>
              </a:rPr>
              <a:t>שמות חברי הפרויקט</a:t>
            </a:r>
            <a:endParaRPr sz="3600" b="0" dirty="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4294967295"/>
          </p:nvPr>
        </p:nvSpPr>
        <p:spPr>
          <a:xfrm>
            <a:off x="163551" y="1468463"/>
            <a:ext cx="866821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4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אמיתי </a:t>
            </a:r>
            <a:r>
              <a:rPr lang="he-IL" sz="48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מנצור </a:t>
            </a:r>
            <a:r>
              <a:rPr lang="he-IL" sz="4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– </a:t>
            </a:r>
            <a:r>
              <a:rPr lang="he-IL" sz="4800" b="1">
                <a:solidFill>
                  <a:srgbClr val="FFFFFF"/>
                </a:solidFill>
                <a:latin typeface="Roboto Slab"/>
                <a:ea typeface="Roboto Slab"/>
              </a:rPr>
              <a:t>206321069</a:t>
            </a:r>
            <a:endParaRPr lang="he-IL" sz="4800" b="1" dirty="0">
              <a:solidFill>
                <a:srgbClr val="FFFFFF"/>
              </a:solidFill>
              <a:latin typeface="Roboto Slab"/>
              <a:ea typeface="Roboto Slab"/>
              <a:sym typeface="Roboto Slab"/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4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אלון </a:t>
            </a:r>
            <a:r>
              <a:rPr lang="he-IL" sz="48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גלר - 316250661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48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יונתן אהרון - 313394090</a:t>
            </a:r>
            <a:endParaRPr sz="48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4676077" y="1713678"/>
            <a:ext cx="1310537" cy="704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רקע</a:t>
            </a:r>
            <a:endParaRPr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2675702" y="1899233"/>
            <a:ext cx="2305176" cy="51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Discovery -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4294967295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AF8F1-51BA-347F-84EE-9D2D47B86212}"/>
              </a:ext>
            </a:extLst>
          </p:cNvPr>
          <p:cNvSpPr txBox="1"/>
          <p:nvPr/>
        </p:nvSpPr>
        <p:spPr>
          <a:xfrm>
            <a:off x="557561" y="2571750"/>
            <a:ext cx="837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מטרת הפרויקט הינה לבנות פלטפורמה מסייעת ומכונת המלצה לחקלאים ומשתמשים ביתיים שברצונם לסיוע בהחלטה איזה גידול לגדל והיכן.</a:t>
            </a:r>
          </a:p>
          <a:p>
            <a:pPr algn="r" rtl="1"/>
            <a:endParaRPr lang="he-I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B630D-8EFF-3B71-7CC0-73434918B12C}"/>
              </a:ext>
            </a:extLst>
          </p:cNvPr>
          <p:cNvSpPr txBox="1"/>
          <p:nvPr/>
        </p:nvSpPr>
        <p:spPr>
          <a:xfrm>
            <a:off x="358121" y="3622697"/>
            <a:ext cx="8635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הפרויקט כרגע נבנה עם דגש על מדינת ישראל ולכן הגידולים שבהם בחרנו להתמקד ולבחון לעומק הינם גידולים הגדלים בישראל לפי מידע ממשרד החקלאות.</a:t>
            </a:r>
          </a:p>
          <a:p>
            <a:pPr algn="just" rtl="1"/>
            <a:endParaRPr lang="en-I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 idx="4294967295"/>
          </p:nvPr>
        </p:nvSpPr>
        <p:spPr>
          <a:xfrm>
            <a:off x="1747800" y="1705646"/>
            <a:ext cx="564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>
                <a:solidFill>
                  <a:srgbClr val="FFFFFF"/>
                </a:solidFill>
              </a:rPr>
              <a:t>קונספט מרכזי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4294967295"/>
          </p:nvPr>
        </p:nvSpPr>
        <p:spPr>
          <a:xfrm>
            <a:off x="1747800" y="2647178"/>
            <a:ext cx="564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rgbClr val="FFFFFF"/>
                </a:solidFill>
              </a:rPr>
              <a:t>נתינת גישה למודלים מורכבים ומבוססי דאטה לכלל האוכלוסייה, הנגשת הביג דאטה לעולם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973525" y="586750"/>
            <a:ext cx="1196948" cy="116096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/>
              <a:t>שאלה מחקרית?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D98D-B8FC-51A3-EEF6-D3CF5AECF278}"/>
              </a:ext>
            </a:extLst>
          </p:cNvPr>
          <p:cNvSpPr txBox="1"/>
          <p:nvPr/>
        </p:nvSpPr>
        <p:spPr>
          <a:xfrm>
            <a:off x="304800" y="2877015"/>
            <a:ext cx="855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בניית כלי לסיוע בגיבוש החלטה מושכלת בבחירת גידול חקלאי</a:t>
            </a:r>
            <a:endParaRPr lang="en-IL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170555" y="196099"/>
            <a:ext cx="4240169" cy="346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תוכנית עבודה כוללת- דאטה: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126166" y="369396"/>
            <a:ext cx="6354411" cy="4998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איסוף הנתונים ממקורות המידע הציבוריים(האו"ם) והרכבתם לכדי </a:t>
            </a:r>
            <a:r>
              <a:rPr lang="en-US" sz="2000" dirty="0"/>
              <a:t>DB</a:t>
            </a:r>
            <a:r>
              <a:rPr lang="he-IL" sz="2000" dirty="0"/>
              <a:t> שמיש.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פילוח המידע לפי סוגי אקלים וסוגי גידול 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ניקוי המידע, בדיקת קורלציות והצלבה בין גידולים ובין מדינות.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בניית מודל לכל סוג גידול בכדי לגלות את הפרמטרים המשפיעים ביותר עליו.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בניית מודל לכל סוג אקלים בכדי לגלות את הגידולים המומלצים ביותר לכל מדינה.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טיוב המודל</a:t>
            </a:r>
            <a:r>
              <a:rPr lang="en-US" sz="2000" dirty="0"/>
              <a:t> </a:t>
            </a:r>
            <a:r>
              <a:rPr lang="he-IL" sz="2000" dirty="0"/>
              <a:t>בהתאם למדדי הערכה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חיפוש דוגמאות נוספות והוספת מידע למודל במידה ויימצא מידע מתאים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257425" y="196099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תוכנית עבודה כוללת- פלטפורמה:</a:t>
            </a:r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BA17-4B80-A62D-8E4C-4167FDDE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425" y="922999"/>
            <a:ext cx="6153300" cy="3159600"/>
          </a:xfrm>
        </p:spPr>
        <p:txBody>
          <a:bodyPr/>
          <a:lstStyle/>
          <a:p>
            <a:pPr algn="r" rtl="1"/>
            <a:r>
              <a:rPr lang="he-IL" dirty="0"/>
              <a:t>בניית אפליקציה לשימוש חקלאים ומשתמשים בייתים</a:t>
            </a:r>
          </a:p>
          <a:p>
            <a:pPr algn="r" rtl="1"/>
            <a:r>
              <a:rPr lang="he-IL" dirty="0"/>
              <a:t>בניית אתר אינטרנט מלווה לאפליקציה</a:t>
            </a:r>
          </a:p>
          <a:p>
            <a:pPr algn="r" rtl="1"/>
            <a:r>
              <a:rPr lang="he-IL" dirty="0"/>
              <a:t>בניית מאגר משתמשים</a:t>
            </a:r>
          </a:p>
          <a:p>
            <a:pPr algn="r" rtl="1"/>
            <a:r>
              <a:rPr lang="he-IL" dirty="0"/>
              <a:t>חיבור המודלים שיצרנו אל הפלטפורמה והוספת יכולת למשתמשים להשתמש בהם.</a:t>
            </a:r>
          </a:p>
          <a:p>
            <a:pPr algn="r" rtl="1"/>
            <a:r>
              <a:rPr lang="he-IL" dirty="0"/>
              <a:t>הוספת יכולות כגון: מפת מידע אינטראקטיבית לגידולים בסביבתך, מחלות נפוצות לכל גידול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97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257425" y="196099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ניקוי דאטה: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126166" y="833788"/>
            <a:ext cx="6354411" cy="395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נרמול הדאטה בעזרת שימוש באחת מ3 שיטות הנרמול שלמדנו, בהתאם לערכים שלנו.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פילוח המידע לפי מדינות וסוגי גידול 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חיפוש ערכים כפולים ועמודות בעלות שונות 0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חיפוש ערכי קיצון לפי המרחק שלהם מה</a:t>
            </a:r>
            <a:r>
              <a:rPr lang="en-US" sz="2000" dirty="0"/>
              <a:t>IQR</a:t>
            </a:r>
            <a:r>
              <a:rPr lang="he-IL" sz="2000" dirty="0"/>
              <a:t>( לפי הנוסחה שנלמדה בקורס מבוא למדעי נתוני העתק)</a:t>
            </a:r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בדיקה אל מול שאר הערכים באותו דאטה סט וקביעת סף למחיקה(לרוב במרחק של 1.5 </a:t>
            </a:r>
            <a:r>
              <a:rPr lang="en-US" sz="2000" dirty="0"/>
              <a:t>IQR</a:t>
            </a:r>
            <a:r>
              <a:rPr lang="he-IL" sz="2000" dirty="0"/>
              <a:t> חיובים מ3</a:t>
            </a:r>
            <a:r>
              <a:rPr lang="en-US" sz="2000" dirty="0"/>
              <a:t>Q</a:t>
            </a:r>
            <a:r>
              <a:rPr lang="he-IL" sz="2000" dirty="0"/>
              <a:t> או במרחק של 1.5 </a:t>
            </a:r>
            <a:r>
              <a:rPr lang="en-US" sz="2000" dirty="0"/>
              <a:t>IQR</a:t>
            </a:r>
            <a:r>
              <a:rPr lang="he-IL" sz="2000" dirty="0"/>
              <a:t> שליליים מ1</a:t>
            </a:r>
            <a:r>
              <a:rPr lang="en-US" sz="2000" dirty="0"/>
              <a:t>Q</a:t>
            </a:r>
            <a:endParaRPr lang="he-IL" sz="2000" dirty="0"/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he-IL" sz="2000" dirty="0"/>
              <a:t>הצלבת ערכי הקיצון אל מול מידע היסטורי על אותה שנה לבדיקה האם מדובר באירוע חריג במידה וערך הקיצון נמצא בנתון אקלימי.</a:t>
            </a:r>
          </a:p>
          <a:p>
            <a:pPr marL="76200" lvl="0" indent="0" algn="r" rtl="1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he-IL" sz="2000"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0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133601" y="224371"/>
            <a:ext cx="4668644" cy="511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/>
            <a:r>
              <a:rPr lang="he-IL" sz="2400" dirty="0"/>
              <a:t>הפיצ'רים שלנו:</a:t>
            </a: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572000" y="589212"/>
            <a:ext cx="4657494" cy="2661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en-US" sz="1600" dirty="0"/>
              <a:t>Year</a:t>
            </a:r>
            <a:r>
              <a:rPr lang="he-IL" sz="1600" dirty="0"/>
              <a:t> – השנה בה התרחשה המדידה</a:t>
            </a:r>
          </a:p>
          <a:p>
            <a:pPr algn="r" rtl="1"/>
            <a:r>
              <a:rPr lang="en-US" sz="1600" dirty="0"/>
              <a:t>Location</a:t>
            </a:r>
            <a:r>
              <a:rPr lang="he-IL" sz="1600" dirty="0"/>
              <a:t> – המדינה בה התרחשה המדינה</a:t>
            </a:r>
            <a:endParaRPr lang="en-US" sz="1600" dirty="0"/>
          </a:p>
          <a:p>
            <a:pPr algn="r" rtl="1"/>
            <a:r>
              <a:rPr lang="en-US" sz="1600" dirty="0"/>
              <a:t>Crop</a:t>
            </a:r>
            <a:r>
              <a:rPr lang="he-IL" sz="1600" dirty="0"/>
              <a:t> – סוג היבול </a:t>
            </a:r>
          </a:p>
          <a:p>
            <a:pPr algn="r" rtl="1"/>
            <a:r>
              <a:rPr lang="en-US" sz="1600" dirty="0"/>
              <a:t>N</a:t>
            </a:r>
            <a:r>
              <a:rPr lang="he-IL" sz="1600" dirty="0"/>
              <a:t> – רמות החנקן המדודות באדמה גידלו את היבול</a:t>
            </a:r>
          </a:p>
          <a:p>
            <a:pPr algn="r" rtl="1"/>
            <a:r>
              <a:rPr lang="en-US" sz="1600" dirty="0"/>
              <a:t>K</a:t>
            </a:r>
            <a:r>
              <a:rPr lang="he-IL" sz="1600" dirty="0"/>
              <a:t> – רמות האשלגן באדמה בה גידלו את היבול</a:t>
            </a:r>
          </a:p>
          <a:p>
            <a:pPr algn="r" rtl="1"/>
            <a:r>
              <a:rPr lang="en-US" sz="1600" dirty="0"/>
              <a:t>P</a:t>
            </a:r>
            <a:r>
              <a:rPr lang="he-IL" sz="1600" dirty="0"/>
              <a:t> – רמות הזרחן באדמה בה גידלו את היבול</a:t>
            </a:r>
          </a:p>
          <a:p>
            <a:pPr algn="r" rtl="1"/>
            <a:r>
              <a:rPr lang="en-US" sz="1600" dirty="0"/>
              <a:t>Avg Humidity</a:t>
            </a:r>
            <a:r>
              <a:rPr lang="he-IL" sz="1600" dirty="0"/>
              <a:t> – רמות הלחות הממוצעות באזור בו גידלו את היבול</a:t>
            </a:r>
          </a:p>
          <a:p>
            <a:pPr algn="r" rtl="1"/>
            <a:r>
              <a:rPr lang="en-US" sz="1600" dirty="0"/>
              <a:t>Avg Rainfall</a:t>
            </a:r>
            <a:r>
              <a:rPr lang="he-IL" sz="1600" dirty="0"/>
              <a:t> – רמות המשקעים הממוצעות באזור בו גידלו את היבול</a:t>
            </a:r>
          </a:p>
          <a:p>
            <a:pPr algn="r" rtl="1"/>
            <a:r>
              <a:rPr lang="en-US" sz="1600" dirty="0"/>
              <a:t>Avg Temperature</a:t>
            </a:r>
            <a:r>
              <a:rPr lang="he-IL" sz="1600" dirty="0"/>
              <a:t> – הטמפרטורה הממוצעת באזור בו גידלו את היבול</a:t>
            </a:r>
          </a:p>
          <a:p>
            <a:pPr algn="r" rtl="1"/>
            <a:r>
              <a:rPr lang="en-US" sz="1600" dirty="0"/>
              <a:t>Unit</a:t>
            </a:r>
            <a:r>
              <a:rPr lang="he-IL" sz="1600" dirty="0"/>
              <a:t> – יחידות המידה </a:t>
            </a:r>
            <a:r>
              <a:rPr lang="en-US" sz="1600" dirty="0"/>
              <a:t>hg/ha</a:t>
            </a:r>
          </a:p>
          <a:p>
            <a:pPr marL="76200" indent="0" algn="r" rtl="1">
              <a:buNone/>
            </a:pPr>
            <a:endParaRPr lang="en-IL" sz="1600" dirty="0"/>
          </a:p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endParaRPr lang="he-IL" sz="1200"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0672A-A6C8-38D0-A4D5-0F3FAFDD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7" y="1531434"/>
            <a:ext cx="4570928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theme/theme1.xml><?xml version="1.0" encoding="utf-8"?>
<a:theme xmlns:a="http://schemas.openxmlformats.org/drawingml/2006/main" name="Ariel template">
  <a:themeElements>
    <a:clrScheme name="Custom 347">
      <a:dk1>
        <a:srgbClr val="666666"/>
      </a:dk1>
      <a:lt1>
        <a:srgbClr val="FFFFFF"/>
      </a:lt1>
      <a:dk2>
        <a:srgbClr val="004430"/>
      </a:dk2>
      <a:lt2>
        <a:srgbClr val="DAE2E6"/>
      </a:lt2>
      <a:accent1>
        <a:srgbClr val="8EC641"/>
      </a:accent1>
      <a:accent2>
        <a:srgbClr val="004430"/>
      </a:accent2>
      <a:accent3>
        <a:srgbClr val="539EB9"/>
      </a:accent3>
      <a:accent4>
        <a:srgbClr val="689EE1"/>
      </a:accent4>
      <a:accent5>
        <a:srgbClr val="999999"/>
      </a:accent5>
      <a:accent6>
        <a:srgbClr val="779B91"/>
      </a:accent6>
      <a:hlink>
        <a:srgbClr val="689E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808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Oxygen</vt:lpstr>
      <vt:lpstr>Georgia</vt:lpstr>
      <vt:lpstr>Roboto Slab</vt:lpstr>
      <vt:lpstr>Arial</vt:lpstr>
      <vt:lpstr>Roboto</vt:lpstr>
      <vt:lpstr>Ariel template</vt:lpstr>
      <vt:lpstr>מצגת פרויקט גמר אמצע סמסטר א'</vt:lpstr>
      <vt:lpstr>שמות חברי הפרויקט</vt:lpstr>
      <vt:lpstr>רקע</vt:lpstr>
      <vt:lpstr>קונספט מרכזי</vt:lpstr>
      <vt:lpstr>PowerPoint Presentation</vt:lpstr>
      <vt:lpstr>תוכנית עבודה כוללת- דאטה:</vt:lpstr>
      <vt:lpstr>תוכנית עבודה כוללת- פלטפורמה:</vt:lpstr>
      <vt:lpstr>ניקוי דאטה:</vt:lpstr>
      <vt:lpstr>הפיצ'רים שלנו:</vt:lpstr>
      <vt:lpstr>מגבלות הדאטה שאספנו:</vt:lpstr>
      <vt:lpstr>אלגוריתמים לחיזוי</vt:lpstr>
      <vt:lpstr>סקירה ספרותית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Alon Geller</dc:creator>
  <cp:lastModifiedBy>Alon Geller</cp:lastModifiedBy>
  <cp:revision>9</cp:revision>
  <dcterms:modified xsi:type="dcterms:W3CDTF">2022-12-07T07:23:51Z</dcterms:modified>
</cp:coreProperties>
</file>