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8" r:id="rId2"/>
    <p:sldId id="459" r:id="rId3"/>
    <p:sldId id="406" r:id="rId4"/>
    <p:sldId id="434" r:id="rId5"/>
    <p:sldId id="435" r:id="rId6"/>
    <p:sldId id="436" r:id="rId7"/>
    <p:sldId id="407" r:id="rId8"/>
    <p:sldId id="446" r:id="rId9"/>
    <p:sldId id="423" r:id="rId10"/>
    <p:sldId id="409" r:id="rId11"/>
    <p:sldId id="438" r:id="rId12"/>
    <p:sldId id="447" r:id="rId13"/>
    <p:sldId id="448" r:id="rId14"/>
    <p:sldId id="449" r:id="rId15"/>
    <p:sldId id="450" r:id="rId16"/>
    <p:sldId id="451" r:id="rId17"/>
    <p:sldId id="460" r:id="rId18"/>
    <p:sldId id="439" r:id="rId19"/>
    <p:sldId id="452" r:id="rId20"/>
    <p:sldId id="440" r:id="rId21"/>
    <p:sldId id="441" r:id="rId22"/>
    <p:sldId id="457" r:id="rId23"/>
    <p:sldId id="453" r:id="rId24"/>
    <p:sldId id="456" r:id="rId25"/>
    <p:sldId id="455" r:id="rId26"/>
    <p:sldId id="454" r:id="rId27"/>
    <p:sldId id="461" r:id="rId28"/>
    <p:sldId id="458" r:id="rId29"/>
    <p:sldId id="46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FC3067-D4D5-4C8C-A647-0DB20F20893D}" type="datetimeFigureOut">
              <a:rPr lang="en-US"/>
              <a:pPr>
                <a:defRPr/>
              </a:pPr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8ED364-3C24-419C-88C0-B597D056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419D7-16E1-4F5A-BD93-64DFEEDB54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19800"/>
            <a:ext cx="137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29000"/>
            <a:ext cx="9144000" cy="609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AF90-6D05-4E92-BAA1-F626172C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E6B67A-FA52-4A6A-BDD8-6238B78713B8}" type="datetime1">
              <a:rPr lang="en-US"/>
              <a:pPr>
                <a:defRPr/>
              </a:pPr>
              <a:t>10/22/11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BBA0-CBDC-4CAA-A0EA-361A00F2E62E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CFA7-6EA1-4E7D-A819-EC1E97D9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DF6B-DA19-4CC5-B699-8078782FA772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4C3D-E379-4B11-BD2A-F25222BBE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57C-78D9-4165-8752-F8472DF0FDD5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A436-90F8-429D-96C4-44F827D2C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CB9F-2139-4C25-B25C-9CD7F10DE5F8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38FB-7470-4CAE-98DC-A7F2AEB4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164E-2EA3-4592-8ACB-A9869A9CA90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FE27-7752-4DF4-BA8E-DF5692FB6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191D-CEC9-410E-A50A-DA6D74DC7D59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A722-4553-4D03-A654-1281BD11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8D46-2DCC-4CBF-99C8-A8A15E7B13B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961E-3290-44CA-AC8F-583976EF6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63-2770-4D7F-9760-817E153E2901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A4D-9C73-45D6-84A3-CE79DA35E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143-1500-481C-A2BC-767BD3E98C1B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CF26-E1C2-426A-B4DA-3E58EBD03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CC5A-5149-4C77-97F3-C913D477191C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787F-8B8F-4BA9-AF14-3C7BC513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3616B6-E3A2-43D3-8673-E074F5F78390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E3D49D-993C-4C24-B905-C456DAF17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" descr="C:\Users\aldrich\Pictures\plaid-tigh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638" y="6275388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Changing State in the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Aldrich, Karl Naden,</a:t>
            </a:r>
          </a:p>
          <a:p>
            <a:pPr eaLnBrk="1" hangingPunct="1"/>
            <a:r>
              <a:rPr lang="en-US" dirty="0" smtClean="0"/>
              <a:t>Sven </a:t>
            </a:r>
            <a:r>
              <a:rPr lang="en-US" smtClean="0"/>
              <a:t>Stork, Joshua Sunshine</a:t>
            </a:r>
          </a:p>
          <a:p>
            <a:pPr eaLnBrk="1" hangingPunct="1"/>
            <a:r>
              <a:rPr lang="en-US" dirty="0" smtClean="0"/>
              <a:t>OOPSLA 2011 Demonstration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9" name="Picture 2" descr="C:\Users\aldrich\Pictures\plaid-t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19200"/>
            <a:ext cx="3048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www.yapc.org/America/previous-years/19100/images/sc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297612"/>
            <a:ext cx="51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C:\Users\aldrich\AppData\Local\Temp\CMU_logo_horiz_187 r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6388100"/>
            <a:ext cx="2362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2200" y="6521450"/>
            <a:ext cx="252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itchFamily="-72" charset="0"/>
              </a:rPr>
              <a:t>School of Computer Science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72" charset="-128"/>
                <a:cs typeface="ＭＳ Ｐゴシック" pitchFamily="-72" charset="-128"/>
              </a:rPr>
              <a:t>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{ </a:t>
              </a:r>
              <a:r>
                <a:rPr lang="en-US" sz="1900" b="1" dirty="0">
                  <a:latin typeface="Calibri" pitchFamily="-72" charset="0"/>
                </a:rPr>
                <a:t>this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dirty="0">
                  <a:latin typeface="Calibri" pitchFamily="-72" charset="0"/>
                </a:rPr>
                <a:t>Closed; 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</a:t>
              </a:r>
              <a:r>
                <a:rPr lang="en-US" sz="1900" b="1" dirty="0" smtClean="0">
                  <a:latin typeface="Calibri" pitchFamily="-72" charset="0"/>
                </a:rPr>
                <a:t>this</a:t>
              </a:r>
              <a:r>
                <a:rPr lang="en-US" sz="16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600" dirty="0" smtClean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Open { </a:t>
              </a:r>
              <a:r>
                <a:rPr lang="en-US" sz="1900" b="1" dirty="0" err="1" smtClean="0">
                  <a:latin typeface="Calibri" pitchFamily="-72" charset="0"/>
                </a:rPr>
                <a:t>val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900" dirty="0" err="1" smtClean="0">
                  <a:latin typeface="Calibri" pitchFamily="-72" charset="0"/>
                </a:rPr>
                <a:t>filePtr</a:t>
              </a:r>
              <a:r>
                <a:rPr lang="en-US" sz="1900" dirty="0" smtClean="0">
                  <a:latin typeface="Calibri" pitchFamily="-72" charset="0"/>
                </a:rPr>
                <a:t> = … };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Transitions</a:t>
            </a:r>
            <a:endParaRPr lang="en-US" sz="2000" dirty="0">
              <a:latin typeface="Calibri" pitchFamily="-7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smtClean="0"/>
              <a:t>Closed {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filename = “</a:t>
            </a:r>
            <a:r>
              <a:rPr lang="en-US" dirty="0" err="1" smtClean="0"/>
              <a:t>path.to.file</a:t>
            </a:r>
            <a:r>
              <a:rPr lang="en-US" dirty="0" smtClean="0"/>
              <a:t>”;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376092"/>
                </a:solidFill>
              </a:rPr>
              <a:t>    </a:t>
            </a:r>
            <a:r>
              <a:rPr lang="en-US" b="1" dirty="0" err="1" smtClean="0">
                <a:solidFill>
                  <a:srgbClr val="376092"/>
                </a:solidFill>
              </a:rPr>
              <a:t>val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dirty="0" smtClean="0">
                <a:solidFill>
                  <a:srgbClr val="376092"/>
                </a:solidFill>
              </a:rPr>
              <a:t>ret = </a:t>
            </a:r>
            <a:r>
              <a:rPr lang="en-US" dirty="0" err="1" smtClean="0">
                <a:solidFill>
                  <a:srgbClr val="376092"/>
                </a:solidFill>
              </a:rPr>
              <a:t>theFile.read</a:t>
            </a:r>
            <a:r>
              <a:rPr lang="en-US" dirty="0" smtClean="0">
                <a:solidFill>
                  <a:srgbClr val="376092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match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 err="1" smtClean="0">
                <a:solidFill>
                  <a:srgbClr val="7F7F7F"/>
                </a:solidFill>
              </a:rPr>
              <a:t>theFile</a:t>
            </a:r>
            <a:r>
              <a:rPr lang="en-US" dirty="0" smtClean="0">
                <a:solidFill>
                  <a:srgbClr val="7F7F7F"/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Closed { </a:t>
            </a:r>
            <a:r>
              <a:rPr lang="en-US" dirty="0" err="1" smtClean="0">
                <a:solidFill>
                  <a:srgbClr val="7F7F7F"/>
                </a:solidFill>
              </a:rPr>
              <a:t>theFile.open</a:t>
            </a:r>
            <a:r>
              <a:rPr lang="en-US" dirty="0" smtClean="0">
                <a:solidFill>
                  <a:srgbClr val="7F7F7F"/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</a:t>
            </a:r>
            <a:r>
              <a:rPr lang="en-US" b="1" dirty="0" err="1" smtClean="0">
                <a:solidFill>
                  <a:srgbClr val="7F7F7F"/>
                </a:solidFill>
              </a:rPr>
              <a:t>val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ret = </a:t>
            </a:r>
            <a:r>
              <a:rPr lang="en-US" dirty="0" err="1" smtClean="0">
                <a:solidFill>
                  <a:srgbClr val="7F7F7F"/>
                </a:solidFill>
              </a:rPr>
              <a:t>theFile.read</a:t>
            </a:r>
            <a:r>
              <a:rPr lang="en-US" dirty="0" smtClean="0">
                <a:solidFill>
                  <a:srgbClr val="7F7F7F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theFile.read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functions: (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readTwiceAnd</a:t>
            </a:r>
            <a:r>
              <a:rPr lang="en-US" dirty="0" err="1" smtClean="0"/>
              <a:t>Add</a:t>
            </a:r>
            <a:r>
              <a:rPr lang="en-US" dirty="0" smtClean="0"/>
              <a:t>(</a:t>
            </a:r>
            <a:r>
              <a:rPr lang="en-US" dirty="0" err="1" smtClean="0"/>
              <a:t>openFile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val</a:t>
            </a:r>
            <a:r>
              <a:rPr lang="en-US" dirty="0" smtClean="0"/>
              <a:t> second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if (second != -1) { //only add if not EOF symbol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result = result + second;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result</a:t>
            </a:r>
            <a:endParaRPr lang="en-US" dirty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2362200"/>
            <a:ext cx="11430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752600"/>
            <a:ext cx="1891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within Car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657600"/>
            <a:ext cx="2135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 </a:t>
            </a:r>
          </a:p>
          <a:p>
            <a:r>
              <a:rPr lang="en-US" dirty="0" smtClean="0"/>
              <a:t>Gear does not</a:t>
            </a:r>
          </a:p>
          <a:p>
            <a:r>
              <a:rPr lang="en-US" dirty="0" smtClean="0"/>
              <a:t>impact the </a:t>
            </a:r>
          </a:p>
          <a:p>
            <a:r>
              <a:rPr lang="en-US" dirty="0" smtClean="0"/>
              <a:t>stereo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3429000"/>
            <a:ext cx="990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An </a:t>
            </a:r>
            <a:r>
              <a:rPr lang="en-US" b="1" dirty="0" smtClean="0">
                <a:latin typeface="Calibri" pitchFamily="-72" charset="0"/>
              </a:rPr>
              <a:t>Object Protocol </a:t>
            </a:r>
            <a:r>
              <a:rPr lang="en-US" dirty="0" smtClean="0">
                <a:latin typeface="Calibri" pitchFamily="-72" charset="0"/>
              </a:rPr>
              <a:t>dictates </a:t>
            </a:r>
            <a:r>
              <a:rPr lang="en-US" dirty="0">
                <a:latin typeface="Calibri" pitchFamily="-72" charset="0"/>
              </a:rPr>
              <a:t>an</a:t>
            </a:r>
            <a:r>
              <a:rPr lang="en-US" dirty="0" smtClean="0">
                <a:latin typeface="Calibri" pitchFamily="-72" charset="0"/>
              </a:rPr>
              <a:t> </a:t>
            </a:r>
            <a:r>
              <a:rPr lang="en-US" b="1" dirty="0" smtClean="0">
                <a:latin typeface="Calibri" pitchFamily="-72" charset="0"/>
              </a:rPr>
              <a:t>order </a:t>
            </a:r>
            <a:r>
              <a:rPr lang="en-US" dirty="0" smtClean="0">
                <a:latin typeface="Calibri" pitchFamily="-72" charset="0"/>
              </a:rPr>
              <a:t>on </a:t>
            </a:r>
            <a:r>
              <a:rPr lang="en-US" b="1" dirty="0" smtClean="0">
                <a:latin typeface="Calibri" pitchFamily="-72" charset="0"/>
              </a:rPr>
              <a:t>method calls</a:t>
            </a:r>
            <a:r>
              <a:rPr lang="en-US" dirty="0" smtClean="0">
                <a:latin typeface="Calibri" pitchFamily="-72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Has a </a:t>
            </a:r>
            <a:r>
              <a:rPr lang="en-US" b="1" dirty="0" smtClean="0">
                <a:latin typeface="Calibri" pitchFamily="-72" charset="0"/>
              </a:rPr>
              <a:t>finite number</a:t>
            </a:r>
            <a:r>
              <a:rPr lang="en-US" dirty="0" smtClean="0">
                <a:latin typeface="Calibri" pitchFamily="-72" charset="0"/>
              </a:rPr>
              <a:t> of </a:t>
            </a:r>
            <a:r>
              <a:rPr lang="en-US" b="1" dirty="0" smtClean="0">
                <a:latin typeface="Calibri" pitchFamily="-72" charset="0"/>
              </a:rPr>
              <a:t>abstract states </a:t>
            </a:r>
            <a:r>
              <a:rPr lang="en-US" dirty="0" smtClean="0">
                <a:latin typeface="Calibri" pitchFamily="-72" charset="0"/>
              </a:rPr>
              <a:t>in which different method calls are valid;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Specifies </a:t>
            </a:r>
            <a:r>
              <a:rPr lang="en-US" b="1" dirty="0" smtClean="0">
                <a:latin typeface="Calibri" pitchFamily="-72" charset="0"/>
              </a:rPr>
              <a:t>transitions </a:t>
            </a:r>
            <a:r>
              <a:rPr lang="en-US" dirty="0" smtClean="0">
                <a:latin typeface="Calibri" pitchFamily="-72" charset="0"/>
              </a:rPr>
              <a:t>between abstract states that occur as a part of some method calls.</a:t>
            </a:r>
          </a:p>
          <a:p>
            <a:pPr lvl="1">
              <a:spcBef>
                <a:spcPct val="20000"/>
              </a:spcBef>
            </a:pPr>
            <a:endParaRPr lang="en-US" dirty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dirty="0" smtClean="0">
                <a:latin typeface="Calibri" pitchFamily="-72" charset="0"/>
              </a:rPr>
              <a:t>File state chart </a:t>
            </a:r>
            <a:r>
              <a:rPr lang="en-US" sz="1600" dirty="0" smtClean="0">
                <a:latin typeface="Calibri" pitchFamily="-72" charset="0"/>
              </a:rPr>
              <a:t>[</a:t>
            </a:r>
            <a:r>
              <a:rPr lang="en-US" sz="1600" dirty="0" err="1" smtClean="0">
                <a:latin typeface="Calibri" pitchFamily="-72" charset="0"/>
              </a:rPr>
              <a:t>harel</a:t>
            </a:r>
            <a:r>
              <a:rPr lang="en-US" sz="1600" dirty="0" smtClean="0">
                <a:latin typeface="Calibri" pitchFamily="-72" charset="0"/>
              </a:rPr>
              <a:t> 87]</a:t>
            </a:r>
            <a:endParaRPr lang="en-US" dirty="0" smtClean="0">
              <a:latin typeface="Calibri" pitchFamily="-72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endParaRPr lang="en-US" dirty="0" smtClean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>
              <a:latin typeface="Calibri" pitchFamily="-72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248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038600" cy="18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715000" y="2209800"/>
            <a:ext cx="1752600" cy="4572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8110" y="1600200"/>
            <a:ext cx="2305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radio() method</a:t>
            </a:r>
          </a:p>
          <a:p>
            <a:r>
              <a:rPr lang="en-US" dirty="0" smtClean="0"/>
              <a:t>       available</a:t>
            </a:r>
          </a:p>
          <a:p>
            <a:r>
              <a:rPr lang="en-US" dirty="0" smtClean="0"/>
              <a:t>in all </a:t>
            </a:r>
            <a:r>
              <a:rPr lang="en-US" dirty="0" err="1" smtClean="0"/>
              <a:t>substates</a:t>
            </a:r>
            <a:endParaRPr lang="en-US" dirty="0" smtClean="0"/>
          </a:p>
          <a:p>
            <a:r>
              <a:rPr lang="en-US" dirty="0" smtClean="0"/>
              <a:t>of On.  Always </a:t>
            </a:r>
          </a:p>
          <a:p>
            <a:r>
              <a:rPr lang="en-US" dirty="0" smtClean="0"/>
              <a:t>ends in the </a:t>
            </a:r>
          </a:p>
          <a:p>
            <a:r>
              <a:rPr lang="en-US" dirty="0" smtClean="0"/>
              <a:t>Radio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  <p:sp>
        <p:nvSpPr>
          <p:cNvPr id="20" name="Content Placeholder 2"/>
          <p:cNvSpPr>
            <a:spLocks/>
          </p:cNvSpPr>
          <p:nvPr/>
        </p:nvSpPr>
        <p:spPr bwMode="auto">
          <a:xfrm>
            <a:off x="304800" y="5257800"/>
            <a:ext cx="4639559" cy="52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600" b="1" dirty="0" smtClean="0">
                <a:latin typeface="Calibri" pitchFamily="-72" charset="0"/>
              </a:rPr>
              <a:t>state</a:t>
            </a:r>
            <a:r>
              <a:rPr lang="en-US" sz="2600" dirty="0" smtClean="0">
                <a:latin typeface="Calibri" pitchFamily="-72" charset="0"/>
              </a:rPr>
              <a:t> Car = Stereo </a:t>
            </a:r>
            <a:r>
              <a:rPr lang="en-US" sz="2600" b="1" dirty="0" smtClean="0">
                <a:latin typeface="Calibri" pitchFamily="-72" charset="0"/>
              </a:rPr>
              <a:t>with </a:t>
            </a:r>
            <a:r>
              <a:rPr lang="en-US" sz="2600" dirty="0" smtClean="0">
                <a:latin typeface="Calibri" pitchFamily="-72" charset="0"/>
              </a:rPr>
              <a:t>Gear;</a:t>
            </a:r>
          </a:p>
          <a:p>
            <a:pPr eaLnBrk="0" hangingPunct="0"/>
            <a:endParaRPr lang="en-US" dirty="0">
              <a:latin typeface="Calibri" pitchFamily="-72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0">
            <a:off x="3310136" y="5661248"/>
            <a:ext cx="6858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6042248"/>
            <a:ext cx="189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5034" y="3429000"/>
            <a:ext cx="400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Let’s write some code!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12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Rules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</a:t>
            </a:r>
            <a:r>
              <a:rPr lang="en-US" dirty="0" smtClean="0"/>
              <a:t>step, iterate over each cell and</a:t>
            </a:r>
            <a:endParaRPr lang="en-US" dirty="0" smtClean="0"/>
          </a:p>
          <a:p>
            <a:r>
              <a:rPr lang="en-US" dirty="0" smtClean="0"/>
              <a:t>If the cell is alive and</a:t>
            </a:r>
          </a:p>
          <a:p>
            <a:pPr lvl="1"/>
            <a:r>
              <a:rPr lang="en-US" dirty="0" smtClean="0"/>
              <a:t>Has 0 or 1 Alive neighbors, it dies from Loneliness</a:t>
            </a:r>
          </a:p>
          <a:p>
            <a:pPr lvl="1"/>
            <a:r>
              <a:rPr lang="en-US" dirty="0" smtClean="0"/>
              <a:t>Has 2 or 3 Alive neighbors, it is Happy and stays alive</a:t>
            </a:r>
          </a:p>
          <a:p>
            <a:pPr lvl="1"/>
            <a:r>
              <a:rPr lang="en-US" dirty="0" smtClean="0"/>
              <a:t>Has 4 or more Alive neighbors, it dies from Overcrowding</a:t>
            </a:r>
          </a:p>
          <a:p>
            <a:r>
              <a:rPr lang="en-US" dirty="0" smtClean="0"/>
              <a:t>If the cell is dead and</a:t>
            </a:r>
          </a:p>
          <a:p>
            <a:pPr lvl="1"/>
            <a:r>
              <a:rPr lang="en-US" dirty="0" smtClean="0"/>
              <a:t>Has 2 or fewer Alive neighbors, it remains Dead</a:t>
            </a:r>
          </a:p>
          <a:p>
            <a:pPr lvl="1"/>
            <a:r>
              <a:rPr lang="en-US" dirty="0" smtClean="0"/>
              <a:t>Has 3 or more Alive neighbors, it is Fertile and </a:t>
            </a:r>
            <a:r>
              <a:rPr lang="en-US" smtClean="0"/>
              <a:t>becomes Alive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State Chart</a:t>
            </a:r>
            <a:endParaRPr lang="en-US" dirty="0"/>
          </a:p>
        </p:txBody>
      </p:sp>
      <p:pic>
        <p:nvPicPr>
          <p:cNvPr id="3" name="Picture 2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1196752"/>
            <a:ext cx="6732240" cy="50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1295400" y="1981200"/>
            <a:ext cx="990600" cy="52043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295400" y="2501630"/>
            <a:ext cx="1447800" cy="16537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09800"/>
            <a:ext cx="100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95400" y="2046500"/>
            <a:ext cx="4004086" cy="45513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00200" y="1905000"/>
            <a:ext cx="7620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447800" y="2667000"/>
            <a:ext cx="12954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50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447800" y="2046500"/>
            <a:ext cx="3851686" cy="62050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600200"/>
            <a:ext cx="16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314700"/>
            <a:ext cx="8382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2667000"/>
            <a:ext cx="1676400" cy="1371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962400"/>
            <a:ext cx="266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available</a:t>
            </a:r>
          </a:p>
          <a:p>
            <a:r>
              <a:rPr lang="en-US" dirty="0" smtClean="0"/>
              <a:t>in the Open state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10109" y="3810000"/>
            <a:ext cx="273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available</a:t>
            </a:r>
          </a:p>
          <a:p>
            <a:r>
              <a:rPr lang="en-US" dirty="0" smtClean="0"/>
              <a:t>in the Closed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29200" y="3429000"/>
            <a:ext cx="1371600" cy="5334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4419600" y="3429000"/>
            <a:ext cx="20574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800" y="3505200"/>
            <a:ext cx="1447800" cy="14478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876800"/>
            <a:ext cx="32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that transition</a:t>
            </a:r>
          </a:p>
          <a:p>
            <a:r>
              <a:rPr lang="en-US" dirty="0" smtClean="0"/>
              <a:t>the state of the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34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that keeps the</a:t>
            </a:r>
          </a:p>
          <a:p>
            <a:r>
              <a:rPr lang="en-US" dirty="0" smtClean="0"/>
              <a:t>object in the same state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866900" y="3771900"/>
            <a:ext cx="1752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</a:t>
              </a:r>
              <a:r>
                <a:rPr lang="en-US" sz="1900" dirty="0" smtClean="0">
                  <a:latin typeface="Calibri" pitchFamily="-72" charset="0"/>
                </a:rPr>
                <a:t>{…}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…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plaid</Template>
  <TotalTime>26634</TotalTime>
  <Words>768</Words>
  <Application>Microsoft Macintosh PowerPoint</Application>
  <PresentationFormat>On-screen Show (4:3)</PresentationFormat>
  <Paragraphs>321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plaid</vt:lpstr>
      <vt:lpstr>Changing State in the </vt:lpstr>
      <vt:lpstr>Object Protocols</vt:lpstr>
      <vt:lpstr>File States</vt:lpstr>
      <vt:lpstr>File States</vt:lpstr>
      <vt:lpstr>File States</vt:lpstr>
      <vt:lpstr>File States</vt:lpstr>
      <vt:lpstr>Plaid Syntax</vt:lpstr>
      <vt:lpstr>Plaid Syntax</vt:lpstr>
      <vt:lpstr>Plaid Syntax</vt:lpstr>
      <vt:lpstr>Plaid Syntax</vt:lpstr>
      <vt:lpstr>Using Files</vt:lpstr>
      <vt:lpstr>Using Files</vt:lpstr>
      <vt:lpstr>Using Files</vt:lpstr>
      <vt:lpstr>Using Files</vt:lpstr>
      <vt:lpstr>Using Files</vt:lpstr>
      <vt:lpstr>Using Files</vt:lpstr>
      <vt:lpstr>Conditionals</vt:lpstr>
      <vt:lpstr>And-states and Composition</vt:lpstr>
      <vt:lpstr>And-states and Composition</vt:lpstr>
      <vt:lpstr>And-states and Composition</vt:lpstr>
      <vt:lpstr>Plaid Car</vt:lpstr>
      <vt:lpstr>Plaid Car</vt:lpstr>
      <vt:lpstr>Plaid Car</vt:lpstr>
      <vt:lpstr>Plaid Car</vt:lpstr>
      <vt:lpstr>Plaid Car</vt:lpstr>
      <vt:lpstr>Plaid Car</vt:lpstr>
      <vt:lpstr>Questions?</vt:lpstr>
      <vt:lpstr>Game Of Life Rules</vt:lpstr>
      <vt:lpstr>Game Of Life State Chart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Programming with First-Class Typestate Abstractions</dc:title>
  <dc:creator>Jonathan Aldrich</dc:creator>
  <cp:lastModifiedBy>Karl Naden</cp:lastModifiedBy>
  <cp:revision>463</cp:revision>
  <cp:lastPrinted>2011-10-17T19:23:09Z</cp:lastPrinted>
  <dcterms:created xsi:type="dcterms:W3CDTF">2011-10-21T02:40:49Z</dcterms:created>
  <dcterms:modified xsi:type="dcterms:W3CDTF">2011-10-25T21:17:08Z</dcterms:modified>
</cp:coreProperties>
</file>