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8" r:id="rId2"/>
    <p:sldId id="459" r:id="rId3"/>
    <p:sldId id="406" r:id="rId4"/>
    <p:sldId id="434" r:id="rId5"/>
    <p:sldId id="435" r:id="rId6"/>
    <p:sldId id="436" r:id="rId7"/>
    <p:sldId id="407" r:id="rId8"/>
    <p:sldId id="446" r:id="rId9"/>
    <p:sldId id="423" r:id="rId10"/>
    <p:sldId id="409" r:id="rId11"/>
    <p:sldId id="438" r:id="rId12"/>
    <p:sldId id="447" r:id="rId13"/>
    <p:sldId id="448" r:id="rId14"/>
    <p:sldId id="449" r:id="rId15"/>
    <p:sldId id="450" r:id="rId16"/>
    <p:sldId id="451" r:id="rId17"/>
    <p:sldId id="460" r:id="rId18"/>
    <p:sldId id="439" r:id="rId19"/>
    <p:sldId id="452" r:id="rId20"/>
    <p:sldId id="440" r:id="rId21"/>
    <p:sldId id="441" r:id="rId22"/>
    <p:sldId id="457" r:id="rId23"/>
    <p:sldId id="453" r:id="rId24"/>
    <p:sldId id="456" r:id="rId25"/>
    <p:sldId id="455" r:id="rId26"/>
    <p:sldId id="454" r:id="rId27"/>
    <p:sldId id="45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FC3067-D4D5-4C8C-A647-0DB20F20893D}" type="datetimeFigureOut">
              <a:rPr lang="en-US"/>
              <a:pPr>
                <a:defRPr/>
              </a:pPr>
              <a:t>10/22/11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8ED364-3C24-419C-88C0-B597D056F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6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3419D7-16E1-4F5A-BD93-64DFEEDB543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7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0" y="6019800"/>
            <a:ext cx="1371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3429000"/>
            <a:ext cx="9144000" cy="609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600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0AF90-6D05-4E92-BAA1-F626172C5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E6B67A-FA52-4A6A-BDD8-6238B78713B8}" type="datetime1">
              <a:rPr lang="en-US"/>
              <a:pPr>
                <a:defRPr/>
              </a:pPr>
              <a:t>10/22/11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BBA0-CBDC-4CAA-A0EA-361A00F2E62E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3CFA7-6EA1-4E7D-A819-EC1E97D9D1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3DF6B-DA19-4CC5-B699-8078782FA772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4C3D-E379-4B11-BD2A-F25222BBE8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1757C-78D9-4165-8752-F8472DF0FDD5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6A436-90F8-429D-96C4-44F827D2C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DCB9F-2139-4C25-B25C-9CD7F10DE5F8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438FB-7470-4CAE-98DC-A7F2AEB42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9164E-2EA3-4592-8ACB-A9869A9CA90F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FE27-7752-4DF4-BA8E-DF5692FB6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191D-CEC9-410E-A50A-DA6D74DC7D59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0A722-4553-4D03-A654-1281BD1173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A8D46-2DCC-4CBF-99C8-A8A15E7B13BF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4961E-3290-44CA-AC8F-583976EF6A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1B463-2770-4D7F-9760-817E153E2901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C9A4D-9C73-45D6-84A3-CE79DA35EB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52143-1500-481C-A2BC-767BD3E98C1B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3CF26-E1C2-426A-B4DA-3E58EBD03B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CC5A-5149-4C77-97F3-C913D477191C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9787F-8B8F-4BA9-AF14-3C7BC51310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23616B6-E3A2-43D3-8673-E074F5F78390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E3D49D-993C-4C24-B905-C456DAF173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2" descr="C:\Users\aldrich\Pictures\plaid-tight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0638" y="6275388"/>
            <a:ext cx="1198562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16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16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Changing State in the 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Jonathan Aldrich, Karl Naden,</a:t>
            </a:r>
          </a:p>
          <a:p>
            <a:pPr eaLnBrk="1" hangingPunct="1"/>
            <a:r>
              <a:rPr lang="en-US" dirty="0" smtClean="0"/>
              <a:t>Sven </a:t>
            </a:r>
            <a:r>
              <a:rPr lang="en-US" smtClean="0"/>
              <a:t>Stork, Joshua Sunshine</a:t>
            </a:r>
          </a:p>
          <a:p>
            <a:pPr eaLnBrk="1" hangingPunct="1"/>
            <a:r>
              <a:rPr lang="en-US" dirty="0" smtClean="0"/>
              <a:t>OOPSLA 2011 Demonstration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4339" name="Picture 2" descr="C:\Users\aldrich\Pictures\plaid-tigh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219200"/>
            <a:ext cx="3048000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 descr="http://www.yapc.org/America/previous-years/19100/images/sc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6297612"/>
            <a:ext cx="512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7" descr="C:\Users\aldrich\AppData\Local\Temp\CMU_logo_horiz_187 r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6388100"/>
            <a:ext cx="23622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6172200" y="6521450"/>
            <a:ext cx="2528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 pitchFamily="-72" charset="0"/>
              </a:rPr>
              <a:t>School of Computer Science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5800" y="21336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72" charset="-128"/>
                <a:cs typeface="ＭＳ Ｐゴシック" pitchFamily="-72" charset="-128"/>
              </a:rPr>
              <a:t>Language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>
                  <a:latin typeface="Calibri" pitchFamily="-72" charset="0"/>
                </a:rPr>
                <a:t>state</a:t>
              </a:r>
              <a:r>
                <a:rPr lang="en-US" sz="190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    </a:t>
              </a:r>
              <a:r>
                <a:rPr lang="en-US" sz="1900" b="1">
                  <a:latin typeface="Calibri" pitchFamily="-72" charset="0"/>
                </a:rPr>
                <a:t>val</a:t>
              </a:r>
              <a:r>
                <a:rPr lang="en-US" sz="1900">
                  <a:latin typeface="Calibri" pitchFamily="-72" charset="0"/>
                </a:rPr>
                <a:t> filename;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 </a:t>
              </a:r>
              <a:r>
                <a:rPr lang="en-US" sz="1900" b="1" dirty="0" err="1">
                  <a:latin typeface="Calibri" pitchFamily="-72" charset="0"/>
                </a:rPr>
                <a:t>val</a:t>
              </a:r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err="1">
                  <a:latin typeface="Calibri" pitchFamily="-72" charset="0"/>
                </a:rPr>
                <a:t>filePtr</a:t>
              </a:r>
              <a:r>
                <a:rPr lang="en-US" sz="1900" dirty="0">
                  <a:latin typeface="Calibri" pitchFamily="-72" charset="0"/>
                </a:rPr>
                <a:t>;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read() {…}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close() { </a:t>
              </a:r>
              <a:r>
                <a:rPr lang="en-US" sz="1900" b="1" dirty="0">
                  <a:latin typeface="Calibri" pitchFamily="-72" charset="0"/>
                </a:rPr>
                <a:t>this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dirty="0">
                  <a:latin typeface="Calibri" pitchFamily="-72" charset="0"/>
                </a:rPr>
                <a:t>Closed; 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open() {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   </a:t>
              </a:r>
              <a:r>
                <a:rPr lang="en-US" sz="1900" b="1" dirty="0" smtClean="0">
                  <a:latin typeface="Calibri" pitchFamily="-72" charset="0"/>
                </a:rPr>
                <a:t>this</a:t>
              </a:r>
              <a:r>
                <a:rPr lang="en-US" sz="1600" b="1" dirty="0" smtClean="0">
                  <a:latin typeface="Calibri" pitchFamily="-72" charset="0"/>
                </a:rPr>
                <a:t>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600" dirty="0" smtClean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Open { </a:t>
              </a:r>
              <a:r>
                <a:rPr lang="en-US" sz="1900" b="1" dirty="0" err="1" smtClean="0">
                  <a:latin typeface="Calibri" pitchFamily="-72" charset="0"/>
                </a:rPr>
                <a:t>val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r>
                <a:rPr lang="en-US" sz="1900" dirty="0" err="1" smtClean="0">
                  <a:latin typeface="Calibri" pitchFamily="-72" charset="0"/>
                </a:rPr>
                <a:t>filePtr</a:t>
              </a:r>
              <a:r>
                <a:rPr lang="en-US" sz="1900" dirty="0" smtClean="0">
                  <a:latin typeface="Calibri" pitchFamily="-72" charset="0"/>
                </a:rPr>
                <a:t> = … };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</a:t>
              </a: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Actions and supporting representation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Transitions</a:t>
            </a:r>
            <a:endParaRPr lang="en-US" sz="2000" dirty="0">
              <a:latin typeface="Calibri" pitchFamily="-7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Instantiation: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dirty="0" smtClean="0"/>
              <a:t>Closed { 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dirty="0" smtClean="0"/>
              <a:t>filename = “</a:t>
            </a:r>
            <a:r>
              <a:rPr lang="en-US" dirty="0" err="1" smtClean="0"/>
              <a:t>path.to.file</a:t>
            </a:r>
            <a:r>
              <a:rPr lang="en-US" dirty="0" smtClean="0"/>
              <a:t>”;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match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/>
              <a:t>		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match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376092"/>
                </a:solidFill>
              </a:rPr>
              <a:t>    </a:t>
            </a:r>
            <a:r>
              <a:rPr lang="en-US" b="1" dirty="0" err="1" smtClean="0">
                <a:solidFill>
                  <a:srgbClr val="376092"/>
                </a:solidFill>
              </a:rPr>
              <a:t>val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dirty="0" smtClean="0">
                <a:solidFill>
                  <a:srgbClr val="376092"/>
                </a:solidFill>
              </a:rPr>
              <a:t>ret = </a:t>
            </a:r>
            <a:r>
              <a:rPr lang="en-US" dirty="0" err="1" smtClean="0">
                <a:solidFill>
                  <a:srgbClr val="376092"/>
                </a:solidFill>
              </a:rPr>
              <a:t>theFile.read</a:t>
            </a:r>
            <a:r>
              <a:rPr lang="en-US" dirty="0" smtClean="0">
                <a:solidFill>
                  <a:srgbClr val="376092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rgbClr val="7F7F7F"/>
                </a:solidFill>
              </a:rPr>
              <a:t>match </a:t>
            </a:r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dirty="0" err="1" smtClean="0">
                <a:solidFill>
                  <a:srgbClr val="7F7F7F"/>
                </a:solidFill>
              </a:rPr>
              <a:t>theFile</a:t>
            </a:r>
            <a:r>
              <a:rPr lang="en-US" dirty="0" smtClean="0">
                <a:solidFill>
                  <a:srgbClr val="7F7F7F"/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    </a:t>
            </a:r>
            <a:r>
              <a:rPr lang="en-US" b="1" dirty="0" smtClean="0">
                <a:solidFill>
                  <a:srgbClr val="7F7F7F"/>
                </a:solidFill>
              </a:rPr>
              <a:t>case </a:t>
            </a:r>
            <a:r>
              <a:rPr lang="en-US" dirty="0" smtClean="0">
                <a:solidFill>
                  <a:srgbClr val="7F7F7F"/>
                </a:solidFill>
              </a:rPr>
              <a:t>Closed { </a:t>
            </a:r>
            <a:r>
              <a:rPr lang="en-US" dirty="0" err="1" smtClean="0">
                <a:solidFill>
                  <a:srgbClr val="7F7F7F"/>
                </a:solidFill>
              </a:rPr>
              <a:t>theFile.open</a:t>
            </a:r>
            <a:r>
              <a:rPr lang="en-US" dirty="0" smtClean="0">
                <a:solidFill>
                  <a:srgbClr val="7F7F7F"/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    </a:t>
            </a:r>
            <a:r>
              <a:rPr lang="en-US" b="1" dirty="0" smtClean="0">
                <a:solidFill>
                  <a:srgbClr val="7F7F7F"/>
                </a:solidFill>
              </a:rPr>
              <a:t>case </a:t>
            </a:r>
            <a:r>
              <a:rPr lang="en-US" dirty="0" smtClean="0">
                <a:solidFill>
                  <a:srgbClr val="7F7F7F"/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</a:t>
            </a:r>
            <a:r>
              <a:rPr lang="en-US" b="1" dirty="0" err="1" smtClean="0">
                <a:solidFill>
                  <a:srgbClr val="7F7F7F"/>
                </a:solidFill>
              </a:rPr>
              <a:t>val</a:t>
            </a:r>
            <a:r>
              <a:rPr lang="en-US" b="1" dirty="0" smtClean="0">
                <a:solidFill>
                  <a:srgbClr val="7F7F7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ret = </a:t>
            </a:r>
            <a:r>
              <a:rPr lang="en-US" dirty="0" err="1" smtClean="0">
                <a:solidFill>
                  <a:srgbClr val="7F7F7F"/>
                </a:solidFill>
              </a:rPr>
              <a:t>theFile.read</a:t>
            </a:r>
            <a:r>
              <a:rPr lang="en-US" dirty="0" smtClean="0">
                <a:solidFill>
                  <a:srgbClr val="7F7F7F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theFile.close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rgbClr val="7F7F7F"/>
                </a:solidFill>
              </a:rPr>
              <a:t>m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atch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ret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theFile.read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theFile.close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functions: (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readTwiceAnd</a:t>
            </a:r>
            <a:r>
              <a:rPr lang="en-US" dirty="0" err="1" smtClean="0"/>
              <a:t>Add</a:t>
            </a:r>
            <a:r>
              <a:rPr lang="en-US" dirty="0" smtClean="0"/>
              <a:t>(</a:t>
            </a:r>
            <a:r>
              <a:rPr lang="en-US" dirty="0" err="1" smtClean="0"/>
              <a:t>openFile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/>
              <a:t>	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openFile.read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</a:t>
            </a:r>
            <a:r>
              <a:rPr lang="en-US" dirty="0" err="1" smtClean="0"/>
              <a:t>val</a:t>
            </a:r>
            <a:r>
              <a:rPr lang="en-US" dirty="0" smtClean="0"/>
              <a:t> second = </a:t>
            </a:r>
            <a:r>
              <a:rPr lang="en-US" dirty="0" err="1" smtClean="0"/>
              <a:t>openFile.read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if (second != -1) { //only add if not EOF symbol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 result = result + second;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};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   result</a:t>
            </a:r>
            <a:endParaRPr lang="en-US" dirty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9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524000" y="2362200"/>
            <a:ext cx="1143000" cy="990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1752600"/>
            <a:ext cx="18919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</a:t>
            </a:r>
          </a:p>
          <a:p>
            <a:r>
              <a:rPr lang="en-US" dirty="0" smtClean="0"/>
              <a:t>independent</a:t>
            </a:r>
          </a:p>
          <a:p>
            <a:r>
              <a:rPr lang="en-US" dirty="0" smtClean="0"/>
              <a:t>dimensions</a:t>
            </a:r>
          </a:p>
          <a:p>
            <a:r>
              <a:rPr lang="en-US" dirty="0" smtClean="0"/>
              <a:t>within Car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3657600"/>
            <a:ext cx="21351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a </a:t>
            </a:r>
          </a:p>
          <a:p>
            <a:r>
              <a:rPr lang="en-US" dirty="0" smtClean="0"/>
              <a:t>Gear does not</a:t>
            </a:r>
          </a:p>
          <a:p>
            <a:r>
              <a:rPr lang="en-US" dirty="0" smtClean="0"/>
              <a:t>impact the </a:t>
            </a:r>
          </a:p>
          <a:p>
            <a:r>
              <a:rPr lang="en-US" dirty="0" smtClean="0"/>
              <a:t>stereo state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00200" y="3429000"/>
            <a:ext cx="9906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An </a:t>
            </a:r>
            <a:r>
              <a:rPr lang="en-US" b="1" dirty="0" smtClean="0">
                <a:latin typeface="Calibri" pitchFamily="-72" charset="0"/>
              </a:rPr>
              <a:t>Object Protocol </a:t>
            </a:r>
            <a:r>
              <a:rPr lang="en-US" dirty="0" smtClean="0">
                <a:latin typeface="Calibri" pitchFamily="-72" charset="0"/>
              </a:rPr>
              <a:t>dictates </a:t>
            </a:r>
            <a:r>
              <a:rPr lang="en-US" dirty="0">
                <a:latin typeface="Calibri" pitchFamily="-72" charset="0"/>
              </a:rPr>
              <a:t>an</a:t>
            </a:r>
            <a:r>
              <a:rPr lang="en-US" dirty="0" smtClean="0">
                <a:latin typeface="Calibri" pitchFamily="-72" charset="0"/>
              </a:rPr>
              <a:t> </a:t>
            </a:r>
            <a:r>
              <a:rPr lang="en-US" b="1" dirty="0" smtClean="0">
                <a:latin typeface="Calibri" pitchFamily="-72" charset="0"/>
              </a:rPr>
              <a:t>order </a:t>
            </a:r>
            <a:r>
              <a:rPr lang="en-US" dirty="0" smtClean="0">
                <a:latin typeface="Calibri" pitchFamily="-72" charset="0"/>
              </a:rPr>
              <a:t>on </a:t>
            </a:r>
            <a:r>
              <a:rPr lang="en-US" b="1" dirty="0" smtClean="0">
                <a:latin typeface="Calibri" pitchFamily="-72" charset="0"/>
              </a:rPr>
              <a:t>method calls</a:t>
            </a:r>
            <a:r>
              <a:rPr lang="en-US" dirty="0" smtClean="0">
                <a:latin typeface="Calibri" pitchFamily="-72" charset="0"/>
              </a:rPr>
              <a:t>:</a:t>
            </a: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Has a </a:t>
            </a:r>
            <a:r>
              <a:rPr lang="en-US" b="1" dirty="0" smtClean="0">
                <a:latin typeface="Calibri" pitchFamily="-72" charset="0"/>
              </a:rPr>
              <a:t>finite number</a:t>
            </a:r>
            <a:r>
              <a:rPr lang="en-US" dirty="0" smtClean="0">
                <a:latin typeface="Calibri" pitchFamily="-72" charset="0"/>
              </a:rPr>
              <a:t> of </a:t>
            </a:r>
            <a:r>
              <a:rPr lang="en-US" b="1" dirty="0" smtClean="0">
                <a:latin typeface="Calibri" pitchFamily="-72" charset="0"/>
              </a:rPr>
              <a:t>abstract states </a:t>
            </a:r>
            <a:r>
              <a:rPr lang="en-US" dirty="0" smtClean="0">
                <a:latin typeface="Calibri" pitchFamily="-72" charset="0"/>
              </a:rPr>
              <a:t>in which different method calls are valid;</a:t>
            </a: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Specifies </a:t>
            </a:r>
            <a:r>
              <a:rPr lang="en-US" b="1" dirty="0" smtClean="0">
                <a:latin typeface="Calibri" pitchFamily="-72" charset="0"/>
              </a:rPr>
              <a:t>transitions </a:t>
            </a:r>
            <a:r>
              <a:rPr lang="en-US" dirty="0" smtClean="0">
                <a:latin typeface="Calibri" pitchFamily="-72" charset="0"/>
              </a:rPr>
              <a:t>between abstract states that occur as a part of some method calls.</a:t>
            </a:r>
          </a:p>
          <a:p>
            <a:pPr lvl="1">
              <a:spcBef>
                <a:spcPct val="20000"/>
              </a:spcBef>
            </a:pPr>
            <a:endParaRPr lang="en-US" dirty="0">
              <a:latin typeface="Calibri" pitchFamily="-72" charset="0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dirty="0" smtClean="0">
                <a:latin typeface="Calibri" pitchFamily="-72" charset="0"/>
              </a:rPr>
              <a:t>File state chart </a:t>
            </a:r>
            <a:r>
              <a:rPr lang="en-US" sz="1600" dirty="0" smtClean="0">
                <a:latin typeface="Calibri" pitchFamily="-72" charset="0"/>
              </a:rPr>
              <a:t>[</a:t>
            </a:r>
            <a:r>
              <a:rPr lang="en-US" sz="1600" dirty="0" err="1" smtClean="0">
                <a:latin typeface="Calibri" pitchFamily="-72" charset="0"/>
              </a:rPr>
              <a:t>harel</a:t>
            </a:r>
            <a:r>
              <a:rPr lang="en-US" sz="1600" dirty="0" smtClean="0">
                <a:latin typeface="Calibri" pitchFamily="-72" charset="0"/>
              </a:rPr>
              <a:t> 87]</a:t>
            </a:r>
            <a:endParaRPr lang="en-US" dirty="0" smtClean="0">
              <a:latin typeface="Calibri" pitchFamily="-72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endParaRPr lang="en-US" dirty="0" smtClean="0">
              <a:latin typeface="Calibri" pitchFamily="-72" charset="0"/>
            </a:endParaRPr>
          </a:p>
          <a:p>
            <a:pPr marL="342900" indent="-342900">
              <a:spcBef>
                <a:spcPct val="20000"/>
              </a:spcBef>
            </a:pPr>
            <a:endParaRPr lang="en-US" dirty="0" smtClean="0">
              <a:latin typeface="Calibri" pitchFamily="-72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endParaRPr lang="en-US" sz="2000" dirty="0" smtClean="0">
              <a:latin typeface="Calibri" pitchFamily="-72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endParaRPr lang="en-US" sz="2000" dirty="0">
              <a:latin typeface="Calibri" pitchFamily="-72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Protocols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0600" y="62484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501008"/>
            <a:ext cx="4038600" cy="18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9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5715000" y="2209800"/>
            <a:ext cx="1752600" cy="4572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8110" y="1600200"/>
            <a:ext cx="2305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radio() method</a:t>
            </a:r>
          </a:p>
          <a:p>
            <a:r>
              <a:rPr lang="en-US" dirty="0" smtClean="0"/>
              <a:t>       available</a:t>
            </a:r>
          </a:p>
          <a:p>
            <a:r>
              <a:rPr lang="en-US" dirty="0" smtClean="0"/>
              <a:t>in all </a:t>
            </a:r>
            <a:r>
              <a:rPr lang="en-US" dirty="0" err="1" smtClean="0"/>
              <a:t>substates</a:t>
            </a:r>
            <a:endParaRPr lang="en-US" dirty="0" smtClean="0"/>
          </a:p>
          <a:p>
            <a:r>
              <a:rPr lang="en-US" dirty="0" smtClean="0"/>
              <a:t>of On.  Always </a:t>
            </a:r>
          </a:p>
          <a:p>
            <a:r>
              <a:rPr lang="en-US" dirty="0" smtClean="0"/>
              <a:t>ends in the </a:t>
            </a:r>
          </a:p>
          <a:p>
            <a:r>
              <a:rPr lang="en-US" dirty="0" smtClean="0"/>
              <a:t>Radio state.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  <p:sp>
        <p:nvSpPr>
          <p:cNvPr id="20" name="Content Placeholder 2"/>
          <p:cNvSpPr>
            <a:spLocks/>
          </p:cNvSpPr>
          <p:nvPr/>
        </p:nvSpPr>
        <p:spPr bwMode="auto">
          <a:xfrm>
            <a:off x="304800" y="5257800"/>
            <a:ext cx="4639559" cy="52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2600" b="1" dirty="0" smtClean="0">
                <a:latin typeface="Calibri" pitchFamily="-72" charset="0"/>
              </a:rPr>
              <a:t>state</a:t>
            </a:r>
            <a:r>
              <a:rPr lang="en-US" sz="2600" dirty="0" smtClean="0">
                <a:latin typeface="Calibri" pitchFamily="-72" charset="0"/>
              </a:rPr>
              <a:t> Car = Stereo </a:t>
            </a:r>
            <a:r>
              <a:rPr lang="en-US" sz="2600" b="1" dirty="0" smtClean="0">
                <a:latin typeface="Calibri" pitchFamily="-72" charset="0"/>
              </a:rPr>
              <a:t>with </a:t>
            </a:r>
            <a:r>
              <a:rPr lang="en-US" sz="2600" dirty="0" smtClean="0">
                <a:latin typeface="Calibri" pitchFamily="-72" charset="0"/>
              </a:rPr>
              <a:t>Gear;</a:t>
            </a:r>
          </a:p>
          <a:p>
            <a:pPr eaLnBrk="0" hangingPunct="0"/>
            <a:endParaRPr lang="en-US" dirty="0">
              <a:latin typeface="Calibri" pitchFamily="-72" charset="0"/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304800" y="5257800"/>
            <a:ext cx="4771256" cy="547464"/>
            <a:chOff x="1573" y="1728"/>
            <a:chExt cx="1739" cy="1056"/>
          </a:xfrm>
        </p:grpSpPr>
        <p:sp>
          <p:nvSpPr>
            <p:cNvPr id="2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600" b="1" dirty="0" smtClean="0">
                  <a:latin typeface="Calibri" pitchFamily="-72" charset="0"/>
                </a:rPr>
                <a:t>state</a:t>
              </a:r>
              <a:r>
                <a:rPr lang="en-US" sz="2600" dirty="0" smtClean="0">
                  <a:latin typeface="Calibri" pitchFamily="-72" charset="0"/>
                </a:rPr>
                <a:t> Car = Stereo </a:t>
              </a:r>
              <a:r>
                <a:rPr lang="en-US" sz="2600" b="1" dirty="0" smtClean="0">
                  <a:latin typeface="Calibri" pitchFamily="-72" charset="0"/>
                </a:rPr>
                <a:t>with </a:t>
              </a:r>
              <a:r>
                <a:rPr lang="en-US" sz="2600" dirty="0" smtClean="0">
                  <a:latin typeface="Calibri" pitchFamily="-72" charset="0"/>
                </a:rPr>
                <a:t>Gear;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304800" y="5257800"/>
            <a:ext cx="4771256" cy="547464"/>
            <a:chOff x="1573" y="1728"/>
            <a:chExt cx="1739" cy="1056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600" b="1" dirty="0" smtClean="0">
                  <a:latin typeface="Calibri" pitchFamily="-72" charset="0"/>
                </a:rPr>
                <a:t>state</a:t>
              </a:r>
              <a:r>
                <a:rPr lang="en-US" sz="2600" dirty="0" smtClean="0">
                  <a:latin typeface="Calibri" pitchFamily="-72" charset="0"/>
                </a:rPr>
                <a:t> Car = Stereo </a:t>
              </a:r>
              <a:r>
                <a:rPr lang="en-US" sz="2600" b="1" dirty="0" smtClean="0">
                  <a:latin typeface="Calibri" pitchFamily="-72" charset="0"/>
                </a:rPr>
                <a:t>with </a:t>
              </a:r>
              <a:r>
                <a:rPr lang="en-US" sz="2600" dirty="0" smtClean="0">
                  <a:latin typeface="Calibri" pitchFamily="-72" charset="0"/>
                </a:rPr>
                <a:t>Gear;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10800000">
            <a:off x="3310136" y="5661248"/>
            <a:ext cx="6858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936" y="6042248"/>
            <a:ext cx="1895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1143000"/>
            <a:ext cx="324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write some code!</a:t>
            </a:r>
            <a:endParaRPr lang="en-US" dirty="0"/>
          </a:p>
        </p:txBody>
      </p:sp>
      <p:pic>
        <p:nvPicPr>
          <p:cNvPr id="65" name="Picture 64" descr="PlaidCe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6264696" cy="4698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6" idx="0"/>
          </p:cNvCxnSpPr>
          <p:nvPr/>
        </p:nvCxnSpPr>
        <p:spPr>
          <a:xfrm flipV="1">
            <a:off x="1295400" y="1981200"/>
            <a:ext cx="990600" cy="52043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6" idx="0"/>
          </p:cNvCxnSpPr>
          <p:nvPr/>
        </p:nvCxnSpPr>
        <p:spPr>
          <a:xfrm>
            <a:off x="1295400" y="2501630"/>
            <a:ext cx="1447800" cy="16537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209800"/>
            <a:ext cx="1005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295400" y="2046500"/>
            <a:ext cx="4004086" cy="455130"/>
          </a:xfrm>
          <a:custGeom>
            <a:avLst/>
            <a:gdLst>
              <a:gd name="connsiteX0" fmla="*/ 0 w 4306429"/>
              <a:gd name="connsiteY0" fmla="*/ 455130 h 455130"/>
              <a:gd name="connsiteX1" fmla="*/ 2368058 w 4306429"/>
              <a:gd name="connsiteY1" fmla="*/ 6365 h 455130"/>
              <a:gd name="connsiteX2" fmla="*/ 4306429 w 4306429"/>
              <a:gd name="connsiteY2" fmla="*/ 416938 h 45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6429" h="455130">
                <a:moveTo>
                  <a:pt x="0" y="455130"/>
                </a:moveTo>
                <a:cubicBezTo>
                  <a:pt x="825160" y="233930"/>
                  <a:pt x="1650320" y="12730"/>
                  <a:pt x="2368058" y="6365"/>
                </a:cubicBezTo>
                <a:cubicBezTo>
                  <a:pt x="3085796" y="0"/>
                  <a:pt x="4306429" y="416938"/>
                  <a:pt x="4306429" y="416938"/>
                </a:cubicBezTo>
              </a:path>
            </a:pathLst>
          </a:cu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00200" y="1905000"/>
            <a:ext cx="762000" cy="1588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6" idx="0"/>
          </p:cNvCxnSpPr>
          <p:nvPr/>
        </p:nvCxnSpPr>
        <p:spPr>
          <a:xfrm>
            <a:off x="1447800" y="2667000"/>
            <a:ext cx="1295400" cy="1588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438400"/>
            <a:ext cx="150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substates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447800" y="2046500"/>
            <a:ext cx="3851686" cy="620500"/>
          </a:xfrm>
          <a:custGeom>
            <a:avLst/>
            <a:gdLst>
              <a:gd name="connsiteX0" fmla="*/ 0 w 4306429"/>
              <a:gd name="connsiteY0" fmla="*/ 455130 h 455130"/>
              <a:gd name="connsiteX1" fmla="*/ 2368058 w 4306429"/>
              <a:gd name="connsiteY1" fmla="*/ 6365 h 455130"/>
              <a:gd name="connsiteX2" fmla="*/ 4306429 w 4306429"/>
              <a:gd name="connsiteY2" fmla="*/ 416938 h 45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6429" h="455130">
                <a:moveTo>
                  <a:pt x="0" y="455130"/>
                </a:moveTo>
                <a:cubicBezTo>
                  <a:pt x="825160" y="233930"/>
                  <a:pt x="1650320" y="12730"/>
                  <a:pt x="2368058" y="6365"/>
                </a:cubicBezTo>
                <a:cubicBezTo>
                  <a:pt x="3085796" y="0"/>
                  <a:pt x="4306429" y="416938"/>
                  <a:pt x="4306429" y="416938"/>
                </a:cubicBezTo>
              </a:path>
            </a:pathLst>
          </a:cu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1600200"/>
            <a:ext cx="162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superstate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5400000" flipH="1" flipV="1">
            <a:off x="2476500" y="3314700"/>
            <a:ext cx="8382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90800" y="2667000"/>
            <a:ext cx="1676400" cy="1371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962400"/>
            <a:ext cx="2665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available</a:t>
            </a:r>
          </a:p>
          <a:p>
            <a:r>
              <a:rPr lang="en-US" dirty="0" smtClean="0"/>
              <a:t>in the Open state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10109" y="3810000"/>
            <a:ext cx="2733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available</a:t>
            </a:r>
          </a:p>
          <a:p>
            <a:r>
              <a:rPr lang="en-US" dirty="0" smtClean="0"/>
              <a:t>in the Closed state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5029200" y="3429000"/>
            <a:ext cx="1371600" cy="5334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6200000" flipV="1">
            <a:off x="4419600" y="3429000"/>
            <a:ext cx="2057400" cy="990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4495800" y="3505200"/>
            <a:ext cx="1447800" cy="14478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0" y="4876800"/>
            <a:ext cx="3298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that transition</a:t>
            </a:r>
          </a:p>
          <a:p>
            <a:r>
              <a:rPr lang="en-US" dirty="0" smtClean="0"/>
              <a:t>the state of the object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4953000"/>
            <a:ext cx="3435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that keeps the</a:t>
            </a:r>
          </a:p>
          <a:p>
            <a:r>
              <a:rPr lang="en-US" dirty="0" smtClean="0"/>
              <a:t>object in the same state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1866900" y="3771900"/>
            <a:ext cx="17526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File {</a:t>
              </a:r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endParaRPr lang="en-US" sz="1900" dirty="0" smtClean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 smtClean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sz="1900" dirty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>
                  <a:latin typeface="Calibri" pitchFamily="-72" charset="0"/>
                </a:rPr>
                <a:t>state</a:t>
              </a:r>
              <a:r>
                <a:rPr lang="en-US" sz="190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    </a:t>
              </a:r>
              <a:r>
                <a:rPr lang="en-US" sz="1900" b="1">
                  <a:latin typeface="Calibri" pitchFamily="-72" charset="0"/>
                </a:rPr>
                <a:t>val</a:t>
              </a:r>
              <a:r>
                <a:rPr lang="en-US" sz="1900">
                  <a:latin typeface="Calibri" pitchFamily="-72" charset="0"/>
                </a:rPr>
                <a:t> filename;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 </a:t>
              </a:r>
              <a:r>
                <a:rPr lang="en-US" sz="1900" b="1" dirty="0" err="1">
                  <a:latin typeface="Calibri" pitchFamily="-72" charset="0"/>
                </a:rPr>
                <a:t>val</a:t>
              </a:r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err="1">
                  <a:latin typeface="Calibri" pitchFamily="-72" charset="0"/>
                </a:rPr>
                <a:t>filePtr</a:t>
              </a:r>
              <a:r>
                <a:rPr lang="en-US" sz="1900" dirty="0">
                  <a:latin typeface="Calibri" pitchFamily="-72" charset="0"/>
                </a:rPr>
                <a:t>;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read() {…}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close() </a:t>
              </a:r>
              <a:r>
                <a:rPr lang="en-US" sz="1900" dirty="0" smtClean="0">
                  <a:latin typeface="Calibri" pitchFamily="-72" charset="0"/>
                </a:rPr>
                <a:t>{…}</a:t>
              </a:r>
              <a:endParaRPr lang="en-US" sz="1900" dirty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open() {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   …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</a:t>
              </a: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Actions and supporting representation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plaid</Template>
  <TotalTime>26572</TotalTime>
  <Words>680</Words>
  <Application>Microsoft Macintosh PowerPoint</Application>
  <PresentationFormat>On-screen Show (4:3)</PresentationFormat>
  <Paragraphs>311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plaid</vt:lpstr>
      <vt:lpstr>Changing State in the </vt:lpstr>
      <vt:lpstr>Object Protocols</vt:lpstr>
      <vt:lpstr>File States</vt:lpstr>
      <vt:lpstr>File States</vt:lpstr>
      <vt:lpstr>File States</vt:lpstr>
      <vt:lpstr>File States</vt:lpstr>
      <vt:lpstr>Plaid Syntax</vt:lpstr>
      <vt:lpstr>Plaid Syntax</vt:lpstr>
      <vt:lpstr>Plaid Syntax</vt:lpstr>
      <vt:lpstr>Plaid Syntax</vt:lpstr>
      <vt:lpstr>Using Files</vt:lpstr>
      <vt:lpstr>Using Files</vt:lpstr>
      <vt:lpstr>Using Files</vt:lpstr>
      <vt:lpstr>Using Files</vt:lpstr>
      <vt:lpstr>Using Files</vt:lpstr>
      <vt:lpstr>Using Files</vt:lpstr>
      <vt:lpstr>Conditionals</vt:lpstr>
      <vt:lpstr>And-states and Composition</vt:lpstr>
      <vt:lpstr>And-states and Composition</vt:lpstr>
      <vt:lpstr>And-states and Composition</vt:lpstr>
      <vt:lpstr>Plaid Car</vt:lpstr>
      <vt:lpstr>Plaid Car</vt:lpstr>
      <vt:lpstr>Plaid Car</vt:lpstr>
      <vt:lpstr>Plaid Car</vt:lpstr>
      <vt:lpstr>Plaid Car</vt:lpstr>
      <vt:lpstr>Plaid Car</vt:lpstr>
      <vt:lpstr>Questions?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   Programming with First-Class Typestate Abstractions</dc:title>
  <dc:creator>Jonathan Aldrich</dc:creator>
  <cp:lastModifiedBy>Karl Naden</cp:lastModifiedBy>
  <cp:revision>460</cp:revision>
  <cp:lastPrinted>2011-10-17T19:23:09Z</cp:lastPrinted>
  <dcterms:created xsi:type="dcterms:W3CDTF">2011-10-21T02:40:49Z</dcterms:created>
  <dcterms:modified xsi:type="dcterms:W3CDTF">2011-10-25T20:14:43Z</dcterms:modified>
</cp:coreProperties>
</file>