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8" r:id="rId2"/>
    <p:sldId id="459" r:id="rId3"/>
    <p:sldId id="406" r:id="rId4"/>
    <p:sldId id="434" r:id="rId5"/>
    <p:sldId id="435" r:id="rId6"/>
    <p:sldId id="436" r:id="rId7"/>
    <p:sldId id="407" r:id="rId8"/>
    <p:sldId id="446" r:id="rId9"/>
    <p:sldId id="423" r:id="rId10"/>
    <p:sldId id="409" r:id="rId11"/>
    <p:sldId id="438" r:id="rId12"/>
    <p:sldId id="447" r:id="rId13"/>
    <p:sldId id="448" r:id="rId14"/>
    <p:sldId id="449" r:id="rId15"/>
    <p:sldId id="450" r:id="rId16"/>
    <p:sldId id="451" r:id="rId17"/>
    <p:sldId id="439" r:id="rId18"/>
    <p:sldId id="452" r:id="rId19"/>
    <p:sldId id="440" r:id="rId20"/>
    <p:sldId id="441" r:id="rId21"/>
    <p:sldId id="457" r:id="rId22"/>
    <p:sldId id="453" r:id="rId23"/>
    <p:sldId id="456" r:id="rId24"/>
    <p:sldId id="455" r:id="rId25"/>
    <p:sldId id="454" r:id="rId26"/>
    <p:sldId id="45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2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7FC3067-D4D5-4C8C-A647-0DB20F20893D}" type="datetimeFigureOut">
              <a:rPr lang="en-US"/>
              <a:pPr>
                <a:defRPr/>
              </a:pPr>
              <a:t>10/22/11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8ED364-3C24-419C-88C0-B597D056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6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419D7-16E1-4F5A-BD93-64DFEEDB543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10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93F25-FB76-4AF5-9B8F-EF7BE77A033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7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8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>
              <a:defRPr/>
            </a:pPr>
            <a:fld id="{FE963CAF-4EFC-45C3-A379-F14A1905BBA9}" type="slidenum">
              <a:rPr lang="en-US" sz="1200">
                <a:latin typeface="+mn-lt"/>
              </a:rPr>
              <a:pPr algn="r">
                <a:defRPr/>
              </a:pPr>
              <a:t>9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 userDrawn="1"/>
        </p:nvSpPr>
        <p:spPr>
          <a:xfrm>
            <a:off x="0" y="6019800"/>
            <a:ext cx="1371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3429000"/>
            <a:ext cx="9144000" cy="609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600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0AF90-6D05-4E92-BAA1-F626172C5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9E6B67A-FA52-4A6A-BDD8-6238B78713B8}" type="datetime1">
              <a:rPr lang="en-US"/>
              <a:pPr>
                <a:defRPr/>
              </a:pPr>
              <a:t>10/22/11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EBBA0-CBDC-4CAA-A0EA-361A00F2E62E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3CFA7-6EA1-4E7D-A819-EC1E97D9D1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3DF6B-DA19-4CC5-B699-8078782FA772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4C3D-E379-4B11-BD2A-F25222BBE8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1757C-78D9-4165-8752-F8472DF0FDD5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6A436-90F8-429D-96C4-44F827D2C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DCB9F-2139-4C25-B25C-9CD7F10DE5F8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438FB-7470-4CAE-98DC-A7F2AEB42A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9164E-2EA3-4592-8ACB-A9869A9CA90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1FE27-7752-4DF4-BA8E-DF5692FB6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E191D-CEC9-410E-A50A-DA6D74DC7D59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0A722-4553-4D03-A654-1281BD11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A8D46-2DCC-4CBF-99C8-A8A15E7B13BF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4961E-3290-44CA-AC8F-583976EF6A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1B463-2770-4D7F-9760-817E153E2901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C9A4D-9C73-45D6-84A3-CE79DA35EB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2143-1500-481C-A2BC-767BD3E98C1B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3CF26-E1C2-426A-B4DA-3E58EBD03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CC5A-5149-4C77-97F3-C913D477191C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787F-8B8F-4BA9-AF14-3C7BC51310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1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23616B6-E3A2-43D3-8673-E074F5F78390}" type="datetime1">
              <a:rPr lang="en-US"/>
              <a:pPr>
                <a:defRPr/>
              </a:pPr>
              <a:t>10/22/11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Plaid: Programming with States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E3D49D-993C-4C24-B905-C456DAF17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2" descr="C:\Users\aldrich\Pictures\plaid-tight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0638" y="6275388"/>
            <a:ext cx="11985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16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gif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Changing State in the 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905000"/>
          </a:xfrm>
        </p:spPr>
        <p:txBody>
          <a:bodyPr/>
          <a:lstStyle/>
          <a:p>
            <a:pPr eaLnBrk="1" hangingPunct="1"/>
            <a:r>
              <a:rPr lang="en-US" dirty="0" smtClean="0"/>
              <a:t>Jonathan Aldrich, Karl Naden,</a:t>
            </a:r>
          </a:p>
          <a:p>
            <a:pPr eaLnBrk="1" hangingPunct="1"/>
            <a:r>
              <a:rPr lang="en-US" dirty="0" smtClean="0"/>
              <a:t>Sven </a:t>
            </a:r>
            <a:r>
              <a:rPr lang="en-US" smtClean="0"/>
              <a:t>Stork, Joshua Sunshine</a:t>
            </a:r>
          </a:p>
          <a:p>
            <a:pPr eaLnBrk="1" hangingPunct="1"/>
            <a:r>
              <a:rPr lang="en-US" dirty="0" smtClean="0"/>
              <a:t>OOPSLA 2011 Demonstration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4339" name="Picture 2" descr="C:\Users\aldrich\Pictures\plaid-t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19200"/>
            <a:ext cx="3048000" cy="128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http://www.yapc.org/America/previous-years/19100/images/scs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6297612"/>
            <a:ext cx="5127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7" descr="C:\Users\aldrich\AppData\Local\Temp\CMU_logo_horiz_187 re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6388100"/>
            <a:ext cx="23622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172200" y="6521450"/>
            <a:ext cx="2528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 pitchFamily="-72" charset="0"/>
              </a:rPr>
              <a:t>School of Computer Science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21336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pitchFamily="-72" charset="-128"/>
                <a:cs typeface="ＭＳ Ｐゴシック" pitchFamily="-72" charset="-128"/>
              </a:rPr>
              <a:t>Language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{ </a:t>
              </a:r>
              <a:r>
                <a:rPr lang="en-US" sz="1900" b="1" dirty="0">
                  <a:latin typeface="Calibri" pitchFamily="-72" charset="0"/>
                </a:rPr>
                <a:t>this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dirty="0">
                  <a:latin typeface="Calibri" pitchFamily="-72" charset="0"/>
                </a:rPr>
                <a:t>Closed; 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</a:t>
              </a:r>
              <a:r>
                <a:rPr lang="en-US" sz="1900" b="1" dirty="0" smtClean="0">
                  <a:latin typeface="Calibri" pitchFamily="-72" charset="0"/>
                </a:rPr>
                <a:t>this</a:t>
              </a:r>
              <a:r>
                <a:rPr lang="en-US" sz="1600" b="1" dirty="0" smtClean="0">
                  <a:latin typeface="Calibri" pitchFamily="-72" charset="0"/>
                </a:rPr>
                <a:t>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600" dirty="0" smtClean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Open { </a:t>
              </a:r>
              <a:r>
                <a:rPr lang="en-US" sz="1900" b="1" dirty="0" err="1" smtClean="0">
                  <a:latin typeface="Calibri" pitchFamily="-72" charset="0"/>
                </a:rPr>
                <a:t>val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r>
                <a:rPr lang="en-US" sz="1900" dirty="0" err="1" smtClean="0">
                  <a:latin typeface="Calibri" pitchFamily="-72" charset="0"/>
                </a:rPr>
                <a:t>filePtr</a:t>
              </a:r>
              <a:r>
                <a:rPr lang="en-US" sz="1900" dirty="0" smtClean="0">
                  <a:latin typeface="Calibri" pitchFamily="-72" charset="0"/>
                </a:rPr>
                <a:t> = … };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Transitions</a:t>
            </a:r>
            <a:endParaRPr lang="en-US" sz="2000" dirty="0">
              <a:latin typeface="Calibri" pitchFamily="-7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Instantiation: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= </a:t>
            </a:r>
            <a:r>
              <a:rPr lang="en-US" b="1" dirty="0" smtClean="0"/>
              <a:t>new </a:t>
            </a:r>
            <a:r>
              <a:rPr lang="en-US" dirty="0" smtClean="0"/>
              <a:t>Closed {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en-US" dirty="0" smtClean="0"/>
              <a:t>filename = “</a:t>
            </a:r>
            <a:r>
              <a:rPr lang="en-US" dirty="0" err="1" smtClean="0"/>
              <a:t>path.to.file</a:t>
            </a:r>
            <a:r>
              <a:rPr lang="en-US" dirty="0" smtClean="0"/>
              <a:t>”;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match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376092"/>
                </a:solidFill>
              </a:rPr>
              <a:t>    </a:t>
            </a:r>
            <a:r>
              <a:rPr lang="en-US" b="1" dirty="0" err="1" smtClean="0">
                <a:solidFill>
                  <a:srgbClr val="376092"/>
                </a:solidFill>
              </a:rPr>
              <a:t>val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dirty="0" smtClean="0">
                <a:solidFill>
                  <a:srgbClr val="376092"/>
                </a:solidFill>
              </a:rPr>
              <a:t>ret = </a:t>
            </a:r>
            <a:r>
              <a:rPr lang="en-US" dirty="0" err="1" smtClean="0">
                <a:solidFill>
                  <a:srgbClr val="376092"/>
                </a:solidFill>
              </a:rPr>
              <a:t>theFile.read</a:t>
            </a:r>
            <a:r>
              <a:rPr lang="en-US" dirty="0" smtClean="0">
                <a:solidFill>
                  <a:srgbClr val="376092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match </a:t>
            </a: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dirty="0" err="1" smtClean="0">
                <a:solidFill>
                  <a:srgbClr val="7F7F7F"/>
                </a:solidFill>
              </a:rPr>
              <a:t>theFile</a:t>
            </a:r>
            <a:r>
              <a:rPr lang="en-US" dirty="0" smtClean="0">
                <a:solidFill>
                  <a:srgbClr val="7F7F7F"/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Closed { </a:t>
            </a:r>
            <a:r>
              <a:rPr lang="en-US" dirty="0" err="1" smtClean="0">
                <a:solidFill>
                  <a:srgbClr val="7F7F7F"/>
                </a:solidFill>
              </a:rPr>
              <a:t>theFile.open</a:t>
            </a:r>
            <a:r>
              <a:rPr lang="en-US" dirty="0" smtClean="0">
                <a:solidFill>
                  <a:srgbClr val="7F7F7F"/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    </a:t>
            </a:r>
            <a:r>
              <a:rPr lang="en-US" b="1" dirty="0" smtClean="0">
                <a:solidFill>
                  <a:srgbClr val="7F7F7F"/>
                </a:solidFill>
              </a:rPr>
              <a:t>case </a:t>
            </a:r>
            <a:r>
              <a:rPr lang="en-US" dirty="0" smtClean="0">
                <a:solidFill>
                  <a:srgbClr val="7F7F7F"/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		    </a:t>
            </a:r>
            <a:r>
              <a:rPr lang="en-US" b="1" dirty="0" err="1" smtClean="0">
                <a:solidFill>
                  <a:srgbClr val="7F7F7F"/>
                </a:solidFill>
              </a:rPr>
              <a:t>val</a:t>
            </a:r>
            <a:r>
              <a:rPr lang="en-US" b="1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ret = </a:t>
            </a:r>
            <a:r>
              <a:rPr lang="en-US" dirty="0" err="1" smtClean="0">
                <a:solidFill>
                  <a:srgbClr val="7F7F7F"/>
                </a:solidFill>
              </a:rPr>
              <a:t>theFile.read</a:t>
            </a:r>
            <a:r>
              <a:rPr lang="en-US" dirty="0" smtClean="0">
                <a:solidFill>
                  <a:srgbClr val="7F7F7F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method </a:t>
            </a:r>
            <a:r>
              <a:rPr lang="en-US" dirty="0" err="1" smtClean="0"/>
              <a:t>readAndCloseFile(theFile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b="1" dirty="0" smtClean="0">
                <a:solidFill>
                  <a:srgbClr val="7F7F7F"/>
                </a:solidFill>
              </a:rPr>
              <a:t>m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atch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{ /* make sure the file is Open */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Closed {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theFile.open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   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case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Open { /* no op – already Open */ }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};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val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 =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theFile.read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theFile.close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		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</a:t>
            </a:r>
          </a:p>
          <a:p>
            <a:pPr>
              <a:buNone/>
            </a:pPr>
            <a:r>
              <a:rPr lang="en-US" dirty="0" smtClean="0"/>
              <a:t>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1524000" y="2362200"/>
            <a:ext cx="11430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1752600"/>
            <a:ext cx="18919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Two </a:t>
            </a:r>
          </a:p>
          <a:p>
            <a:r>
              <a:rPr lang="en-US" dirty="0" smtClean="0"/>
              <a:t>independent</a:t>
            </a:r>
          </a:p>
          <a:p>
            <a:r>
              <a:rPr lang="en-US" dirty="0" smtClean="0"/>
              <a:t>dimensions</a:t>
            </a:r>
          </a:p>
          <a:p>
            <a:r>
              <a:rPr lang="en-US" dirty="0" smtClean="0"/>
              <a:t>within Car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3657600"/>
            <a:ext cx="21351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 </a:t>
            </a:r>
          </a:p>
          <a:p>
            <a:r>
              <a:rPr lang="en-US" dirty="0" smtClean="0"/>
              <a:t>Gear does not</a:t>
            </a:r>
          </a:p>
          <a:p>
            <a:r>
              <a:rPr lang="en-US" dirty="0" smtClean="0"/>
              <a:t>impact the </a:t>
            </a:r>
          </a:p>
          <a:p>
            <a:r>
              <a:rPr lang="en-US" dirty="0" smtClean="0"/>
              <a:t>stereo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00200" y="3429000"/>
            <a:ext cx="990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And-states and Composition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6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 Car has a more complicated state chart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5715000" y="2209800"/>
            <a:ext cx="1752600" cy="4572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38110" y="1600200"/>
            <a:ext cx="2305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radio() method</a:t>
            </a:r>
          </a:p>
          <a:p>
            <a:r>
              <a:rPr lang="en-US" dirty="0" smtClean="0"/>
              <a:t>       available</a:t>
            </a:r>
          </a:p>
          <a:p>
            <a:r>
              <a:rPr lang="en-US" dirty="0" smtClean="0"/>
              <a:t>in all </a:t>
            </a:r>
            <a:r>
              <a:rPr lang="en-US" dirty="0" err="1" smtClean="0"/>
              <a:t>substates</a:t>
            </a:r>
            <a:endParaRPr lang="en-US" dirty="0" smtClean="0"/>
          </a:p>
          <a:p>
            <a:r>
              <a:rPr lang="en-US" dirty="0" smtClean="0"/>
              <a:t>of On.  Always </a:t>
            </a:r>
          </a:p>
          <a:p>
            <a:r>
              <a:rPr lang="en-US" dirty="0" smtClean="0"/>
              <a:t>ends in the </a:t>
            </a:r>
          </a:p>
          <a:p>
            <a:r>
              <a:rPr lang="en-US" dirty="0" smtClean="0"/>
              <a:t>Radio state.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/>
          </p:cNvSpPr>
          <p:nvPr/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An </a:t>
            </a:r>
            <a:r>
              <a:rPr lang="en-US" b="1" dirty="0" smtClean="0">
                <a:latin typeface="Calibri" pitchFamily="-72" charset="0"/>
              </a:rPr>
              <a:t>Object Protocol </a:t>
            </a:r>
            <a:r>
              <a:rPr lang="en-US" dirty="0" smtClean="0">
                <a:latin typeface="Calibri" pitchFamily="-72" charset="0"/>
              </a:rPr>
              <a:t>dictates </a:t>
            </a:r>
            <a:r>
              <a:rPr lang="en-US" dirty="0">
                <a:latin typeface="Calibri" pitchFamily="-72" charset="0"/>
              </a:rPr>
              <a:t>an</a:t>
            </a:r>
            <a:r>
              <a:rPr lang="en-US" dirty="0" smtClean="0">
                <a:latin typeface="Calibri" pitchFamily="-72" charset="0"/>
              </a:rPr>
              <a:t> </a:t>
            </a:r>
            <a:r>
              <a:rPr lang="en-US" b="1" dirty="0" smtClean="0">
                <a:latin typeface="Calibri" pitchFamily="-72" charset="0"/>
              </a:rPr>
              <a:t>order </a:t>
            </a:r>
            <a:r>
              <a:rPr lang="en-US" dirty="0" smtClean="0">
                <a:latin typeface="Calibri" pitchFamily="-72" charset="0"/>
              </a:rPr>
              <a:t>on </a:t>
            </a:r>
            <a:r>
              <a:rPr lang="en-US" b="1" dirty="0" smtClean="0">
                <a:latin typeface="Calibri" pitchFamily="-72" charset="0"/>
              </a:rPr>
              <a:t>method calls</a:t>
            </a:r>
            <a:r>
              <a:rPr lang="en-US" dirty="0" smtClean="0">
                <a:latin typeface="Calibri" pitchFamily="-72" charset="0"/>
              </a:rPr>
              <a:t>: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Has a </a:t>
            </a:r>
            <a:r>
              <a:rPr lang="en-US" b="1" dirty="0" smtClean="0">
                <a:latin typeface="Calibri" pitchFamily="-72" charset="0"/>
              </a:rPr>
              <a:t>finite number</a:t>
            </a:r>
            <a:r>
              <a:rPr lang="en-US" dirty="0" smtClean="0">
                <a:latin typeface="Calibri" pitchFamily="-72" charset="0"/>
              </a:rPr>
              <a:t> of </a:t>
            </a:r>
            <a:r>
              <a:rPr lang="en-US" b="1" dirty="0" smtClean="0">
                <a:latin typeface="Calibri" pitchFamily="-72" charset="0"/>
              </a:rPr>
              <a:t>abstract states </a:t>
            </a:r>
            <a:r>
              <a:rPr lang="en-US" dirty="0" smtClean="0">
                <a:latin typeface="Calibri" pitchFamily="-72" charset="0"/>
              </a:rPr>
              <a:t>in which different method calls are valid;</a:t>
            </a: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r>
              <a:rPr lang="en-US" dirty="0" smtClean="0">
                <a:latin typeface="Calibri" pitchFamily="-72" charset="0"/>
              </a:rPr>
              <a:t>Specifies </a:t>
            </a:r>
            <a:r>
              <a:rPr lang="en-US" b="1" dirty="0" smtClean="0">
                <a:latin typeface="Calibri" pitchFamily="-72" charset="0"/>
              </a:rPr>
              <a:t>transitions </a:t>
            </a:r>
            <a:r>
              <a:rPr lang="en-US" dirty="0" smtClean="0">
                <a:latin typeface="Calibri" pitchFamily="-72" charset="0"/>
              </a:rPr>
              <a:t>between abstract states that occur as a part of some method calls.</a:t>
            </a:r>
          </a:p>
          <a:p>
            <a:pPr lvl="1">
              <a:spcBef>
                <a:spcPct val="20000"/>
              </a:spcBef>
            </a:pPr>
            <a:endParaRPr lang="en-US" dirty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dirty="0" smtClean="0">
                <a:latin typeface="Calibri" pitchFamily="-72" charset="0"/>
              </a:rPr>
              <a:t>File state chart </a:t>
            </a:r>
            <a:r>
              <a:rPr lang="en-US" sz="1600" dirty="0" smtClean="0">
                <a:latin typeface="Calibri" pitchFamily="-72" charset="0"/>
              </a:rPr>
              <a:t>[</a:t>
            </a:r>
            <a:r>
              <a:rPr lang="en-US" sz="1600" dirty="0" err="1" smtClean="0">
                <a:latin typeface="Calibri" pitchFamily="-72" charset="0"/>
              </a:rPr>
              <a:t>harel</a:t>
            </a:r>
            <a:r>
              <a:rPr lang="en-US" sz="1600" dirty="0" smtClean="0">
                <a:latin typeface="Calibri" pitchFamily="-72" charset="0"/>
              </a:rPr>
              <a:t> 87]</a:t>
            </a:r>
            <a:endParaRPr lang="en-US" dirty="0" smtClean="0">
              <a:latin typeface="Calibri" pitchFamily="-72" charset="0"/>
            </a:endParaRPr>
          </a:p>
          <a:p>
            <a:pPr marL="800100" lvl="1" indent="-342900">
              <a:spcBef>
                <a:spcPct val="20000"/>
              </a:spcBef>
              <a:buFont typeface="Arial" pitchFamily="-72" charset="0"/>
              <a:buChar char="•"/>
            </a:pPr>
            <a:endParaRPr lang="en-US" dirty="0" smtClean="0">
              <a:latin typeface="Calibri" pitchFamily="-72" charset="0"/>
            </a:endParaRPr>
          </a:p>
          <a:p>
            <a:pPr marL="342900" indent="-342900">
              <a:spcBef>
                <a:spcPct val="20000"/>
              </a:spcBef>
            </a:pPr>
            <a:endParaRPr lang="en-US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 smtClean="0">
              <a:latin typeface="Calibri" pitchFamily="-72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endParaRPr lang="en-US" sz="2000" dirty="0">
              <a:latin typeface="Calibri" pitchFamily="-72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Protocols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10600" y="62484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038600" cy="18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99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257800"/>
            <a:ext cx="4266190" cy="457200"/>
            <a:chOff x="1573" y="1728"/>
            <a:chExt cx="1739" cy="1056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Car = Stereo </a:t>
              </a:r>
              <a:r>
                <a:rPr lang="en-US" sz="1900" b="1" dirty="0" smtClean="0">
                  <a:latin typeface="Calibri" pitchFamily="-72" charset="0"/>
                </a:rPr>
                <a:t>with </a:t>
              </a:r>
              <a:r>
                <a:rPr lang="en-US" sz="19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Plaid Car</a:t>
            </a:r>
            <a:endParaRPr lang="en-US" dirty="0"/>
          </a:p>
        </p:txBody>
      </p:sp>
      <p:pic>
        <p:nvPicPr>
          <p:cNvPr id="6" name="Picture 5" descr="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4770618" cy="358140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4983163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00600" y="1143000"/>
            <a:ext cx="4266190" cy="1066800"/>
            <a:chOff x="1573" y="1728"/>
            <a:chExt cx="1739" cy="672"/>
          </a:xfrm>
        </p:grpSpPr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neutral()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Neutral 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00600" y="2362200"/>
            <a:ext cx="4266190" cy="1066800"/>
            <a:chOff x="1573" y="1728"/>
            <a:chExt cx="1739" cy="672"/>
          </a:xfrm>
        </p:grpSpPr>
        <p:sp>
          <p:nvSpPr>
            <p:cNvPr id="14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1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 </a:t>
              </a:r>
              <a:r>
                <a:rPr lang="en-US" sz="1900" dirty="0" smtClean="0">
                  <a:latin typeface="Calibri" pitchFamily="-72" charset="0"/>
                </a:rPr>
                <a:t>2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 }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…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800600" y="3581400"/>
            <a:ext cx="4266190" cy="1066800"/>
            <a:chOff x="1573" y="1728"/>
            <a:chExt cx="1739" cy="1056"/>
          </a:xfrm>
        </p:grpSpPr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Neutral </a:t>
              </a:r>
              <a:r>
                <a:rPr lang="en-US" sz="1900" b="1" dirty="0" smtClean="0">
                  <a:latin typeface="Calibri" pitchFamily="-72" charset="0"/>
                </a:rPr>
                <a:t>case of </a:t>
              </a:r>
              <a:r>
                <a:rPr lang="en-US" sz="1900" dirty="0" smtClean="0">
                  <a:latin typeface="Calibri" pitchFamily="-72" charset="0"/>
                </a:rPr>
                <a:t>Gear {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  <a:r>
                <a:rPr lang="en-US" sz="1900" b="1" dirty="0" smtClean="0">
                  <a:latin typeface="Calibri" pitchFamily="-72" charset="0"/>
                </a:rPr>
                <a:t>method </a:t>
              </a:r>
              <a:r>
                <a:rPr lang="en-US" sz="1900" dirty="0" smtClean="0">
                  <a:latin typeface="Calibri" pitchFamily="-72" charset="0"/>
                </a:rPr>
                <a:t>first() { </a:t>
              </a:r>
              <a:r>
                <a:rPr lang="en-US" sz="1900" b="1" dirty="0" smtClean="0">
                  <a:latin typeface="Calibri" pitchFamily="-72" charset="0"/>
                </a:rPr>
                <a:t>this </a:t>
              </a:r>
              <a:r>
                <a:rPr lang="en-US" sz="1600" dirty="0" err="1" smtClean="0">
                  <a:latin typeface="Wingdings"/>
                  <a:ea typeface="Wingdings"/>
                  <a:cs typeface="Wingdings"/>
                </a:rPr>
                <a:t></a:t>
              </a:r>
              <a:r>
                <a:rPr lang="en-US" sz="1900" dirty="0" smtClean="0">
                  <a:latin typeface="Calibri" pitchFamily="-72" charset="0"/>
                </a:rPr>
                <a:t> 1 } …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304800" y="5257800"/>
            <a:ext cx="4266190" cy="457200"/>
            <a:chOff x="1573" y="1728"/>
            <a:chExt cx="1739" cy="1056"/>
          </a:xfrm>
        </p:grpSpPr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573" y="1728"/>
              <a:ext cx="1739" cy="105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Content Placeholder 2"/>
            <p:cNvSpPr>
              <a:spLocks/>
            </p:cNvSpPr>
            <p:nvPr/>
          </p:nvSpPr>
          <p:spPr bwMode="auto">
            <a:xfrm>
              <a:off x="1573" y="1728"/>
              <a:ext cx="1691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 smtClean="0">
                  <a:latin typeface="Calibri" pitchFamily="-72" charset="0"/>
                </a:rPr>
                <a:t>state</a:t>
              </a:r>
              <a:r>
                <a:rPr lang="en-US" sz="1900" dirty="0" smtClean="0">
                  <a:latin typeface="Calibri" pitchFamily="-72" charset="0"/>
                </a:rPr>
                <a:t> Car = Stereo </a:t>
              </a:r>
              <a:r>
                <a:rPr lang="en-US" sz="1900" b="1" dirty="0" smtClean="0">
                  <a:latin typeface="Calibri" pitchFamily="-72" charset="0"/>
                </a:rPr>
                <a:t>with </a:t>
              </a:r>
              <a:r>
                <a:rPr lang="en-US" sz="1900" dirty="0" smtClean="0">
                  <a:latin typeface="Calibri" pitchFamily="-72" charset="0"/>
                </a:rPr>
                <a:t>Gear;</a:t>
              </a: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0800000">
            <a:off x="2743200" y="5638800"/>
            <a:ext cx="6858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6019800"/>
            <a:ext cx="1895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6248400"/>
            <a:ext cx="29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Car.plaid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143000"/>
            <a:ext cx="324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  <p:pic>
        <p:nvPicPr>
          <p:cNvPr id="8" name="Picture 7" descr="syntaxOverview.pdf"/>
          <p:cNvPicPr>
            <a:picLocks noChangeAspect="1"/>
          </p:cNvPicPr>
          <p:nvPr/>
        </p:nvPicPr>
        <p:blipFill>
          <a:blip r:embed="rId2"/>
          <a:srcRect l="5882" t="6818" r="11765" b="43182"/>
          <a:stretch>
            <a:fillRect/>
          </a:stretch>
        </p:blipFill>
        <p:spPr>
          <a:xfrm>
            <a:off x="1295400" y="1447800"/>
            <a:ext cx="6553200" cy="514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6" idx="0"/>
          </p:cNvCxnSpPr>
          <p:nvPr/>
        </p:nvCxnSpPr>
        <p:spPr>
          <a:xfrm flipV="1">
            <a:off x="1295400" y="1981200"/>
            <a:ext cx="990600" cy="52043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295400" y="2501630"/>
            <a:ext cx="1447800" cy="16537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209800"/>
            <a:ext cx="1005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295400" y="2046500"/>
            <a:ext cx="4004086" cy="45513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1600200" y="1905000"/>
            <a:ext cx="7620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6" idx="0"/>
          </p:cNvCxnSpPr>
          <p:nvPr/>
        </p:nvCxnSpPr>
        <p:spPr>
          <a:xfrm>
            <a:off x="1447800" y="2667000"/>
            <a:ext cx="1295400" cy="1588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2438400"/>
            <a:ext cx="150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substates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1447800" y="2046500"/>
            <a:ext cx="3851686" cy="620500"/>
          </a:xfrm>
          <a:custGeom>
            <a:avLst/>
            <a:gdLst>
              <a:gd name="connsiteX0" fmla="*/ 0 w 4306429"/>
              <a:gd name="connsiteY0" fmla="*/ 455130 h 455130"/>
              <a:gd name="connsiteX1" fmla="*/ 2368058 w 4306429"/>
              <a:gd name="connsiteY1" fmla="*/ 6365 h 455130"/>
              <a:gd name="connsiteX2" fmla="*/ 4306429 w 4306429"/>
              <a:gd name="connsiteY2" fmla="*/ 416938 h 45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6429" h="455130">
                <a:moveTo>
                  <a:pt x="0" y="455130"/>
                </a:moveTo>
                <a:cubicBezTo>
                  <a:pt x="825160" y="233930"/>
                  <a:pt x="1650320" y="12730"/>
                  <a:pt x="2368058" y="6365"/>
                </a:cubicBezTo>
                <a:cubicBezTo>
                  <a:pt x="3085796" y="0"/>
                  <a:pt x="4306429" y="416938"/>
                  <a:pt x="4306429" y="416938"/>
                </a:cubicBezTo>
              </a:path>
            </a:pathLst>
          </a:cu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0" y="1600200"/>
            <a:ext cx="162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superstate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5400000" flipH="1" flipV="1">
            <a:off x="2476500" y="3314700"/>
            <a:ext cx="8382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2667000"/>
            <a:ext cx="1676400" cy="1371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3962400"/>
            <a:ext cx="266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available</a:t>
            </a:r>
          </a:p>
          <a:p>
            <a:r>
              <a:rPr lang="en-US" dirty="0" smtClean="0"/>
              <a:t>in the Open state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10109" y="3810000"/>
            <a:ext cx="273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available</a:t>
            </a:r>
          </a:p>
          <a:p>
            <a:r>
              <a:rPr lang="en-US" dirty="0" smtClean="0"/>
              <a:t>in the Closed state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029200" y="3429000"/>
            <a:ext cx="1371600" cy="5334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States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Picture 4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76400"/>
            <a:ext cx="4775200" cy="21551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4419600" y="3429000"/>
            <a:ext cx="2057400" cy="990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4495800" y="3505200"/>
            <a:ext cx="1447800" cy="14478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0" y="4876800"/>
            <a:ext cx="3298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Methods that transition</a:t>
            </a:r>
          </a:p>
          <a:p>
            <a:r>
              <a:rPr lang="en-US" dirty="0" smtClean="0"/>
              <a:t>the state of the object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4400" y="4953000"/>
            <a:ext cx="3435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that keeps the</a:t>
            </a:r>
          </a:p>
          <a:p>
            <a:r>
              <a:rPr lang="en-US" dirty="0" smtClean="0"/>
              <a:t>object in the same state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1866900" y="3771900"/>
            <a:ext cx="1752600" cy="60960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 eaLnBrk="0" hangingPunct="0"/>
              <a:endParaRPr lang="en-US" dirty="0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</a:t>
              </a:r>
              <a:r>
                <a:rPr lang="en-US" sz="1900" b="1" dirty="0" smtClean="0">
                  <a:latin typeface="Calibri" pitchFamily="-72" charset="0"/>
                </a:rPr>
                <a:t> </a:t>
              </a: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 smtClean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endParaRPr lang="en-US" sz="1900" dirty="0" smtClean="0">
                <a:latin typeface="Calibri" pitchFamily="-72" charset="0"/>
              </a:endParaRP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43000"/>
            <a:ext cx="3505200" cy="1581993"/>
          </a:xfrm>
          <a:prstGeom prst="rect">
            <a:avLst/>
          </a:prstGeom>
        </p:spPr>
      </p:pic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Plaid Syntax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0" y="2895600"/>
            <a:ext cx="3200400" cy="1066800"/>
            <a:chOff x="1728" y="1728"/>
            <a:chExt cx="1584" cy="672"/>
          </a:xfrm>
        </p:grpSpPr>
        <p:sp>
          <p:nvSpPr>
            <p:cNvPr id="30739" name="AutoShape 18"/>
            <p:cNvSpPr>
              <a:spLocks noChangeArrowheads="1"/>
            </p:cNvSpPr>
            <p:nvPr/>
          </p:nvSpPr>
          <p:spPr bwMode="auto">
            <a:xfrm>
              <a:off x="1728" y="1728"/>
              <a:ext cx="1584" cy="67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0" name="Content Placeholder 2"/>
            <p:cNvSpPr>
              <a:spLocks/>
            </p:cNvSpPr>
            <p:nvPr/>
          </p:nvSpPr>
          <p:spPr bwMode="auto">
            <a:xfrm>
              <a:off x="1728" y="1728"/>
              <a:ext cx="153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>
                  <a:latin typeface="Calibri" pitchFamily="-72" charset="0"/>
                </a:rPr>
                <a:t>state</a:t>
              </a:r>
              <a:r>
                <a:rPr lang="en-US" sz="190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    </a:t>
              </a:r>
              <a:r>
                <a:rPr lang="en-US" sz="1900" b="1">
                  <a:latin typeface="Calibri" pitchFamily="-72" charset="0"/>
                </a:rPr>
                <a:t>val</a:t>
              </a:r>
              <a:r>
                <a:rPr lang="en-US" sz="1900">
                  <a:latin typeface="Calibri" pitchFamily="-72" charset="0"/>
                </a:rPr>
                <a:t> filename;</a:t>
              </a:r>
            </a:p>
            <a:p>
              <a:pPr eaLnBrk="0" hangingPunct="0"/>
              <a:r>
                <a:rPr lang="en-US" sz="1900">
                  <a:latin typeface="Calibri" pitchFamily="-72" charset="0"/>
                </a:rPr>
                <a:t>}</a:t>
              </a:r>
            </a:p>
            <a:p>
              <a:pPr eaLnBrk="0" hangingPunct="0"/>
              <a:endParaRPr lang="en-US">
                <a:latin typeface="Calibri" pitchFamily="-72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4800" y="4267200"/>
            <a:ext cx="4419600" cy="1752600"/>
            <a:chOff x="2784" y="1680"/>
            <a:chExt cx="2160" cy="1728"/>
          </a:xfrm>
        </p:grpSpPr>
        <p:sp>
          <p:nvSpPr>
            <p:cNvPr id="30737" name="AutoShape 21"/>
            <p:cNvSpPr>
              <a:spLocks noChangeArrowheads="1"/>
            </p:cNvSpPr>
            <p:nvPr/>
          </p:nvSpPr>
          <p:spPr bwMode="auto">
            <a:xfrm>
              <a:off x="2784" y="1680"/>
              <a:ext cx="2016" cy="172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8" name="Content Placeholder 2"/>
            <p:cNvSpPr>
              <a:spLocks/>
            </p:cNvSpPr>
            <p:nvPr/>
          </p:nvSpPr>
          <p:spPr bwMode="auto">
            <a:xfrm>
              <a:off x="2832" y="1728"/>
              <a:ext cx="2112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Open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b="1" dirty="0">
                  <a:latin typeface="Calibri" pitchFamily="-72" charset="0"/>
                </a:rPr>
                <a:t>    </a:t>
              </a:r>
              <a:r>
                <a:rPr lang="en-US" sz="1900" b="1" dirty="0" err="1">
                  <a:latin typeface="Calibri" pitchFamily="-72" charset="0"/>
                </a:rPr>
                <a:t>val</a:t>
              </a:r>
              <a:r>
                <a:rPr lang="en-US" sz="1900" dirty="0">
                  <a:latin typeface="Calibri" pitchFamily="-72" charset="0"/>
                </a:rPr>
                <a:t> </a:t>
              </a:r>
              <a:r>
                <a:rPr lang="en-US" sz="1900" dirty="0" err="1">
                  <a:latin typeface="Calibri" pitchFamily="-72" charset="0"/>
                </a:rPr>
                <a:t>filePtr</a:t>
              </a:r>
              <a:r>
                <a:rPr lang="en-US" sz="1900" dirty="0">
                  <a:latin typeface="Calibri" pitchFamily="-72" charset="0"/>
                </a:rPr>
                <a:t>;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read() {…}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close() </a:t>
              </a:r>
              <a:r>
                <a:rPr lang="en-US" sz="1900" dirty="0" smtClean="0">
                  <a:latin typeface="Calibri" pitchFamily="-72" charset="0"/>
                </a:rPr>
                <a:t>{…}</a:t>
              </a:r>
              <a:endParaRPr lang="en-US" sz="1900" dirty="0">
                <a:latin typeface="Calibri" pitchFamily="-72" charset="0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Arial" pitchFamily="-72" charset="0"/>
                <a:buNone/>
              </a:pPr>
              <a:endParaRPr lang="en-US" sz="1900" dirty="0">
                <a:latin typeface="Calibri" pitchFamily="-72" charset="0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724400" y="4267200"/>
            <a:ext cx="4419600" cy="1752600"/>
            <a:chOff x="2784" y="3504"/>
            <a:chExt cx="2160" cy="240"/>
          </a:xfrm>
        </p:grpSpPr>
        <p:sp>
          <p:nvSpPr>
            <p:cNvPr id="30735" name="AutoShape 24"/>
            <p:cNvSpPr>
              <a:spLocks noChangeArrowheads="1"/>
            </p:cNvSpPr>
            <p:nvPr/>
          </p:nvSpPr>
          <p:spPr bwMode="auto">
            <a:xfrm>
              <a:off x="2784" y="3504"/>
              <a:ext cx="2016" cy="2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6" name="Content Placeholder 2"/>
            <p:cNvSpPr>
              <a:spLocks/>
            </p:cNvSpPr>
            <p:nvPr/>
          </p:nvSpPr>
          <p:spPr bwMode="auto">
            <a:xfrm>
              <a:off x="2832" y="3504"/>
              <a:ext cx="211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900" b="1" dirty="0">
                  <a:latin typeface="Calibri" pitchFamily="-72" charset="0"/>
                </a:rPr>
                <a:t>state</a:t>
              </a:r>
              <a:r>
                <a:rPr lang="en-US" sz="1900" dirty="0">
                  <a:latin typeface="Calibri" pitchFamily="-72" charset="0"/>
                </a:rPr>
                <a:t> Closed </a:t>
              </a:r>
              <a:r>
                <a:rPr lang="en-US" sz="1900" b="1" dirty="0">
                  <a:latin typeface="Calibri" pitchFamily="-72" charset="0"/>
                </a:rPr>
                <a:t>case of</a:t>
              </a:r>
              <a:r>
                <a:rPr lang="en-US" sz="1900" dirty="0">
                  <a:latin typeface="Calibri" pitchFamily="-72" charset="0"/>
                </a:rPr>
                <a:t> File {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   </a:t>
              </a:r>
              <a:r>
                <a:rPr lang="en-US" sz="1900" b="1" dirty="0">
                  <a:latin typeface="Calibri" pitchFamily="-72" charset="0"/>
                </a:rPr>
                <a:t>method</a:t>
              </a:r>
              <a:r>
                <a:rPr lang="en-US" sz="1900" dirty="0">
                  <a:latin typeface="Calibri" pitchFamily="-72" charset="0"/>
                </a:rPr>
                <a:t> open() {</a:t>
              </a:r>
              <a:r>
                <a:rPr lang="en-US" sz="1900" dirty="0" smtClean="0">
                  <a:latin typeface="Calibri" pitchFamily="-72" charset="0"/>
                </a:rPr>
                <a:t> 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   …</a:t>
              </a:r>
            </a:p>
            <a:p>
              <a:pPr eaLnBrk="0" hangingPunct="0"/>
              <a:r>
                <a:rPr lang="en-US" sz="1900" dirty="0" smtClean="0">
                  <a:latin typeface="Calibri" pitchFamily="-72" charset="0"/>
                </a:rPr>
                <a:t>    </a:t>
              </a:r>
              <a:r>
                <a:rPr lang="en-US" sz="1900" dirty="0">
                  <a:latin typeface="Calibri" pitchFamily="-72" charset="0"/>
                </a:rPr>
                <a:t>}</a:t>
              </a:r>
            </a:p>
            <a:p>
              <a:pPr eaLnBrk="0" hangingPunct="0"/>
              <a:r>
                <a:rPr lang="en-US" sz="1900" dirty="0">
                  <a:latin typeface="Calibri" pitchFamily="-72" charset="0"/>
                </a:rPr>
                <a:t> }</a:t>
              </a:r>
              <a:endParaRPr lang="en-US" dirty="0">
                <a:latin typeface="Calibri" pitchFamily="-72" charset="0"/>
              </a:endParaRPr>
            </a:p>
          </p:txBody>
        </p:sp>
      </p:grpSp>
      <p:sp>
        <p:nvSpPr>
          <p:cNvPr id="30726" name="Content Placeholder 2"/>
          <p:cNvSpPr>
            <a:spLocks/>
          </p:cNvSpPr>
          <p:nvPr/>
        </p:nvSpPr>
        <p:spPr bwMode="auto">
          <a:xfrm>
            <a:off x="3733800" y="1143000"/>
            <a:ext cx="5410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Need to encode: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States and dimensions</a:t>
            </a:r>
          </a:p>
          <a:p>
            <a:pPr marL="742950" lvl="1" indent="-285750"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000" dirty="0" smtClean="0">
                <a:latin typeface="Calibri" pitchFamily="-72" charset="0"/>
              </a:rPr>
              <a:t>Actions and supporting representation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9800" y="6248400"/>
            <a:ext cx="293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from </a:t>
            </a:r>
            <a:r>
              <a:rPr lang="en-US" dirty="0" err="1" smtClean="0"/>
              <a:t>File.plaid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plaid</Template>
  <TotalTime>24143</TotalTime>
  <Words>665</Words>
  <Application>Microsoft Macintosh PowerPoint</Application>
  <PresentationFormat>On-screen Show (4:3)</PresentationFormat>
  <Paragraphs>299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plaid</vt:lpstr>
      <vt:lpstr>Changing State in the </vt:lpstr>
      <vt:lpstr>Object Protocols</vt:lpstr>
      <vt:lpstr>File States</vt:lpstr>
      <vt:lpstr>File States</vt:lpstr>
      <vt:lpstr>File States</vt:lpstr>
      <vt:lpstr>File States</vt:lpstr>
      <vt:lpstr>Plaid Syntax</vt:lpstr>
      <vt:lpstr>Plaid Syntax</vt:lpstr>
      <vt:lpstr>Plaid Syntax</vt:lpstr>
      <vt:lpstr>Plaid Syntax</vt:lpstr>
      <vt:lpstr>Using Files</vt:lpstr>
      <vt:lpstr>Using Files</vt:lpstr>
      <vt:lpstr>Using Files</vt:lpstr>
      <vt:lpstr>Using Files</vt:lpstr>
      <vt:lpstr>Using Files</vt:lpstr>
      <vt:lpstr>Using Files</vt:lpstr>
      <vt:lpstr>And-states and Composition</vt:lpstr>
      <vt:lpstr>And-states and Composition</vt:lpstr>
      <vt:lpstr>And-states and Composition</vt:lpstr>
      <vt:lpstr>Plaid Car</vt:lpstr>
      <vt:lpstr>Plaid Car</vt:lpstr>
      <vt:lpstr>Plaid Car</vt:lpstr>
      <vt:lpstr>Plaid Car</vt:lpstr>
      <vt:lpstr>Plaid Car</vt:lpstr>
      <vt:lpstr>Plaid Car</vt:lpstr>
      <vt:lpstr>Questions?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   Programming with First-Class Typestate Abstractions</dc:title>
  <dc:creator>Jonathan Aldrich</dc:creator>
  <cp:lastModifiedBy>Karl Naden</cp:lastModifiedBy>
  <cp:revision>455</cp:revision>
  <cp:lastPrinted>2011-10-17T19:23:09Z</cp:lastPrinted>
  <dcterms:created xsi:type="dcterms:W3CDTF">2011-10-21T02:40:49Z</dcterms:created>
  <dcterms:modified xsi:type="dcterms:W3CDTF">2011-10-24T03:45:33Z</dcterms:modified>
</cp:coreProperties>
</file>