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7" r:id="rId2"/>
    <p:sldId id="256" r:id="rId3"/>
    <p:sldId id="258" r:id="rId4"/>
    <p:sldId id="260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D9F41D7-F7A8-4A9E-8757-C842AC2DCDFA}" v="49" dt="2024-11-10T21:49:14.1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7A59BF-489B-4518-8DC9-D56D0630A8E3}" type="datetimeFigureOut">
              <a:rPr lang="pt-BR" smtClean="0"/>
              <a:t>09/11/2024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CBAC1E-08C2-409B-AAA7-260B1A337E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7840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43B581-7953-4B6B-A772-3A5102948640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89460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CBAC1E-08C2-409B-AAA7-260B1A337E03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9656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2E4B09-0EA0-CA63-766E-2FFD3BE1DB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0CBCAC1-6B0C-BD7D-8721-930C2FE0FA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4EECD80-FF0F-EFC6-7E08-6B92B4429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2DA58-8EB5-4900-927F-618B5B3B645D}" type="datetimeFigureOut">
              <a:rPr lang="pt-BR" smtClean="0"/>
              <a:t>09/11/2024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88D088F-479E-1564-9C98-F413D0C26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4459206-C626-B4E0-600F-C9CF135B0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ECB5E-EBEC-4582-9DD0-15F122772A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4884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350377-B655-22AB-2B5C-815E20632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3DE4A7C-BB3B-B916-24C4-323BDA29A7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388A91C-94D7-45D8-9E72-A078A2CC9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2DA58-8EB5-4900-927F-618B5B3B645D}" type="datetimeFigureOut">
              <a:rPr lang="pt-BR" smtClean="0"/>
              <a:t>09/11/2024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F83C046-F8B4-1B29-0EBC-080D06696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1D86C12-A60A-61A0-616E-1FDB19990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ECB5E-EBEC-4582-9DD0-15F122772A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7662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3FE79B0-D01E-D6FA-6AAC-1447A186FF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4831999-106D-5001-3F93-E974B1A94E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FD6E2BC-3558-30CF-CE63-88E76F38F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2DA58-8EB5-4900-927F-618B5B3B645D}" type="datetimeFigureOut">
              <a:rPr lang="pt-BR" smtClean="0"/>
              <a:t>09/11/2024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7427861-9A3B-060F-C795-B7035024B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2C804F4-A1BE-E4A4-958D-C1C79AF82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ECB5E-EBEC-4582-9DD0-15F122772A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83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4C1DC7-A59F-BFF6-A2ED-C00E8EB14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25749BA-CB69-DEE9-235A-B39512287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A7418EE-AA34-5974-FF1D-0A1BEDE28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2DA58-8EB5-4900-927F-618B5B3B645D}" type="datetimeFigureOut">
              <a:rPr lang="pt-BR" smtClean="0"/>
              <a:t>09/11/2024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9178691-B00E-28BE-D5D1-B9E94B165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23CB927-B0AE-9614-C36A-2F15F813A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ECB5E-EBEC-4582-9DD0-15F122772A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7555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1B46E2-FAAA-855D-D7BA-DABB12D9B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AE2FB1A-29DC-61E0-6B27-05AF9364B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610772B-6EEF-16EE-EBB7-7A061F5BA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2DA58-8EB5-4900-927F-618B5B3B645D}" type="datetimeFigureOut">
              <a:rPr lang="pt-BR" smtClean="0"/>
              <a:t>09/11/2024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071B682-77BE-1D12-99B0-F73AF47A4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7795EA8-80DB-9DB4-508E-464DA8DDC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ECB5E-EBEC-4582-9DD0-15F122772A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7379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6DA363-63C2-93E2-966E-3A8EB024F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9B37C93-6D6C-9A41-7AEB-157749CBA4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D249D80-4338-3E05-282C-12A392BCE2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F3D2CC8-051F-2DBA-D5D2-CF96DD221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2DA58-8EB5-4900-927F-618B5B3B645D}" type="datetimeFigureOut">
              <a:rPr lang="pt-BR" smtClean="0"/>
              <a:t>09/11/2024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842626A-1181-6AA2-A0C1-DF6E43BDD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A21E5C3-8269-5CC0-0CD1-528ED2625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ECB5E-EBEC-4582-9DD0-15F122772A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187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EDE7E1-5843-A053-9A38-C267862CB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F8F437A-5657-0B4D-AD8A-602A25A3A9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382A848-C37B-4FD1-7D12-A5D8E301E8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72AC1E3-6C42-E494-7F09-9FF5127331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98E0728-166B-5B3F-1FBC-708BCD437B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147A2620-59ED-73E1-625E-B2995AA2B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2DA58-8EB5-4900-927F-618B5B3B645D}" type="datetimeFigureOut">
              <a:rPr lang="pt-BR" smtClean="0"/>
              <a:t>09/11/2024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1D5CD11-D3A6-4554-7AD8-1DDC67FF6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855D39A-22A9-0DA5-987A-DB0CE8EAB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ECB5E-EBEC-4582-9DD0-15F122772A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208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CFBE0B-07FA-6AEC-24CE-038064119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B147B1A-2C2B-8CE2-531A-6FA3F395C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2DA58-8EB5-4900-927F-618B5B3B645D}" type="datetimeFigureOut">
              <a:rPr lang="pt-BR" smtClean="0"/>
              <a:t>09/11/2024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15B138D-75BB-76C9-9D79-7C41A736A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7F8B676-475B-5BE5-BAB3-9D17BF973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ECB5E-EBEC-4582-9DD0-15F122772A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5389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7334DE7-74D8-C14B-A233-7CA7D558A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2DA58-8EB5-4900-927F-618B5B3B645D}" type="datetimeFigureOut">
              <a:rPr lang="pt-BR" smtClean="0"/>
              <a:t>09/11/2024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224BEC0-EEA6-DC2C-F792-AB83E9361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6140C63-9C76-526A-7ED1-017DC4AEC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ECB5E-EBEC-4582-9DD0-15F122772A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0595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82E0E3-5ED4-090B-3FFE-A3D117965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F3AD396-0AAD-2BF9-9242-98B4CAB7D0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223A6BE-0D33-AB5C-B583-98C15A4AC0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9852ADD-C3C1-1608-0D9D-FEC378FF2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2DA58-8EB5-4900-927F-618B5B3B645D}" type="datetimeFigureOut">
              <a:rPr lang="pt-BR" smtClean="0"/>
              <a:t>09/11/2024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F55B4CE-3C1F-38C5-6ED0-90A4E7B35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AEB2715-B103-DE6F-64F8-E5CBC7E94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ECB5E-EBEC-4582-9DD0-15F122772A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9720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B98632-DCA4-8D39-698E-FEFC3ED6A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7A6BFC21-A4D7-641E-074E-142A34B3DB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66D3730-8053-69DE-4BDD-D3A03B4985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127D8C4-76BB-39B1-FB77-56E732300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2DA58-8EB5-4900-927F-618B5B3B645D}" type="datetimeFigureOut">
              <a:rPr lang="pt-BR" smtClean="0"/>
              <a:t>09/11/2024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D0E93F5-F11C-F349-9BF7-F8C67C045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FA4F0E1-97A7-25AC-D91F-23151525E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ECB5E-EBEC-4582-9DD0-15F122772A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9357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DC92912-6E52-8E3F-1AA1-665179925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F344325-D4A6-75C0-CD31-185CE217A5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E8F35D1-A5FF-68BB-EB4A-851F4C8E8A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B22DA58-8EB5-4900-927F-618B5B3B645D}" type="datetimeFigureOut">
              <a:rPr lang="pt-BR" smtClean="0"/>
              <a:t>09/11/2024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552AEAC-A42D-5B4E-CF98-B5BD3A19F5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3391D59-D0C8-D8CA-0753-C7DE35CC6B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31ECB5E-EBEC-4582-9DD0-15F122772A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6938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1FD60B-B300-85B6-CA9E-0098A87751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rco 8">
            <a:extLst>
              <a:ext uri="{FF2B5EF4-FFF2-40B4-BE49-F238E27FC236}">
                <a16:creationId xmlns:a16="http://schemas.microsoft.com/office/drawing/2014/main" id="{9F28C0F5-5C94-B0F3-2478-8127EB0ED8D7}"/>
              </a:ext>
            </a:extLst>
          </p:cNvPr>
          <p:cNvSpPr/>
          <p:nvPr/>
        </p:nvSpPr>
        <p:spPr>
          <a:xfrm>
            <a:off x="17999" y="0"/>
            <a:ext cx="3600272" cy="5004619"/>
          </a:xfrm>
          <a:custGeom>
            <a:avLst/>
            <a:gdLst>
              <a:gd name="connsiteX0" fmla="*/ 864066 w 1728133"/>
              <a:gd name="connsiteY0" fmla="*/ 0 h 8070209"/>
              <a:gd name="connsiteX1" fmla="*/ 1728133 w 1728133"/>
              <a:gd name="connsiteY1" fmla="*/ 4035105 h 8070209"/>
              <a:gd name="connsiteX2" fmla="*/ 864067 w 1728133"/>
              <a:gd name="connsiteY2" fmla="*/ 4035105 h 8070209"/>
              <a:gd name="connsiteX3" fmla="*/ 864066 w 1728133"/>
              <a:gd name="connsiteY3" fmla="*/ 0 h 8070209"/>
              <a:gd name="connsiteX0" fmla="*/ 864066 w 1728133"/>
              <a:gd name="connsiteY0" fmla="*/ 0 h 8070209"/>
              <a:gd name="connsiteX1" fmla="*/ 1728133 w 1728133"/>
              <a:gd name="connsiteY1" fmla="*/ 4035105 h 8070209"/>
              <a:gd name="connsiteX0" fmla="*/ 2692865 w 3556932"/>
              <a:gd name="connsiteY0" fmla="*/ 0 h 4815281"/>
              <a:gd name="connsiteX1" fmla="*/ 3556932 w 3556932"/>
              <a:gd name="connsiteY1" fmla="*/ 4035105 h 4815281"/>
              <a:gd name="connsiteX2" fmla="*/ 0 w 3556932"/>
              <a:gd name="connsiteY2" fmla="*/ 4815281 h 4815281"/>
              <a:gd name="connsiteX3" fmla="*/ 2692865 w 3556932"/>
              <a:gd name="connsiteY3" fmla="*/ 0 h 4815281"/>
              <a:gd name="connsiteX0" fmla="*/ 2692865 w 3556932"/>
              <a:gd name="connsiteY0" fmla="*/ 0 h 4815281"/>
              <a:gd name="connsiteX1" fmla="*/ 3556932 w 3556932"/>
              <a:gd name="connsiteY1" fmla="*/ 4035105 h 4815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556932" h="4815281" stroke="0" extrusionOk="0">
                <a:moveTo>
                  <a:pt x="2692865" y="0"/>
                </a:moveTo>
                <a:cubicBezTo>
                  <a:pt x="3170076" y="0"/>
                  <a:pt x="3556932" y="1806578"/>
                  <a:pt x="3556932" y="4035105"/>
                </a:cubicBezTo>
                <a:cubicBezTo>
                  <a:pt x="3268910" y="4035105"/>
                  <a:pt x="288022" y="4815281"/>
                  <a:pt x="0" y="4815281"/>
                </a:cubicBezTo>
                <a:cubicBezTo>
                  <a:pt x="0" y="3470246"/>
                  <a:pt x="2692865" y="1345035"/>
                  <a:pt x="2692865" y="0"/>
                </a:cubicBezTo>
                <a:close/>
              </a:path>
              <a:path w="3556932" h="4815281" fill="none">
                <a:moveTo>
                  <a:pt x="2692865" y="0"/>
                </a:moveTo>
                <a:cubicBezTo>
                  <a:pt x="3170076" y="0"/>
                  <a:pt x="3556932" y="1806578"/>
                  <a:pt x="3556932" y="4035105"/>
                </a:cubicBezTo>
              </a:path>
            </a:pathLst>
          </a:cu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>
              <a:ln w="76200">
                <a:solidFill>
                  <a:schemeClr val="tx1"/>
                </a:solidFill>
              </a:ln>
            </a:endParaRPr>
          </a:p>
        </p:txBody>
      </p:sp>
      <p:sp>
        <p:nvSpPr>
          <p:cNvPr id="14" name="Arco 8">
            <a:extLst>
              <a:ext uri="{FF2B5EF4-FFF2-40B4-BE49-F238E27FC236}">
                <a16:creationId xmlns:a16="http://schemas.microsoft.com/office/drawing/2014/main" id="{16D39896-8FB0-0AA5-C270-5D9F16CB3406}"/>
              </a:ext>
            </a:extLst>
          </p:cNvPr>
          <p:cNvSpPr/>
          <p:nvPr/>
        </p:nvSpPr>
        <p:spPr>
          <a:xfrm rot="5649400">
            <a:off x="-517859" y="696826"/>
            <a:ext cx="3600000" cy="4815281"/>
          </a:xfrm>
          <a:custGeom>
            <a:avLst/>
            <a:gdLst>
              <a:gd name="connsiteX0" fmla="*/ 864066 w 1728133"/>
              <a:gd name="connsiteY0" fmla="*/ 0 h 8070209"/>
              <a:gd name="connsiteX1" fmla="*/ 1728133 w 1728133"/>
              <a:gd name="connsiteY1" fmla="*/ 4035105 h 8070209"/>
              <a:gd name="connsiteX2" fmla="*/ 864067 w 1728133"/>
              <a:gd name="connsiteY2" fmla="*/ 4035105 h 8070209"/>
              <a:gd name="connsiteX3" fmla="*/ 864066 w 1728133"/>
              <a:gd name="connsiteY3" fmla="*/ 0 h 8070209"/>
              <a:gd name="connsiteX0" fmla="*/ 864066 w 1728133"/>
              <a:gd name="connsiteY0" fmla="*/ 0 h 8070209"/>
              <a:gd name="connsiteX1" fmla="*/ 1728133 w 1728133"/>
              <a:gd name="connsiteY1" fmla="*/ 4035105 h 8070209"/>
              <a:gd name="connsiteX0" fmla="*/ 2692865 w 3556932"/>
              <a:gd name="connsiteY0" fmla="*/ 0 h 4815281"/>
              <a:gd name="connsiteX1" fmla="*/ 3556932 w 3556932"/>
              <a:gd name="connsiteY1" fmla="*/ 4035105 h 4815281"/>
              <a:gd name="connsiteX2" fmla="*/ 0 w 3556932"/>
              <a:gd name="connsiteY2" fmla="*/ 4815281 h 4815281"/>
              <a:gd name="connsiteX3" fmla="*/ 2692865 w 3556932"/>
              <a:gd name="connsiteY3" fmla="*/ 0 h 4815281"/>
              <a:gd name="connsiteX0" fmla="*/ 2692865 w 3556932"/>
              <a:gd name="connsiteY0" fmla="*/ 0 h 4815281"/>
              <a:gd name="connsiteX1" fmla="*/ 3556932 w 3556932"/>
              <a:gd name="connsiteY1" fmla="*/ 4035105 h 4815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556932" h="4815281" stroke="0" extrusionOk="0">
                <a:moveTo>
                  <a:pt x="2692865" y="0"/>
                </a:moveTo>
                <a:cubicBezTo>
                  <a:pt x="3170076" y="0"/>
                  <a:pt x="3556932" y="1806578"/>
                  <a:pt x="3556932" y="4035105"/>
                </a:cubicBezTo>
                <a:cubicBezTo>
                  <a:pt x="3268910" y="4035105"/>
                  <a:pt x="288022" y="4815281"/>
                  <a:pt x="0" y="4815281"/>
                </a:cubicBezTo>
                <a:cubicBezTo>
                  <a:pt x="0" y="3470246"/>
                  <a:pt x="2692865" y="1345035"/>
                  <a:pt x="2692865" y="0"/>
                </a:cubicBezTo>
                <a:close/>
              </a:path>
              <a:path w="3556932" h="4815281" fill="none">
                <a:moveTo>
                  <a:pt x="2692865" y="0"/>
                </a:moveTo>
                <a:cubicBezTo>
                  <a:pt x="3170076" y="0"/>
                  <a:pt x="3556932" y="1806578"/>
                  <a:pt x="3556932" y="4035105"/>
                </a:cubicBezTo>
              </a:path>
            </a:pathLst>
          </a:cu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>
              <a:ln w="76200">
                <a:solidFill>
                  <a:schemeClr val="tx1"/>
                </a:solidFill>
              </a:ln>
            </a:endParaRPr>
          </a:p>
        </p:txBody>
      </p:sp>
      <p:sp>
        <p:nvSpPr>
          <p:cNvPr id="15" name="Arco 8">
            <a:extLst>
              <a:ext uri="{FF2B5EF4-FFF2-40B4-BE49-F238E27FC236}">
                <a16:creationId xmlns:a16="http://schemas.microsoft.com/office/drawing/2014/main" id="{26DB172B-6A85-024E-111F-2A64C072010E}"/>
              </a:ext>
            </a:extLst>
          </p:cNvPr>
          <p:cNvSpPr/>
          <p:nvPr/>
        </p:nvSpPr>
        <p:spPr>
          <a:xfrm rot="2851772">
            <a:off x="3485737" y="4147330"/>
            <a:ext cx="150841" cy="71973"/>
          </a:xfrm>
          <a:custGeom>
            <a:avLst/>
            <a:gdLst>
              <a:gd name="connsiteX0" fmla="*/ 864066 w 1728133"/>
              <a:gd name="connsiteY0" fmla="*/ 0 h 8070209"/>
              <a:gd name="connsiteX1" fmla="*/ 1728133 w 1728133"/>
              <a:gd name="connsiteY1" fmla="*/ 4035105 h 8070209"/>
              <a:gd name="connsiteX2" fmla="*/ 864067 w 1728133"/>
              <a:gd name="connsiteY2" fmla="*/ 4035105 h 8070209"/>
              <a:gd name="connsiteX3" fmla="*/ 864066 w 1728133"/>
              <a:gd name="connsiteY3" fmla="*/ 0 h 8070209"/>
              <a:gd name="connsiteX0" fmla="*/ 864066 w 1728133"/>
              <a:gd name="connsiteY0" fmla="*/ 0 h 8070209"/>
              <a:gd name="connsiteX1" fmla="*/ 1728133 w 1728133"/>
              <a:gd name="connsiteY1" fmla="*/ 4035105 h 8070209"/>
              <a:gd name="connsiteX0" fmla="*/ 2692865 w 3556932"/>
              <a:gd name="connsiteY0" fmla="*/ 0 h 4815281"/>
              <a:gd name="connsiteX1" fmla="*/ 3556932 w 3556932"/>
              <a:gd name="connsiteY1" fmla="*/ 4035105 h 4815281"/>
              <a:gd name="connsiteX2" fmla="*/ 0 w 3556932"/>
              <a:gd name="connsiteY2" fmla="*/ 4815281 h 4815281"/>
              <a:gd name="connsiteX3" fmla="*/ 2692865 w 3556932"/>
              <a:gd name="connsiteY3" fmla="*/ 0 h 4815281"/>
              <a:gd name="connsiteX0" fmla="*/ 2692865 w 3556932"/>
              <a:gd name="connsiteY0" fmla="*/ 0 h 4815281"/>
              <a:gd name="connsiteX1" fmla="*/ 3556932 w 3556932"/>
              <a:gd name="connsiteY1" fmla="*/ 4035105 h 4815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556932" h="4815281" stroke="0" extrusionOk="0">
                <a:moveTo>
                  <a:pt x="2692865" y="0"/>
                </a:moveTo>
                <a:cubicBezTo>
                  <a:pt x="3170076" y="0"/>
                  <a:pt x="3556932" y="1806578"/>
                  <a:pt x="3556932" y="4035105"/>
                </a:cubicBezTo>
                <a:cubicBezTo>
                  <a:pt x="3268910" y="4035105"/>
                  <a:pt x="288022" y="4815281"/>
                  <a:pt x="0" y="4815281"/>
                </a:cubicBezTo>
                <a:cubicBezTo>
                  <a:pt x="0" y="3470246"/>
                  <a:pt x="2692865" y="1345035"/>
                  <a:pt x="2692865" y="0"/>
                </a:cubicBezTo>
                <a:close/>
              </a:path>
              <a:path w="3556932" h="4815281" fill="none">
                <a:moveTo>
                  <a:pt x="2692865" y="0"/>
                </a:moveTo>
                <a:cubicBezTo>
                  <a:pt x="3170076" y="0"/>
                  <a:pt x="3556932" y="1806578"/>
                  <a:pt x="3556932" y="4035105"/>
                </a:cubicBezTo>
              </a:path>
            </a:pathLst>
          </a:cu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>
              <a:ln w="76200">
                <a:solidFill>
                  <a:schemeClr val="tx1"/>
                </a:solidFill>
              </a:ln>
            </a:endParaRPr>
          </a:p>
        </p:txBody>
      </p:sp>
      <p:sp>
        <p:nvSpPr>
          <p:cNvPr id="17" name="Título 3">
            <a:extLst>
              <a:ext uri="{FF2B5EF4-FFF2-40B4-BE49-F238E27FC236}">
                <a16:creationId xmlns:a16="http://schemas.microsoft.com/office/drawing/2014/main" id="{E4F54A00-6F98-9497-DC38-A40A71EE0D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98548" y="4479570"/>
            <a:ext cx="6657942" cy="594677"/>
          </a:xfrm>
        </p:spPr>
        <p:txBody>
          <a:bodyPr>
            <a:noAutofit/>
          </a:bodyPr>
          <a:lstStyle/>
          <a:p>
            <a:pPr algn="l"/>
            <a:r>
              <a:rPr lang="pt-BR" sz="4200" dirty="0">
                <a:latin typeface="Aptos Display" panose="020B0004020202020204" pitchFamily="34" charset="0"/>
              </a:rPr>
              <a:t>Estudo</a:t>
            </a:r>
            <a:r>
              <a:rPr lang="pt-BR" sz="4200" dirty="0">
                <a:latin typeface="Aptos Black" panose="020F0502020204030204" pitchFamily="34" charset="0"/>
              </a:rPr>
              <a:t> </a:t>
            </a:r>
            <a:br>
              <a:rPr lang="pt-BR" sz="4200" dirty="0">
                <a:latin typeface="Aptos Black" panose="020F0502020204030204" pitchFamily="34" charset="0"/>
              </a:rPr>
            </a:br>
            <a:r>
              <a:rPr lang="pt-BR" sz="4200" dirty="0">
                <a:solidFill>
                  <a:srgbClr val="FF0000"/>
                </a:solidFill>
                <a:latin typeface="Aptos Black" panose="020F0502020204030204" pitchFamily="34" charset="0"/>
              </a:rPr>
              <a:t>Transporte Público </a:t>
            </a:r>
            <a:br>
              <a:rPr lang="pt-BR" sz="4200" dirty="0">
                <a:solidFill>
                  <a:srgbClr val="FF0000"/>
                </a:solidFill>
                <a:latin typeface="Aptos Black" panose="020F0502020204030204" pitchFamily="34" charset="0"/>
              </a:rPr>
            </a:br>
            <a:r>
              <a:rPr lang="pt-BR" sz="2400" dirty="0">
                <a:solidFill>
                  <a:srgbClr val="FF0000"/>
                </a:solidFill>
                <a:latin typeface="Aptos Black" panose="020F0502020204030204" pitchFamily="34" charset="0"/>
              </a:rPr>
              <a:t>São Paulo</a:t>
            </a:r>
            <a:br>
              <a:rPr lang="pt-BR" sz="4200" dirty="0">
                <a:solidFill>
                  <a:srgbClr val="FF0000"/>
                </a:solidFill>
                <a:latin typeface="Aptos Black" panose="020F0502020204030204" pitchFamily="34" charset="0"/>
              </a:rPr>
            </a:br>
            <a:r>
              <a:rPr lang="pt-BR" sz="2000" dirty="0">
                <a:solidFill>
                  <a:srgbClr val="FF0000"/>
                </a:solidFill>
                <a:latin typeface="Aptos Black" panose="020F0502020204030204" pitchFamily="34" charset="0"/>
              </a:rPr>
              <a:t>03 de Novembro de 2024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FE5D9138-5F0B-AE1A-1AC5-6586D4B4CE46}"/>
              </a:ext>
            </a:extLst>
          </p:cNvPr>
          <p:cNvSpPr txBox="1"/>
          <p:nvPr/>
        </p:nvSpPr>
        <p:spPr>
          <a:xfrm>
            <a:off x="17999" y="6611779"/>
            <a:ext cx="50635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i="1" dirty="0">
                <a:latin typeface="Aptos Display" panose="020B0004020202020204" pitchFamily="34" charset="0"/>
              </a:rPr>
              <a:t>Público | Compartilhamento Externo</a:t>
            </a:r>
          </a:p>
        </p:txBody>
      </p:sp>
      <p:pic>
        <p:nvPicPr>
          <p:cNvPr id="1028" name="Picture 4" descr="sptrans_logo –">
            <a:extLst>
              <a:ext uri="{FF2B5EF4-FFF2-40B4-BE49-F238E27FC236}">
                <a16:creationId xmlns:a16="http://schemas.microsoft.com/office/drawing/2014/main" id="{F1C4FA7E-B078-5E5D-2B2B-C08009C526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6466" y="302735"/>
            <a:ext cx="1155744" cy="444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6096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B4BBD1BB-965D-665D-C508-0649605D1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426" y="363794"/>
            <a:ext cx="10515600" cy="383458"/>
          </a:xfrm>
        </p:spPr>
        <p:txBody>
          <a:bodyPr>
            <a:normAutofit fontScale="90000"/>
          </a:bodyPr>
          <a:lstStyle/>
          <a:p>
            <a:r>
              <a:rPr lang="pt-BR" sz="2800" dirty="0">
                <a:latin typeface="Aptos Black" panose="020B0004020202020204" pitchFamily="34" charset="0"/>
              </a:rPr>
              <a:t>Indicadores SPTRANS</a:t>
            </a:r>
          </a:p>
        </p:txBody>
      </p:sp>
      <p:pic>
        <p:nvPicPr>
          <p:cNvPr id="7" name="Picture 4" descr="sptrans_logo –">
            <a:extLst>
              <a:ext uri="{FF2B5EF4-FFF2-40B4-BE49-F238E27FC236}">
                <a16:creationId xmlns:a16="http://schemas.microsoft.com/office/drawing/2014/main" id="{8D08E230-22FA-663C-A691-8B25D8C486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6466" y="302735"/>
            <a:ext cx="1155744" cy="444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ítulo 5">
            <a:extLst>
              <a:ext uri="{FF2B5EF4-FFF2-40B4-BE49-F238E27FC236}">
                <a16:creationId xmlns:a16="http://schemas.microsoft.com/office/drawing/2014/main" id="{56AA097E-92B9-7332-DD23-A94C019B7C87}"/>
              </a:ext>
            </a:extLst>
          </p:cNvPr>
          <p:cNvSpPr txBox="1">
            <a:spLocks/>
          </p:cNvSpPr>
          <p:nvPr/>
        </p:nvSpPr>
        <p:spPr>
          <a:xfrm>
            <a:off x="297426" y="808311"/>
            <a:ext cx="10515600" cy="3834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800" dirty="0">
                <a:latin typeface="Aptos Display" panose="020B0004020202020204" pitchFamily="34" charset="0"/>
              </a:rPr>
              <a:t>Analisando Comportamento da População Paulista – Transporte Público </a:t>
            </a:r>
          </a:p>
        </p:txBody>
      </p:sp>
      <p:pic>
        <p:nvPicPr>
          <p:cNvPr id="10" name="Gráfico 9" descr="Ônibus com preenchimento sólido">
            <a:extLst>
              <a:ext uri="{FF2B5EF4-FFF2-40B4-BE49-F238E27FC236}">
                <a16:creationId xmlns:a16="http://schemas.microsoft.com/office/drawing/2014/main" id="{099861AD-8CE2-A950-9CD4-E74CE6701E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96000" y="1548411"/>
            <a:ext cx="1096189" cy="1096189"/>
          </a:xfrm>
          <a:prstGeom prst="rect">
            <a:avLst/>
          </a:prstGeom>
        </p:spPr>
      </p:pic>
      <p:sp>
        <p:nvSpPr>
          <p:cNvPr id="11" name="Título 5">
            <a:extLst>
              <a:ext uri="{FF2B5EF4-FFF2-40B4-BE49-F238E27FC236}">
                <a16:creationId xmlns:a16="http://schemas.microsoft.com/office/drawing/2014/main" id="{6D889964-61C8-A090-30BF-A72EACA3066C}"/>
              </a:ext>
            </a:extLst>
          </p:cNvPr>
          <p:cNvSpPr txBox="1">
            <a:spLocks/>
          </p:cNvSpPr>
          <p:nvPr/>
        </p:nvSpPr>
        <p:spPr>
          <a:xfrm>
            <a:off x="7593945" y="1548411"/>
            <a:ext cx="2258961" cy="1096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pt-BR" sz="1400" dirty="0">
                <a:latin typeface="Aptos Display" panose="020B0004020202020204" pitchFamily="34" charset="0"/>
              </a:rPr>
              <a:t>Atualmente a </a:t>
            </a:r>
            <a:r>
              <a:rPr lang="pt-BR" sz="1400" dirty="0" err="1">
                <a:latin typeface="Aptos Display" panose="020B0004020202020204" pitchFamily="34" charset="0"/>
              </a:rPr>
              <a:t>Sptrans</a:t>
            </a:r>
            <a:r>
              <a:rPr lang="pt-BR" sz="1400" dirty="0">
                <a:latin typeface="Aptos Display" panose="020B0004020202020204" pitchFamily="34" charset="0"/>
              </a:rPr>
              <a:t> é responsável pelo transporte de 2,5MM de pessoas por dia</a:t>
            </a:r>
          </a:p>
        </p:txBody>
      </p:sp>
      <p:sp>
        <p:nvSpPr>
          <p:cNvPr id="12" name="Título 5">
            <a:extLst>
              <a:ext uri="{FF2B5EF4-FFF2-40B4-BE49-F238E27FC236}">
                <a16:creationId xmlns:a16="http://schemas.microsoft.com/office/drawing/2014/main" id="{025DBDC5-D80B-1BCE-A0D2-F89C2E123658}"/>
              </a:ext>
            </a:extLst>
          </p:cNvPr>
          <p:cNvSpPr txBox="1">
            <a:spLocks/>
          </p:cNvSpPr>
          <p:nvPr/>
        </p:nvSpPr>
        <p:spPr>
          <a:xfrm>
            <a:off x="327878" y="1376009"/>
            <a:ext cx="10515600" cy="3834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800" b="1" dirty="0" err="1">
                <a:solidFill>
                  <a:srgbClr val="800000"/>
                </a:solidFill>
                <a:latin typeface="Aptos Display" panose="020B0004020202020204" pitchFamily="34" charset="0"/>
              </a:rPr>
              <a:t>Sptrans</a:t>
            </a:r>
            <a:endParaRPr lang="pt-BR" sz="1800" b="1" dirty="0">
              <a:solidFill>
                <a:srgbClr val="800000"/>
              </a:solidFill>
              <a:latin typeface="Aptos Display" panose="020B0004020202020204" pitchFamily="34" charset="0"/>
            </a:endParaRPr>
          </a:p>
        </p:txBody>
      </p:sp>
      <p:sp>
        <p:nvSpPr>
          <p:cNvPr id="13" name="Título 5">
            <a:extLst>
              <a:ext uri="{FF2B5EF4-FFF2-40B4-BE49-F238E27FC236}">
                <a16:creationId xmlns:a16="http://schemas.microsoft.com/office/drawing/2014/main" id="{0B5E2A2C-91FF-B183-191E-B89E07BB06CA}"/>
              </a:ext>
            </a:extLst>
          </p:cNvPr>
          <p:cNvSpPr txBox="1">
            <a:spLocks/>
          </p:cNvSpPr>
          <p:nvPr/>
        </p:nvSpPr>
        <p:spPr>
          <a:xfrm>
            <a:off x="9904076" y="6494206"/>
            <a:ext cx="2460523" cy="363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pt-BR" sz="1200" dirty="0">
                <a:latin typeface="Aptos Display" panose="020B0004020202020204" pitchFamily="34" charset="0"/>
              </a:rPr>
              <a:t>Referência do estudo: </a:t>
            </a:r>
            <a:r>
              <a:rPr lang="pt-BR" sz="1200" dirty="0" err="1">
                <a:latin typeface="Aptos Display" panose="020B0004020202020204" pitchFamily="34" charset="0"/>
              </a:rPr>
              <a:t>Nov</a:t>
            </a:r>
            <a:r>
              <a:rPr lang="pt-BR" sz="1200" dirty="0">
                <a:latin typeface="Aptos Display" panose="020B0004020202020204" pitchFamily="34" charset="0"/>
              </a:rPr>
              <a:t>/2024</a:t>
            </a:r>
          </a:p>
        </p:txBody>
      </p:sp>
      <p:pic>
        <p:nvPicPr>
          <p:cNvPr id="2050" name="Picture 2" descr="Calendário - ícones de ferramentas e utensílios grátis">
            <a:extLst>
              <a:ext uri="{FF2B5EF4-FFF2-40B4-BE49-F238E27FC236}">
                <a16:creationId xmlns:a16="http://schemas.microsoft.com/office/drawing/2014/main" id="{FAB341C2-BD3C-69C3-867C-133E01485C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3699" y="1857735"/>
            <a:ext cx="698204" cy="68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ítulo 5">
            <a:extLst>
              <a:ext uri="{FF2B5EF4-FFF2-40B4-BE49-F238E27FC236}">
                <a16:creationId xmlns:a16="http://schemas.microsoft.com/office/drawing/2014/main" id="{08AF8F9B-3F42-355E-F1E6-57F0A4485072}"/>
              </a:ext>
            </a:extLst>
          </p:cNvPr>
          <p:cNvSpPr txBox="1">
            <a:spLocks/>
          </p:cNvSpPr>
          <p:nvPr/>
        </p:nvSpPr>
        <p:spPr>
          <a:xfrm>
            <a:off x="2216192" y="1773262"/>
            <a:ext cx="2381864" cy="9046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pt-BR" sz="1400" dirty="0">
                <a:latin typeface="Aptos Display" panose="020B0004020202020204" pitchFamily="34" charset="0"/>
              </a:rPr>
              <a:t>A empresa SPTrans assumiu a responsabilidade do transporte público de São Paulo em 1998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EF476FE6-AA5A-A39B-503D-BD16A5DBC6C8}"/>
              </a:ext>
            </a:extLst>
          </p:cNvPr>
          <p:cNvSpPr/>
          <p:nvPr/>
        </p:nvSpPr>
        <p:spPr>
          <a:xfrm>
            <a:off x="452284" y="2677891"/>
            <a:ext cx="11454581" cy="35852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Necessário Finalizar Essa parte </a:t>
            </a:r>
          </a:p>
        </p:txBody>
      </p:sp>
    </p:spTree>
    <p:extLst>
      <p:ext uri="{BB962C8B-B14F-4D97-AF65-F5344CB8AC3E}">
        <p14:creationId xmlns:p14="http://schemas.microsoft.com/office/powerpoint/2010/main" val="2254755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262FC1-9295-B2DF-A950-01594DC01A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31B0AE52-17B9-F0B1-D2DF-248CEB5C1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426" y="363794"/>
            <a:ext cx="10515600" cy="383458"/>
          </a:xfrm>
        </p:spPr>
        <p:txBody>
          <a:bodyPr>
            <a:normAutofit fontScale="90000"/>
          </a:bodyPr>
          <a:lstStyle/>
          <a:p>
            <a:r>
              <a:rPr lang="pt-BR" sz="2800" dirty="0">
                <a:latin typeface="Aptos Black" panose="020B0004020202020204" pitchFamily="34" charset="0"/>
              </a:rPr>
              <a:t>Arrecadação SPTRANS | Como a SPTrans lucra em São Paulo</a:t>
            </a:r>
          </a:p>
        </p:txBody>
      </p:sp>
      <p:pic>
        <p:nvPicPr>
          <p:cNvPr id="7" name="Picture 4" descr="sptrans_logo –">
            <a:extLst>
              <a:ext uri="{FF2B5EF4-FFF2-40B4-BE49-F238E27FC236}">
                <a16:creationId xmlns:a16="http://schemas.microsoft.com/office/drawing/2014/main" id="{B90FDA5F-9352-DA23-5A7F-E896D71919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6466" y="302735"/>
            <a:ext cx="1155744" cy="444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ítulo 5">
            <a:extLst>
              <a:ext uri="{FF2B5EF4-FFF2-40B4-BE49-F238E27FC236}">
                <a16:creationId xmlns:a16="http://schemas.microsoft.com/office/drawing/2014/main" id="{53472EBE-9DA0-208F-EA96-3DDC94C9CE65}"/>
              </a:ext>
            </a:extLst>
          </p:cNvPr>
          <p:cNvSpPr txBox="1">
            <a:spLocks/>
          </p:cNvSpPr>
          <p:nvPr/>
        </p:nvSpPr>
        <p:spPr>
          <a:xfrm>
            <a:off x="297426" y="808311"/>
            <a:ext cx="10515600" cy="3834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800" dirty="0">
                <a:latin typeface="Aptos Display" panose="020B0004020202020204" pitchFamily="34" charset="0"/>
              </a:rPr>
              <a:t>Analisando Comportamento- Arrecadação de Verbas </a:t>
            </a:r>
          </a:p>
        </p:txBody>
      </p:sp>
      <p:sp>
        <p:nvSpPr>
          <p:cNvPr id="12" name="Título 5">
            <a:extLst>
              <a:ext uri="{FF2B5EF4-FFF2-40B4-BE49-F238E27FC236}">
                <a16:creationId xmlns:a16="http://schemas.microsoft.com/office/drawing/2014/main" id="{356BCE7A-28C4-C736-8196-9ADA820B3B88}"/>
              </a:ext>
            </a:extLst>
          </p:cNvPr>
          <p:cNvSpPr txBox="1">
            <a:spLocks/>
          </p:cNvSpPr>
          <p:nvPr/>
        </p:nvSpPr>
        <p:spPr>
          <a:xfrm>
            <a:off x="327878" y="1376009"/>
            <a:ext cx="10515600" cy="3834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800" b="1" dirty="0">
                <a:solidFill>
                  <a:srgbClr val="800000"/>
                </a:solidFill>
                <a:latin typeface="Aptos Display" panose="020B0004020202020204" pitchFamily="34" charset="0"/>
              </a:rPr>
              <a:t>Verbas arrecadadas SPTrans (2012 - 2006)</a:t>
            </a:r>
          </a:p>
        </p:txBody>
      </p:sp>
      <p:sp>
        <p:nvSpPr>
          <p:cNvPr id="13" name="Título 5">
            <a:extLst>
              <a:ext uri="{FF2B5EF4-FFF2-40B4-BE49-F238E27FC236}">
                <a16:creationId xmlns:a16="http://schemas.microsoft.com/office/drawing/2014/main" id="{7033AAF8-EA72-1D43-F059-4A085346D9EC}"/>
              </a:ext>
            </a:extLst>
          </p:cNvPr>
          <p:cNvSpPr txBox="1">
            <a:spLocks/>
          </p:cNvSpPr>
          <p:nvPr/>
        </p:nvSpPr>
        <p:spPr>
          <a:xfrm>
            <a:off x="9904076" y="6494206"/>
            <a:ext cx="2460523" cy="363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pt-BR" sz="1200" dirty="0">
                <a:latin typeface="Aptos Display" panose="020B0004020202020204" pitchFamily="34" charset="0"/>
              </a:rPr>
              <a:t>Referência do estudo: </a:t>
            </a:r>
            <a:r>
              <a:rPr lang="pt-BR" sz="1200" dirty="0" err="1">
                <a:latin typeface="Aptos Display" panose="020B0004020202020204" pitchFamily="34" charset="0"/>
              </a:rPr>
              <a:t>Nov</a:t>
            </a:r>
            <a:r>
              <a:rPr lang="pt-BR" sz="1200" dirty="0">
                <a:latin typeface="Aptos Display" panose="020B0004020202020204" pitchFamily="34" charset="0"/>
              </a:rPr>
              <a:t>/2024</a:t>
            </a:r>
          </a:p>
        </p:txBody>
      </p:sp>
      <p:pic>
        <p:nvPicPr>
          <p:cNvPr id="3074" name="Picture 2" descr="Bilhete Único - SPTrans">
            <a:extLst>
              <a:ext uri="{FF2B5EF4-FFF2-40B4-BE49-F238E27FC236}">
                <a16:creationId xmlns:a16="http://schemas.microsoft.com/office/drawing/2014/main" id="{9C4DCB71-58A6-9AE1-6B70-55CC2274FB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0378" y="1950851"/>
            <a:ext cx="852747" cy="707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5">
            <a:extLst>
              <a:ext uri="{FF2B5EF4-FFF2-40B4-BE49-F238E27FC236}">
                <a16:creationId xmlns:a16="http://schemas.microsoft.com/office/drawing/2014/main" id="{AB779CD1-9411-2BA5-A054-B7D2D5045D8C}"/>
              </a:ext>
            </a:extLst>
          </p:cNvPr>
          <p:cNvSpPr txBox="1">
            <a:spLocks/>
          </p:cNvSpPr>
          <p:nvPr/>
        </p:nvSpPr>
        <p:spPr>
          <a:xfrm>
            <a:off x="6101407" y="1950851"/>
            <a:ext cx="5272066" cy="7077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pt-BR" sz="1400" dirty="0">
                <a:latin typeface="Aptos Display" panose="020B0004020202020204" pitchFamily="34" charset="0"/>
              </a:rPr>
              <a:t>Cerca de  60% do valor arrecadado em transporte pela SPTrans vem de linhas que ligam os bairros aos grandes centros, os outros 40% vem de linhas que ligam os bairros a bairros</a:t>
            </a:r>
          </a:p>
        </p:txBody>
      </p:sp>
      <p:sp>
        <p:nvSpPr>
          <p:cNvPr id="4" name="Título 5">
            <a:extLst>
              <a:ext uri="{FF2B5EF4-FFF2-40B4-BE49-F238E27FC236}">
                <a16:creationId xmlns:a16="http://schemas.microsoft.com/office/drawing/2014/main" id="{26389809-ED98-1E8D-F5C9-54B6500297C1}"/>
              </a:ext>
            </a:extLst>
          </p:cNvPr>
          <p:cNvSpPr txBox="1">
            <a:spLocks/>
          </p:cNvSpPr>
          <p:nvPr/>
        </p:nvSpPr>
        <p:spPr>
          <a:xfrm>
            <a:off x="1905984" y="1852427"/>
            <a:ext cx="2581953" cy="9046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pt-BR" sz="1400" dirty="0">
                <a:latin typeface="Aptos Display" panose="020B0004020202020204" pitchFamily="34" charset="0"/>
              </a:rPr>
              <a:t>De 2006 para 2012 tivemos um aumento percentual de 2,5% dos transportes de bairro-a-bairro</a:t>
            </a:r>
          </a:p>
        </p:txBody>
      </p:sp>
      <p:pic>
        <p:nvPicPr>
          <p:cNvPr id="3076" name="Picture 4" descr="Ícone Animado de Ônibus | Ícone Animado de transporte Grátis">
            <a:extLst>
              <a:ext uri="{FF2B5EF4-FFF2-40B4-BE49-F238E27FC236}">
                <a16:creationId xmlns:a16="http://schemas.microsoft.com/office/drawing/2014/main" id="{0570F8AE-DFFA-5BE5-5A1C-79CEE812CA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028" y="1778715"/>
            <a:ext cx="1052052" cy="1052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F178E527-B212-48C4-6F1E-E4E7A8BA5BB4}"/>
              </a:ext>
            </a:extLst>
          </p:cNvPr>
          <p:cNvSpPr/>
          <p:nvPr/>
        </p:nvSpPr>
        <p:spPr>
          <a:xfrm>
            <a:off x="327878" y="3022150"/>
            <a:ext cx="11274187" cy="33196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Em andamento, necessário, Explorar os dados abertos ainda </a:t>
            </a:r>
          </a:p>
        </p:txBody>
      </p:sp>
    </p:spTree>
    <p:extLst>
      <p:ext uri="{BB962C8B-B14F-4D97-AF65-F5344CB8AC3E}">
        <p14:creationId xmlns:p14="http://schemas.microsoft.com/office/powerpoint/2010/main" val="4069079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B1B5BE-49B6-A64D-DC90-6697881BDA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78A672BA-C158-668A-57DA-739752DFB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426" y="363794"/>
            <a:ext cx="10515600" cy="383458"/>
          </a:xfrm>
        </p:spPr>
        <p:txBody>
          <a:bodyPr>
            <a:normAutofit fontScale="90000"/>
          </a:bodyPr>
          <a:lstStyle/>
          <a:p>
            <a:r>
              <a:rPr lang="pt-BR" sz="2800" dirty="0">
                <a:latin typeface="Aptos Black" panose="020B0004020202020204" pitchFamily="34" charset="0"/>
              </a:rPr>
              <a:t>SPTRANS | Sistema de Numeração dos Ónibus em São Paulo</a:t>
            </a:r>
          </a:p>
        </p:txBody>
      </p:sp>
      <p:pic>
        <p:nvPicPr>
          <p:cNvPr id="7" name="Picture 4" descr="sptrans_logo –">
            <a:extLst>
              <a:ext uri="{FF2B5EF4-FFF2-40B4-BE49-F238E27FC236}">
                <a16:creationId xmlns:a16="http://schemas.microsoft.com/office/drawing/2014/main" id="{DA853E5C-11CF-E395-824B-2B488A6F07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6466" y="302735"/>
            <a:ext cx="1155744" cy="444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ítulo 5">
            <a:extLst>
              <a:ext uri="{FF2B5EF4-FFF2-40B4-BE49-F238E27FC236}">
                <a16:creationId xmlns:a16="http://schemas.microsoft.com/office/drawing/2014/main" id="{9DCD11B1-5625-A8EA-0DAC-34FAEEA9CBE3}"/>
              </a:ext>
            </a:extLst>
          </p:cNvPr>
          <p:cNvSpPr txBox="1">
            <a:spLocks/>
          </p:cNvSpPr>
          <p:nvPr/>
        </p:nvSpPr>
        <p:spPr>
          <a:xfrm>
            <a:off x="297426" y="808311"/>
            <a:ext cx="10515600" cy="3834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800" dirty="0">
                <a:latin typeface="Aptos Display" panose="020B0004020202020204" pitchFamily="34" charset="0"/>
              </a:rPr>
              <a:t>Entendendo a Lógica dos Números das Linhas de Ônibus pela SPTrans</a:t>
            </a:r>
          </a:p>
        </p:txBody>
      </p:sp>
      <p:sp>
        <p:nvSpPr>
          <p:cNvPr id="12" name="Título 5">
            <a:extLst>
              <a:ext uri="{FF2B5EF4-FFF2-40B4-BE49-F238E27FC236}">
                <a16:creationId xmlns:a16="http://schemas.microsoft.com/office/drawing/2014/main" id="{BB4C6369-8341-2549-156F-9EA9239551F4}"/>
              </a:ext>
            </a:extLst>
          </p:cNvPr>
          <p:cNvSpPr txBox="1">
            <a:spLocks/>
          </p:cNvSpPr>
          <p:nvPr/>
        </p:nvSpPr>
        <p:spPr>
          <a:xfrm>
            <a:off x="297426" y="1370396"/>
            <a:ext cx="10515600" cy="3834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800" b="1" dirty="0">
                <a:solidFill>
                  <a:srgbClr val="800000"/>
                </a:solidFill>
                <a:latin typeface="Aptos Display" panose="020B0004020202020204" pitchFamily="34" charset="0"/>
              </a:rPr>
              <a:t>Como identificar as Linhas de Ônibus </a:t>
            </a:r>
          </a:p>
        </p:txBody>
      </p:sp>
      <p:sp>
        <p:nvSpPr>
          <p:cNvPr id="13" name="Título 5">
            <a:extLst>
              <a:ext uri="{FF2B5EF4-FFF2-40B4-BE49-F238E27FC236}">
                <a16:creationId xmlns:a16="http://schemas.microsoft.com/office/drawing/2014/main" id="{F7B6A267-C36A-A254-5541-8E277BD3D1EE}"/>
              </a:ext>
            </a:extLst>
          </p:cNvPr>
          <p:cNvSpPr txBox="1">
            <a:spLocks/>
          </p:cNvSpPr>
          <p:nvPr/>
        </p:nvSpPr>
        <p:spPr>
          <a:xfrm>
            <a:off x="9904076" y="6494206"/>
            <a:ext cx="2460523" cy="363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pt-BR" sz="1200" dirty="0">
                <a:latin typeface="Aptos Display" panose="020B0004020202020204" pitchFamily="34" charset="0"/>
              </a:rPr>
              <a:t>Referência do estudo: </a:t>
            </a:r>
            <a:r>
              <a:rPr lang="pt-BR" sz="1200" dirty="0" err="1">
                <a:latin typeface="Aptos Display" panose="020B0004020202020204" pitchFamily="34" charset="0"/>
              </a:rPr>
              <a:t>Nov</a:t>
            </a:r>
            <a:r>
              <a:rPr lang="pt-BR" sz="1200" dirty="0">
                <a:latin typeface="Aptos Display" panose="020B0004020202020204" pitchFamily="34" charset="0"/>
              </a:rPr>
              <a:t>/2024</a:t>
            </a:r>
          </a:p>
        </p:txBody>
      </p:sp>
      <p:sp>
        <p:nvSpPr>
          <p:cNvPr id="4" name="Título 5">
            <a:extLst>
              <a:ext uri="{FF2B5EF4-FFF2-40B4-BE49-F238E27FC236}">
                <a16:creationId xmlns:a16="http://schemas.microsoft.com/office/drawing/2014/main" id="{2C517368-0B42-9E7D-1394-27C000E03629}"/>
              </a:ext>
            </a:extLst>
          </p:cNvPr>
          <p:cNvSpPr txBox="1">
            <a:spLocks/>
          </p:cNvSpPr>
          <p:nvPr/>
        </p:nvSpPr>
        <p:spPr>
          <a:xfrm>
            <a:off x="1905984" y="1760484"/>
            <a:ext cx="2581953" cy="9046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pt-BR" sz="1200" dirty="0"/>
              <a:t>A numeração dos ônibus é composta por 4 dígitos. Mas com apenas os dois primeiro dígito conseguimos identificar uma linha de ónibus </a:t>
            </a:r>
            <a:endParaRPr lang="pt-BR" sz="2400" dirty="0">
              <a:latin typeface="Aptos Display" panose="020B0004020202020204" pitchFamily="34" charset="0"/>
            </a:endParaRPr>
          </a:p>
        </p:txBody>
      </p:sp>
      <p:pic>
        <p:nvPicPr>
          <p:cNvPr id="5122" name="Picture 2" descr="Placa de carro - ícones de transporte grátis">
            <a:extLst>
              <a:ext uri="{FF2B5EF4-FFF2-40B4-BE49-F238E27FC236}">
                <a16:creationId xmlns:a16="http://schemas.microsoft.com/office/drawing/2014/main" id="{2E8FC53F-31AE-F70C-A278-B98D2271C9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345" y="1616717"/>
            <a:ext cx="1192161" cy="1192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53ADA1C0-6176-7191-BD78-7EF971D1BE96}"/>
              </a:ext>
            </a:extLst>
          </p:cNvPr>
          <p:cNvSpPr txBox="1"/>
          <p:nvPr/>
        </p:nvSpPr>
        <p:spPr>
          <a:xfrm>
            <a:off x="428687" y="2963836"/>
            <a:ext cx="5234694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800000"/>
                </a:solidFill>
                <a:latin typeface="Aptos Display" panose="020B0004020202020204" pitchFamily="34" charset="0"/>
                <a:ea typeface="+mj-ea"/>
                <a:cs typeface="+mj-cs"/>
              </a:rPr>
              <a:t>O primeiro dígito indica a zona principal onde a linha circula:</a:t>
            </a:r>
          </a:p>
          <a:p>
            <a:endParaRPr lang="pt-BR" b="1" dirty="0">
              <a:solidFill>
                <a:srgbClr val="800000"/>
              </a:solidFill>
              <a:latin typeface="Aptos Display" panose="020B0004020202020204" pitchFamily="34" charset="0"/>
              <a:ea typeface="+mj-ea"/>
              <a:cs typeface="+mj-cs"/>
            </a:endParaRPr>
          </a:p>
          <a:p>
            <a:r>
              <a:rPr lang="pt-BR" sz="1200" b="1" dirty="0"/>
              <a:t>01</a:t>
            </a:r>
            <a:r>
              <a:rPr lang="pt-BR" sz="1200" dirty="0"/>
              <a:t> - Zona Centro</a:t>
            </a:r>
          </a:p>
          <a:p>
            <a:endParaRPr lang="pt-BR" sz="1200" b="1" dirty="0"/>
          </a:p>
          <a:p>
            <a:r>
              <a:rPr lang="pt-BR" sz="1200" b="1" dirty="0"/>
              <a:t>02</a:t>
            </a:r>
            <a:r>
              <a:rPr lang="pt-BR" sz="1200" dirty="0"/>
              <a:t> - Zona Norte</a:t>
            </a:r>
          </a:p>
          <a:p>
            <a:endParaRPr lang="pt-BR" sz="1200" b="1" dirty="0"/>
          </a:p>
          <a:p>
            <a:r>
              <a:rPr lang="pt-BR" sz="1200" b="1" dirty="0"/>
              <a:t>03</a:t>
            </a:r>
            <a:r>
              <a:rPr lang="pt-BR" sz="1200" dirty="0"/>
              <a:t> - Zona Leste</a:t>
            </a:r>
          </a:p>
          <a:p>
            <a:endParaRPr lang="pt-BR" sz="1200" b="1" dirty="0"/>
          </a:p>
          <a:p>
            <a:r>
              <a:rPr lang="pt-BR" sz="1200" b="1" dirty="0"/>
              <a:t>04</a:t>
            </a:r>
            <a:r>
              <a:rPr lang="pt-BR" sz="1200" dirty="0"/>
              <a:t> - Zona Sul</a:t>
            </a:r>
          </a:p>
          <a:p>
            <a:endParaRPr lang="pt-BR" sz="1200" b="1" dirty="0"/>
          </a:p>
          <a:p>
            <a:r>
              <a:rPr lang="pt-BR" sz="1200" b="1" dirty="0"/>
              <a:t>05</a:t>
            </a:r>
            <a:r>
              <a:rPr lang="pt-BR" sz="1200" dirty="0"/>
              <a:t> - Zona Oeste</a:t>
            </a:r>
          </a:p>
          <a:p>
            <a:endParaRPr lang="pt-BR" sz="1200" b="1" dirty="0"/>
          </a:p>
          <a:p>
            <a:r>
              <a:rPr lang="pt-BR" sz="1200" b="1" dirty="0"/>
              <a:t>06-09</a:t>
            </a:r>
            <a:r>
              <a:rPr lang="pt-BR" sz="1200" dirty="0"/>
              <a:t> - Corredores metropolitanos e intermunicipais, linhas especiais.</a:t>
            </a:r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9683710A-F53C-0E41-5FC4-98756E80EE47}"/>
              </a:ext>
            </a:extLst>
          </p:cNvPr>
          <p:cNvSpPr/>
          <p:nvPr/>
        </p:nvSpPr>
        <p:spPr>
          <a:xfrm>
            <a:off x="6292647" y="1252828"/>
            <a:ext cx="5392008" cy="5088978"/>
          </a:xfrm>
          <a:prstGeom prst="round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Título 5">
            <a:extLst>
              <a:ext uri="{FF2B5EF4-FFF2-40B4-BE49-F238E27FC236}">
                <a16:creationId xmlns:a16="http://schemas.microsoft.com/office/drawing/2014/main" id="{A263EFDC-3A8D-3611-ED38-68550221E432}"/>
              </a:ext>
            </a:extLst>
          </p:cNvPr>
          <p:cNvSpPr txBox="1">
            <a:spLocks/>
          </p:cNvSpPr>
          <p:nvPr/>
        </p:nvSpPr>
        <p:spPr>
          <a:xfrm>
            <a:off x="6636774" y="1487964"/>
            <a:ext cx="4176252" cy="3834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800" b="1" dirty="0">
                <a:latin typeface="Aptos Display" panose="020B0004020202020204" pitchFamily="34" charset="0"/>
              </a:rPr>
              <a:t>Os Ônibus que mais param em são Paulo Por região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D79F1893-DF2E-55D9-2967-A3864C205DEE}"/>
              </a:ext>
            </a:extLst>
          </p:cNvPr>
          <p:cNvSpPr txBox="1"/>
          <p:nvPr/>
        </p:nvSpPr>
        <p:spPr>
          <a:xfrm>
            <a:off x="6636774" y="2104103"/>
            <a:ext cx="4621161" cy="3814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5989750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1386</TotalTime>
  <Words>267</Words>
  <Application>Microsoft Office PowerPoint</Application>
  <PresentationFormat>Widescreen</PresentationFormat>
  <Paragraphs>37</Paragraphs>
  <Slides>4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9" baseType="lpstr">
      <vt:lpstr>Aptos</vt:lpstr>
      <vt:lpstr>Aptos Black</vt:lpstr>
      <vt:lpstr>Aptos Display</vt:lpstr>
      <vt:lpstr>Arial</vt:lpstr>
      <vt:lpstr>Tema do Office</vt:lpstr>
      <vt:lpstr>Estudo  Transporte Público  São Paulo 03 de Novembro de 2024</vt:lpstr>
      <vt:lpstr>Indicadores SPTRANS</vt:lpstr>
      <vt:lpstr>Arrecadação SPTRANS | Como a SPTrans lucra em São Paulo</vt:lpstr>
      <vt:lpstr>SPTRANS | Sistema de Numeração dos Ónibus em São Paulo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jonathan alves</dc:creator>
  <cp:lastModifiedBy>jonathan alves</cp:lastModifiedBy>
  <cp:revision>2</cp:revision>
  <dcterms:created xsi:type="dcterms:W3CDTF">2024-11-09T22:55:20Z</dcterms:created>
  <dcterms:modified xsi:type="dcterms:W3CDTF">2024-11-10T22:01:51Z</dcterms:modified>
</cp:coreProperties>
</file>