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2" r:id="rId4"/>
    <p:sldId id="260" r:id="rId5"/>
    <p:sldId id="256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9F41D7-F7A8-4A9E-8757-C842AC2DCDFA}" v="49" dt="2024-11-10T21:49:14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Passageiro</a:t>
            </a:r>
            <a:r>
              <a:rPr lang="en-US" baseline="0"/>
              <a:t> Transportados SPTrans</a:t>
            </a:r>
          </a:p>
          <a:p>
            <a:pPr>
              <a:defRPr/>
            </a:pPr>
            <a:r>
              <a:rPr lang="en-US" sz="900" baseline="0"/>
              <a:t>Todas os passageiros de são paulo  nos anos 2003 - 2024</a:t>
            </a:r>
          </a:p>
        </c:rich>
      </c:tx>
      <c:layout>
        <c:manualLayout>
          <c:xMode val="edge"/>
          <c:yMode val="edge"/>
          <c:x val="0.16498674745299571"/>
          <c:y val="6.48149134690025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8353083881055959E-2"/>
          <c:y val="0.23706753527450955"/>
          <c:w val="0.91255181924775375"/>
          <c:h val="0.67040135608048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Planilha1!$G$3</c:f>
              <c:strCache>
                <c:ptCount val="1"/>
                <c:pt idx="0">
                  <c:v>Num. Passageiros Transportados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Planilha1!$F$4:$F$15</c:f>
              <c:numCache>
                <c:formatCode>General</c:formatCode>
                <c:ptCount val="12"/>
                <c:pt idx="0">
                  <c:v>2003</c:v>
                </c:pt>
                <c:pt idx="1">
                  <c:v>2005</c:v>
                </c:pt>
                <c:pt idx="2">
                  <c:v>2007</c:v>
                </c:pt>
                <c:pt idx="3">
                  <c:v>2009</c:v>
                </c:pt>
                <c:pt idx="4">
                  <c:v>2011</c:v>
                </c:pt>
                <c:pt idx="5">
                  <c:v>2013</c:v>
                </c:pt>
                <c:pt idx="6">
                  <c:v>2015</c:v>
                </c:pt>
                <c:pt idx="7">
                  <c:v>2017</c:v>
                </c:pt>
                <c:pt idx="8">
                  <c:v>2019</c:v>
                </c:pt>
                <c:pt idx="9">
                  <c:v>2021</c:v>
                </c:pt>
                <c:pt idx="10">
                  <c:v>2023</c:v>
                </c:pt>
                <c:pt idx="11">
                  <c:v>2024</c:v>
                </c:pt>
              </c:numCache>
            </c:numRef>
          </c:cat>
          <c:val>
            <c:numRef>
              <c:f>Planilha1!$G$4:$G$15</c:f>
              <c:numCache>
                <c:formatCode>_-* #,##0.0_-;\-* #,##0.0_-;_-* "-"??_-;_-@_-</c:formatCode>
                <c:ptCount val="12"/>
                <c:pt idx="0">
                  <c:v>5.8484249300000002</c:v>
                </c:pt>
                <c:pt idx="1">
                  <c:v>5.841753261</c:v>
                </c:pt>
                <c:pt idx="2">
                  <c:v>5.7914169160000002</c:v>
                </c:pt>
                <c:pt idx="3">
                  <c:v>5.8306880220000004</c:v>
                </c:pt>
                <c:pt idx="4">
                  <c:v>5.7285426140000002</c:v>
                </c:pt>
                <c:pt idx="5">
                  <c:v>5.597831244</c:v>
                </c:pt>
                <c:pt idx="6">
                  <c:v>5.2763815279999999</c:v>
                </c:pt>
                <c:pt idx="7">
                  <c:v>3.1265053620000001</c:v>
                </c:pt>
                <c:pt idx="8">
                  <c:v>3.3490550259999998</c:v>
                </c:pt>
                <c:pt idx="9">
                  <c:v>4.1004070400000003</c:v>
                </c:pt>
                <c:pt idx="10">
                  <c:v>4.1627671519999998</c:v>
                </c:pt>
                <c:pt idx="11">
                  <c:v>3.6258756679999999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E3-4209-BB32-D36BC4629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517396960"/>
        <c:axId val="517398880"/>
      </c:barChart>
      <c:catAx>
        <c:axId val="51739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7398880"/>
        <c:crosses val="autoZero"/>
        <c:auto val="1"/>
        <c:lblAlgn val="ctr"/>
        <c:lblOffset val="100"/>
        <c:noMultiLvlLbl val="0"/>
      </c:catAx>
      <c:valAx>
        <c:axId val="517398880"/>
        <c:scaling>
          <c:orientation val="minMax"/>
        </c:scaling>
        <c:delete val="1"/>
        <c:axPos val="l"/>
        <c:numFmt formatCode="_-* #,##0.0_-;\-* #,##0.0_-;_-* &quot;-&quot;??_-;_-@_-" sourceLinked="1"/>
        <c:majorTickMark val="none"/>
        <c:minorTickMark val="none"/>
        <c:tickLblPos val="nextTo"/>
        <c:crossAx val="517396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Passageiro</a:t>
            </a:r>
            <a:r>
              <a:rPr lang="en-US" baseline="0"/>
              <a:t> Transportados SPTrans</a:t>
            </a:r>
          </a:p>
          <a:p>
            <a:pPr>
              <a:defRPr/>
            </a:pPr>
            <a:r>
              <a:rPr lang="en-US" sz="900" baseline="0"/>
              <a:t>Todas os passageiros de são paulo  nos anos 2003 - 2024</a:t>
            </a:r>
          </a:p>
        </c:rich>
      </c:tx>
      <c:layout>
        <c:manualLayout>
          <c:xMode val="edge"/>
          <c:yMode val="edge"/>
          <c:x val="0.16498674745299571"/>
          <c:y val="6.48149134690025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8353083881055959E-2"/>
          <c:y val="0.23706753527450955"/>
          <c:w val="0.91255181924775375"/>
          <c:h val="0.67040135608048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Planilha1!$G$3</c:f>
              <c:strCache>
                <c:ptCount val="1"/>
                <c:pt idx="0">
                  <c:v>Num. Passageiros Transportados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Planilha1!$F$4:$F$15</c:f>
              <c:numCache>
                <c:formatCode>General</c:formatCode>
                <c:ptCount val="12"/>
                <c:pt idx="0">
                  <c:v>2003</c:v>
                </c:pt>
                <c:pt idx="1">
                  <c:v>2005</c:v>
                </c:pt>
                <c:pt idx="2">
                  <c:v>2007</c:v>
                </c:pt>
                <c:pt idx="3">
                  <c:v>2009</c:v>
                </c:pt>
                <c:pt idx="4">
                  <c:v>2011</c:v>
                </c:pt>
                <c:pt idx="5">
                  <c:v>2013</c:v>
                </c:pt>
                <c:pt idx="6">
                  <c:v>2015</c:v>
                </c:pt>
                <c:pt idx="7">
                  <c:v>2017</c:v>
                </c:pt>
                <c:pt idx="8">
                  <c:v>2019</c:v>
                </c:pt>
                <c:pt idx="9">
                  <c:v>2021</c:v>
                </c:pt>
                <c:pt idx="10">
                  <c:v>2023</c:v>
                </c:pt>
                <c:pt idx="11">
                  <c:v>2024</c:v>
                </c:pt>
              </c:numCache>
            </c:numRef>
          </c:cat>
          <c:val>
            <c:numRef>
              <c:f>Planilha1!$G$4:$G$15</c:f>
              <c:numCache>
                <c:formatCode>_-* #,##0.0_-;\-* #,##0.0_-;_-* "-"??_-;_-@_-</c:formatCode>
                <c:ptCount val="12"/>
                <c:pt idx="0">
                  <c:v>5.8484249300000002</c:v>
                </c:pt>
                <c:pt idx="1">
                  <c:v>5.841753261</c:v>
                </c:pt>
                <c:pt idx="2">
                  <c:v>5.7914169160000002</c:v>
                </c:pt>
                <c:pt idx="3">
                  <c:v>5.8306880220000004</c:v>
                </c:pt>
                <c:pt idx="4">
                  <c:v>5.7285426140000002</c:v>
                </c:pt>
                <c:pt idx="5">
                  <c:v>5.597831244</c:v>
                </c:pt>
                <c:pt idx="6">
                  <c:v>5.2763815279999999</c:v>
                </c:pt>
                <c:pt idx="7">
                  <c:v>3.1265053620000001</c:v>
                </c:pt>
                <c:pt idx="8">
                  <c:v>3.3490550259999998</c:v>
                </c:pt>
                <c:pt idx="9">
                  <c:v>4.1004070400000003</c:v>
                </c:pt>
                <c:pt idx="10">
                  <c:v>4.1627671519999998</c:v>
                </c:pt>
                <c:pt idx="11">
                  <c:v>3.6258756679999999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E3-4209-BB32-D36BC4629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517396960"/>
        <c:axId val="517398880"/>
      </c:barChart>
      <c:catAx>
        <c:axId val="51739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7398880"/>
        <c:crosses val="autoZero"/>
        <c:auto val="1"/>
        <c:lblAlgn val="ctr"/>
        <c:lblOffset val="100"/>
        <c:noMultiLvlLbl val="0"/>
      </c:catAx>
      <c:valAx>
        <c:axId val="517398880"/>
        <c:scaling>
          <c:orientation val="minMax"/>
        </c:scaling>
        <c:delete val="1"/>
        <c:axPos val="l"/>
        <c:numFmt formatCode="_-* #,##0.0_-;\-* #,##0.0_-;_-* &quot;-&quot;??_-;_-@_-" sourceLinked="1"/>
        <c:majorTickMark val="none"/>
        <c:minorTickMark val="none"/>
        <c:tickLblPos val="nextTo"/>
        <c:crossAx val="517396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7:33:44.1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1518 24575,'-1'0'0,"-1"0"0,1-1 0,-1 1 0,1-1 0,0 1 0,-1-1 0,1 0 0,0 0 0,0 1 0,-1-1 0,1 0 0,0 0 0,0 0 0,0 0 0,0 0 0,0-1 0,0 1 0,0 0 0,0 0 0,1-1 0,-1 1 0,0 0 0,1-1 0,-1 1 0,1-1 0,-1-2 0,-8-44 0,9 44 0,-6-72 0,6-95 0,1 87 0,-1 74 0,0 0 0,1-1 0,0 1 0,1 0 0,0-1 0,0 1 0,6-14 0,-5 19 0,-1 0 0,1 1 0,0-1 0,0 1 0,0 0 0,1 0 0,-1 0 0,1 0 0,0 1 0,0-1 0,0 1 0,1 0 0,-1 1 0,1-1 0,0 1 0,6-3 0,27-8 0,0 2 0,40-6 0,53-15 0,-117 27 0,0 0 0,0-1 0,-1 0 0,0-1 0,0-1 0,21-16 0,-29 18 0,0 0 0,0 1 0,0-2 0,-1 1 0,0 0 0,0-1 0,-1 0 0,1 0 0,-2 0 0,1 0 0,-1 0 0,0-1 0,0 1 0,-1-1 0,0-8 0,2-18 0,-2-1 0,-4-37 0,0 22 0,3 9 0,2 0 0,2 0 0,1 0 0,15-54 0,-18 86 0,1 0 0,0 0 0,1 0 0,0 0 0,1 0 0,-1 1 0,2 0 0,-1 0 0,1 0 0,0 1 0,1 0 0,11-10 0,-5 7 0,0 1 0,1 0 0,0 1 0,1 0 0,0 1 0,23-7 0,12-4 0,-28 9 0,1 1 0,0 1 0,0 0 0,1 2 0,34-3 0,187 8 0,-120 1 0,-117 0 9,0-1-1,0 1 0,-1 0 0,1 1 0,0 0 1,-1 0-1,0 0 0,1 1 0,-1 0 1,0 1-1,0 0 0,7 5 0,4 5-378,-1 0-1,28 31 1,-37-37 9,15 16-6465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7:34:14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7:34:29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1181 0 24575,'0'10'0,"0"17"0,0 0 0,2-1 0,0 1 0,11 40 0,-5-34 0,-1-1 0,-2 1 0,-1 0 0,-1 0 0,-2 0 0,-3 37 0,0-61 0,-1-1 0,0 1 0,0-1 0,0 0 0,-1 0 0,-1 0 0,1 0 0,-1-1 0,0 1 0,-1-1 0,0-1 0,0 1 0,-1-1 0,-8 7 0,4-3 0,1 0 0,0 1 0,0 0 0,-11 20 0,-14 26 0,25-43 0,1 1 0,0 0 0,1 0 0,0 1 0,1 1 0,1-1 0,1 1 0,-4 18 0,5 32 0,3-48 0,0 0 0,-5 26 0,4-38 0,0-1 0,1 0 0,-2 0 0,1 0 0,-1-1 0,0 1 0,0-1 0,-1 1 0,1-1 0,-1 0 0,-6 6 0,4-5 0,0-1 0,-1 1 0,0-1 0,0-1 0,0 1 0,0-1 0,-1 0 0,0-1 0,1 0 0,-10 3 0,-3-2 0,0 0 0,-35 1 0,-33 5 0,76-7 0,0 1 0,1 1 0,0 0 0,0 0 0,0 1 0,0 1 0,1-1 0,0 2 0,1-1 0,-14 14 0,9-6 0,0 0 0,1 1 0,0 0 0,2 1 0,-16 29 0,22-33 0,0 1 0,1 0 0,0 0 0,1 0 0,-2 19 0,5-23 0,-1 0 0,-1 0 0,0 0 0,0 0 0,-1-1 0,0 1 0,0-1 0,-1 1 0,0-1 0,-1-1 0,0 1 0,-10 12 0,7-13 0,0 0 0,0-1 0,-1 0 0,1-1 0,-1 0 0,-1 0 0,1-1 0,-1 0 0,0-1 0,0 0 0,-21 5 0,4-4 0,-1-2 0,1 0 0,-43-3 0,29-1-1365,5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7:33:44.1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1518 24575,'-1'0'0,"-1"0"0,1-1 0,-1 1 0,1-1 0,0 1 0,-1-1 0,1 0 0,0 0 0,0 1 0,-1-1 0,1 0 0,0 0 0,0 0 0,0 0 0,0 0 0,0-1 0,0 1 0,0 0 0,0 0 0,1-1 0,-1 1 0,0 0 0,1-1 0,-1 1 0,1-1 0,-1-2 0,-8-44 0,9 44 0,-6-72 0,6-95 0,1 87 0,-1 74 0,0 0 0,1-1 0,0 1 0,1 0 0,0-1 0,0 1 0,6-14 0,-5 19 0,-1 0 0,1 1 0,0-1 0,0 1 0,0 0 0,1 0 0,-1 0 0,1 0 0,0 1 0,0-1 0,0 1 0,1 0 0,-1 1 0,1-1 0,0 1 0,6-3 0,27-8 0,0 2 0,40-6 0,53-15 0,-117 27 0,0 0 0,0-1 0,-1 0 0,0-1 0,0-1 0,21-16 0,-29 18 0,0 0 0,0 1 0,0-2 0,-1 1 0,0 0 0,0-1 0,-1 0 0,1 0 0,-2 0 0,1 0 0,-1 0 0,0-1 0,0 1 0,-1-1 0,0-8 0,2-18 0,-2-1 0,-4-37 0,0 22 0,3 9 0,2 0 0,2 0 0,1 0 0,15-54 0,-18 86 0,1 0 0,0 0 0,1 0 0,0 0 0,1 0 0,-1 1 0,2 0 0,-1 0 0,1 0 0,0 1 0,1 0 0,11-10 0,-5 7 0,0 1 0,1 0 0,0 1 0,1 0 0,0 1 0,23-7 0,12-4 0,-28 9 0,1 1 0,0 1 0,0 0 0,1 2 0,34-3 0,187 8 0,-120 1 0,-117 0 9,0-1-1,0 1 0,-1 0 0,1 1 0,0 0 1,-1 0-1,0 0 0,1 1 0,-1 0 1,0 1-1,0 0 0,7 5 0,4 5-378,-1 0-1,28 31 1,-37-37 9,15 16-6465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7:34:14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7:34:29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1181 0 24575,'0'10'0,"0"17"0,0 0 0,2-1 0,0 1 0,11 40 0,-5-34 0,-1-1 0,-2 1 0,-1 0 0,-1 0 0,-2 0 0,-3 37 0,0-61 0,-1-1 0,0 1 0,0-1 0,0 0 0,-1 0 0,-1 0 0,1 0 0,-1-1 0,0 1 0,-1-1 0,0-1 0,0 1 0,-1-1 0,-8 7 0,4-3 0,1 0 0,0 1 0,0 0 0,-11 20 0,-14 26 0,25-43 0,1 1 0,0 0 0,1 0 0,0 1 0,1 1 0,1-1 0,1 1 0,-4 18 0,5 32 0,3-48 0,0 0 0,-5 26 0,4-38 0,0-1 0,1 0 0,-2 0 0,1 0 0,-1-1 0,0 1 0,0-1 0,-1 1 0,1-1 0,-1 0 0,-6 6 0,4-5 0,0-1 0,-1 1 0,0-1 0,0-1 0,0 1 0,0-1 0,-1 0 0,0-1 0,1 0 0,-10 3 0,-3-2 0,0 0 0,-35 1 0,-33 5 0,76-7 0,0 1 0,1 1 0,0 0 0,0 0 0,0 1 0,0 1 0,1-1 0,0 2 0,1-1 0,-14 14 0,9-6 0,0 0 0,1 1 0,0 0 0,2 1 0,-16 29 0,22-33 0,0 1 0,1 0 0,0 0 0,1 0 0,-2 19 0,5-23 0,-1 0 0,-1 0 0,0 0 0,0 0 0,-1-1 0,0 1 0,0-1 0,-1 1 0,0-1 0,-1-1 0,0 1 0,-10 12 0,7-13 0,0 0 0,0-1 0,-1 0 0,1-1 0,-1 0 0,-1 0 0,1-1 0,-1 0 0,0-1 0,0 0 0,-21 5 0,4-4 0,-1-2 0,1 0 0,-43-3 0,29-1-1365,5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A59BF-489B-4518-8DC9-D56D0630A8E3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BAC1E-08C2-409B-AAA7-260B1A337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84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3B581-7953-4B6B-A772-3A510294864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4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BAC1E-08C2-409B-AAA7-260B1A337E0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59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A0E06-35B0-4A6A-A782-8FA0502E1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BF4B370-7620-3A38-D23E-761A1244A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066CD0A-9B5D-0844-7DC2-63473F1E4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132E20-F7E2-2E2D-9A76-2C2E36D207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BAC1E-08C2-409B-AAA7-260B1A337E0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92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BAC1E-08C2-409B-AAA7-260B1A337E0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6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E4B09-0EA0-CA63-766E-2FFD3BE1D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CBCAC1-6B0C-BD7D-8721-930C2FE0F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EECD80-FF0F-EFC6-7E08-6B92B442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8D088F-479E-1564-9C98-F413D0C2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459206-C626-B4E0-600F-C9CF135B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88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50377-B655-22AB-2B5C-815E2063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DE4A7C-BB3B-B916-24C4-323BDA29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88A91C-94D7-45D8-9E72-A078A2CC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83C046-F8B4-1B29-0EBC-080D0669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D86C12-A60A-61A0-616E-1FDB1999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66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FE79B0-D01E-D6FA-6AAC-1447A186F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831999-106D-5001-3F93-E974B1A94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D6E2BC-3558-30CF-CE63-88E76F38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27861-9A3B-060F-C795-B7035024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804F4-A1BE-E4A4-958D-C1C79AF8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C1DC7-A59F-BFF6-A2ED-C00E8EB1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749BA-CB69-DEE9-235A-B3951228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7418EE-AA34-5974-FF1D-0A1BEDE2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178691-B00E-28BE-D5D1-B9E94B16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3CB927-B0AE-9614-C36A-2F15F813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5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B46E2-FAAA-855D-D7BA-DABB12D9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E2FB1A-29DC-61E0-6B27-05AF9364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10772B-6EEF-16EE-EBB7-7A061F5B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1B682-77BE-1D12-99B0-F73AF47A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795EA8-80DB-9DB4-508E-464DA8DD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37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DA363-63C2-93E2-966E-3A8EB024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37C93-6D6C-9A41-7AEB-157749CBA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249D80-4338-3E05-282C-12A392BCE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3D2CC8-051F-2DBA-D5D2-CF96DD22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42626A-1181-6AA2-A0C1-DF6E43BD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21E5C3-8269-5CC0-0CD1-528ED262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8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DE7E1-5843-A053-9A38-C267862C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8F437A-5657-0B4D-AD8A-602A25A3A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82A848-C37B-4FD1-7D12-A5D8E301E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2AC1E3-6C42-E494-7F09-9FF512733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8E0728-166B-5B3F-1FBC-708BCD437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7A2620-59ED-73E1-625E-B2995AA2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D5CD11-D3A6-4554-7AD8-1DDC67FF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55D39A-22A9-0DA5-987A-DB0CE8EA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FBE0B-07FA-6AEC-24CE-03806411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147B1A-2C2B-8CE2-531A-6FA3F395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5B138D-75BB-76C9-9D79-7C41A736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8B676-475B-5BE5-BAB3-9D17BF97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38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334DE7-74D8-C14B-A233-7CA7D558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24BEC0-EEA6-DC2C-F792-AB83E936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140C63-9C76-526A-7ED1-017DC4AE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59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2E0E3-5ED4-090B-3FFE-A3D11796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AD396-0AAD-2BF9-9242-98B4CAB7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23A6BE-0D33-AB5C-B583-98C15A4AC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852ADD-C3C1-1608-0D9D-FEC378FF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55B4CE-3C1F-38C5-6ED0-90A4E7B3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EB2715-B103-DE6F-64F8-E5CBC7E9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72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98632-DCA4-8D39-698E-FEFC3ED6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6BFC21-A4D7-641E-074E-142A34B3D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6D3730-8053-69DE-4BDD-D3A03B498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27D8C4-76BB-39B1-FB77-56E73230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E93F5-F11C-F349-9BF7-F8C67C04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A4F0E1-97A7-25AC-D91F-23151525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35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C92912-6E52-8E3F-1AA1-66517992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344325-D4A6-75C0-CD31-185CE21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8F35D1-A5FF-68BB-EB4A-851F4C8E8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52AEAC-A42D-5B4E-CF98-B5BD3A19F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391D59-D0C8-D8CA-0753-C7DE35CC6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93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chart" Target="../charts/chart1.xml"/><Relationship Id="rId5" Type="http://schemas.openxmlformats.org/officeDocument/2006/relationships/customXml" Target="../ink/ink1.xml"/><Relationship Id="rId10" Type="http://schemas.openxmlformats.org/officeDocument/2006/relationships/image" Target="../media/image5.png"/><Relationship Id="rId4" Type="http://schemas.openxmlformats.org/officeDocument/2006/relationships/image" Target="../media/image2.jpeg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customXml" Target="../ink/ink5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chart" Target="../charts/chart2.xml"/><Relationship Id="rId5" Type="http://schemas.openxmlformats.org/officeDocument/2006/relationships/customXml" Target="../ink/ink4.xml"/><Relationship Id="rId10" Type="http://schemas.openxmlformats.org/officeDocument/2006/relationships/image" Target="../media/image5.png"/><Relationship Id="rId4" Type="http://schemas.openxmlformats.org/officeDocument/2006/relationships/image" Target="../media/image2.jpeg"/><Relationship Id="rId9" Type="http://schemas.openxmlformats.org/officeDocument/2006/relationships/customXml" Target="../ink/ink6.xml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FD60B-B300-85B6-CA9E-0098A8775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o 8">
            <a:extLst>
              <a:ext uri="{FF2B5EF4-FFF2-40B4-BE49-F238E27FC236}">
                <a16:creationId xmlns:a16="http://schemas.microsoft.com/office/drawing/2014/main" id="{9F28C0F5-5C94-B0F3-2478-8127EB0ED8D7}"/>
              </a:ext>
            </a:extLst>
          </p:cNvPr>
          <p:cNvSpPr/>
          <p:nvPr/>
        </p:nvSpPr>
        <p:spPr>
          <a:xfrm>
            <a:off x="17999" y="0"/>
            <a:ext cx="3600272" cy="5004619"/>
          </a:xfrm>
          <a:custGeom>
            <a:avLst/>
            <a:gdLst>
              <a:gd name="connsiteX0" fmla="*/ 864066 w 1728133"/>
              <a:gd name="connsiteY0" fmla="*/ 0 h 8070209"/>
              <a:gd name="connsiteX1" fmla="*/ 1728133 w 1728133"/>
              <a:gd name="connsiteY1" fmla="*/ 4035105 h 8070209"/>
              <a:gd name="connsiteX2" fmla="*/ 864067 w 1728133"/>
              <a:gd name="connsiteY2" fmla="*/ 4035105 h 8070209"/>
              <a:gd name="connsiteX3" fmla="*/ 864066 w 1728133"/>
              <a:gd name="connsiteY3" fmla="*/ 0 h 8070209"/>
              <a:gd name="connsiteX0" fmla="*/ 864066 w 1728133"/>
              <a:gd name="connsiteY0" fmla="*/ 0 h 8070209"/>
              <a:gd name="connsiteX1" fmla="*/ 1728133 w 1728133"/>
              <a:gd name="connsiteY1" fmla="*/ 4035105 h 8070209"/>
              <a:gd name="connsiteX0" fmla="*/ 2692865 w 3556932"/>
              <a:gd name="connsiteY0" fmla="*/ 0 h 4815281"/>
              <a:gd name="connsiteX1" fmla="*/ 3556932 w 3556932"/>
              <a:gd name="connsiteY1" fmla="*/ 4035105 h 4815281"/>
              <a:gd name="connsiteX2" fmla="*/ 0 w 3556932"/>
              <a:gd name="connsiteY2" fmla="*/ 4815281 h 4815281"/>
              <a:gd name="connsiteX3" fmla="*/ 2692865 w 3556932"/>
              <a:gd name="connsiteY3" fmla="*/ 0 h 4815281"/>
              <a:gd name="connsiteX0" fmla="*/ 2692865 w 3556932"/>
              <a:gd name="connsiteY0" fmla="*/ 0 h 4815281"/>
              <a:gd name="connsiteX1" fmla="*/ 3556932 w 3556932"/>
              <a:gd name="connsiteY1" fmla="*/ 4035105 h 481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6932" h="4815281" stroke="0" extrusionOk="0">
                <a:moveTo>
                  <a:pt x="2692865" y="0"/>
                </a:moveTo>
                <a:cubicBezTo>
                  <a:pt x="3170076" y="0"/>
                  <a:pt x="3556932" y="1806578"/>
                  <a:pt x="3556932" y="4035105"/>
                </a:cubicBezTo>
                <a:cubicBezTo>
                  <a:pt x="3268910" y="4035105"/>
                  <a:pt x="288022" y="4815281"/>
                  <a:pt x="0" y="4815281"/>
                </a:cubicBezTo>
                <a:cubicBezTo>
                  <a:pt x="0" y="3470246"/>
                  <a:pt x="2692865" y="1345035"/>
                  <a:pt x="2692865" y="0"/>
                </a:cubicBezTo>
                <a:close/>
              </a:path>
              <a:path w="3556932" h="4815281" fill="none">
                <a:moveTo>
                  <a:pt x="2692865" y="0"/>
                </a:moveTo>
                <a:cubicBezTo>
                  <a:pt x="3170076" y="0"/>
                  <a:pt x="3556932" y="1806578"/>
                  <a:pt x="3556932" y="403510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Arco 8">
            <a:extLst>
              <a:ext uri="{FF2B5EF4-FFF2-40B4-BE49-F238E27FC236}">
                <a16:creationId xmlns:a16="http://schemas.microsoft.com/office/drawing/2014/main" id="{16D39896-8FB0-0AA5-C270-5D9F16CB3406}"/>
              </a:ext>
            </a:extLst>
          </p:cNvPr>
          <p:cNvSpPr/>
          <p:nvPr/>
        </p:nvSpPr>
        <p:spPr>
          <a:xfrm rot="5649400">
            <a:off x="-517859" y="696826"/>
            <a:ext cx="3600000" cy="4815281"/>
          </a:xfrm>
          <a:custGeom>
            <a:avLst/>
            <a:gdLst>
              <a:gd name="connsiteX0" fmla="*/ 864066 w 1728133"/>
              <a:gd name="connsiteY0" fmla="*/ 0 h 8070209"/>
              <a:gd name="connsiteX1" fmla="*/ 1728133 w 1728133"/>
              <a:gd name="connsiteY1" fmla="*/ 4035105 h 8070209"/>
              <a:gd name="connsiteX2" fmla="*/ 864067 w 1728133"/>
              <a:gd name="connsiteY2" fmla="*/ 4035105 h 8070209"/>
              <a:gd name="connsiteX3" fmla="*/ 864066 w 1728133"/>
              <a:gd name="connsiteY3" fmla="*/ 0 h 8070209"/>
              <a:gd name="connsiteX0" fmla="*/ 864066 w 1728133"/>
              <a:gd name="connsiteY0" fmla="*/ 0 h 8070209"/>
              <a:gd name="connsiteX1" fmla="*/ 1728133 w 1728133"/>
              <a:gd name="connsiteY1" fmla="*/ 4035105 h 8070209"/>
              <a:gd name="connsiteX0" fmla="*/ 2692865 w 3556932"/>
              <a:gd name="connsiteY0" fmla="*/ 0 h 4815281"/>
              <a:gd name="connsiteX1" fmla="*/ 3556932 w 3556932"/>
              <a:gd name="connsiteY1" fmla="*/ 4035105 h 4815281"/>
              <a:gd name="connsiteX2" fmla="*/ 0 w 3556932"/>
              <a:gd name="connsiteY2" fmla="*/ 4815281 h 4815281"/>
              <a:gd name="connsiteX3" fmla="*/ 2692865 w 3556932"/>
              <a:gd name="connsiteY3" fmla="*/ 0 h 4815281"/>
              <a:gd name="connsiteX0" fmla="*/ 2692865 w 3556932"/>
              <a:gd name="connsiteY0" fmla="*/ 0 h 4815281"/>
              <a:gd name="connsiteX1" fmla="*/ 3556932 w 3556932"/>
              <a:gd name="connsiteY1" fmla="*/ 4035105 h 481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6932" h="4815281" stroke="0" extrusionOk="0">
                <a:moveTo>
                  <a:pt x="2692865" y="0"/>
                </a:moveTo>
                <a:cubicBezTo>
                  <a:pt x="3170076" y="0"/>
                  <a:pt x="3556932" y="1806578"/>
                  <a:pt x="3556932" y="4035105"/>
                </a:cubicBezTo>
                <a:cubicBezTo>
                  <a:pt x="3268910" y="4035105"/>
                  <a:pt x="288022" y="4815281"/>
                  <a:pt x="0" y="4815281"/>
                </a:cubicBezTo>
                <a:cubicBezTo>
                  <a:pt x="0" y="3470246"/>
                  <a:pt x="2692865" y="1345035"/>
                  <a:pt x="2692865" y="0"/>
                </a:cubicBezTo>
                <a:close/>
              </a:path>
              <a:path w="3556932" h="4815281" fill="none">
                <a:moveTo>
                  <a:pt x="2692865" y="0"/>
                </a:moveTo>
                <a:cubicBezTo>
                  <a:pt x="3170076" y="0"/>
                  <a:pt x="3556932" y="1806578"/>
                  <a:pt x="3556932" y="403510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5" name="Arco 8">
            <a:extLst>
              <a:ext uri="{FF2B5EF4-FFF2-40B4-BE49-F238E27FC236}">
                <a16:creationId xmlns:a16="http://schemas.microsoft.com/office/drawing/2014/main" id="{26DB172B-6A85-024E-111F-2A64C072010E}"/>
              </a:ext>
            </a:extLst>
          </p:cNvPr>
          <p:cNvSpPr/>
          <p:nvPr/>
        </p:nvSpPr>
        <p:spPr>
          <a:xfrm rot="2851772">
            <a:off x="3485737" y="4147330"/>
            <a:ext cx="150841" cy="71973"/>
          </a:xfrm>
          <a:custGeom>
            <a:avLst/>
            <a:gdLst>
              <a:gd name="connsiteX0" fmla="*/ 864066 w 1728133"/>
              <a:gd name="connsiteY0" fmla="*/ 0 h 8070209"/>
              <a:gd name="connsiteX1" fmla="*/ 1728133 w 1728133"/>
              <a:gd name="connsiteY1" fmla="*/ 4035105 h 8070209"/>
              <a:gd name="connsiteX2" fmla="*/ 864067 w 1728133"/>
              <a:gd name="connsiteY2" fmla="*/ 4035105 h 8070209"/>
              <a:gd name="connsiteX3" fmla="*/ 864066 w 1728133"/>
              <a:gd name="connsiteY3" fmla="*/ 0 h 8070209"/>
              <a:gd name="connsiteX0" fmla="*/ 864066 w 1728133"/>
              <a:gd name="connsiteY0" fmla="*/ 0 h 8070209"/>
              <a:gd name="connsiteX1" fmla="*/ 1728133 w 1728133"/>
              <a:gd name="connsiteY1" fmla="*/ 4035105 h 8070209"/>
              <a:gd name="connsiteX0" fmla="*/ 2692865 w 3556932"/>
              <a:gd name="connsiteY0" fmla="*/ 0 h 4815281"/>
              <a:gd name="connsiteX1" fmla="*/ 3556932 w 3556932"/>
              <a:gd name="connsiteY1" fmla="*/ 4035105 h 4815281"/>
              <a:gd name="connsiteX2" fmla="*/ 0 w 3556932"/>
              <a:gd name="connsiteY2" fmla="*/ 4815281 h 4815281"/>
              <a:gd name="connsiteX3" fmla="*/ 2692865 w 3556932"/>
              <a:gd name="connsiteY3" fmla="*/ 0 h 4815281"/>
              <a:gd name="connsiteX0" fmla="*/ 2692865 w 3556932"/>
              <a:gd name="connsiteY0" fmla="*/ 0 h 4815281"/>
              <a:gd name="connsiteX1" fmla="*/ 3556932 w 3556932"/>
              <a:gd name="connsiteY1" fmla="*/ 4035105 h 481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6932" h="4815281" stroke="0" extrusionOk="0">
                <a:moveTo>
                  <a:pt x="2692865" y="0"/>
                </a:moveTo>
                <a:cubicBezTo>
                  <a:pt x="3170076" y="0"/>
                  <a:pt x="3556932" y="1806578"/>
                  <a:pt x="3556932" y="4035105"/>
                </a:cubicBezTo>
                <a:cubicBezTo>
                  <a:pt x="3268910" y="4035105"/>
                  <a:pt x="288022" y="4815281"/>
                  <a:pt x="0" y="4815281"/>
                </a:cubicBezTo>
                <a:cubicBezTo>
                  <a:pt x="0" y="3470246"/>
                  <a:pt x="2692865" y="1345035"/>
                  <a:pt x="2692865" y="0"/>
                </a:cubicBezTo>
                <a:close/>
              </a:path>
              <a:path w="3556932" h="4815281" fill="none">
                <a:moveTo>
                  <a:pt x="2692865" y="0"/>
                </a:moveTo>
                <a:cubicBezTo>
                  <a:pt x="3170076" y="0"/>
                  <a:pt x="3556932" y="1806578"/>
                  <a:pt x="3556932" y="403510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Título 3">
            <a:extLst>
              <a:ext uri="{FF2B5EF4-FFF2-40B4-BE49-F238E27FC236}">
                <a16:creationId xmlns:a16="http://schemas.microsoft.com/office/drawing/2014/main" id="{E4F54A00-6F98-9497-DC38-A40A71EE0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8548" y="4479570"/>
            <a:ext cx="6657942" cy="594677"/>
          </a:xfrm>
        </p:spPr>
        <p:txBody>
          <a:bodyPr>
            <a:noAutofit/>
          </a:bodyPr>
          <a:lstStyle/>
          <a:p>
            <a:pPr algn="l"/>
            <a:r>
              <a:rPr lang="pt-BR" sz="4200" dirty="0">
                <a:latin typeface="Aptos Display" panose="020B0004020202020204" pitchFamily="34" charset="0"/>
              </a:rPr>
              <a:t>Estudo</a:t>
            </a:r>
            <a:r>
              <a:rPr lang="pt-BR" sz="4200" dirty="0">
                <a:latin typeface="Aptos Black" panose="020F0502020204030204" pitchFamily="34" charset="0"/>
              </a:rPr>
              <a:t> </a:t>
            </a:r>
            <a:br>
              <a:rPr lang="pt-BR" sz="4200" dirty="0">
                <a:latin typeface="Aptos Black" panose="020F0502020204030204" pitchFamily="34" charset="0"/>
              </a:rPr>
            </a:br>
            <a:r>
              <a:rPr lang="pt-BR" sz="4200" dirty="0">
                <a:solidFill>
                  <a:srgbClr val="FF0000"/>
                </a:solidFill>
                <a:latin typeface="Aptos Black" panose="020F0502020204030204" pitchFamily="34" charset="0"/>
              </a:rPr>
              <a:t>Transporte Público </a:t>
            </a:r>
            <a:br>
              <a:rPr lang="pt-BR" sz="4200" dirty="0">
                <a:solidFill>
                  <a:srgbClr val="FF0000"/>
                </a:solidFill>
                <a:latin typeface="Aptos Black" panose="020F0502020204030204" pitchFamily="34" charset="0"/>
              </a:rPr>
            </a:br>
            <a:r>
              <a:rPr lang="pt-BR" sz="2400" dirty="0">
                <a:solidFill>
                  <a:srgbClr val="FF0000"/>
                </a:solidFill>
                <a:latin typeface="Aptos Black" panose="020F0502020204030204" pitchFamily="34" charset="0"/>
              </a:rPr>
              <a:t>São Paulo</a:t>
            </a:r>
            <a:br>
              <a:rPr lang="pt-BR" sz="4200" dirty="0">
                <a:solidFill>
                  <a:srgbClr val="FF0000"/>
                </a:solidFill>
                <a:latin typeface="Aptos Black" panose="020F0502020204030204" pitchFamily="34" charset="0"/>
              </a:rPr>
            </a:br>
            <a:r>
              <a:rPr lang="pt-BR" sz="2000" dirty="0">
                <a:solidFill>
                  <a:srgbClr val="FF0000"/>
                </a:solidFill>
                <a:latin typeface="Aptos Black" panose="020F0502020204030204" pitchFamily="34" charset="0"/>
              </a:rPr>
              <a:t>03 de Novembro de 2024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5D9138-5F0B-AE1A-1AC5-6586D4B4CE46}"/>
              </a:ext>
            </a:extLst>
          </p:cNvPr>
          <p:cNvSpPr txBox="1"/>
          <p:nvPr/>
        </p:nvSpPr>
        <p:spPr>
          <a:xfrm>
            <a:off x="17999" y="6611779"/>
            <a:ext cx="5063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Aptos Display" panose="020B0004020202020204" pitchFamily="34" charset="0"/>
              </a:rPr>
              <a:t>Público | Compartilhamento Externo</a:t>
            </a:r>
          </a:p>
        </p:txBody>
      </p:sp>
      <p:pic>
        <p:nvPicPr>
          <p:cNvPr id="1028" name="Picture 4" descr="sptrans_logo –">
            <a:extLst>
              <a:ext uri="{FF2B5EF4-FFF2-40B4-BE49-F238E27FC236}">
                <a16:creationId xmlns:a16="http://schemas.microsoft.com/office/drawing/2014/main" id="{F1C4FA7E-B078-5E5D-2B2B-C08009C52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66" y="302735"/>
            <a:ext cx="115574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09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89C227F-E61B-3A4D-5860-2DBF64516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BD0D8FF-AA7B-7112-EAED-DE3E80C7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63794"/>
            <a:ext cx="10515600" cy="3834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ptos Black" panose="020B0004020202020204" pitchFamily="34" charset="0"/>
              </a:rPr>
              <a:t>Indicadores SPTRANS</a:t>
            </a:r>
          </a:p>
        </p:txBody>
      </p:sp>
      <p:pic>
        <p:nvPicPr>
          <p:cNvPr id="7" name="Picture 4" descr="sptrans_logo –">
            <a:extLst>
              <a:ext uri="{FF2B5EF4-FFF2-40B4-BE49-F238E27FC236}">
                <a16:creationId xmlns:a16="http://schemas.microsoft.com/office/drawing/2014/main" id="{9FBC7E58-C6F3-590D-B764-1C362A9F4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66" y="302735"/>
            <a:ext cx="115574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EC5C1AB7-2B6D-366F-B3DC-47904411ABC3}"/>
              </a:ext>
            </a:extLst>
          </p:cNvPr>
          <p:cNvSpPr txBox="1">
            <a:spLocks/>
          </p:cNvSpPr>
          <p:nvPr/>
        </p:nvSpPr>
        <p:spPr>
          <a:xfrm>
            <a:off x="297426" y="808311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latin typeface="Aptos Display" panose="020B0004020202020204" pitchFamily="34" charset="0"/>
              </a:rPr>
              <a:t>Analisando Comportamento da População Paulista – Transporte Público </a:t>
            </a:r>
            <a:r>
              <a:rPr lang="pt-BR" sz="1200" dirty="0">
                <a:latin typeface="Aptos Display" panose="020B0004020202020204" pitchFamily="34" charset="0"/>
              </a:rPr>
              <a:t>(Safras 2003 – 2024</a:t>
            </a:r>
            <a:r>
              <a:rPr lang="pt-BR" sz="1800" dirty="0">
                <a:latin typeface="Aptos Display" panose="020B0004020202020204" pitchFamily="34" charset="0"/>
              </a:rPr>
              <a:t>) </a:t>
            </a:r>
          </a:p>
        </p:txBody>
      </p:sp>
      <p:sp>
        <p:nvSpPr>
          <p:cNvPr id="13" name="Título 5">
            <a:extLst>
              <a:ext uri="{FF2B5EF4-FFF2-40B4-BE49-F238E27FC236}">
                <a16:creationId xmlns:a16="http://schemas.microsoft.com/office/drawing/2014/main" id="{61F0AE6A-A605-7251-0EB5-9A3D28C5D209}"/>
              </a:ext>
            </a:extLst>
          </p:cNvPr>
          <p:cNvSpPr txBox="1">
            <a:spLocks/>
          </p:cNvSpPr>
          <p:nvPr/>
        </p:nvSpPr>
        <p:spPr>
          <a:xfrm>
            <a:off x="9904076" y="6494206"/>
            <a:ext cx="2460523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200" dirty="0">
                <a:latin typeface="Aptos Display" panose="020B0004020202020204" pitchFamily="34" charset="0"/>
              </a:rPr>
              <a:t>Referência do estudo: </a:t>
            </a:r>
            <a:r>
              <a:rPr lang="pt-BR" sz="1200" dirty="0" err="1">
                <a:latin typeface="Aptos Display" panose="020B0004020202020204" pitchFamily="34" charset="0"/>
              </a:rPr>
              <a:t>Nov</a:t>
            </a:r>
            <a:r>
              <a:rPr lang="pt-BR" sz="1200" dirty="0">
                <a:latin typeface="Aptos Display" panose="020B0004020202020204" pitchFamily="34" charset="0"/>
              </a:rPr>
              <a:t>/2024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FA5B515-07FD-D6D1-BF9D-A613C999A2E5}"/>
              </a:ext>
            </a:extLst>
          </p:cNvPr>
          <p:cNvSpPr/>
          <p:nvPr/>
        </p:nvSpPr>
        <p:spPr>
          <a:xfrm>
            <a:off x="0" y="1312606"/>
            <a:ext cx="4011561" cy="28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C919B8-1A7B-096F-88B7-EA31FCF3B745}"/>
              </a:ext>
            </a:extLst>
          </p:cNvPr>
          <p:cNvSpPr/>
          <p:nvPr/>
        </p:nvSpPr>
        <p:spPr>
          <a:xfrm>
            <a:off x="4204689" y="1312606"/>
            <a:ext cx="7987312" cy="28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CC642C-D762-40F1-76FE-506650DC7BA5}"/>
              </a:ext>
            </a:extLst>
          </p:cNvPr>
          <p:cNvSpPr txBox="1"/>
          <p:nvPr/>
        </p:nvSpPr>
        <p:spPr>
          <a:xfrm>
            <a:off x="99448" y="1717387"/>
            <a:ext cx="3852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+mj-lt"/>
              </a:rPr>
              <a:t>A empresa SPTrans assumiu a responsabilidade do transporte público de São Paulo em 1998. </a:t>
            </a:r>
            <a:r>
              <a:rPr lang="pt-BR" sz="1400" dirty="0">
                <a:solidFill>
                  <a:srgbClr val="FF6600"/>
                </a:solidFill>
                <a:latin typeface="+mj-lt"/>
              </a:rPr>
              <a:t>Desde então, tivemos em média, cerca de 58 bilhões de </a:t>
            </a:r>
            <a:r>
              <a:rPr lang="pt-BR" sz="1400" dirty="0" err="1">
                <a:solidFill>
                  <a:srgbClr val="FF6600"/>
                </a:solidFill>
                <a:latin typeface="+mj-lt"/>
              </a:rPr>
              <a:t>usuarios</a:t>
            </a:r>
            <a:endParaRPr lang="pt-BR" sz="1600" dirty="0"/>
          </a:p>
        </p:txBody>
      </p:sp>
      <p:pic>
        <p:nvPicPr>
          <p:cNvPr id="1028" name="Picture 4" descr="São Paulo free map, free blank map, free outline map, free base map ...">
            <a:extLst>
              <a:ext uri="{FF2B5EF4-FFF2-40B4-BE49-F238E27FC236}">
                <a16:creationId xmlns:a16="http://schemas.microsoft.com/office/drawing/2014/main" id="{6219AD1D-8BAA-67DC-863B-BED64AFDE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06" y="2983767"/>
            <a:ext cx="2226322" cy="144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have Direita 14">
            <a:extLst>
              <a:ext uri="{FF2B5EF4-FFF2-40B4-BE49-F238E27FC236}">
                <a16:creationId xmlns:a16="http://schemas.microsoft.com/office/drawing/2014/main" id="{4E516EFF-9574-BE4B-DFB9-B86888B59DEA}"/>
              </a:ext>
            </a:extLst>
          </p:cNvPr>
          <p:cNvSpPr/>
          <p:nvPr/>
        </p:nvSpPr>
        <p:spPr>
          <a:xfrm>
            <a:off x="2647632" y="2983767"/>
            <a:ext cx="167990" cy="14466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4BC363A-2656-6DD8-3F4F-5E4D9A43D26C}"/>
              </a:ext>
            </a:extLst>
          </p:cNvPr>
          <p:cNvSpPr txBox="1"/>
          <p:nvPr/>
        </p:nvSpPr>
        <p:spPr>
          <a:xfrm>
            <a:off x="3088484" y="3490318"/>
            <a:ext cx="943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Area atuada pela SPTrans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7E44B134-7074-F477-2021-21E0C68F6662}"/>
                  </a:ext>
                </a:extLst>
              </p14:cNvPr>
              <p14:cNvContentPartPr/>
              <p14:nvPr/>
            </p14:nvContentPartPr>
            <p14:xfrm>
              <a:off x="1029731" y="3244276"/>
              <a:ext cx="565920" cy="54684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7E44B134-7074-F477-2021-21E0C68F66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3611" y="3238152"/>
                <a:ext cx="578160" cy="559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BA96413C-487F-562F-0F09-7C4069D04882}"/>
                  </a:ext>
                </a:extLst>
              </p14:cNvPr>
              <p14:cNvContentPartPr/>
              <p14:nvPr/>
            </p14:nvContentPartPr>
            <p14:xfrm>
              <a:off x="1546691" y="3230596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BA96413C-487F-562F-0F09-7C4069D048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0571" y="322447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8FB77738-03FF-F3F0-2BA8-DCDFFB348E68}"/>
                  </a:ext>
                </a:extLst>
              </p14:cNvPr>
              <p14:cNvContentPartPr/>
              <p14:nvPr/>
            </p14:nvContentPartPr>
            <p14:xfrm>
              <a:off x="1151051" y="3244996"/>
              <a:ext cx="441720" cy="60624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8FB77738-03FF-F3F0-2BA8-DCDFFB348E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4931" y="3238880"/>
                <a:ext cx="453960" cy="618473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48DD0ED8-C803-26ED-0928-919F090DAE0D}"/>
              </a:ext>
            </a:extLst>
          </p:cNvPr>
          <p:cNvSpPr/>
          <p:nvPr/>
        </p:nvSpPr>
        <p:spPr>
          <a:xfrm>
            <a:off x="296105" y="4430407"/>
            <a:ext cx="45719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55EA6CF-DC84-F95B-C66B-D4CC00330A31}"/>
              </a:ext>
            </a:extLst>
          </p:cNvPr>
          <p:cNvSpPr txBox="1"/>
          <p:nvPr/>
        </p:nvSpPr>
        <p:spPr>
          <a:xfrm>
            <a:off x="489233" y="4321315"/>
            <a:ext cx="807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SPTrans</a:t>
            </a:r>
            <a:endParaRPr lang="pt-BR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15963F2-BD9A-BF7C-7716-5D895B536D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719582"/>
              </p:ext>
            </p:extLst>
          </p:nvPr>
        </p:nvGraphicFramePr>
        <p:xfrm>
          <a:off x="4122138" y="2643415"/>
          <a:ext cx="3852467" cy="2627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DC12FF26-EB6A-C077-A162-0973E0AAE050}"/>
              </a:ext>
            </a:extLst>
          </p:cNvPr>
          <p:cNvSpPr txBox="1"/>
          <p:nvPr/>
        </p:nvSpPr>
        <p:spPr>
          <a:xfrm>
            <a:off x="4188663" y="1997143"/>
            <a:ext cx="405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pt-BR" sz="1200" dirty="0"/>
              <a:t>Redução dos passageiros em </a:t>
            </a:r>
            <a:r>
              <a:rPr lang="pt-BR" sz="1200" b="1" dirty="0"/>
              <a:t>cerca de 30% </a:t>
            </a: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pt-BR" sz="1200" dirty="0"/>
              <a:t>A queda foi motivada nos transporte a regiões centrais (3,8 -&gt; 1,8 Bilhão)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CCFA51-52AA-91F4-7648-1A75F465B064}"/>
              </a:ext>
            </a:extLst>
          </p:cNvPr>
          <p:cNvSpPr txBox="1"/>
          <p:nvPr/>
        </p:nvSpPr>
        <p:spPr>
          <a:xfrm>
            <a:off x="4122138" y="1658996"/>
            <a:ext cx="4387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Aptos Black" panose="020B0004020202020204" pitchFamily="34" charset="0"/>
              </a:rPr>
              <a:t>Indicativos de mudanças – Regiões Metropolitanas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7CF76C-63B3-FE9C-53B4-25B28E092F90}"/>
              </a:ext>
            </a:extLst>
          </p:cNvPr>
          <p:cNvSpPr txBox="1"/>
          <p:nvPr/>
        </p:nvSpPr>
        <p:spPr>
          <a:xfrm>
            <a:off x="296105" y="5438659"/>
            <a:ext cx="10834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+mj-lt"/>
              </a:rPr>
              <a:t>O Meio de transporte público mudou com o tempo </a:t>
            </a:r>
            <a:r>
              <a:rPr lang="pt-BR" sz="1600" dirty="0">
                <a:solidFill>
                  <a:schemeClr val="accent2"/>
                </a:solidFill>
                <a:latin typeface="+mj-lt"/>
              </a:rPr>
              <a:t>após a pandemia e com a modernização dos ambientes educativos e profissionais, o processo de locomoção mudou muito</a:t>
            </a:r>
            <a:r>
              <a:rPr lang="pt-BR" sz="1600" dirty="0">
                <a:latin typeface="+mj-lt"/>
              </a:rPr>
              <a:t>, com isso surge a pergunto.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4B9117D-9B1A-90AE-F842-2E13983D1736}"/>
              </a:ext>
            </a:extLst>
          </p:cNvPr>
          <p:cNvSpPr txBox="1"/>
          <p:nvPr/>
        </p:nvSpPr>
        <p:spPr>
          <a:xfrm>
            <a:off x="6761741" y="6058623"/>
            <a:ext cx="366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accent2"/>
                </a:solidFill>
                <a:latin typeface="+mj-lt"/>
              </a:rPr>
              <a:t>Será que a SPTrans se adaptou? 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436FA35-C91E-34B4-C9B8-E2D03C7CFED7}"/>
              </a:ext>
            </a:extLst>
          </p:cNvPr>
          <p:cNvSpPr/>
          <p:nvPr/>
        </p:nvSpPr>
        <p:spPr>
          <a:xfrm>
            <a:off x="8348424" y="1757124"/>
            <a:ext cx="3714135" cy="3448454"/>
          </a:xfrm>
          <a:prstGeom prst="rect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EDE80FD-A49D-749A-F1E7-46821B6ADDCD}"/>
              </a:ext>
            </a:extLst>
          </p:cNvPr>
          <p:cNvSpPr/>
          <p:nvPr/>
        </p:nvSpPr>
        <p:spPr>
          <a:xfrm>
            <a:off x="8348423" y="1717387"/>
            <a:ext cx="3714136" cy="481248"/>
          </a:xfrm>
          <a:prstGeom prst="rect">
            <a:avLst/>
          </a:prstGeom>
          <a:solidFill>
            <a:schemeClr val="tx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Dispersão da </a:t>
            </a:r>
            <a:r>
              <a:rPr lang="pt-BR" dirty="0" err="1"/>
              <a:t>popução</a:t>
            </a:r>
            <a:endParaRPr lang="pt-BR" dirty="0"/>
          </a:p>
          <a:p>
            <a:pPr algn="ctr"/>
            <a:r>
              <a:rPr lang="pt-BR" sz="1100" dirty="0"/>
              <a:t>Pontos de Ónibus em 2024</a:t>
            </a:r>
          </a:p>
        </p:txBody>
      </p:sp>
    </p:spTree>
    <p:extLst>
      <p:ext uri="{BB962C8B-B14F-4D97-AF65-F5344CB8AC3E}">
        <p14:creationId xmlns:p14="http://schemas.microsoft.com/office/powerpoint/2010/main" val="63243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394FE-7014-2B6D-DB7F-2542F0276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DE81F20-C190-3F3B-CA78-29B21E5BCF4F}"/>
              </a:ext>
            </a:extLst>
          </p:cNvPr>
          <p:cNvSpPr/>
          <p:nvPr/>
        </p:nvSpPr>
        <p:spPr>
          <a:xfrm>
            <a:off x="4204689" y="1312606"/>
            <a:ext cx="7987312" cy="28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/>
              <a:t>                  Comportamento Transporte em São Paulo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EB3393D-2ED7-6B03-EB67-B4C2194B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63794"/>
            <a:ext cx="10515600" cy="3834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ptos Black" panose="020B0004020202020204" pitchFamily="34" charset="0"/>
              </a:rPr>
              <a:t>Indicadores SPTRANS</a:t>
            </a:r>
          </a:p>
        </p:txBody>
      </p:sp>
      <p:pic>
        <p:nvPicPr>
          <p:cNvPr id="7" name="Picture 4" descr="sptrans_logo –">
            <a:extLst>
              <a:ext uri="{FF2B5EF4-FFF2-40B4-BE49-F238E27FC236}">
                <a16:creationId xmlns:a16="http://schemas.microsoft.com/office/drawing/2014/main" id="{7D444F91-AE5D-FC33-4B54-41EDAB547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66" y="302735"/>
            <a:ext cx="115574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A114D2F6-448A-015D-BC3F-AB76A04EC723}"/>
              </a:ext>
            </a:extLst>
          </p:cNvPr>
          <p:cNvSpPr txBox="1">
            <a:spLocks/>
          </p:cNvSpPr>
          <p:nvPr/>
        </p:nvSpPr>
        <p:spPr>
          <a:xfrm>
            <a:off x="297426" y="808311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latin typeface="Aptos Display" panose="020B0004020202020204" pitchFamily="34" charset="0"/>
              </a:rPr>
              <a:t>Analisando Comportamento da População Paulista – Transporte Público </a:t>
            </a:r>
            <a:r>
              <a:rPr lang="pt-BR" sz="1200" dirty="0">
                <a:latin typeface="Aptos Display" panose="020B0004020202020204" pitchFamily="34" charset="0"/>
              </a:rPr>
              <a:t>(Safras 2003 – 2024</a:t>
            </a:r>
            <a:r>
              <a:rPr lang="pt-BR" sz="1800" dirty="0">
                <a:latin typeface="Aptos Display" panose="020B0004020202020204" pitchFamily="34" charset="0"/>
              </a:rPr>
              <a:t>) </a:t>
            </a:r>
          </a:p>
        </p:txBody>
      </p:sp>
      <p:sp>
        <p:nvSpPr>
          <p:cNvPr id="13" name="Título 5">
            <a:extLst>
              <a:ext uri="{FF2B5EF4-FFF2-40B4-BE49-F238E27FC236}">
                <a16:creationId xmlns:a16="http://schemas.microsoft.com/office/drawing/2014/main" id="{7A977315-A581-B7CF-E778-2651139DD63C}"/>
              </a:ext>
            </a:extLst>
          </p:cNvPr>
          <p:cNvSpPr txBox="1">
            <a:spLocks/>
          </p:cNvSpPr>
          <p:nvPr/>
        </p:nvSpPr>
        <p:spPr>
          <a:xfrm>
            <a:off x="9900193" y="6555265"/>
            <a:ext cx="2460523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200" dirty="0">
                <a:latin typeface="Aptos Display" panose="020B0004020202020204" pitchFamily="34" charset="0"/>
              </a:rPr>
              <a:t>Referência do estudo: </a:t>
            </a:r>
            <a:r>
              <a:rPr lang="pt-BR" sz="1200" dirty="0" err="1">
                <a:latin typeface="Aptos Display" panose="020B0004020202020204" pitchFamily="34" charset="0"/>
              </a:rPr>
              <a:t>Nov</a:t>
            </a:r>
            <a:r>
              <a:rPr lang="pt-BR" sz="1200" dirty="0">
                <a:latin typeface="Aptos Display" panose="020B0004020202020204" pitchFamily="34" charset="0"/>
              </a:rPr>
              <a:t>/2024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6F85B31-9B51-EAEF-D76C-3FA73E26F69D}"/>
              </a:ext>
            </a:extLst>
          </p:cNvPr>
          <p:cNvSpPr/>
          <p:nvPr/>
        </p:nvSpPr>
        <p:spPr>
          <a:xfrm>
            <a:off x="0" y="1312606"/>
            <a:ext cx="4011561" cy="28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O que é a SPTrans ?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C259F9-9261-F5F3-E769-E69B3CE70FFB}"/>
              </a:ext>
            </a:extLst>
          </p:cNvPr>
          <p:cNvSpPr txBox="1"/>
          <p:nvPr/>
        </p:nvSpPr>
        <p:spPr>
          <a:xfrm>
            <a:off x="99448" y="1717387"/>
            <a:ext cx="3852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+mj-lt"/>
              </a:rPr>
              <a:t>A empresa SPTrans assumiu a responsabilidade do transporte público de São Paulo em 1998. </a:t>
            </a:r>
            <a:r>
              <a:rPr lang="pt-BR" sz="1400" dirty="0">
                <a:solidFill>
                  <a:srgbClr val="FF6600"/>
                </a:solidFill>
                <a:latin typeface="+mj-lt"/>
              </a:rPr>
              <a:t>Desde então, tivemos em média, cerca de 58 bilhões de </a:t>
            </a:r>
            <a:r>
              <a:rPr lang="pt-BR" sz="1400" dirty="0" err="1">
                <a:solidFill>
                  <a:srgbClr val="FF6600"/>
                </a:solidFill>
                <a:latin typeface="+mj-lt"/>
              </a:rPr>
              <a:t>usuarios</a:t>
            </a:r>
            <a:endParaRPr lang="pt-BR" sz="1600" dirty="0"/>
          </a:p>
        </p:txBody>
      </p:sp>
      <p:pic>
        <p:nvPicPr>
          <p:cNvPr id="1028" name="Picture 4" descr="São Paulo free map, free blank map, free outline map, free base map ...">
            <a:extLst>
              <a:ext uri="{FF2B5EF4-FFF2-40B4-BE49-F238E27FC236}">
                <a16:creationId xmlns:a16="http://schemas.microsoft.com/office/drawing/2014/main" id="{816C7AAC-677E-D88F-73DA-5D6A5AD9A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06" y="2983767"/>
            <a:ext cx="2226322" cy="144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have Direita 14">
            <a:extLst>
              <a:ext uri="{FF2B5EF4-FFF2-40B4-BE49-F238E27FC236}">
                <a16:creationId xmlns:a16="http://schemas.microsoft.com/office/drawing/2014/main" id="{4D8161AB-A87A-9CDE-43A2-B45A5A44EE62}"/>
              </a:ext>
            </a:extLst>
          </p:cNvPr>
          <p:cNvSpPr/>
          <p:nvPr/>
        </p:nvSpPr>
        <p:spPr>
          <a:xfrm>
            <a:off x="2647632" y="2983767"/>
            <a:ext cx="167990" cy="14466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1977FF0-C7B7-9D74-EA15-709C5636AC44}"/>
              </a:ext>
            </a:extLst>
          </p:cNvPr>
          <p:cNvSpPr txBox="1"/>
          <p:nvPr/>
        </p:nvSpPr>
        <p:spPr>
          <a:xfrm>
            <a:off x="3088484" y="3490318"/>
            <a:ext cx="943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Área atuada pela SPTrans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9FE7E4F4-5EB0-116D-86DC-1C9629C58896}"/>
                  </a:ext>
                </a:extLst>
              </p14:cNvPr>
              <p14:cNvContentPartPr/>
              <p14:nvPr/>
            </p14:nvContentPartPr>
            <p14:xfrm>
              <a:off x="1029731" y="3244276"/>
              <a:ext cx="565920" cy="54684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9FE7E4F4-5EB0-116D-86DC-1C9629C588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3611" y="3238152"/>
                <a:ext cx="578160" cy="559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8BAC36DE-4C05-F73F-98B5-F16C02097B17}"/>
                  </a:ext>
                </a:extLst>
              </p14:cNvPr>
              <p14:cNvContentPartPr/>
              <p14:nvPr/>
            </p14:nvContentPartPr>
            <p14:xfrm>
              <a:off x="1546691" y="3230596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8BAC36DE-4C05-F73F-98B5-F16C02097B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0571" y="322447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0AB15103-E437-A6FD-95CE-F4AE0C5B5DA8}"/>
                  </a:ext>
                </a:extLst>
              </p14:cNvPr>
              <p14:cNvContentPartPr/>
              <p14:nvPr/>
            </p14:nvContentPartPr>
            <p14:xfrm>
              <a:off x="1151051" y="3244996"/>
              <a:ext cx="441720" cy="60624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0AB15103-E437-A6FD-95CE-F4AE0C5B5D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4931" y="3238880"/>
                <a:ext cx="453960" cy="618473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C888D4CC-1991-65B6-2778-1DE347EA27C6}"/>
              </a:ext>
            </a:extLst>
          </p:cNvPr>
          <p:cNvSpPr/>
          <p:nvPr/>
        </p:nvSpPr>
        <p:spPr>
          <a:xfrm>
            <a:off x="296105" y="4430407"/>
            <a:ext cx="45719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8511335-AB73-4E9B-6F64-84D91FB6DCD3}"/>
              </a:ext>
            </a:extLst>
          </p:cNvPr>
          <p:cNvSpPr txBox="1"/>
          <p:nvPr/>
        </p:nvSpPr>
        <p:spPr>
          <a:xfrm>
            <a:off x="489233" y="4321315"/>
            <a:ext cx="807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SPTrans</a:t>
            </a:r>
            <a:endParaRPr lang="pt-BR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1B56ADF-31E0-EE83-14A9-62C4E3F56911}"/>
              </a:ext>
            </a:extLst>
          </p:cNvPr>
          <p:cNvGraphicFramePr>
            <a:graphicFrameLocks/>
          </p:cNvGraphicFramePr>
          <p:nvPr/>
        </p:nvGraphicFramePr>
        <p:xfrm>
          <a:off x="4122138" y="2643415"/>
          <a:ext cx="3852467" cy="2627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C68734F1-27BC-445A-AFB9-93F29B0C9EEB}"/>
              </a:ext>
            </a:extLst>
          </p:cNvPr>
          <p:cNvSpPr txBox="1"/>
          <p:nvPr/>
        </p:nvSpPr>
        <p:spPr>
          <a:xfrm>
            <a:off x="4188663" y="1997143"/>
            <a:ext cx="405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pt-BR" sz="1200" dirty="0"/>
              <a:t>Redução dos passageiros em </a:t>
            </a:r>
            <a:r>
              <a:rPr lang="pt-BR" sz="1200" b="1" dirty="0"/>
              <a:t>cerca de 30% </a:t>
            </a: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pt-BR" sz="1200" dirty="0"/>
              <a:t>A queda foi motivada nos transporte a regiões centrais (3,8 -&gt; 1,8 Bilhão)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7C20598-C2FB-3885-DC29-FFB3E70E3E06}"/>
              </a:ext>
            </a:extLst>
          </p:cNvPr>
          <p:cNvSpPr txBox="1"/>
          <p:nvPr/>
        </p:nvSpPr>
        <p:spPr>
          <a:xfrm>
            <a:off x="4122138" y="1658996"/>
            <a:ext cx="4387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Aptos Black" panose="020B0004020202020204" pitchFamily="34" charset="0"/>
              </a:rPr>
              <a:t>Indicativos de mudanças – Regiões Metropolitanas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25A3F-0B25-19D4-1FB6-A449246503B3}"/>
              </a:ext>
            </a:extLst>
          </p:cNvPr>
          <p:cNvSpPr txBox="1"/>
          <p:nvPr/>
        </p:nvSpPr>
        <p:spPr>
          <a:xfrm>
            <a:off x="296105" y="5438659"/>
            <a:ext cx="10834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+mj-lt"/>
              </a:rPr>
              <a:t>O Meio de transporte público mudou com o tempo </a:t>
            </a:r>
            <a:r>
              <a:rPr lang="pt-BR" sz="1600" dirty="0">
                <a:solidFill>
                  <a:schemeClr val="accent2"/>
                </a:solidFill>
                <a:latin typeface="+mj-lt"/>
              </a:rPr>
              <a:t>após a pandemia e com a modernização dos ambientes educativos e profissionais, o processo de locomoção mudou muito</a:t>
            </a:r>
            <a:r>
              <a:rPr lang="pt-BR" sz="1600" dirty="0">
                <a:latin typeface="+mj-lt"/>
              </a:rPr>
              <a:t>, com isso surge a pergunto.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9B26F8F-3000-FCA8-D33C-F388FDA50D4E}"/>
              </a:ext>
            </a:extLst>
          </p:cNvPr>
          <p:cNvSpPr txBox="1"/>
          <p:nvPr/>
        </p:nvSpPr>
        <p:spPr>
          <a:xfrm>
            <a:off x="6761741" y="6058623"/>
            <a:ext cx="366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accent2"/>
                </a:solidFill>
                <a:latin typeface="+mj-lt"/>
              </a:rPr>
              <a:t>Será que a SPTrans se adaptou? 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577D611-AD4A-5581-0C04-838BE1801015}"/>
              </a:ext>
            </a:extLst>
          </p:cNvPr>
          <p:cNvSpPr/>
          <p:nvPr/>
        </p:nvSpPr>
        <p:spPr>
          <a:xfrm>
            <a:off x="8348424" y="1757124"/>
            <a:ext cx="3714135" cy="3448454"/>
          </a:xfrm>
          <a:prstGeom prst="rect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478870C-AF27-6CD5-9F0C-D17A0039DD95}"/>
              </a:ext>
            </a:extLst>
          </p:cNvPr>
          <p:cNvSpPr/>
          <p:nvPr/>
        </p:nvSpPr>
        <p:spPr>
          <a:xfrm>
            <a:off x="8348423" y="1717387"/>
            <a:ext cx="3714136" cy="481248"/>
          </a:xfrm>
          <a:prstGeom prst="rect">
            <a:avLst/>
          </a:prstGeom>
          <a:solidFill>
            <a:schemeClr val="tx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Dispersão da </a:t>
            </a:r>
            <a:r>
              <a:rPr lang="pt-BR" dirty="0" err="1"/>
              <a:t>popução</a:t>
            </a:r>
            <a:endParaRPr lang="pt-BR" dirty="0"/>
          </a:p>
          <a:p>
            <a:pPr algn="ctr"/>
            <a:r>
              <a:rPr lang="pt-BR" sz="1100" dirty="0"/>
              <a:t>Pontos de Ónibus em 2024</a:t>
            </a:r>
          </a:p>
        </p:txBody>
      </p:sp>
      <p:pic>
        <p:nvPicPr>
          <p:cNvPr id="1030" name="Picture 6" descr="Nuvem - ícones de clima grátis">
            <a:extLst>
              <a:ext uri="{FF2B5EF4-FFF2-40B4-BE49-F238E27FC236}">
                <a16:creationId xmlns:a16="http://schemas.microsoft.com/office/drawing/2014/main" id="{9338E715-BB5F-B574-4BA0-FCB655E45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" y="1172363"/>
            <a:ext cx="545024" cy="5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áfico 20" descr="Ônibus estrutura de tópicos">
            <a:extLst>
              <a:ext uri="{FF2B5EF4-FFF2-40B4-BE49-F238E27FC236}">
                <a16:creationId xmlns:a16="http://schemas.microsoft.com/office/drawing/2014/main" id="{D9AD3575-1AFC-3A43-978F-4FA2893D4F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50497" y="1200563"/>
            <a:ext cx="545024" cy="5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1B5BE-49B6-A64D-DC90-6697881B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8A672BA-C158-668A-57DA-739752DF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63794"/>
            <a:ext cx="10515600" cy="3834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ptos Black" panose="020B0004020202020204" pitchFamily="34" charset="0"/>
              </a:rPr>
              <a:t>SPTRANS | Sistema de Numeração dos Ónibus em São Paulo</a:t>
            </a:r>
          </a:p>
        </p:txBody>
      </p:sp>
      <p:pic>
        <p:nvPicPr>
          <p:cNvPr id="7" name="Picture 4" descr="sptrans_logo –">
            <a:extLst>
              <a:ext uri="{FF2B5EF4-FFF2-40B4-BE49-F238E27FC236}">
                <a16:creationId xmlns:a16="http://schemas.microsoft.com/office/drawing/2014/main" id="{DA853E5C-11CF-E395-824B-2B488A6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66" y="302735"/>
            <a:ext cx="115574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9DCD11B1-5625-A8EA-0DAC-34FAEEA9CBE3}"/>
              </a:ext>
            </a:extLst>
          </p:cNvPr>
          <p:cNvSpPr txBox="1">
            <a:spLocks/>
          </p:cNvSpPr>
          <p:nvPr/>
        </p:nvSpPr>
        <p:spPr>
          <a:xfrm>
            <a:off x="297426" y="808311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latin typeface="Aptos Display" panose="020B0004020202020204" pitchFamily="34" charset="0"/>
              </a:rPr>
              <a:t>Entendendo a Lógica dos Números das Linhas de Ônibus pela SPTrans</a:t>
            </a:r>
          </a:p>
        </p:txBody>
      </p:sp>
      <p:sp>
        <p:nvSpPr>
          <p:cNvPr id="12" name="Título 5">
            <a:extLst>
              <a:ext uri="{FF2B5EF4-FFF2-40B4-BE49-F238E27FC236}">
                <a16:creationId xmlns:a16="http://schemas.microsoft.com/office/drawing/2014/main" id="{BB4C6369-8341-2549-156F-9EA9239551F4}"/>
              </a:ext>
            </a:extLst>
          </p:cNvPr>
          <p:cNvSpPr txBox="1">
            <a:spLocks/>
          </p:cNvSpPr>
          <p:nvPr/>
        </p:nvSpPr>
        <p:spPr>
          <a:xfrm>
            <a:off x="297426" y="1370396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rgbClr val="800000"/>
                </a:solidFill>
                <a:latin typeface="Aptos Display" panose="020B0004020202020204" pitchFamily="34" charset="0"/>
              </a:rPr>
              <a:t>Como identificar as Linhas de Ônibus </a:t>
            </a:r>
          </a:p>
        </p:txBody>
      </p:sp>
      <p:sp>
        <p:nvSpPr>
          <p:cNvPr id="13" name="Título 5">
            <a:extLst>
              <a:ext uri="{FF2B5EF4-FFF2-40B4-BE49-F238E27FC236}">
                <a16:creationId xmlns:a16="http://schemas.microsoft.com/office/drawing/2014/main" id="{F7B6A267-C36A-A254-5541-8E277BD3D1EE}"/>
              </a:ext>
            </a:extLst>
          </p:cNvPr>
          <p:cNvSpPr txBox="1">
            <a:spLocks/>
          </p:cNvSpPr>
          <p:nvPr/>
        </p:nvSpPr>
        <p:spPr>
          <a:xfrm>
            <a:off x="9904076" y="6494206"/>
            <a:ext cx="2460523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200" dirty="0">
                <a:latin typeface="Aptos Display" panose="020B0004020202020204" pitchFamily="34" charset="0"/>
              </a:rPr>
              <a:t>Referência do estudo: </a:t>
            </a:r>
            <a:r>
              <a:rPr lang="pt-BR" sz="1200" dirty="0" err="1">
                <a:latin typeface="Aptos Display" panose="020B0004020202020204" pitchFamily="34" charset="0"/>
              </a:rPr>
              <a:t>Nov</a:t>
            </a:r>
            <a:r>
              <a:rPr lang="pt-BR" sz="1200" dirty="0">
                <a:latin typeface="Aptos Display" panose="020B0004020202020204" pitchFamily="34" charset="0"/>
              </a:rPr>
              <a:t>/2024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C517368-0B42-9E7D-1394-27C000E03629}"/>
              </a:ext>
            </a:extLst>
          </p:cNvPr>
          <p:cNvSpPr txBox="1">
            <a:spLocks/>
          </p:cNvSpPr>
          <p:nvPr/>
        </p:nvSpPr>
        <p:spPr>
          <a:xfrm>
            <a:off x="1905984" y="1760484"/>
            <a:ext cx="2581953" cy="90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200" dirty="0"/>
              <a:t>A numeração dos ônibus é composta por 4 dígitos. Mas com apenas os dois primeiro dígito conseguimos identificar uma linha de ónibus </a:t>
            </a:r>
            <a:endParaRPr lang="pt-BR" sz="2400" dirty="0">
              <a:latin typeface="Aptos Display" panose="020B0004020202020204" pitchFamily="34" charset="0"/>
            </a:endParaRPr>
          </a:p>
        </p:txBody>
      </p:sp>
      <p:pic>
        <p:nvPicPr>
          <p:cNvPr id="5122" name="Picture 2" descr="Placa de carro - ícones de transporte grátis">
            <a:extLst>
              <a:ext uri="{FF2B5EF4-FFF2-40B4-BE49-F238E27FC236}">
                <a16:creationId xmlns:a16="http://schemas.microsoft.com/office/drawing/2014/main" id="{2E8FC53F-31AE-F70C-A278-B98D2271C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45" y="1616717"/>
            <a:ext cx="1192161" cy="119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3ADA1C0-6176-7191-BD78-7EF971D1BE96}"/>
              </a:ext>
            </a:extLst>
          </p:cNvPr>
          <p:cNvSpPr txBox="1"/>
          <p:nvPr/>
        </p:nvSpPr>
        <p:spPr>
          <a:xfrm>
            <a:off x="428687" y="2963836"/>
            <a:ext cx="523469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Aptos Display" panose="020B0004020202020204" pitchFamily="34" charset="0"/>
                <a:ea typeface="+mj-ea"/>
                <a:cs typeface="+mj-cs"/>
              </a:rPr>
              <a:t>O primeiro dígito indica a zona principal onde a linha circula:</a:t>
            </a:r>
          </a:p>
          <a:p>
            <a:endParaRPr lang="pt-BR" b="1" dirty="0">
              <a:solidFill>
                <a:srgbClr val="800000"/>
              </a:solidFill>
              <a:latin typeface="Aptos Display" panose="020B0004020202020204" pitchFamily="34" charset="0"/>
              <a:ea typeface="+mj-ea"/>
              <a:cs typeface="+mj-cs"/>
            </a:endParaRPr>
          </a:p>
          <a:p>
            <a:r>
              <a:rPr lang="pt-BR" sz="1200" b="1" dirty="0"/>
              <a:t>01</a:t>
            </a:r>
            <a:r>
              <a:rPr lang="pt-BR" sz="1200" dirty="0"/>
              <a:t> - Zona Centro</a:t>
            </a:r>
          </a:p>
          <a:p>
            <a:endParaRPr lang="pt-BR" sz="1200" b="1" dirty="0"/>
          </a:p>
          <a:p>
            <a:r>
              <a:rPr lang="pt-BR" sz="1200" b="1" dirty="0"/>
              <a:t>02</a:t>
            </a:r>
            <a:r>
              <a:rPr lang="pt-BR" sz="1200" dirty="0"/>
              <a:t> - Zona Norte</a:t>
            </a:r>
          </a:p>
          <a:p>
            <a:endParaRPr lang="pt-BR" sz="1200" b="1" dirty="0"/>
          </a:p>
          <a:p>
            <a:r>
              <a:rPr lang="pt-BR" sz="1200" b="1" dirty="0"/>
              <a:t>03</a:t>
            </a:r>
            <a:r>
              <a:rPr lang="pt-BR" sz="1200" dirty="0"/>
              <a:t> - Zona Leste</a:t>
            </a:r>
          </a:p>
          <a:p>
            <a:endParaRPr lang="pt-BR" sz="1200" b="1" dirty="0"/>
          </a:p>
          <a:p>
            <a:r>
              <a:rPr lang="pt-BR" sz="1200" b="1" dirty="0"/>
              <a:t>04</a:t>
            </a:r>
            <a:r>
              <a:rPr lang="pt-BR" sz="1200" dirty="0"/>
              <a:t> - Zona Sul</a:t>
            </a:r>
          </a:p>
          <a:p>
            <a:endParaRPr lang="pt-BR" sz="1200" b="1" dirty="0"/>
          </a:p>
          <a:p>
            <a:r>
              <a:rPr lang="pt-BR" sz="1200" b="1" dirty="0"/>
              <a:t>05</a:t>
            </a:r>
            <a:r>
              <a:rPr lang="pt-BR" sz="1200" dirty="0"/>
              <a:t> - Zona Oeste</a:t>
            </a:r>
          </a:p>
          <a:p>
            <a:endParaRPr lang="pt-BR" sz="1200" b="1" dirty="0"/>
          </a:p>
          <a:p>
            <a:r>
              <a:rPr lang="pt-BR" sz="1200" b="1" dirty="0"/>
              <a:t>06-09</a:t>
            </a:r>
            <a:r>
              <a:rPr lang="pt-BR" sz="1200" dirty="0"/>
              <a:t> - Corredores metropolitanos e intermunicipais, linhas especiais.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683710A-F53C-0E41-5FC4-98756E80EE47}"/>
              </a:ext>
            </a:extLst>
          </p:cNvPr>
          <p:cNvSpPr/>
          <p:nvPr/>
        </p:nvSpPr>
        <p:spPr>
          <a:xfrm>
            <a:off x="6292647" y="1252828"/>
            <a:ext cx="5392008" cy="5088978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5">
            <a:extLst>
              <a:ext uri="{FF2B5EF4-FFF2-40B4-BE49-F238E27FC236}">
                <a16:creationId xmlns:a16="http://schemas.microsoft.com/office/drawing/2014/main" id="{A263EFDC-3A8D-3611-ED38-68550221E432}"/>
              </a:ext>
            </a:extLst>
          </p:cNvPr>
          <p:cNvSpPr txBox="1">
            <a:spLocks/>
          </p:cNvSpPr>
          <p:nvPr/>
        </p:nvSpPr>
        <p:spPr>
          <a:xfrm>
            <a:off x="6636774" y="1487964"/>
            <a:ext cx="4176252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latin typeface="Aptos Display" panose="020B0004020202020204" pitchFamily="34" charset="0"/>
              </a:rPr>
              <a:t>Os Ônibus que mais param em são Paulo Por região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9F1893-DF2E-55D9-2967-A3864C205DEE}"/>
              </a:ext>
            </a:extLst>
          </p:cNvPr>
          <p:cNvSpPr txBox="1"/>
          <p:nvPr/>
        </p:nvSpPr>
        <p:spPr>
          <a:xfrm>
            <a:off x="6636774" y="2104103"/>
            <a:ext cx="4621161" cy="3814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989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4BBD1BB-965D-665D-C508-0649605D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63794"/>
            <a:ext cx="10515600" cy="3834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ptos Black" panose="020B0004020202020204" pitchFamily="34" charset="0"/>
              </a:rPr>
              <a:t>Indicadores SPTRANS</a:t>
            </a:r>
          </a:p>
        </p:txBody>
      </p:sp>
      <p:pic>
        <p:nvPicPr>
          <p:cNvPr id="7" name="Picture 4" descr="sptrans_logo –">
            <a:extLst>
              <a:ext uri="{FF2B5EF4-FFF2-40B4-BE49-F238E27FC236}">
                <a16:creationId xmlns:a16="http://schemas.microsoft.com/office/drawing/2014/main" id="{8D08E230-22FA-663C-A691-8B25D8C48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66" y="302735"/>
            <a:ext cx="115574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56AA097E-92B9-7332-DD23-A94C019B7C87}"/>
              </a:ext>
            </a:extLst>
          </p:cNvPr>
          <p:cNvSpPr txBox="1">
            <a:spLocks/>
          </p:cNvSpPr>
          <p:nvPr/>
        </p:nvSpPr>
        <p:spPr>
          <a:xfrm>
            <a:off x="297426" y="808311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latin typeface="Aptos Display" panose="020B0004020202020204" pitchFamily="34" charset="0"/>
              </a:rPr>
              <a:t>Analisando Comportamento da População Paulista – Transporte Público </a:t>
            </a:r>
          </a:p>
        </p:txBody>
      </p:sp>
      <p:pic>
        <p:nvPicPr>
          <p:cNvPr id="10" name="Gráfico 9" descr="Ônibus com preenchimento sólido">
            <a:extLst>
              <a:ext uri="{FF2B5EF4-FFF2-40B4-BE49-F238E27FC236}">
                <a16:creationId xmlns:a16="http://schemas.microsoft.com/office/drawing/2014/main" id="{099861AD-8CE2-A950-9CD4-E74CE6701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548411"/>
            <a:ext cx="1096189" cy="1096189"/>
          </a:xfrm>
          <a:prstGeom prst="rect">
            <a:avLst/>
          </a:prstGeom>
        </p:spPr>
      </p:pic>
      <p:sp>
        <p:nvSpPr>
          <p:cNvPr id="11" name="Título 5">
            <a:extLst>
              <a:ext uri="{FF2B5EF4-FFF2-40B4-BE49-F238E27FC236}">
                <a16:creationId xmlns:a16="http://schemas.microsoft.com/office/drawing/2014/main" id="{6D889964-61C8-A090-30BF-A72EACA3066C}"/>
              </a:ext>
            </a:extLst>
          </p:cNvPr>
          <p:cNvSpPr txBox="1">
            <a:spLocks/>
          </p:cNvSpPr>
          <p:nvPr/>
        </p:nvSpPr>
        <p:spPr>
          <a:xfrm>
            <a:off x="7593945" y="1548411"/>
            <a:ext cx="2258961" cy="1096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400" dirty="0">
                <a:latin typeface="Aptos Display" panose="020B0004020202020204" pitchFamily="34" charset="0"/>
              </a:rPr>
              <a:t>Atualmente a </a:t>
            </a:r>
            <a:r>
              <a:rPr lang="pt-BR" sz="1400" dirty="0" err="1">
                <a:latin typeface="Aptos Display" panose="020B0004020202020204" pitchFamily="34" charset="0"/>
              </a:rPr>
              <a:t>Sptrans</a:t>
            </a:r>
            <a:r>
              <a:rPr lang="pt-BR" sz="1400" dirty="0">
                <a:latin typeface="Aptos Display" panose="020B0004020202020204" pitchFamily="34" charset="0"/>
              </a:rPr>
              <a:t> é responsável pelo transporte de 2,5MM de pessoas por dia</a:t>
            </a:r>
          </a:p>
        </p:txBody>
      </p:sp>
      <p:sp>
        <p:nvSpPr>
          <p:cNvPr id="12" name="Título 5">
            <a:extLst>
              <a:ext uri="{FF2B5EF4-FFF2-40B4-BE49-F238E27FC236}">
                <a16:creationId xmlns:a16="http://schemas.microsoft.com/office/drawing/2014/main" id="{025DBDC5-D80B-1BCE-A0D2-F89C2E123658}"/>
              </a:ext>
            </a:extLst>
          </p:cNvPr>
          <p:cNvSpPr txBox="1">
            <a:spLocks/>
          </p:cNvSpPr>
          <p:nvPr/>
        </p:nvSpPr>
        <p:spPr>
          <a:xfrm>
            <a:off x="327878" y="1376009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err="1">
                <a:solidFill>
                  <a:srgbClr val="800000"/>
                </a:solidFill>
                <a:latin typeface="Aptos Display" panose="020B0004020202020204" pitchFamily="34" charset="0"/>
              </a:rPr>
              <a:t>Sptrans</a:t>
            </a:r>
            <a:endParaRPr lang="pt-BR" sz="1800" b="1" dirty="0">
              <a:solidFill>
                <a:srgbClr val="800000"/>
              </a:solidFill>
              <a:latin typeface="Aptos Display" panose="020B0004020202020204" pitchFamily="34" charset="0"/>
            </a:endParaRPr>
          </a:p>
        </p:txBody>
      </p:sp>
      <p:sp>
        <p:nvSpPr>
          <p:cNvPr id="13" name="Título 5">
            <a:extLst>
              <a:ext uri="{FF2B5EF4-FFF2-40B4-BE49-F238E27FC236}">
                <a16:creationId xmlns:a16="http://schemas.microsoft.com/office/drawing/2014/main" id="{0B5E2A2C-91FF-B183-191E-B89E07BB06CA}"/>
              </a:ext>
            </a:extLst>
          </p:cNvPr>
          <p:cNvSpPr txBox="1">
            <a:spLocks/>
          </p:cNvSpPr>
          <p:nvPr/>
        </p:nvSpPr>
        <p:spPr>
          <a:xfrm>
            <a:off x="9904076" y="6494206"/>
            <a:ext cx="2460523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200" dirty="0">
                <a:latin typeface="Aptos Display" panose="020B0004020202020204" pitchFamily="34" charset="0"/>
              </a:rPr>
              <a:t>Referência do estudo: </a:t>
            </a:r>
            <a:r>
              <a:rPr lang="pt-BR" sz="1200" dirty="0" err="1">
                <a:latin typeface="Aptos Display" panose="020B0004020202020204" pitchFamily="34" charset="0"/>
              </a:rPr>
              <a:t>Nov</a:t>
            </a:r>
            <a:r>
              <a:rPr lang="pt-BR" sz="1200" dirty="0">
                <a:latin typeface="Aptos Display" panose="020B0004020202020204" pitchFamily="34" charset="0"/>
              </a:rPr>
              <a:t>/2024</a:t>
            </a:r>
          </a:p>
        </p:txBody>
      </p:sp>
      <p:pic>
        <p:nvPicPr>
          <p:cNvPr id="2050" name="Picture 2" descr="Calendário - ícones de ferramentas e utensílios grátis">
            <a:extLst>
              <a:ext uri="{FF2B5EF4-FFF2-40B4-BE49-F238E27FC236}">
                <a16:creationId xmlns:a16="http://schemas.microsoft.com/office/drawing/2014/main" id="{FAB341C2-BD3C-69C3-867C-133E01485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99" y="1857735"/>
            <a:ext cx="698204" cy="68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5">
            <a:extLst>
              <a:ext uri="{FF2B5EF4-FFF2-40B4-BE49-F238E27FC236}">
                <a16:creationId xmlns:a16="http://schemas.microsoft.com/office/drawing/2014/main" id="{08AF8F9B-3F42-355E-F1E6-57F0A4485072}"/>
              </a:ext>
            </a:extLst>
          </p:cNvPr>
          <p:cNvSpPr txBox="1">
            <a:spLocks/>
          </p:cNvSpPr>
          <p:nvPr/>
        </p:nvSpPr>
        <p:spPr>
          <a:xfrm>
            <a:off x="2216192" y="1773262"/>
            <a:ext cx="2381864" cy="90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400" dirty="0">
                <a:latin typeface="Aptos Display" panose="020B0004020202020204" pitchFamily="34" charset="0"/>
              </a:rPr>
              <a:t>A empresa SPTrans assumiu a responsabilidade do transporte público de São Paulo em 1998</a:t>
            </a:r>
          </a:p>
        </p:txBody>
      </p:sp>
      <p:pic>
        <p:nvPicPr>
          <p:cNvPr id="3" name="Gráfico 2" descr="Seta: curva ligeira com preenchimento sólido">
            <a:extLst>
              <a:ext uri="{FF2B5EF4-FFF2-40B4-BE49-F238E27FC236}">
                <a16:creationId xmlns:a16="http://schemas.microsoft.com/office/drawing/2014/main" id="{85AD446D-84FE-CB68-DE13-473ECC6D4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4716" y="3429000"/>
            <a:ext cx="914400" cy="914400"/>
          </a:xfrm>
          <a:prstGeom prst="rect">
            <a:avLst/>
          </a:prstGeom>
        </p:spPr>
      </p:pic>
      <p:pic>
        <p:nvPicPr>
          <p:cNvPr id="5" name="Gráfico 4" descr="Seta: girar para a esquerda com preenchimento sólido">
            <a:extLst>
              <a:ext uri="{FF2B5EF4-FFF2-40B4-BE49-F238E27FC236}">
                <a16:creationId xmlns:a16="http://schemas.microsoft.com/office/drawing/2014/main" id="{F89386A3-AA8E-4F4E-5AB9-5740E01ADD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526512">
            <a:off x="2038097" y="2708332"/>
            <a:ext cx="674034" cy="67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5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62FC1-9295-B2DF-A950-01594DC01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1B0AE52-17B9-F0B1-D2DF-248CEB5C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63794"/>
            <a:ext cx="10515600" cy="3834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ptos Black" panose="020B0004020202020204" pitchFamily="34" charset="0"/>
              </a:rPr>
              <a:t>Arrecadação SPTRANS | Como a SPTrans lucra em São Paulo</a:t>
            </a:r>
          </a:p>
        </p:txBody>
      </p:sp>
      <p:pic>
        <p:nvPicPr>
          <p:cNvPr id="7" name="Picture 4" descr="sptrans_logo –">
            <a:extLst>
              <a:ext uri="{FF2B5EF4-FFF2-40B4-BE49-F238E27FC236}">
                <a16:creationId xmlns:a16="http://schemas.microsoft.com/office/drawing/2014/main" id="{B90FDA5F-9352-DA23-5A7F-E896D7191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66" y="302735"/>
            <a:ext cx="115574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53472EBE-9DA0-208F-EA96-3DDC94C9CE65}"/>
              </a:ext>
            </a:extLst>
          </p:cNvPr>
          <p:cNvSpPr txBox="1">
            <a:spLocks/>
          </p:cNvSpPr>
          <p:nvPr/>
        </p:nvSpPr>
        <p:spPr>
          <a:xfrm>
            <a:off x="297426" y="808311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latin typeface="Aptos Display" panose="020B0004020202020204" pitchFamily="34" charset="0"/>
              </a:rPr>
              <a:t>Analisando Comportamento- Arrecadação de Verbas </a:t>
            </a:r>
          </a:p>
        </p:txBody>
      </p:sp>
      <p:sp>
        <p:nvSpPr>
          <p:cNvPr id="12" name="Título 5">
            <a:extLst>
              <a:ext uri="{FF2B5EF4-FFF2-40B4-BE49-F238E27FC236}">
                <a16:creationId xmlns:a16="http://schemas.microsoft.com/office/drawing/2014/main" id="{356BCE7A-28C4-C736-8196-9ADA820B3B88}"/>
              </a:ext>
            </a:extLst>
          </p:cNvPr>
          <p:cNvSpPr txBox="1">
            <a:spLocks/>
          </p:cNvSpPr>
          <p:nvPr/>
        </p:nvSpPr>
        <p:spPr>
          <a:xfrm>
            <a:off x="327878" y="1376009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rgbClr val="800000"/>
                </a:solidFill>
                <a:latin typeface="Aptos Display" panose="020B0004020202020204" pitchFamily="34" charset="0"/>
              </a:rPr>
              <a:t>Verbas arrecadadas SPTrans (2012 - 2006)</a:t>
            </a:r>
          </a:p>
        </p:txBody>
      </p:sp>
      <p:sp>
        <p:nvSpPr>
          <p:cNvPr id="13" name="Título 5">
            <a:extLst>
              <a:ext uri="{FF2B5EF4-FFF2-40B4-BE49-F238E27FC236}">
                <a16:creationId xmlns:a16="http://schemas.microsoft.com/office/drawing/2014/main" id="{7033AAF8-EA72-1D43-F059-4A085346D9EC}"/>
              </a:ext>
            </a:extLst>
          </p:cNvPr>
          <p:cNvSpPr txBox="1">
            <a:spLocks/>
          </p:cNvSpPr>
          <p:nvPr/>
        </p:nvSpPr>
        <p:spPr>
          <a:xfrm>
            <a:off x="9904076" y="6494206"/>
            <a:ext cx="2460523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200" dirty="0">
                <a:latin typeface="Aptos Display" panose="020B0004020202020204" pitchFamily="34" charset="0"/>
              </a:rPr>
              <a:t>Referência do estudo: </a:t>
            </a:r>
            <a:r>
              <a:rPr lang="pt-BR" sz="1200" dirty="0" err="1">
                <a:latin typeface="Aptos Display" panose="020B0004020202020204" pitchFamily="34" charset="0"/>
              </a:rPr>
              <a:t>Nov</a:t>
            </a:r>
            <a:r>
              <a:rPr lang="pt-BR" sz="1200" dirty="0">
                <a:latin typeface="Aptos Display" panose="020B0004020202020204" pitchFamily="34" charset="0"/>
              </a:rPr>
              <a:t>/2024</a:t>
            </a:r>
          </a:p>
        </p:txBody>
      </p:sp>
      <p:pic>
        <p:nvPicPr>
          <p:cNvPr id="3074" name="Picture 2" descr="Bilhete Único - SPTrans">
            <a:extLst>
              <a:ext uri="{FF2B5EF4-FFF2-40B4-BE49-F238E27FC236}">
                <a16:creationId xmlns:a16="http://schemas.microsoft.com/office/drawing/2014/main" id="{9C4DCB71-58A6-9AE1-6B70-55CC2274F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78" y="1950851"/>
            <a:ext cx="852747" cy="70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5">
            <a:extLst>
              <a:ext uri="{FF2B5EF4-FFF2-40B4-BE49-F238E27FC236}">
                <a16:creationId xmlns:a16="http://schemas.microsoft.com/office/drawing/2014/main" id="{AB779CD1-9411-2BA5-A054-B7D2D5045D8C}"/>
              </a:ext>
            </a:extLst>
          </p:cNvPr>
          <p:cNvSpPr txBox="1">
            <a:spLocks/>
          </p:cNvSpPr>
          <p:nvPr/>
        </p:nvSpPr>
        <p:spPr>
          <a:xfrm>
            <a:off x="6101407" y="1950851"/>
            <a:ext cx="5272066" cy="707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400" dirty="0">
                <a:latin typeface="Aptos Display" panose="020B0004020202020204" pitchFamily="34" charset="0"/>
              </a:rPr>
              <a:t>Cerca de  60% do valor arrecadado em transporte pela SPTrans vem de linhas que ligam os bairros aos grandes centros, os outros 40% vem de linhas que ligam os bairros a bairros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6389809-ED98-1E8D-F5C9-54B6500297C1}"/>
              </a:ext>
            </a:extLst>
          </p:cNvPr>
          <p:cNvSpPr txBox="1">
            <a:spLocks/>
          </p:cNvSpPr>
          <p:nvPr/>
        </p:nvSpPr>
        <p:spPr>
          <a:xfrm>
            <a:off x="1905984" y="1852427"/>
            <a:ext cx="2581953" cy="90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400" dirty="0">
                <a:latin typeface="Aptos Display" panose="020B0004020202020204" pitchFamily="34" charset="0"/>
              </a:rPr>
              <a:t>De 2006 para 2012 tivemos um aumento percentual de 2,5% dos transportes de bairro-a-bairro</a:t>
            </a:r>
          </a:p>
        </p:txBody>
      </p:sp>
      <p:pic>
        <p:nvPicPr>
          <p:cNvPr id="3076" name="Picture 4" descr="Ícone Animado de Ônibus | Ícone Animado de transporte Grátis">
            <a:extLst>
              <a:ext uri="{FF2B5EF4-FFF2-40B4-BE49-F238E27FC236}">
                <a16:creationId xmlns:a16="http://schemas.microsoft.com/office/drawing/2014/main" id="{0570F8AE-DFFA-5BE5-5A1C-79CEE812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8" y="1778715"/>
            <a:ext cx="1052052" cy="105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178E527-B212-48C4-6F1E-E4E7A8BA5BB4}"/>
              </a:ext>
            </a:extLst>
          </p:cNvPr>
          <p:cNvSpPr/>
          <p:nvPr/>
        </p:nvSpPr>
        <p:spPr>
          <a:xfrm>
            <a:off x="327878" y="3022150"/>
            <a:ext cx="11274187" cy="3319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 andamento, necessário, Explorar os dados abertos ainda </a:t>
            </a:r>
          </a:p>
        </p:txBody>
      </p:sp>
    </p:spTree>
    <p:extLst>
      <p:ext uri="{BB962C8B-B14F-4D97-AF65-F5344CB8AC3E}">
        <p14:creationId xmlns:p14="http://schemas.microsoft.com/office/powerpoint/2010/main" val="4069079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576</Words>
  <Application>Microsoft Office PowerPoint</Application>
  <PresentationFormat>Widescreen</PresentationFormat>
  <Paragraphs>71</Paragraphs>
  <Slides>6</Slides>
  <Notes>4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Aptos</vt:lpstr>
      <vt:lpstr>Aptos Black</vt:lpstr>
      <vt:lpstr>Aptos Display</vt:lpstr>
      <vt:lpstr>Arial</vt:lpstr>
      <vt:lpstr>Courier New</vt:lpstr>
      <vt:lpstr>Tema do Office</vt:lpstr>
      <vt:lpstr>Estudo  Transporte Público  São Paulo 03 de Novembro de 2024</vt:lpstr>
      <vt:lpstr>Indicadores SPTRANS</vt:lpstr>
      <vt:lpstr>Indicadores SPTRANS</vt:lpstr>
      <vt:lpstr>SPTRANS | Sistema de Numeração dos Ónibus em São Paulo</vt:lpstr>
      <vt:lpstr>Indicadores SPTRANS</vt:lpstr>
      <vt:lpstr>Arrecadação SPTRANS | Como a SPTrans lucra em São Paulo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alves</dc:creator>
  <cp:lastModifiedBy>Flavio Paulo</cp:lastModifiedBy>
  <cp:revision>5</cp:revision>
  <dcterms:created xsi:type="dcterms:W3CDTF">2024-11-09T22:55:20Z</dcterms:created>
  <dcterms:modified xsi:type="dcterms:W3CDTF">2024-11-16T03:32:48Z</dcterms:modified>
</cp:coreProperties>
</file>