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9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97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98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</p:sldMasterIdLst>
  <p:notesMasterIdLst>
    <p:notesMasterId r:id="rId110"/>
  </p:notesMasterIdLst>
  <p:sldIdLst>
    <p:sldId id="1370" r:id="rId2"/>
    <p:sldId id="1372" r:id="rId3"/>
    <p:sldId id="1548" r:id="rId4"/>
    <p:sldId id="1373" r:id="rId5"/>
    <p:sldId id="1374" r:id="rId6"/>
    <p:sldId id="1461" r:id="rId7"/>
    <p:sldId id="1462" r:id="rId8"/>
    <p:sldId id="1463" r:id="rId9"/>
    <p:sldId id="1547" r:id="rId10"/>
    <p:sldId id="1464" r:id="rId11"/>
    <p:sldId id="1465" r:id="rId12"/>
    <p:sldId id="1601" r:id="rId13"/>
    <p:sldId id="1466" r:id="rId14"/>
    <p:sldId id="1467" r:id="rId15"/>
    <p:sldId id="1384" r:id="rId16"/>
    <p:sldId id="1386" r:id="rId17"/>
    <p:sldId id="1636" r:id="rId18"/>
    <p:sldId id="1637" r:id="rId19"/>
    <p:sldId id="1388" r:id="rId20"/>
    <p:sldId id="1390" r:id="rId21"/>
    <p:sldId id="1391" r:id="rId22"/>
    <p:sldId id="1392" r:id="rId23"/>
    <p:sldId id="1398" r:id="rId24"/>
    <p:sldId id="1468" r:id="rId25"/>
    <p:sldId id="1400" r:id="rId26"/>
    <p:sldId id="1401" r:id="rId27"/>
    <p:sldId id="1612" r:id="rId28"/>
    <p:sldId id="1613" r:id="rId29"/>
    <p:sldId id="1614" r:id="rId30"/>
    <p:sldId id="1402" r:id="rId31"/>
    <p:sldId id="1469" r:id="rId32"/>
    <p:sldId id="1470" r:id="rId33"/>
    <p:sldId id="1471" r:id="rId34"/>
    <p:sldId id="1472" r:id="rId35"/>
    <p:sldId id="1638" r:id="rId36"/>
    <p:sldId id="1633" r:id="rId37"/>
    <p:sldId id="1477" r:id="rId38"/>
    <p:sldId id="1481" r:id="rId39"/>
    <p:sldId id="1634" r:id="rId40"/>
    <p:sldId id="1483" r:id="rId41"/>
    <p:sldId id="1484" r:id="rId42"/>
    <p:sldId id="1486" r:id="rId43"/>
    <p:sldId id="1487" r:id="rId44"/>
    <p:sldId id="1492" r:id="rId45"/>
    <p:sldId id="1493" r:id="rId46"/>
    <p:sldId id="1498" r:id="rId47"/>
    <p:sldId id="1499" r:id="rId48"/>
    <p:sldId id="1500" r:id="rId49"/>
    <p:sldId id="1496" r:id="rId50"/>
    <p:sldId id="1635" r:id="rId51"/>
    <p:sldId id="1622" r:id="rId52"/>
    <p:sldId id="1623" r:id="rId53"/>
    <p:sldId id="1624" r:id="rId54"/>
    <p:sldId id="1625" r:id="rId55"/>
    <p:sldId id="1626" r:id="rId56"/>
    <p:sldId id="1627" r:id="rId57"/>
    <p:sldId id="1628" r:id="rId58"/>
    <p:sldId id="1629" r:id="rId59"/>
    <p:sldId id="1630" r:id="rId60"/>
    <p:sldId id="1631" r:id="rId61"/>
    <p:sldId id="1632" r:id="rId62"/>
    <p:sldId id="1507" r:id="rId63"/>
    <p:sldId id="1502" r:id="rId64"/>
    <p:sldId id="1504" r:id="rId65"/>
    <p:sldId id="1505" r:id="rId66"/>
    <p:sldId id="1508" r:id="rId67"/>
    <p:sldId id="1509" r:id="rId68"/>
    <p:sldId id="1510" r:id="rId69"/>
    <p:sldId id="1511" r:id="rId70"/>
    <p:sldId id="1512" r:id="rId71"/>
    <p:sldId id="1513" r:id="rId72"/>
    <p:sldId id="1514" r:id="rId73"/>
    <p:sldId id="1515" r:id="rId74"/>
    <p:sldId id="1516" r:id="rId75"/>
    <p:sldId id="1517" r:id="rId76"/>
    <p:sldId id="1518" r:id="rId77"/>
    <p:sldId id="1519" r:id="rId78"/>
    <p:sldId id="1520" r:id="rId79"/>
    <p:sldId id="1521" r:id="rId80"/>
    <p:sldId id="1522" r:id="rId81"/>
    <p:sldId id="1523" r:id="rId82"/>
    <p:sldId id="1524" r:id="rId83"/>
    <p:sldId id="1525" r:id="rId84"/>
    <p:sldId id="1526" r:id="rId85"/>
    <p:sldId id="1536" r:id="rId86"/>
    <p:sldId id="1537" r:id="rId87"/>
    <p:sldId id="1538" r:id="rId88"/>
    <p:sldId id="1602" r:id="rId89"/>
    <p:sldId id="1604" r:id="rId90"/>
    <p:sldId id="1605" r:id="rId91"/>
    <p:sldId id="1606" r:id="rId92"/>
    <p:sldId id="1607" r:id="rId93"/>
    <p:sldId id="1608" r:id="rId94"/>
    <p:sldId id="1609" r:id="rId95"/>
    <p:sldId id="1610" r:id="rId96"/>
    <p:sldId id="1611" r:id="rId97"/>
    <p:sldId id="1616" r:id="rId98"/>
    <p:sldId id="1444" r:id="rId99"/>
    <p:sldId id="1546" r:id="rId100"/>
    <p:sldId id="1445" r:id="rId101"/>
    <p:sldId id="1446" r:id="rId102"/>
    <p:sldId id="1447" r:id="rId103"/>
    <p:sldId id="1448" r:id="rId104"/>
    <p:sldId id="1449" r:id="rId105"/>
    <p:sldId id="1451" r:id="rId106"/>
    <p:sldId id="1452" r:id="rId107"/>
    <p:sldId id="1453" r:id="rId108"/>
    <p:sldId id="1454" r:id="rId109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0969" autoAdjust="0"/>
  </p:normalViewPr>
  <p:slideViewPr>
    <p:cSldViewPr>
      <p:cViewPr varScale="1">
        <p:scale>
          <a:sx n="75" d="100"/>
          <a:sy n="75" d="100"/>
        </p:scale>
        <p:origin x="107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90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19.xml"/><Relationship Id="rId1" Type="http://schemas.openxmlformats.org/officeDocument/2006/relationships/slide" Target="slides/slide15.xml"/><Relationship Id="rId6" Type="http://schemas.openxmlformats.org/officeDocument/2006/relationships/slide" Target="slides/slide108.xml"/><Relationship Id="rId5" Type="http://schemas.openxmlformats.org/officeDocument/2006/relationships/slide" Target="slides/slide103.xml"/><Relationship Id="rId4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155F14A-BCBF-6C46-8FBF-631B1C8AFE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C93AD81-D437-AE48-A3D2-C2AE6CE80F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3699FA-654A-854B-AD32-C0DFC44485A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2402B799-2E6E-D549-B9AE-D54B5554FE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BEC43129-CE81-0C43-A26E-C8D8B21630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E9392D6-A3D2-9F4E-A2F1-F92138729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/>
            </a:lvl1pPr>
          </a:lstStyle>
          <a:p>
            <a:pPr>
              <a:defRPr/>
            </a:pPr>
            <a:fld id="{B41F8C42-45E2-A54C-B274-264160EDBD2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E44D34D-71BD-9644-A1E6-F54EB0B7D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7D6491-1DDC-4B48-8D9E-525D1E2682D3}" type="slidenum">
              <a:rPr lang="pt-BR" altLang="pt-BR" sz="1300" smtClean="0"/>
              <a:pPr>
                <a:spcBef>
                  <a:spcPct val="0"/>
                </a:spcBef>
              </a:pPr>
              <a:t>1</a:t>
            </a:fld>
            <a:endParaRPr lang="pt-BR" altLang="pt-BR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34136BF-A95A-9949-B131-1F8E25B0E9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D2034F7-B5DB-1146-862C-FB6B6DA2B8F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80F4DEB-A555-AA40-9126-4E10C8241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F535CD-1581-F34D-AEF2-2EF676226FEF}" type="slidenum">
              <a:rPr lang="pt-BR" altLang="pt-BR" sz="1300" smtClean="0"/>
              <a:pPr>
                <a:spcBef>
                  <a:spcPct val="0"/>
                </a:spcBef>
              </a:pPr>
              <a:t>16</a:t>
            </a:fld>
            <a:endParaRPr lang="pt-BR" altLang="pt-BR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F5C3A82-85E8-FD42-BFDC-3CE757E698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06DBA91-8479-CA44-B1C2-8A3D6A0D6C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3CEB5CE-41E1-8247-8A0F-E16255524C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6A6F58-7473-4F4A-9F90-E7C61CB0050D}" type="slidenum">
              <a:rPr lang="pt-BR" altLang="pt-BR" sz="1300" smtClean="0"/>
              <a:pPr>
                <a:spcBef>
                  <a:spcPct val="0"/>
                </a:spcBef>
              </a:pPr>
              <a:t>19</a:t>
            </a:fld>
            <a:endParaRPr lang="pt-BR" altLang="pt-BR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2398DF5-EDE9-ED4E-8549-AE4620E15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A5288D-A07D-4346-A54D-03466BBDD7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BE570B0-D7B6-6947-9B0E-FB7A57A86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DBC4D3-B1C4-1E46-80D5-241EF1982633}" type="slidenum">
              <a:rPr lang="pt-BR" altLang="pt-BR" sz="1300" smtClean="0"/>
              <a:pPr>
                <a:spcBef>
                  <a:spcPct val="0"/>
                </a:spcBef>
              </a:pPr>
              <a:t>20</a:t>
            </a:fld>
            <a:endParaRPr lang="pt-BR" altLang="pt-BR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A592711-700C-174D-A67D-78BA5F7017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214EA09-0B01-204C-9B86-68C80A838FD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12295E8-9F4E-774E-8659-59C7E8531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A5A1DB-CC53-834B-872C-6581A294BB66}" type="slidenum">
              <a:rPr lang="pt-BR" altLang="pt-BR" sz="1300" smtClean="0"/>
              <a:pPr>
                <a:spcBef>
                  <a:spcPct val="0"/>
                </a:spcBef>
              </a:pPr>
              <a:t>21</a:t>
            </a:fld>
            <a:endParaRPr lang="pt-BR" altLang="pt-BR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35FCDCC-D3D4-0B4B-A6F9-DBF04C16AE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2A5A62F-544D-384B-8E01-A7A6F79BC0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CB10A9D-B3A2-9440-A42E-0ADFB9FEC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FD0CA-DA22-9F4C-BD7B-E4130F61EDDF}" type="slidenum">
              <a:rPr lang="pt-BR" altLang="pt-BR" sz="1300" smtClean="0"/>
              <a:pPr>
                <a:spcBef>
                  <a:spcPct val="0"/>
                </a:spcBef>
              </a:pPr>
              <a:t>22</a:t>
            </a:fld>
            <a:endParaRPr lang="pt-BR" altLang="pt-BR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E7B8C1E-7559-D74F-A78D-95FFAAE816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4767EF8-940D-E64F-A227-E2AA0EDB0D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ACE1C16-BE56-F748-8D62-EC50400B7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F69861-EAD5-BD40-839F-12166995AF80}" type="slidenum">
              <a:rPr lang="pt-BR" altLang="pt-BR" sz="1300" smtClean="0"/>
              <a:pPr>
                <a:spcBef>
                  <a:spcPct val="0"/>
                </a:spcBef>
              </a:pPr>
              <a:t>23</a:t>
            </a:fld>
            <a:endParaRPr lang="pt-BR" altLang="pt-BR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5E4CE58-0EB7-9E4E-A84A-785AED3E64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F11A9A5-EFB1-5B47-9D9F-85223A5ED7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FE92094-173B-1345-95FB-EAF37C5A6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A0BCD-AE17-BE47-85FA-A6DF89262501}" type="slidenum">
              <a:rPr lang="pt-BR" altLang="pt-BR" sz="1300" smtClean="0"/>
              <a:pPr>
                <a:spcBef>
                  <a:spcPct val="0"/>
                </a:spcBef>
              </a:pPr>
              <a:t>25</a:t>
            </a:fld>
            <a:endParaRPr lang="pt-BR" altLang="pt-BR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EE0204B-0D8B-7044-8AA6-4FE543C08B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8DBB919-D20B-AA4C-B83A-EA54B35EAB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B074392-E213-C64E-A092-B8831EB1E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B6B4D9-577F-6F4B-925C-C87944E6CB22}" type="slidenum">
              <a:rPr lang="pt-BR" altLang="pt-BR" sz="1300" smtClean="0"/>
              <a:pPr>
                <a:spcBef>
                  <a:spcPct val="0"/>
                </a:spcBef>
              </a:pPr>
              <a:t>26</a:t>
            </a:fld>
            <a:endParaRPr lang="pt-BR" altLang="pt-BR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616F94C-C414-AD4B-82BE-97F0F71E3E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E83EA8D-894E-0E4F-8096-C771F0F6B2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29D70EF-01B3-5645-B103-9276A8289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638F66-D879-9B41-AFFE-D55E8B422DE3}" type="slidenum">
              <a:rPr lang="pt-BR" altLang="pt-BR" sz="1300" smtClean="0"/>
              <a:pPr>
                <a:spcBef>
                  <a:spcPct val="0"/>
                </a:spcBef>
              </a:pPr>
              <a:t>27</a:t>
            </a:fld>
            <a:endParaRPr lang="pt-BR" altLang="pt-BR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0A9EE31-A7DA-3949-AB18-EB65774699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39B8AE4-817E-2245-80BF-02672DB8B2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059D0FC-9A42-4F4F-A9AE-FF03C2BAE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74CF4C-F004-7845-B75D-417E80E3FAC8}" type="slidenum">
              <a:rPr lang="pt-BR" altLang="pt-BR" sz="1300" smtClean="0"/>
              <a:pPr>
                <a:spcBef>
                  <a:spcPct val="0"/>
                </a:spcBef>
              </a:pPr>
              <a:t>28</a:t>
            </a:fld>
            <a:endParaRPr lang="pt-BR" altLang="pt-BR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F38E958-4A35-884C-BA75-B96584DA1E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EA84F74-EC4F-9E47-B674-F80F21E512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A78BD99-2A4A-A54B-97EF-AC670E330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AF98D9-5B54-2C45-B472-30E276F5A66D}" type="slidenum">
              <a:rPr lang="pt-BR" altLang="pt-BR" sz="1300" smtClean="0"/>
              <a:pPr>
                <a:spcBef>
                  <a:spcPct val="0"/>
                </a:spcBef>
              </a:pPr>
              <a:t>2</a:t>
            </a:fld>
            <a:endParaRPr lang="pt-BR" altLang="pt-BR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A247AF7-6546-EF41-8B3C-9EE4D112B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6BF5AC-3E51-5B49-9B11-FAFA1A8712EE}" type="slidenum">
              <a:rPr lang="pt-BR" altLang="pt-BR" sz="1300" smtClean="0"/>
              <a:pPr>
                <a:spcBef>
                  <a:spcPct val="0"/>
                </a:spcBef>
              </a:pPr>
              <a:t>29</a:t>
            </a:fld>
            <a:endParaRPr lang="pt-BR" altLang="pt-BR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4154FE7-0209-F047-893E-2E69B99606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B189C01-ECED-314D-BCA3-28AB10444B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554A734-16D9-2A4E-A953-D60363CED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4D79BB-54F8-0143-8C77-549354D5B136}" type="slidenum">
              <a:rPr lang="pt-BR" altLang="pt-BR" sz="1300" smtClean="0"/>
              <a:pPr>
                <a:spcBef>
                  <a:spcPct val="0"/>
                </a:spcBef>
              </a:pPr>
              <a:t>30</a:t>
            </a:fld>
            <a:endParaRPr lang="pt-BR" altLang="pt-BR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936EC5A-E289-5649-A169-B78BAE119E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04496FD-45D2-FC42-BACF-95B178274A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21717204-BA46-B140-A6AD-21C70D8F3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A79AEB-BCD9-E641-B915-08FAA79E2F7F}" type="slidenum">
              <a:rPr lang="pt-BR" altLang="pt-BR" sz="1300" smtClean="0"/>
              <a:pPr>
                <a:spcBef>
                  <a:spcPct val="0"/>
                </a:spcBef>
              </a:pPr>
              <a:t>36</a:t>
            </a:fld>
            <a:endParaRPr lang="pt-BR" altLang="pt-BR" sz="1300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D9DDD552-6A0A-724D-820F-AEE4ACC22F3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2E6682-7C75-4248-A998-99ACF9B2B1A2}" type="slidenum">
              <a:rPr lang="pt-BR" altLang="pt-BR" sz="1300"/>
              <a:pPr algn="r" eaLnBrk="1" hangingPunct="1">
                <a:spcBef>
                  <a:spcPct val="0"/>
                </a:spcBef>
              </a:pPr>
              <a:t>36</a:t>
            </a:fld>
            <a:endParaRPr lang="pt-BR" altLang="pt-BR" sz="13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6B41E7A0-40B7-D948-AFE3-B6E368A99C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83448EA-692C-C941-8B5E-F18336CE61B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3C8CA67-D6CA-4147-A609-35B512D69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473E50-E414-5643-A021-7C69D24521EB}" type="slidenum">
              <a:rPr lang="pt-BR" altLang="pt-BR" sz="1300" smtClean="0"/>
              <a:pPr>
                <a:spcBef>
                  <a:spcPct val="0"/>
                </a:spcBef>
              </a:pPr>
              <a:t>37</a:t>
            </a:fld>
            <a:endParaRPr lang="pt-BR" altLang="pt-BR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87B3A1F-6B73-3148-8C61-F1E1A7985F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542695C-B09A-3846-BBD6-913C71FE45C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47EC836-0910-7445-8715-BDDA98B83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644B8-D234-624B-B977-B1407B8BB671}" type="slidenum">
              <a:rPr lang="pt-BR" altLang="pt-BR" sz="1300" smtClean="0"/>
              <a:pPr>
                <a:spcBef>
                  <a:spcPct val="0"/>
                </a:spcBef>
              </a:pPr>
              <a:t>38</a:t>
            </a:fld>
            <a:endParaRPr lang="pt-BR" altLang="pt-BR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B34669C-7446-714F-B3C7-1B7AEEE198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FC74A0F-B50B-6443-BA7D-B209733841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8C1FE44-8449-E14D-A918-73F3A6E31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D144C4-7F7D-914C-99C7-54E64D04E048}" type="slidenum">
              <a:rPr lang="pt-BR" altLang="pt-BR" sz="1300" smtClean="0"/>
              <a:pPr>
                <a:spcBef>
                  <a:spcPct val="0"/>
                </a:spcBef>
              </a:pPr>
              <a:t>40</a:t>
            </a:fld>
            <a:endParaRPr lang="pt-BR" altLang="pt-BR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51F757B-3EA3-2042-94CA-EF92A02FD1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728CC23-DD24-614A-AE21-F0C328C80BC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C561426-7263-404A-BDCB-297039ADFF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C3CD8D-5E41-9344-8690-ECF41A895FB1}" type="slidenum">
              <a:rPr lang="pt-BR" altLang="pt-BR" sz="1300" smtClean="0"/>
              <a:pPr>
                <a:spcBef>
                  <a:spcPct val="0"/>
                </a:spcBef>
              </a:pPr>
              <a:t>41</a:t>
            </a:fld>
            <a:endParaRPr lang="pt-BR" altLang="pt-BR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37CC5E5-9F2A-C648-9510-3FA1D93C20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43BDC65-F125-C747-A1F0-6DF21B44D3A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6D0699D-7A8B-E140-A9C7-3C19CA856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C28DE7-25BB-9640-87ED-339882794FBF}" type="slidenum">
              <a:rPr lang="pt-BR" altLang="pt-BR" sz="1300" smtClean="0"/>
              <a:pPr>
                <a:spcBef>
                  <a:spcPct val="0"/>
                </a:spcBef>
              </a:pPr>
              <a:t>42</a:t>
            </a:fld>
            <a:endParaRPr lang="pt-BR" altLang="pt-BR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4A83486-F6F1-D441-9CD7-88A0F36F0C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939EF0C-342E-7C4A-864C-1DA420808E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802FA5C-E927-3344-8576-505D16410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1AFBEA-EAD7-244E-AB92-01007FFA6047}" type="slidenum">
              <a:rPr lang="pt-BR" altLang="pt-BR" sz="1300" smtClean="0"/>
              <a:pPr>
                <a:spcBef>
                  <a:spcPct val="0"/>
                </a:spcBef>
              </a:pPr>
              <a:t>43</a:t>
            </a:fld>
            <a:endParaRPr lang="pt-BR" altLang="pt-BR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4066EBF-BD88-0345-B23B-9B17530682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67C1FF2-7AE9-A547-9322-29B99BFA02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9241831-B714-5344-888C-62173F4BB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84B6E7-6247-D841-A57F-30444FB59459}" type="slidenum">
              <a:rPr lang="pt-BR" altLang="pt-BR" sz="1300" smtClean="0"/>
              <a:pPr>
                <a:spcBef>
                  <a:spcPct val="0"/>
                </a:spcBef>
              </a:pPr>
              <a:t>44</a:t>
            </a:fld>
            <a:endParaRPr lang="pt-BR" altLang="pt-BR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EED138E-42E6-7048-B345-16B2E0CA75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47D3894-761C-2142-9EA6-99C566D0FA0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F94015C-C489-944A-BD3A-A610AF2D0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AA0BA-2DF6-4743-A52C-A65F79322660}" type="slidenum">
              <a:rPr lang="pt-BR" altLang="pt-BR" sz="1300" smtClean="0"/>
              <a:pPr>
                <a:spcBef>
                  <a:spcPct val="0"/>
                </a:spcBef>
              </a:pPr>
              <a:t>4</a:t>
            </a:fld>
            <a:endParaRPr lang="pt-BR" altLang="pt-BR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936D656-8E05-9F4D-A52E-7817AA6EC5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CE4B95C-5A9D-994A-AADA-8A8798C6E3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AE337B9-FC91-5F45-9F72-3AB11FFA2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BD7307-4EEE-3E49-926A-344A91A972C9}" type="slidenum">
              <a:rPr lang="pt-BR" altLang="pt-BR" sz="1300" smtClean="0"/>
              <a:pPr>
                <a:spcBef>
                  <a:spcPct val="0"/>
                </a:spcBef>
              </a:pPr>
              <a:t>45</a:t>
            </a:fld>
            <a:endParaRPr lang="pt-BR" altLang="pt-BR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A10E556-5FA9-1443-991D-E0F36BD6D3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852F949-5F0C-5F4A-B80D-F0EC15725C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6D0CD567-D9BD-2A47-9384-CBD92597F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253D9-A109-334F-A218-FC1F52D879D2}" type="slidenum">
              <a:rPr lang="pt-BR" altLang="pt-BR" sz="1300" smtClean="0"/>
              <a:pPr>
                <a:spcBef>
                  <a:spcPct val="0"/>
                </a:spcBef>
              </a:pPr>
              <a:t>49</a:t>
            </a:fld>
            <a:endParaRPr lang="pt-BR" altLang="pt-BR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0684769-76C7-5F4E-8609-333C762089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8BCCDDE-C4A8-6D46-B66E-4DCEBA05639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D101ECE-B032-CE41-8940-5FD5340CA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1AD384-5A16-F345-A591-115A4C3D235F}" type="slidenum">
              <a:rPr lang="pt-BR" altLang="pt-BR" sz="1300" smtClean="0"/>
              <a:pPr>
                <a:spcBef>
                  <a:spcPct val="0"/>
                </a:spcBef>
              </a:pPr>
              <a:t>55</a:t>
            </a:fld>
            <a:endParaRPr lang="pt-BR" altLang="pt-BR" sz="1300"/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662F3717-6784-534F-BA29-34170FEE4B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6DA52F-7C88-1340-B9B1-27A2E5F28A14}" type="slidenum">
              <a:rPr lang="pt-BR" altLang="pt-BR" sz="1300"/>
              <a:pPr algn="r" eaLnBrk="1" hangingPunct="1">
                <a:spcBef>
                  <a:spcPct val="0"/>
                </a:spcBef>
              </a:pPr>
              <a:t>55</a:t>
            </a:fld>
            <a:endParaRPr lang="pt-BR" altLang="pt-BR" sz="1300"/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309C6B56-CBA2-7D4C-9F87-54540A6BDE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9337C350-AB79-814F-9A70-50A14377BA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61B133D-E3DD-7D4E-9223-BD41B7B9A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90B2CC-796D-4646-AB49-7C449B7ACB70}" type="slidenum">
              <a:rPr lang="pt-BR" altLang="pt-BR" sz="1300" smtClean="0"/>
              <a:pPr>
                <a:spcBef>
                  <a:spcPct val="0"/>
                </a:spcBef>
              </a:pPr>
              <a:t>60</a:t>
            </a:fld>
            <a:endParaRPr lang="pt-BR" altLang="pt-BR" sz="1300"/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FCE52A1C-CEFD-0D4F-879D-25561FEB3E9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2057B6-78CD-3846-9853-0888E74FE4D5}" type="slidenum">
              <a:rPr lang="pt-BR" altLang="pt-BR" sz="1300"/>
              <a:pPr algn="r" eaLnBrk="1" hangingPunct="1">
                <a:spcBef>
                  <a:spcPct val="0"/>
                </a:spcBef>
              </a:pPr>
              <a:t>60</a:t>
            </a:fld>
            <a:endParaRPr lang="pt-BR" altLang="pt-BR" sz="1300"/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E078FC4C-74A7-2744-AE37-0696CC0C85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DC3DBA99-65D3-5642-8ADD-BC96F8EA4F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12CCCD7-340D-6A4B-9AD5-44CB62F22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4AAA2-CB3A-3F4D-8A05-5196107865E2}" type="slidenum">
              <a:rPr lang="pt-BR" altLang="pt-BR" sz="1300" smtClean="0"/>
              <a:pPr>
                <a:spcBef>
                  <a:spcPct val="0"/>
                </a:spcBef>
              </a:pPr>
              <a:t>62</a:t>
            </a:fld>
            <a:endParaRPr lang="pt-BR" altLang="pt-BR" sz="13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ADD50C9-0FBB-4743-BA22-D82C3DD06A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9D9B1ED-52E2-B942-B288-5EDAAB31BA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0BAE421-17D1-EF49-8255-2A9BC4EBC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62D1AA-BC31-1E4B-B3D2-8B5EDD8FEA2D}" type="slidenum">
              <a:rPr lang="pt-BR" altLang="pt-BR" sz="1300" smtClean="0"/>
              <a:pPr>
                <a:spcBef>
                  <a:spcPct val="0"/>
                </a:spcBef>
              </a:pPr>
              <a:t>66</a:t>
            </a:fld>
            <a:endParaRPr lang="pt-BR" altLang="pt-BR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0A24222-C7BE-7D4A-8290-50F64E3B7B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21CCBDA-8959-F94B-9BBB-8E4D6B7748E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590D92C-D0FC-6041-A83D-C0610D88A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9ADD0-BDC7-7540-B207-192D0CC5F847}" type="slidenum">
              <a:rPr lang="pt-BR" altLang="pt-BR" sz="1300" smtClean="0"/>
              <a:pPr>
                <a:spcBef>
                  <a:spcPct val="0"/>
                </a:spcBef>
              </a:pPr>
              <a:t>78</a:t>
            </a:fld>
            <a:endParaRPr lang="pt-BR" altLang="pt-BR" sz="13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0B65E81-B29E-AA4E-8261-EFA7B680A1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70E2D42D-8323-224A-B2E1-56C23937FE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altLang="pt-BR" sz="1400"/>
              <a:t>Responsabilidades de fazer típicas:</a:t>
            </a:r>
          </a:p>
          <a:p>
            <a:pPr lvl="1" eaLnBrk="1" hangingPunct="1"/>
            <a:r>
              <a:rPr lang="pt-BR" altLang="pt-BR" sz="1400"/>
              <a:t>Realizar monitorações, a fim de responder a eventos de sistema sistema (gerados por objetos de fronteira).</a:t>
            </a:r>
          </a:p>
          <a:p>
            <a:pPr lvl="1" eaLnBrk="1" hangingPunct="1"/>
            <a:r>
              <a:rPr lang="pt-BR" altLang="pt-BR" sz="1400"/>
              <a:t>Coordenar a realização de um caso de uso através do envio de mensagens a objetos de fronteira e objetos de entidade.</a:t>
            </a:r>
          </a:p>
          <a:p>
            <a:pPr lvl="1" eaLnBrk="1" hangingPunct="1"/>
            <a:r>
              <a:rPr lang="pt-BR" altLang="pt-BR" sz="1400"/>
              <a:t>Assegurar que as regras do negócio estão sendo seguidas corretamente.</a:t>
            </a:r>
          </a:p>
          <a:p>
            <a:pPr lvl="1" eaLnBrk="1" hangingPunct="1"/>
            <a:r>
              <a:rPr lang="pt-BR" altLang="pt-BR" sz="1400"/>
              <a:t>Coordenar a criação e remoção de associações entre objetos de entidade.</a:t>
            </a:r>
          </a:p>
          <a:p>
            <a:pPr lvl="1" eaLnBrk="1" hangingPunct="1"/>
            <a:r>
              <a:rPr lang="pt-BR" altLang="pt-BR" sz="1400"/>
              <a:t>Criar e destruir objetos de entidade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8DEB7110-0EC7-C042-85B5-5CB03A68C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95BA3C-F81D-E14F-AF79-81CDE648F60B}" type="slidenum">
              <a:rPr lang="pt-BR" altLang="pt-BR" sz="1300" smtClean="0"/>
              <a:pPr>
                <a:spcBef>
                  <a:spcPct val="0"/>
                </a:spcBef>
              </a:pPr>
              <a:t>85</a:t>
            </a:fld>
            <a:endParaRPr lang="pt-BR" altLang="pt-BR" sz="13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667E5269-C8A7-8645-88DD-A36BF3A55F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322E3C1-0365-9F44-97B9-79E7081BAF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altLang="pt-BR" sz="1400"/>
              <a:t>No último método, a ênfase está na identificação de classes a partir de seus </a:t>
            </a:r>
            <a:r>
              <a:rPr lang="pt-BR" altLang="pt-BR" sz="1400" i="1"/>
              <a:t>comportamentos</a:t>
            </a:r>
            <a:r>
              <a:rPr lang="pt-BR" altLang="pt-BR" sz="1400"/>
              <a:t> externos relevantes para o sistema.</a:t>
            </a:r>
          </a:p>
          <a:p>
            <a:pPr lvl="1" eaLnBrk="1" hangingPunct="1"/>
            <a:r>
              <a:rPr lang="pt-BR" altLang="pt-BR" sz="1400"/>
              <a:t>O importante é identificar as </a:t>
            </a:r>
            <a:r>
              <a:rPr lang="pt-BR" altLang="pt-BR" sz="1400">
                <a:solidFill>
                  <a:srgbClr val="FF3300"/>
                </a:solidFill>
              </a:rPr>
              <a:t>responsabilidades</a:t>
            </a:r>
            <a:r>
              <a:rPr lang="pt-BR" altLang="pt-BR" sz="1400"/>
              <a:t> de uma classe</a:t>
            </a:r>
          </a:p>
          <a:p>
            <a:pPr lvl="1" eaLnBrk="1" hangingPunct="1"/>
            <a:r>
              <a:rPr lang="pt-BR" altLang="pt-BR" sz="1400" i="1" u="sng"/>
              <a:t>Como</a:t>
            </a:r>
            <a:r>
              <a:rPr lang="pt-BR" altLang="pt-BR" sz="1400"/>
              <a:t> a classe faz para cumprir com suas responsabilidades deve ser abstraído.</a:t>
            </a:r>
          </a:p>
          <a:p>
            <a:pPr eaLnBrk="1" hangingPunct="1"/>
            <a:r>
              <a:rPr lang="pt-BR" altLang="pt-BR" sz="1400"/>
              <a:t>“</a:t>
            </a:r>
            <a:r>
              <a:rPr lang="pt-BR" altLang="pt-BR" sz="1400" i="1"/>
              <a:t>O método dirigido a responsabilidades enfatiza o encapsulamento da estrutura e do comportamento dos objetos.</a:t>
            </a:r>
            <a:r>
              <a:rPr lang="pt-BR" altLang="pt-BR" sz="1400"/>
              <a:t>”.</a:t>
            </a:r>
          </a:p>
          <a:p>
            <a:pPr lvl="1" eaLnBrk="1" hangingPunct="1"/>
            <a:r>
              <a:rPr lang="pt-BR" altLang="pt-BR" sz="1400"/>
              <a:t>Rebecca Wirfs-Brock (www.wirfs-brock.com/)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2DA10A7D-B1A4-C44A-9539-847078057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3B50BF-D858-FB40-BBFF-C71807FE684F}" type="slidenum">
              <a:rPr lang="pt-BR" altLang="pt-BR" sz="1300" smtClean="0"/>
              <a:pPr>
                <a:spcBef>
                  <a:spcPct val="0"/>
                </a:spcBef>
              </a:pPr>
              <a:t>98</a:t>
            </a:fld>
            <a:endParaRPr lang="pt-BR" altLang="pt-BR" sz="13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A55F5ED7-76A3-924E-B63F-BD5BE51F37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0B0B61AC-3C66-244C-8FB0-D32D1D7ACA3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9C896A07-AFB3-2943-A444-B06AA9E78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DC5B1-1CA2-324D-899D-CE7D72E38D8F}" type="slidenum">
              <a:rPr lang="pt-BR" altLang="pt-BR" sz="1300" smtClean="0"/>
              <a:pPr>
                <a:spcBef>
                  <a:spcPct val="0"/>
                </a:spcBef>
              </a:pPr>
              <a:t>105</a:t>
            </a:fld>
            <a:endParaRPr lang="pt-BR" altLang="pt-BR" sz="13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73F78DC6-B3AC-A549-8044-08810EFC83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BBE22AFC-652F-024F-A554-25854C43EA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9BE8EB0-1AE8-C040-8878-348DC2BE9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E1D299-3E08-A048-B335-9B4B004C9F26}" type="slidenum">
              <a:rPr lang="pt-BR" altLang="pt-BR" sz="1300" smtClean="0"/>
              <a:pPr>
                <a:spcBef>
                  <a:spcPct val="0"/>
                </a:spcBef>
              </a:pPr>
              <a:t>5</a:t>
            </a:fld>
            <a:endParaRPr lang="pt-BR" altLang="pt-BR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CDD6D54-59F3-1143-A8CD-BB17873881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1890449-D602-504C-8F49-412A1B362DC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altLang="pt-BR" b="1"/>
              <a:t>O </a:t>
            </a:r>
            <a:r>
              <a:rPr lang="pt-BR" altLang="pt-BR" b="1" i="1"/>
              <a:t>modelo de classes de </a:t>
            </a:r>
            <a:r>
              <a:rPr lang="en-US" altLang="pt-BR" b="1" i="1"/>
              <a:t>análise</a:t>
            </a:r>
            <a:r>
              <a:rPr lang="pt-BR" altLang="pt-BR" i="1"/>
              <a:t> </a:t>
            </a:r>
            <a:r>
              <a:rPr lang="pt-BR" altLang="pt-BR"/>
              <a:t>representa as classes no domínio do negócio em questão. Não leva em consideração restrições inerentes à tecnologia a ser utilizada na solução de um problema.</a:t>
            </a:r>
            <a:endParaRPr lang="pt-BR" altLang="pt-BR" b="1"/>
          </a:p>
          <a:p>
            <a:pPr eaLnBrk="1" hangingPunct="1"/>
            <a:r>
              <a:rPr lang="pt-BR" altLang="pt-BR" b="1"/>
              <a:t>O </a:t>
            </a:r>
            <a:r>
              <a:rPr lang="pt-BR" altLang="pt-BR" b="1" i="1"/>
              <a:t>modelo de classes de especificação</a:t>
            </a:r>
            <a:r>
              <a:rPr lang="pt-BR" altLang="pt-BR"/>
              <a:t> é obtido através da adição de detalhes ao modelo anterior conforme a solução de software escolhida.</a:t>
            </a:r>
          </a:p>
          <a:p>
            <a:pPr eaLnBrk="1" hangingPunct="1"/>
            <a:r>
              <a:rPr lang="pt-BR" altLang="pt-BR" b="1"/>
              <a:t>O </a:t>
            </a:r>
            <a:r>
              <a:rPr lang="pt-BR" altLang="pt-BR" b="1" i="1"/>
              <a:t>modelo de classes de implementação</a:t>
            </a:r>
            <a:r>
              <a:rPr lang="pt-BR" altLang="pt-BR"/>
              <a:t> corresponde à implementação das classes em alguma linguagem de programação.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CC1158D-0E6F-1F4F-B5DB-FA21F1605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B5B252-63D5-004B-ACC6-C320C307FB09}" type="slidenum">
              <a:rPr lang="pt-BR" altLang="pt-BR" sz="1300" smtClean="0"/>
              <a:pPr>
                <a:spcBef>
                  <a:spcPct val="0"/>
                </a:spcBef>
              </a:pPr>
              <a:t>7</a:t>
            </a:fld>
            <a:endParaRPr lang="pt-BR" altLang="pt-BR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2687F20-A73C-DF4D-91BB-9C82100601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A4C961F-4C7A-9F4C-9929-46FA5A7FDF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/>
              <a:t>O </a:t>
            </a:r>
            <a:r>
              <a:rPr lang="en-US" altLang="pt-BR" b="1" i="1"/>
              <a:t>modelo de classes de domínio</a:t>
            </a:r>
            <a:r>
              <a:rPr lang="en-US" altLang="pt-BR"/>
              <a:t> r</a:t>
            </a:r>
            <a:r>
              <a:rPr lang="pt-BR" altLang="pt-BR"/>
              <a:t>epresenta termos do domínio do negócio.</a:t>
            </a:r>
            <a:r>
              <a:rPr lang="en-US" altLang="pt-BR"/>
              <a:t> Seu o</a:t>
            </a:r>
            <a:r>
              <a:rPr lang="pt-BR" altLang="pt-BR"/>
              <a:t>bjetivo: descrever o </a:t>
            </a:r>
            <a:r>
              <a:rPr lang="pt-BR" altLang="pt-BR" i="1"/>
              <a:t>problema</a:t>
            </a:r>
            <a:r>
              <a:rPr lang="pt-BR" altLang="pt-BR"/>
              <a:t> representado pelo sistema a ser desenvolvido, sem considerar características da </a:t>
            </a:r>
            <a:r>
              <a:rPr lang="pt-BR" altLang="pt-BR" i="1"/>
              <a:t>solução</a:t>
            </a:r>
            <a:r>
              <a:rPr lang="pt-BR" altLang="pt-BR"/>
              <a:t> a ser utilizada.</a:t>
            </a:r>
          </a:p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CA0D282-82C3-8D4C-9A2B-83ADEBA64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94C8C1-A2D4-2544-8830-5E7BF3061AA5}" type="slidenum">
              <a:rPr lang="pt-BR" altLang="pt-BR" sz="1300" smtClean="0"/>
              <a:pPr>
                <a:spcBef>
                  <a:spcPct val="0"/>
                </a:spcBef>
              </a:pPr>
              <a:t>9</a:t>
            </a:fld>
            <a:endParaRPr lang="pt-BR" altLang="pt-BR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0BCA47F-C37C-EE44-AAD1-E62035454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76CAE1-B418-164D-A5BD-7CC067C940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8F774ED-127E-2F4C-906B-9ED46C1E3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0F291-57B8-0A41-8E43-F4BC8BCC22ED}" type="slidenum">
              <a:rPr lang="pt-BR" altLang="pt-BR" sz="1300" smtClean="0"/>
              <a:pPr>
                <a:spcBef>
                  <a:spcPct val="0"/>
                </a:spcBef>
              </a:pPr>
              <a:t>10</a:t>
            </a:fld>
            <a:endParaRPr lang="pt-BR" altLang="pt-BR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22E8105-9B4E-324A-A96E-507E32E394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E99C847-00B2-EE4B-8773-06E2EDAEE4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4742967B-0B9B-E74B-837A-A2693192D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D6536F-93B2-4243-A68F-1D78652190D8}" type="slidenum">
              <a:rPr lang="pt-BR" altLang="pt-BR" sz="1300" smtClean="0"/>
              <a:pPr>
                <a:spcBef>
                  <a:spcPct val="0"/>
                </a:spcBef>
              </a:pPr>
              <a:t>11</a:t>
            </a:fld>
            <a:endParaRPr lang="pt-BR" altLang="pt-BR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B48AD26-7B07-9349-BC97-FFFFFE8D5F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0CDA5A3-62C0-B440-BE36-3609461A1F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9A08087-495D-814A-8CF2-991A516C0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06578D-9F02-D944-B533-CA895600CE8B}" type="slidenum">
              <a:rPr lang="pt-BR" altLang="pt-BR" sz="1300" smtClean="0"/>
              <a:pPr>
                <a:spcBef>
                  <a:spcPct val="0"/>
                </a:spcBef>
              </a:pPr>
              <a:t>15</a:t>
            </a:fld>
            <a:endParaRPr lang="pt-BR" altLang="pt-BR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0BE0C0B-C7E4-244D-8FE5-540A13DE09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7D17236-7CCC-F244-8A9D-5D9E85F0AA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55BA27-DAA3-6F4D-BA72-B1B4B9DF5F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6A859E-FCAD-2F48-AF1D-EFCEFB97F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986F8-9545-ED44-A30A-9379299BB44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406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0B7159-0606-6341-8B2C-C62DC049C7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AF87CA-13BE-CC41-A022-817BEADAD3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6E60F-0F9C-4246-BF45-D7EFD4472F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63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DFC881-99C5-0F42-B433-8DAFCDD62B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91CDF2-5967-7545-A651-7DC8A1AE34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6CDC0-7D5C-4241-9FA0-A524698E8D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314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BFBFDA-D27E-6442-AF40-BBABB6BA02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76455B-98BA-D145-AE3D-29AEC688C4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D0B7-7444-7844-BCCC-4315F640A45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128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466F63-117E-EE4D-A0FB-9723FC97CF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3C44B7-2C5A-3D4D-9C05-72B229876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D312F-D915-E245-93AC-2A5B19EF94B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956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1C56047-AB6D-0A44-B4BA-618CA33101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BB2118-E955-5440-BC26-D074C97392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673F-D677-7444-A2FD-B08DDE8E80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553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719B51-9FCE-0542-9A0B-E87E7921F8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058FDC-C209-B345-A18B-553D023DA7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1DBC8-49C9-494F-948B-408ED1885B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721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16EE6D-D218-AC49-8FB7-323C0DB607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328218-9E67-D54C-A3F8-E34F5477E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2285-F680-6648-A7CE-CE0BEA2AA84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08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D095E5-BC66-1248-9716-48B1D74D39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543A45-FB1D-4F41-9A00-E80C160A2F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148BB-4881-7341-8D36-4038FDFF93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762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1F0DBC-B3B8-934D-A76E-2446CA7167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474F59-DB36-F14F-A319-0A65DB0A8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B8B0-E8B4-A041-9D9B-FEF7ADF3A6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356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08D428-119B-AE40-AD61-60B868338C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48A475-AB22-D547-A9C1-6197D8B9B0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B1630-E187-0A46-9711-46366CAC89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76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9B958D-429A-D24C-A471-8FF5132900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6CBC3D3-3F68-9042-8970-68C7C66BBC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60714-E31E-8342-A342-AF582327FC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43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6C842A-5B96-EE48-ABF7-C1ECE20DB6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C1BD04-6133-844B-BA6D-FC5E64A995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0183E-5BA5-C344-B4DE-5C606C080D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156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FCB30E8-AFA6-7044-B40E-44B30AD11D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EE7D4E8-5577-9A41-B776-99310DBC0D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67189-D6F0-A742-B6B7-80256E4A01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060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18408B-4E6E-2640-9B83-96D35D5EEE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90D8E8-ECBD-2C40-8837-09AFE295D6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AA16C-C178-DB42-B842-9D100C4369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74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EE91DF-E55D-B146-A374-35B33BC187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1DB3B1-2357-E74B-9EEA-A8CB31A440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BDA90-01A8-EC40-98CE-F6F78F80A3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92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F420F6E-CB3A-ED47-9E83-93E1E629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1B598B-D360-2B4B-8BB7-6181D8457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D43079-4BC1-7742-BE44-63F139F96E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r>
              <a:rPr lang="pt-BR"/>
              <a:t>Princípios de Análise e Projeto de Sistemas com UML - 2ª edição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CAE6D18-E58E-EA4F-BE5B-CEA57845BE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5225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7D4CE182-97A5-FB4F-91EB-19F1C0D050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emf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ulianakolb.files.wordpress.com/2012/01/naria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4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e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2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Rodapé 4">
            <a:extLst>
              <a:ext uri="{FF2B5EF4-FFF2-40B4-BE49-F238E27FC236}">
                <a16:creationId xmlns:a16="http://schemas.microsoft.com/office/drawing/2014/main" id="{A741E867-4F00-FE4F-92BD-96035BB176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075" name="Espaço Reservado para Número de Slide 5">
            <a:extLst>
              <a:ext uri="{FF2B5EF4-FFF2-40B4-BE49-F238E27FC236}">
                <a16:creationId xmlns:a16="http://schemas.microsoft.com/office/drawing/2014/main" id="{73C13DFC-0C35-3647-98E6-9C2008406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969CB-352D-FB46-842A-653DBC2370D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229250" name="Rectangle 2">
            <a:extLst>
              <a:ext uri="{FF2B5EF4-FFF2-40B4-BE49-F238E27FC236}">
                <a16:creationId xmlns:a16="http://schemas.microsoft.com/office/drawing/2014/main" id="{2403DDE2-7488-274F-8330-A7C75C24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412875"/>
            <a:ext cx="8291513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br>
              <a:rPr lang="pt-BR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sz="3200" dirty="0">
                <a:solidFill>
                  <a:srgbClr val="FFBB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2ª edição</a:t>
            </a:r>
            <a:endParaRPr lang="pt-BR" sz="4000" dirty="0">
              <a:solidFill>
                <a:srgbClr val="FFBB1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0B856B09-6EC0-CA48-9D87-F7F63C290E5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pt-BR" sz="2000">
                <a:solidFill>
                  <a:srgbClr val="FFBB1C"/>
                </a:solidFill>
              </a:rPr>
              <a:t>Eduardo Bezerra</a:t>
            </a:r>
            <a:br>
              <a:rPr lang="en-US" altLang="pt-BR" sz="2000">
                <a:solidFill>
                  <a:srgbClr val="FFBB1C"/>
                </a:solidFill>
              </a:rPr>
            </a:br>
            <a:endParaRPr lang="en-US" altLang="pt-BR" sz="2000">
              <a:solidFill>
                <a:srgbClr val="FFBB1C"/>
              </a:solidFill>
            </a:endParaRPr>
          </a:p>
          <a:p>
            <a:pPr algn="ctr" eaLnBrk="1" hangingPunct="1">
              <a:buFontTx/>
              <a:buNone/>
            </a:pPr>
            <a:r>
              <a:rPr lang="pt-BR" altLang="pt-BR" sz="2000">
                <a:solidFill>
                  <a:srgbClr val="FFBB1C"/>
                </a:solidFill>
              </a:rPr>
              <a:t>Editora</a:t>
            </a:r>
            <a:r>
              <a:rPr lang="en-US" altLang="pt-BR" sz="2000">
                <a:solidFill>
                  <a:srgbClr val="FFBB1C"/>
                </a:solidFill>
              </a:rPr>
              <a:t> Campus/Elsevier</a:t>
            </a:r>
          </a:p>
        </p:txBody>
      </p:sp>
      <p:sp>
        <p:nvSpPr>
          <p:cNvPr id="3078" name="Oval 3">
            <a:extLst>
              <a:ext uri="{FF2B5EF4-FFF2-40B4-BE49-F238E27FC236}">
                <a16:creationId xmlns:a16="http://schemas.microsoft.com/office/drawing/2014/main" id="{F828AB59-6423-0A46-82B9-CF6C9E23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3600">
              <a:latin typeface="Arial" panose="020B0604020202020204" pitchFamily="34" charset="0"/>
            </a:endParaRPr>
          </a:p>
        </p:txBody>
      </p:sp>
      <p:pic>
        <p:nvPicPr>
          <p:cNvPr id="3079" name="Picture 5" descr="capa">
            <a:extLst>
              <a:ext uri="{FF2B5EF4-FFF2-40B4-BE49-F238E27FC236}">
                <a16:creationId xmlns:a16="http://schemas.microsoft.com/office/drawing/2014/main" id="{D227786F-6B2B-D046-B8D3-CF87A20B7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83000"/>
            <a:ext cx="2003425" cy="287020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3">
            <a:extLst>
              <a:ext uri="{FF2B5EF4-FFF2-40B4-BE49-F238E27FC236}">
                <a16:creationId xmlns:a16="http://schemas.microsoft.com/office/drawing/2014/main" id="{BB50169B-095C-D74E-88D1-80A99DCBB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8435" name="Espaço Reservado para Número de Slide 4">
            <a:extLst>
              <a:ext uri="{FF2B5EF4-FFF2-40B4-BE49-F238E27FC236}">
                <a16:creationId xmlns:a16="http://schemas.microsoft.com/office/drawing/2014/main" id="{5B2C11EF-4F62-7440-8696-A41E3CA99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44E2A-4D19-464A-B080-43E1708E6FE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757ED3B9-C439-214F-B9BC-D3323F81D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Classe</a:t>
            </a:r>
            <a:r>
              <a:rPr lang="en-US" altLang="pt-BR"/>
              <a:t>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F44A9A3-7891-824C-BF57-69D40B35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60538"/>
            <a:ext cx="82296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Uma classe descreve esses objetos através de </a:t>
            </a:r>
            <a:r>
              <a:rPr lang="pt-BR" altLang="pt-BR" b="1" i="1"/>
              <a:t>atributos</a:t>
            </a:r>
            <a:r>
              <a:rPr lang="pt-BR" altLang="pt-BR"/>
              <a:t> e </a:t>
            </a:r>
            <a:r>
              <a:rPr lang="pt-BR" altLang="pt-BR" b="1" i="1"/>
              <a:t>operações</a:t>
            </a:r>
            <a:r>
              <a:rPr lang="pt-BR" altLang="pt-BR"/>
              <a:t>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Atributos correspondem às informações que um objeto armazena.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Operações correspondem às ações que um objeto sabe realizar.</a:t>
            </a:r>
          </a:p>
          <a:p>
            <a:pPr eaLnBrk="1" hangingPunct="1"/>
            <a:r>
              <a:rPr lang="pt-BR" altLang="pt-BR"/>
              <a:t>Notação na UML: “caixa” com no máximo três compartimentos exibidos. 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Detalhamento utilizado depende do estágio de desenvolvimento e do nível de abstração desejado.</a:t>
            </a:r>
          </a:p>
        </p:txBody>
      </p:sp>
      <p:pic>
        <p:nvPicPr>
          <p:cNvPr id="18438" name="Picture 5" descr="Figura_05_1">
            <a:extLst>
              <a:ext uri="{FF2B5EF4-FFF2-40B4-BE49-F238E27FC236}">
                <a16:creationId xmlns:a16="http://schemas.microsoft.com/office/drawing/2014/main" id="{C33EB508-1706-5840-99EE-79836585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99050"/>
            <a:ext cx="80010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Rodapé 3">
            <a:extLst>
              <a:ext uri="{FF2B5EF4-FFF2-40B4-BE49-F238E27FC236}">
                <a16:creationId xmlns:a16="http://schemas.microsoft.com/office/drawing/2014/main" id="{3108F111-07A7-B444-8FCA-4C522B1FBF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3363" name="Espaço Reservado para Número de Slide 4">
            <a:extLst>
              <a:ext uri="{FF2B5EF4-FFF2-40B4-BE49-F238E27FC236}">
                <a16:creationId xmlns:a16="http://schemas.microsoft.com/office/drawing/2014/main" id="{8CFAC14D-E247-F94C-80F2-BA33B1234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DC390-66DF-6746-891C-135C1144CF8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E6238CCC-72A5-2447-B152-9584CEE18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Definição de propriedades</a:t>
            </a:r>
          </a:p>
        </p:txBody>
      </p:sp>
      <p:sp>
        <p:nvSpPr>
          <p:cNvPr id="143365" name="Rectangle 3">
            <a:extLst>
              <a:ext uri="{FF2B5EF4-FFF2-40B4-BE49-F238E27FC236}">
                <a16:creationId xmlns:a16="http://schemas.microsoft.com/office/drawing/2014/main" id="{8284C271-D8CD-1640-A366-0BD7281BC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/>
            <a:r>
              <a:rPr lang="pt-BR" altLang="pt-BR"/>
              <a:t>Uma responsabilidade de conhecer é mapeada para um ou mais atributos.</a:t>
            </a:r>
          </a:p>
          <a:p>
            <a:pPr marL="457200" indent="-457200" eaLnBrk="1" hangingPunct="1"/>
            <a:r>
              <a:rPr lang="pt-BR" altLang="pt-BR"/>
              <a:t>Operações de uma classe são um modo mais detalhado de explicitar as responsabilidades de fazer.</a:t>
            </a:r>
          </a:p>
          <a:p>
            <a:pPr marL="876300" lvl="1" indent="-419100" eaLnBrk="1" hangingPunct="1"/>
            <a:r>
              <a:rPr lang="pt-BR" altLang="pt-BR"/>
              <a:t>Uma operação pode ser vista como uma contribuição da classe para uma tarefa mais complexa representada por um caso de uso.</a:t>
            </a:r>
          </a:p>
          <a:p>
            <a:pPr marL="876300" lvl="1" indent="-419100" eaLnBrk="1" hangingPunct="1"/>
            <a:r>
              <a:rPr lang="pt-BR" altLang="pt-BR"/>
              <a:t>Uma definição mais completa das operações de uma classe só pode ser feita após a construção dos </a:t>
            </a:r>
            <a:r>
              <a:rPr lang="pt-BR" altLang="pt-BR" b="1"/>
              <a:t>diagramas de interação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Rodapé 3">
            <a:extLst>
              <a:ext uri="{FF2B5EF4-FFF2-40B4-BE49-F238E27FC236}">
                <a16:creationId xmlns:a16="http://schemas.microsoft.com/office/drawing/2014/main" id="{76124A3A-B414-0B45-88F4-793C41484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4387" name="Espaço Reservado para Número de Slide 4">
            <a:extLst>
              <a:ext uri="{FF2B5EF4-FFF2-40B4-BE49-F238E27FC236}">
                <a16:creationId xmlns:a16="http://schemas.microsoft.com/office/drawing/2014/main" id="{101164CC-A9C2-9544-B203-56DACF9B0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74B0C-86BB-A54F-8166-A1A68A7568E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1F94BE12-7FEE-BE47-8F47-E874E2474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Definição de associações</a:t>
            </a:r>
          </a:p>
        </p:txBody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id="{94502AED-F37A-324D-B756-BD358932F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O fato de uma classe possuir colaboradores indica que devem existir relacionamentos entre estes últimos e a classe.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 sz="1800"/>
              <a:t>Isto porque um objeto precisa conhecer o outro para poder lhe fazer requisições.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 sz="1800"/>
              <a:t>Portanto, para criar associações, verifique os colaboradores de uma classe.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O raciocínio para definir associações reflexivas, ternárias e agregações é o mesmo.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Rodapé 4">
            <a:extLst>
              <a:ext uri="{FF2B5EF4-FFF2-40B4-BE49-F238E27FC236}">
                <a16:creationId xmlns:a16="http://schemas.microsoft.com/office/drawing/2014/main" id="{B6A64B46-56FD-E549-BBCB-A0C1222652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5411" name="Espaço Reservado para Número de Slide 5">
            <a:extLst>
              <a:ext uri="{FF2B5EF4-FFF2-40B4-BE49-F238E27FC236}">
                <a16:creationId xmlns:a16="http://schemas.microsoft.com/office/drawing/2014/main" id="{ECE0B3FA-329F-054B-995E-F6626AAB4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D8DE1C-18F2-DD40-98E9-4DE974A7F0F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756C2326-937D-7E4C-BA9F-6FD3876C9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Definição de classes associativas</a:t>
            </a:r>
          </a:p>
        </p:txBody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id="{79C5A7A9-1264-1C4A-B00D-AAF330957E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834313" cy="2044700"/>
          </a:xfrm>
        </p:spPr>
        <p:txBody>
          <a:bodyPr/>
          <a:lstStyle/>
          <a:p>
            <a:pPr marL="457200" indent="-457200" eaLnBrk="1" hangingPunct="1"/>
            <a:r>
              <a:rPr lang="pt-BR" altLang="pt-BR"/>
              <a:t>Surgem a partir de responsabilidades de conhecer que o modelador não conseguiu atribuir a alguma classe. </a:t>
            </a:r>
          </a:p>
          <a:p>
            <a:pPr marL="876300" lvl="1" indent="-419100" eaLnBrk="1" hangingPunct="1"/>
            <a:r>
              <a:rPr lang="pt-BR" altLang="pt-BR" sz="2200"/>
              <a:t>(mais raramente, de responsabilidades </a:t>
            </a:r>
            <a:r>
              <a:rPr lang="pt-BR" altLang="pt-BR" sz="2200" i="1"/>
              <a:t>de fazer)</a:t>
            </a:r>
            <a:endParaRPr lang="pt-BR" altLang="pt-BR" sz="2200"/>
          </a:p>
        </p:txBody>
      </p:sp>
      <p:graphicFrame>
        <p:nvGraphicFramePr>
          <p:cNvPr id="145414" name="Object 4">
            <a:extLst>
              <a:ext uri="{FF2B5EF4-FFF2-40B4-BE49-F238E27FC236}">
                <a16:creationId xmlns:a16="http://schemas.microsoft.com/office/drawing/2014/main" id="{C86F0BA7-4034-2B43-BE76-B6417EEDE6A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5650" y="3746500"/>
          <a:ext cx="80645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Visio" r:id="rId3" imgW="5181600" imgH="1244600" progId="Visio.Drawing.6">
                  <p:embed/>
                </p:oleObj>
              </mc:Choice>
              <mc:Fallback>
                <p:oleObj name="Visio" r:id="rId3" imgW="5181600" imgH="1244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46500"/>
                        <a:ext cx="80645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Rodapé 4">
            <a:extLst>
              <a:ext uri="{FF2B5EF4-FFF2-40B4-BE49-F238E27FC236}">
                <a16:creationId xmlns:a16="http://schemas.microsoft.com/office/drawing/2014/main" id="{1ED1099F-D56E-6D43-8A89-6A78DCE51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6435" name="Espaço Reservado para Número de Slide 5">
            <a:extLst>
              <a:ext uri="{FF2B5EF4-FFF2-40B4-BE49-F238E27FC236}">
                <a16:creationId xmlns:a16="http://schemas.microsoft.com/office/drawing/2014/main" id="{32BC86E1-C329-FA4D-8798-DB28F750C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A9DD9-3294-E14D-A3B7-EF0D6299D555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3F3A8C85-565D-9645-872D-8D3614D10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Organização da documentação</a:t>
            </a:r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1E8A8F29-BBEE-D340-AAE2-569B112AEC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00200"/>
            <a:ext cx="8229600" cy="4637088"/>
          </a:xfrm>
        </p:spPr>
        <p:txBody>
          <a:bodyPr/>
          <a:lstStyle/>
          <a:p>
            <a:pPr marL="457200" indent="-457200" eaLnBrk="1" hangingPunct="1"/>
            <a:r>
              <a:rPr lang="pt-BR" altLang="pt-BR" sz="2800"/>
              <a:t>As responsabilidades e colaboradores mapeados para elementos do modelo de classes devem ser organizados em um diagrama de classes e documentados, resultando no </a:t>
            </a:r>
            <a:r>
              <a:rPr lang="pt-BR" altLang="pt-BR" sz="2800" b="1" i="1"/>
              <a:t>modelo de classes de domínio</a:t>
            </a:r>
            <a:r>
              <a:rPr lang="pt-BR" altLang="pt-BR" sz="2800"/>
              <a:t>.</a:t>
            </a:r>
          </a:p>
          <a:p>
            <a:pPr marL="457200" indent="-457200" eaLnBrk="1" hangingPunct="1"/>
            <a:r>
              <a:rPr lang="pt-BR" altLang="pt-BR" sz="2800"/>
              <a:t>Podem ser associados estereótipos predefinidos às classes identificadas:</a:t>
            </a:r>
          </a:p>
          <a:p>
            <a:pPr marL="1314450" lvl="2" indent="-400050" eaLnBrk="1" hangingPunct="1"/>
            <a:r>
              <a:rPr lang="pt-BR" altLang="pt-BR" sz="1400"/>
              <a:t>&lt;&lt;</a:t>
            </a:r>
            <a:r>
              <a:rPr lang="pt-BR" altLang="pt-BR" sz="1900"/>
              <a:t>fronteira</a:t>
            </a:r>
            <a:r>
              <a:rPr lang="pt-BR" altLang="pt-BR" sz="1400"/>
              <a:t>&gt;&gt;</a:t>
            </a:r>
          </a:p>
          <a:p>
            <a:pPr marL="1314450" lvl="2" indent="-400050" eaLnBrk="1" hangingPunct="1"/>
            <a:r>
              <a:rPr lang="pt-BR" altLang="pt-BR" sz="1400"/>
              <a:t>&lt;&lt;</a:t>
            </a:r>
            <a:r>
              <a:rPr lang="pt-BR" altLang="pt-BR" sz="1900"/>
              <a:t>entidade</a:t>
            </a:r>
            <a:r>
              <a:rPr lang="pt-BR" altLang="pt-BR" sz="1400"/>
              <a:t>&gt;&gt;</a:t>
            </a:r>
            <a:endParaRPr lang="pt-BR" altLang="pt-BR" sz="1900"/>
          </a:p>
          <a:p>
            <a:pPr marL="1314450" lvl="2" indent="-400050" eaLnBrk="1" hangingPunct="1"/>
            <a:r>
              <a:rPr lang="pt-BR" altLang="pt-BR" sz="1400"/>
              <a:t>&lt;&lt;</a:t>
            </a:r>
            <a:r>
              <a:rPr lang="pt-BR" altLang="pt-BR" sz="1900"/>
              <a:t>controle</a:t>
            </a:r>
            <a:r>
              <a:rPr lang="pt-BR" altLang="pt-BR" sz="1400"/>
              <a:t>&gt;&gt;</a:t>
            </a:r>
            <a:r>
              <a:rPr lang="pt-BR" altLang="pt-BR" sz="1900"/>
              <a:t> </a:t>
            </a:r>
          </a:p>
        </p:txBody>
      </p:sp>
      <p:pic>
        <p:nvPicPr>
          <p:cNvPr id="146438" name="Picture 6" descr="dd0001_thm">
            <a:extLst>
              <a:ext uri="{FF2B5EF4-FFF2-40B4-BE49-F238E27FC236}">
                <a16:creationId xmlns:a16="http://schemas.microsoft.com/office/drawing/2014/main" id="{86F000F0-8D3C-F742-8CD3-9529898EF8A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15888"/>
            <a:ext cx="923925" cy="1219200"/>
          </a:xfrm>
          <a:noFill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Rodapé 3">
            <a:extLst>
              <a:ext uri="{FF2B5EF4-FFF2-40B4-BE49-F238E27FC236}">
                <a16:creationId xmlns:a16="http://schemas.microsoft.com/office/drawing/2014/main" id="{41A79AF2-C0B3-3144-AAF4-0CFD85424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7459" name="Espaço Reservado para Número de Slide 4">
            <a:extLst>
              <a:ext uri="{FF2B5EF4-FFF2-40B4-BE49-F238E27FC236}">
                <a16:creationId xmlns:a16="http://schemas.microsoft.com/office/drawing/2014/main" id="{31A6E70C-107D-C54B-80D1-7D2E0800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0ECA26-7F04-1A49-8ACA-55B594EF38C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7A4E7E4D-13F7-EE4D-93A2-0F8BA429A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Organização da documentação</a:t>
            </a:r>
          </a:p>
        </p:txBody>
      </p:sp>
      <p:sp>
        <p:nvSpPr>
          <p:cNvPr id="147461" name="Rectangle 3">
            <a:extLst>
              <a:ext uri="{FF2B5EF4-FFF2-40B4-BE49-F238E27FC236}">
                <a16:creationId xmlns:a16="http://schemas.microsoft.com/office/drawing/2014/main" id="{6D52CB5A-31CE-2740-981C-34CE6F658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/>
            <a:r>
              <a:rPr lang="pt-BR" altLang="pt-BR"/>
              <a:t>A construção de um único diagrama de classes para todo o sistema pode resultar em um diagrama bastante complexo. Um alternativa é criar uma </a:t>
            </a:r>
            <a:r>
              <a:rPr lang="pt-BR" altLang="pt-BR" b="1" i="1" u="sng"/>
              <a:t>v</a:t>
            </a:r>
            <a:r>
              <a:rPr lang="pt-BR" altLang="pt-BR" b="1" i="1"/>
              <a:t>isão de </a:t>
            </a:r>
            <a:r>
              <a:rPr lang="pt-BR" altLang="pt-BR" b="1" i="1" u="sng"/>
              <a:t>c</a:t>
            </a:r>
            <a:r>
              <a:rPr lang="pt-BR" altLang="pt-BR" b="1" i="1"/>
              <a:t>lasses </a:t>
            </a:r>
            <a:r>
              <a:rPr lang="pt-BR" altLang="pt-BR" b="1" i="1" u="sng"/>
              <a:t>p</a:t>
            </a:r>
            <a:r>
              <a:rPr lang="pt-BR" altLang="pt-BR" b="1" i="1"/>
              <a:t>articipantes</a:t>
            </a:r>
            <a:r>
              <a:rPr lang="pt-BR" altLang="pt-BR"/>
              <a:t> (VCP) para cada caso de uso.</a:t>
            </a:r>
          </a:p>
          <a:p>
            <a:pPr marL="457200" indent="-457200" eaLnBrk="1" hangingPunct="1"/>
            <a:r>
              <a:rPr lang="pt-BR" altLang="pt-BR"/>
              <a:t>Em uma VCP, são exibidos os objetos que participam de um caso de uso.</a:t>
            </a:r>
          </a:p>
          <a:p>
            <a:pPr marL="457200" indent="-457200" eaLnBrk="1" hangingPunct="1"/>
            <a:r>
              <a:rPr lang="pt-BR" altLang="pt-BR"/>
              <a:t>As VCPs podem ser reunidas para formar um único diagrama de classes para o sistema como um todo.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83E8A52-4AD6-854C-97A4-06EC47F511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altLang="pt-BR" sz="3200"/>
              <a:t>5.6 </a:t>
            </a:r>
            <a:r>
              <a:rPr lang="pt-BR" altLang="pt-BR" sz="3200"/>
              <a:t>Modelo de classes no processo </a:t>
            </a:r>
            <a:br>
              <a:rPr lang="en-US" altLang="pt-BR" sz="3200"/>
            </a:br>
            <a:r>
              <a:rPr lang="pt-BR" altLang="pt-BR" sz="3200"/>
              <a:t>de desenvolvimento </a:t>
            </a:r>
            <a:r>
              <a:rPr lang="pt-BR" altLang="pt-BR"/>
              <a:t> </a:t>
            </a:r>
            <a:r>
              <a:rPr lang="pt-BR" altLang="pt-BR" sz="3200"/>
              <a:t> </a:t>
            </a:r>
            <a:endParaRPr lang="en-US" altLang="pt-BR" sz="3200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B5676A6D-402B-5F46-A1A5-7DB0C3140D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 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AA1A8BC8-A9E0-FC44-B36A-93721CACA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052513"/>
          <a:ext cx="3276600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5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052513"/>
                        <a:ext cx="3276600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Rodapé 3">
            <a:extLst>
              <a:ext uri="{FF2B5EF4-FFF2-40B4-BE49-F238E27FC236}">
                <a16:creationId xmlns:a16="http://schemas.microsoft.com/office/drawing/2014/main" id="{3045B310-EDCC-614F-9771-F21A87B40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50531" name="Espaço Reservado para Número de Slide 4">
            <a:extLst>
              <a:ext uri="{FF2B5EF4-FFF2-40B4-BE49-F238E27FC236}">
                <a16:creationId xmlns:a16="http://schemas.microsoft.com/office/drawing/2014/main" id="{84DFD00E-7F5E-994A-9235-89B825F72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E51BB-103E-A748-BB6C-BFAE5481F02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270F0C37-B856-2B42-8C9E-49C35FEA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Modelo de classes no processo de desenvolvimento</a:t>
            </a:r>
          </a:p>
        </p:txBody>
      </p:sp>
      <p:sp>
        <p:nvSpPr>
          <p:cNvPr id="150533" name="Rectangle 3">
            <a:extLst>
              <a:ext uri="{FF2B5EF4-FFF2-40B4-BE49-F238E27FC236}">
                <a16:creationId xmlns:a16="http://schemas.microsoft.com/office/drawing/2014/main" id="{7AE4165A-7CF8-1049-BF3B-7B3E0ABA6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Em um desenvolvimento dirigido a casos de uso, após a descrição dos casos de uso, é possível iniciar a identificação de classes.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As classes identificadas são refinadas para retirar inconsistências e redundâncias.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As classes são documentadas e o diagrama de classes inicial é construído, resultando no modelo de classes de domínio.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Rodapé 3">
            <a:extLst>
              <a:ext uri="{FF2B5EF4-FFF2-40B4-BE49-F238E27FC236}">
                <a16:creationId xmlns:a16="http://schemas.microsoft.com/office/drawing/2014/main" id="{A8BA5D56-30B7-AD49-8B5C-83024966D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51555" name="Espaço Reservado para Número de Slide 4">
            <a:extLst>
              <a:ext uri="{FF2B5EF4-FFF2-40B4-BE49-F238E27FC236}">
                <a16:creationId xmlns:a16="http://schemas.microsoft.com/office/drawing/2014/main" id="{EF8E26E0-82A9-3B40-9304-7E7B4683D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BE853-3147-4D41-B803-7D7B2BF4FA8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E34A2172-E148-5045-95FA-0ED933B1F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Modelo de classes no processo de desenvolvimento</a:t>
            </a:r>
          </a:p>
        </p:txBody>
      </p:sp>
      <p:sp>
        <p:nvSpPr>
          <p:cNvPr id="151557" name="Rectangle 3">
            <a:extLst>
              <a:ext uri="{FF2B5EF4-FFF2-40B4-BE49-F238E27FC236}">
                <a16:creationId xmlns:a16="http://schemas.microsoft.com/office/drawing/2014/main" id="{464B9C03-8954-5C4A-8914-F8729F984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Inconsistências nos modelos devem ser verificadas e corrigidas.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As construções do modelo de casos de uso e do modelo de classes são retroativas uma sobre a outra.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Durante a aplicação de alguma técnica de identificação, novos casos de uso podem ser identificados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Pode-se identificar a necessidade de modificação de casos de uso preexistentes.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Depois que a primeira versão do modelo de classes de análise está completa, o modelador deve retornar ao modelo de casos de uso e verificar a consistência entre os dois modelos.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Rodapé 4">
            <a:extLst>
              <a:ext uri="{FF2B5EF4-FFF2-40B4-BE49-F238E27FC236}">
                <a16:creationId xmlns:a16="http://schemas.microsoft.com/office/drawing/2014/main" id="{3379BFD1-C43F-FC4C-BF8C-EBA0425F3A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52579" name="Espaço Reservado para Número de Slide 5">
            <a:extLst>
              <a:ext uri="{FF2B5EF4-FFF2-40B4-BE49-F238E27FC236}">
                <a16:creationId xmlns:a16="http://schemas.microsoft.com/office/drawing/2014/main" id="{C2303C77-32A7-AC49-85EB-3F44C96F69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510507-B7CB-8342-80D8-D303791CB3E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5B2985D9-8E54-4D49-AC8C-F6F15F069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Modelo de classes no processo de desenvolvimento</a:t>
            </a:r>
          </a:p>
        </p:txBody>
      </p:sp>
      <p:sp>
        <p:nvSpPr>
          <p:cNvPr id="152581" name="Rectangle 3">
            <a:extLst>
              <a:ext uri="{FF2B5EF4-FFF2-40B4-BE49-F238E27FC236}">
                <a16:creationId xmlns:a16="http://schemas.microsoft.com/office/drawing/2014/main" id="{A16D23E6-1EDE-AB47-8A2F-28EA07DB64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89888" cy="12509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Interdependência entre o modelo de casos de uso e o modelo de classes</a:t>
            </a:r>
            <a:r>
              <a:rPr lang="en-US" altLang="pt-BR"/>
              <a:t>.</a:t>
            </a:r>
            <a:endParaRPr lang="pt-BR" altLang="pt-BR"/>
          </a:p>
        </p:txBody>
      </p:sp>
      <p:pic>
        <p:nvPicPr>
          <p:cNvPr id="152582" name="Picture 5" descr="Figura_05_46">
            <a:extLst>
              <a:ext uri="{FF2B5EF4-FFF2-40B4-BE49-F238E27FC236}">
                <a16:creationId xmlns:a16="http://schemas.microsoft.com/office/drawing/2014/main" id="{52E0466D-7F9C-E445-9679-623B5ECB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38425"/>
            <a:ext cx="70866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3">
            <a:extLst>
              <a:ext uri="{FF2B5EF4-FFF2-40B4-BE49-F238E27FC236}">
                <a16:creationId xmlns:a16="http://schemas.microsoft.com/office/drawing/2014/main" id="{1F9CD392-77C0-2F48-B657-8F05D83272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0483" name="Espaço Reservado para Número de Slide 4">
            <a:extLst>
              <a:ext uri="{FF2B5EF4-FFF2-40B4-BE49-F238E27FC236}">
                <a16:creationId xmlns:a16="http://schemas.microsoft.com/office/drawing/2014/main" id="{5AD9057B-E575-E047-8446-DAE841CE1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3254A1-D29C-F644-9331-D9FA5577AEC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8AC03A9-13BF-654A-9D9B-8E91906D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(classe ContaBancária)</a:t>
            </a:r>
            <a:endParaRPr lang="en-US" altLang="pt-BR"/>
          </a:p>
        </p:txBody>
      </p:sp>
      <p:pic>
        <p:nvPicPr>
          <p:cNvPr id="20485" name="Picture 3" descr="Figura_05_2">
            <a:extLst>
              <a:ext uri="{FF2B5EF4-FFF2-40B4-BE49-F238E27FC236}">
                <a16:creationId xmlns:a16="http://schemas.microsoft.com/office/drawing/2014/main" id="{4A3F9352-10EA-FB46-BCDB-D8BF898C988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" y="2541588"/>
            <a:ext cx="9047163" cy="22733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1">
            <a:extLst>
              <a:ext uri="{FF2B5EF4-FFF2-40B4-BE49-F238E27FC236}">
                <a16:creationId xmlns:a16="http://schemas.microsoft.com/office/drawing/2014/main" id="{5CFBCC50-8FA5-F944-A0B2-57F81737B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2531" name="Espaço Reservado para Número de Slide 2">
            <a:extLst>
              <a:ext uri="{FF2B5EF4-FFF2-40B4-BE49-F238E27FC236}">
                <a16:creationId xmlns:a16="http://schemas.microsoft.com/office/drawing/2014/main" id="{3C0BEB37-2693-8B4D-BDEE-15F97720A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D04EB-EFAA-8644-8A7D-A9EE9C3574A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AC7D792-81E7-7B4B-A3AC-440E66789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8893175" cy="5543550"/>
          </a:xfrm>
        </p:spPr>
        <p:txBody>
          <a:bodyPr/>
          <a:lstStyle/>
          <a:p>
            <a:pPr eaLnBrk="1" hangingPunct="1"/>
            <a:r>
              <a:rPr lang="pt-BR" altLang="pt-BR" sz="3200" b="1"/>
              <a:t>Operações</a:t>
            </a:r>
            <a:endParaRPr lang="pt-BR" altLang="pt-BR" sz="3200"/>
          </a:p>
          <a:p>
            <a:pPr lvl="1" eaLnBrk="1" hangingPunct="1"/>
            <a:r>
              <a:rPr lang="pt-BR" altLang="pt-BR" sz="2800"/>
              <a:t>O conjunto de funcionalidades da classe. Para cada método, especifica-se sua </a:t>
            </a:r>
            <a:r>
              <a:rPr lang="pt-BR" altLang="pt-BR" sz="2800" b="1"/>
              <a:t>assinatura</a:t>
            </a:r>
            <a:r>
              <a:rPr lang="pt-BR" altLang="pt-BR" sz="2800"/>
              <a:t>, composta por: </a:t>
            </a:r>
          </a:p>
          <a:p>
            <a:pPr lvl="2" eaLnBrk="1" hangingPunct="1"/>
            <a:r>
              <a:rPr lang="pt-BR" altLang="pt-BR"/>
              <a:t>nome: um identificador para o método. </a:t>
            </a:r>
          </a:p>
          <a:p>
            <a:pPr lvl="2" eaLnBrk="1" hangingPunct="1"/>
            <a:r>
              <a:rPr lang="pt-BR" altLang="pt-BR"/>
              <a:t>tipo: quando o método tem um valor de retorno, o tipo desse valor. </a:t>
            </a:r>
          </a:p>
          <a:p>
            <a:pPr lvl="2" eaLnBrk="1" hangingPunct="1"/>
            <a:r>
              <a:rPr lang="pt-BR" altLang="pt-BR"/>
              <a:t>lista de argumentos: quando o método recebe parâmetros para sua execução, o tipo e um identificador para cada parâmetro. </a:t>
            </a:r>
          </a:p>
          <a:p>
            <a:pPr lvl="2" eaLnBrk="1" hangingPunct="1"/>
            <a:r>
              <a:rPr lang="pt-BR" altLang="pt-BR"/>
              <a:t>visibilidade: como para atributos, define o quão visível é um método a partir de objetos de outros classes. </a:t>
            </a:r>
          </a:p>
          <a:p>
            <a:pPr eaLnBrk="1" hangingPunct="1"/>
            <a:endParaRPr lang="pt-BR" altLang="pt-BR" sz="3200"/>
          </a:p>
        </p:txBody>
      </p:sp>
      <p:pic>
        <p:nvPicPr>
          <p:cNvPr id="22533" name="Picture 7" descr="Uma classe UML">
            <a:extLst>
              <a:ext uri="{FF2B5EF4-FFF2-40B4-BE49-F238E27FC236}">
                <a16:creationId xmlns:a16="http://schemas.microsoft.com/office/drawing/2014/main" id="{6F88BE04-DE64-8348-A56D-5FFBD785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52975"/>
            <a:ext cx="489743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3">
            <a:extLst>
              <a:ext uri="{FF2B5EF4-FFF2-40B4-BE49-F238E27FC236}">
                <a16:creationId xmlns:a16="http://schemas.microsoft.com/office/drawing/2014/main" id="{BFFB45DD-5992-9845-ACCC-C228DF414B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C36523B9-304F-6348-B0EC-6B5FF73F48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34B11-CCD2-B246-AEB7-0C6FB3E29D2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A71C7874-B1D8-9242-A346-FC1721D48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Associações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AFD6199-05FD-5B43-A07C-205D36ABA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Para representar o fato de que objetos podem se relacionar uns com os outros, utilizamos </a:t>
            </a:r>
            <a:r>
              <a:rPr lang="pt-BR" altLang="pt-BR">
                <a:solidFill>
                  <a:srgbClr val="FF3300"/>
                </a:solidFill>
              </a:rPr>
              <a:t>associações</a:t>
            </a:r>
            <a:r>
              <a:rPr lang="pt-BR" altLang="pt-BR"/>
              <a:t>.</a:t>
            </a:r>
          </a:p>
          <a:p>
            <a:pPr eaLnBrk="1" hangingPunct="1"/>
            <a:r>
              <a:rPr lang="pt-BR" altLang="pt-BR"/>
              <a:t>Uma associação representa relacionamentos (ligações) que são formados entre objetos durante a </a:t>
            </a:r>
            <a:r>
              <a:rPr lang="pt-BR" altLang="pt-BR" u="sng"/>
              <a:t>execução</a:t>
            </a:r>
            <a:r>
              <a:rPr lang="pt-BR" altLang="pt-BR"/>
              <a:t> do sistema.</a:t>
            </a:r>
          </a:p>
          <a:p>
            <a:pPr eaLnBrk="1" hangingPunct="1"/>
            <a:r>
              <a:rPr lang="pt-BR" altLang="pt-BR"/>
              <a:t>Note que, embora as associações sejam representadas entre classes do diagrama, tais associações representam </a:t>
            </a:r>
            <a:r>
              <a:rPr lang="pt-BR" altLang="pt-BR" u="sng"/>
              <a:t>ligações possíveis</a:t>
            </a:r>
            <a:r>
              <a:rPr lang="pt-BR" altLang="pt-BR"/>
              <a:t> entre os </a:t>
            </a:r>
            <a:r>
              <a:rPr lang="pt-BR" altLang="pt-BR" u="sng"/>
              <a:t>objetos</a:t>
            </a:r>
            <a:r>
              <a:rPr lang="pt-BR" altLang="pt-BR"/>
              <a:t> das classes envolvidas.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3">
            <a:extLst>
              <a:ext uri="{FF2B5EF4-FFF2-40B4-BE49-F238E27FC236}">
                <a16:creationId xmlns:a16="http://schemas.microsoft.com/office/drawing/2014/main" id="{CA6BD0C9-C5AD-F84C-BDE0-1EEBA563FD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4579" name="Espaço Reservado para Número de Slide 4">
            <a:extLst>
              <a:ext uri="{FF2B5EF4-FFF2-40B4-BE49-F238E27FC236}">
                <a16:creationId xmlns:a16="http://schemas.microsoft.com/office/drawing/2014/main" id="{C561D0B4-D3D1-634F-8A91-E34B977C3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96AD4-71D5-0342-9BD6-68F5FE700DE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DDF0CBAC-3B12-464D-9114-F22323B64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Notação para </a:t>
            </a:r>
            <a:r>
              <a:rPr lang="en-US" altLang="pt-BR"/>
              <a:t>A</a:t>
            </a:r>
            <a:r>
              <a:rPr lang="pt-BR" altLang="pt-BR"/>
              <a:t>ssociaç</a:t>
            </a:r>
            <a:r>
              <a:rPr lang="en-US" altLang="pt-BR"/>
              <a:t>ões</a:t>
            </a:r>
            <a:endParaRPr lang="pt-BR" altLang="pt-BR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1002A14-5BF7-E14B-8A2C-E9FA1207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/>
              <a:t>Na UML associações são representadas por uma linha que liga as classes cujos objetos se relacionam.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Exemplos: </a:t>
            </a:r>
            <a:endParaRPr lang="pt-BR" altLang="pt-BR" sz="2000"/>
          </a:p>
        </p:txBody>
      </p:sp>
      <p:pic>
        <p:nvPicPr>
          <p:cNvPr id="24582" name="Picture 4" descr="Figura_05_3">
            <a:extLst>
              <a:ext uri="{FF2B5EF4-FFF2-40B4-BE49-F238E27FC236}">
                <a16:creationId xmlns:a16="http://schemas.microsoft.com/office/drawing/2014/main" id="{D40066DB-6DDB-EC4D-81C6-E62CBE2D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51138"/>
            <a:ext cx="5181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>
            <a:extLst>
              <a:ext uri="{FF2B5EF4-FFF2-40B4-BE49-F238E27FC236}">
                <a16:creationId xmlns:a16="http://schemas.microsoft.com/office/drawing/2014/main" id="{0EDF8223-C323-F74E-AF3D-A61E7AF01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5603" name="Espaço Reservado para Número de Slide 4">
            <a:extLst>
              <a:ext uri="{FF2B5EF4-FFF2-40B4-BE49-F238E27FC236}">
                <a16:creationId xmlns:a16="http://schemas.microsoft.com/office/drawing/2014/main" id="{24E104AB-C5F1-9747-B879-865D82F946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D0D13A-72AB-974D-A2F2-0C2B07E6F998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DCDCDFE-FB95-6540-B0C4-C4F7CB246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Multiplicidades </a:t>
            </a:r>
            <a:endParaRPr lang="en-US" altLang="pt-BR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B546A0BA-576E-FF41-B63A-740B994A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Representam a informação dos limites inferior e superior da quantidade de objetos aos quais outro objeto pode </a:t>
            </a:r>
            <a:r>
              <a:rPr lang="en-US" altLang="pt-BR"/>
              <a:t>se </a:t>
            </a:r>
            <a:r>
              <a:rPr lang="pt-BR" altLang="pt-BR"/>
              <a:t>associa</a:t>
            </a:r>
            <a:r>
              <a:rPr lang="en-US" altLang="pt-BR"/>
              <a:t>r</a:t>
            </a:r>
            <a:r>
              <a:rPr lang="pt-BR" altLang="pt-BR"/>
              <a:t>.</a:t>
            </a:r>
          </a:p>
          <a:p>
            <a:pPr eaLnBrk="1" hangingPunct="1"/>
            <a:r>
              <a:rPr lang="pt-BR" altLang="pt-BR"/>
              <a:t>Cada associação em um diagrama de classes possui duas multiplicidades, uma em cada extremo da linha de associação.</a:t>
            </a:r>
          </a:p>
        </p:txBody>
      </p:sp>
      <p:graphicFrame>
        <p:nvGraphicFramePr>
          <p:cNvPr id="2257951" name="Group 31">
            <a:extLst>
              <a:ext uri="{FF2B5EF4-FFF2-40B4-BE49-F238E27FC236}">
                <a16:creationId xmlns:a16="http://schemas.microsoft.com/office/drawing/2014/main" id="{922D1C0D-6B15-D349-9C4A-75ED21144E5B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571875"/>
          <a:ext cx="7772400" cy="2378075"/>
        </p:xfrm>
        <a:graphic>
          <a:graphicData uri="http://schemas.openxmlformats.org/drawingml/2006/table">
            <a:tbl>
              <a:tblPr/>
              <a:tblGrid>
                <a:gridCol w="494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Arial" pitchFamily="34" charset="0"/>
                        </a:rPr>
                        <a:t>Nome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Arial" pitchFamily="34" charset="0"/>
                        </a:rPr>
                        <a:t>Simbologia na UML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Apenas 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1..1 (ou 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Zero ou Muitos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 (ou *)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ou Muitos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Zero ou Um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Intervalo Específico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..l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3">
            <a:extLst>
              <a:ext uri="{FF2B5EF4-FFF2-40B4-BE49-F238E27FC236}">
                <a16:creationId xmlns:a16="http://schemas.microsoft.com/office/drawing/2014/main" id="{7ADF238A-7B09-8D4E-B448-42C201D43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7651" name="Espaço Reservado para Número de Slide 4">
            <a:extLst>
              <a:ext uri="{FF2B5EF4-FFF2-40B4-BE49-F238E27FC236}">
                <a16:creationId xmlns:a16="http://schemas.microsoft.com/office/drawing/2014/main" id="{FAF4CB76-8021-0849-BB59-0601BE329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8E14AB-AE4E-9241-AB94-02B8836EBA5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D1B0B24-4A34-ED47-B48D-A09C68555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</a:t>
            </a:r>
            <a:r>
              <a:rPr lang="en-US" altLang="pt-BR"/>
              <a:t>s</a:t>
            </a:r>
            <a:r>
              <a:rPr lang="pt-BR" altLang="pt-BR"/>
              <a:t> (multiplicidade)</a:t>
            </a:r>
            <a:endParaRPr lang="en-US" altLang="pt-BR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A0503F15-2850-2449-BD2A-E8FDE328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28775"/>
            <a:ext cx="7772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Exemplo</a:t>
            </a:r>
          </a:p>
          <a:p>
            <a:pPr lvl="1" eaLnBrk="1" hangingPunct="1"/>
            <a:r>
              <a:rPr lang="pt-BR" altLang="pt-BR"/>
              <a:t>Pode haver um cliente que esteja associado a vários pedidos.</a:t>
            </a:r>
          </a:p>
          <a:p>
            <a:pPr lvl="1" eaLnBrk="1" hangingPunct="1"/>
            <a:r>
              <a:rPr lang="pt-BR" altLang="pt-BR"/>
              <a:t>Pode haver um cliente que não esteja associado a pedido algum.</a:t>
            </a:r>
          </a:p>
          <a:p>
            <a:pPr lvl="1" eaLnBrk="1" hangingPunct="1"/>
            <a:r>
              <a:rPr lang="pt-BR" altLang="pt-BR"/>
              <a:t>Um pedido está associado a um, e somente um, cliente. 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Exemplo</a:t>
            </a:r>
          </a:p>
          <a:p>
            <a:pPr lvl="1" eaLnBrk="1" hangingPunct="1"/>
            <a:r>
              <a:rPr lang="pt-BR" altLang="pt-BR"/>
              <a:t>Uma corrida está associada a, no mínimo, dois velocistas </a:t>
            </a:r>
          </a:p>
          <a:p>
            <a:pPr lvl="1" eaLnBrk="1" hangingPunct="1"/>
            <a:r>
              <a:rPr lang="pt-BR" altLang="pt-BR"/>
              <a:t>Uma corrida está associada a, no máximo, seis velocistas. </a:t>
            </a:r>
          </a:p>
          <a:p>
            <a:pPr lvl="1" eaLnBrk="1" hangingPunct="1"/>
            <a:r>
              <a:rPr lang="pt-BR" altLang="pt-BR"/>
              <a:t>Um velocista </a:t>
            </a:r>
            <a:r>
              <a:rPr lang="pt-BR" altLang="pt-BR" i="1"/>
              <a:t>pode</a:t>
            </a:r>
            <a:r>
              <a:rPr lang="pt-BR" altLang="pt-BR"/>
              <a:t> estar associado a várias corridas.</a:t>
            </a:r>
          </a:p>
        </p:txBody>
      </p:sp>
      <p:pic>
        <p:nvPicPr>
          <p:cNvPr id="27654" name="Picture 5" descr="Figura_05_4">
            <a:extLst>
              <a:ext uri="{FF2B5EF4-FFF2-40B4-BE49-F238E27FC236}">
                <a16:creationId xmlns:a16="http://schemas.microsoft.com/office/drawing/2014/main" id="{C2237420-A052-C04D-9943-57A2C34B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12875"/>
            <a:ext cx="525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9" descr="Figura_05_5">
            <a:extLst>
              <a:ext uri="{FF2B5EF4-FFF2-40B4-BE49-F238E27FC236}">
                <a16:creationId xmlns:a16="http://schemas.microsoft.com/office/drawing/2014/main" id="{D183FE78-23D6-E64D-8267-FA2F5FA1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343400"/>
            <a:ext cx="50149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1">
            <a:extLst>
              <a:ext uri="{FF2B5EF4-FFF2-40B4-BE49-F238E27FC236}">
                <a16:creationId xmlns:a16="http://schemas.microsoft.com/office/drawing/2014/main" id="{AB14705D-CCDA-F045-84E3-711B44EE6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29699" name="Espaço Reservado para Número de Slide 2">
            <a:extLst>
              <a:ext uri="{FF2B5EF4-FFF2-40B4-BE49-F238E27FC236}">
                <a16:creationId xmlns:a16="http://schemas.microsoft.com/office/drawing/2014/main" id="{AEAEB9FC-6D11-9746-8110-47083C81E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F690F-ABE1-5848-B22D-170AF70D4E05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29700" name="Imagem 3">
            <a:extLst>
              <a:ext uri="{FF2B5EF4-FFF2-40B4-BE49-F238E27FC236}">
                <a16:creationId xmlns:a16="http://schemas.microsoft.com/office/drawing/2014/main" id="{8021B909-B7CA-FF4B-AB3F-6976CA62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471613"/>
            <a:ext cx="62198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CaixaDeTexto 4">
            <a:extLst>
              <a:ext uri="{FF2B5EF4-FFF2-40B4-BE49-F238E27FC236}">
                <a16:creationId xmlns:a16="http://schemas.microsoft.com/office/drawing/2014/main" id="{CD702D0D-DA20-3441-BD2C-99F33C1C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949950"/>
            <a:ext cx="4643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000">
                <a:latin typeface="Arial" panose="020B0604020202020204" pitchFamily="34" charset="0"/>
              </a:rPr>
              <a:t>http://revistacaminhoneiro.grupott.com.br/os-7-maiores-caminhoes-do-mundo/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1">
            <a:extLst>
              <a:ext uri="{FF2B5EF4-FFF2-40B4-BE49-F238E27FC236}">
                <a16:creationId xmlns:a16="http://schemas.microsoft.com/office/drawing/2014/main" id="{9B9E2D76-A970-B640-83B5-6A514BAF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0723" name="Espaço Reservado para Número de Slide 2">
            <a:extLst>
              <a:ext uri="{FF2B5EF4-FFF2-40B4-BE49-F238E27FC236}">
                <a16:creationId xmlns:a16="http://schemas.microsoft.com/office/drawing/2014/main" id="{CF08BB85-9259-A84C-B7AE-D09CA11BE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285865-07DE-5B48-9239-7D248E056F4E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30724" name="Imagem 3">
            <a:extLst>
              <a:ext uri="{FF2B5EF4-FFF2-40B4-BE49-F238E27FC236}">
                <a16:creationId xmlns:a16="http://schemas.microsoft.com/office/drawing/2014/main" id="{681AB892-B7EB-DD4C-926A-E912EE41C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b="3401"/>
          <a:stretch>
            <a:fillRect/>
          </a:stretch>
        </p:blipFill>
        <p:spPr bwMode="auto">
          <a:xfrm>
            <a:off x="107950" y="692150"/>
            <a:ext cx="84582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3">
            <a:extLst>
              <a:ext uri="{FF2B5EF4-FFF2-40B4-BE49-F238E27FC236}">
                <a16:creationId xmlns:a16="http://schemas.microsoft.com/office/drawing/2014/main" id="{D0A2206A-949D-6843-8B44-3010A082E9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1747" name="Espaço Reservado para Número de Slide 4">
            <a:extLst>
              <a:ext uri="{FF2B5EF4-FFF2-40B4-BE49-F238E27FC236}">
                <a16:creationId xmlns:a16="http://schemas.microsoft.com/office/drawing/2014/main" id="{4CCBDECF-45D7-6848-B041-DC51AF854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E1BE1-7BD4-694E-A9C1-ADF4F87B0D6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8BFEA67A-ADEF-DA45-893B-50478A648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Conectividade</a:t>
            </a:r>
            <a:endParaRPr lang="en-US" altLang="pt-BR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C79F314-47C8-514A-A04E-A30165D60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</a:t>
            </a:r>
            <a:r>
              <a:rPr lang="pt-BR" altLang="pt-BR" b="1"/>
              <a:t> conectividade</a:t>
            </a:r>
            <a:r>
              <a:rPr lang="pt-BR" altLang="pt-BR"/>
              <a:t> corresponde ao tipo de associação entre duas classes: “</a:t>
            </a:r>
            <a:r>
              <a:rPr lang="pt-BR" altLang="pt-BR" i="1"/>
              <a:t>muitos para muitos</a:t>
            </a:r>
            <a:r>
              <a:rPr lang="pt-BR" altLang="pt-BR"/>
              <a:t>”, “</a:t>
            </a:r>
            <a:r>
              <a:rPr lang="pt-BR" altLang="pt-BR" i="1"/>
              <a:t>um para muitos</a:t>
            </a:r>
            <a:r>
              <a:rPr lang="pt-BR" altLang="pt-BR"/>
              <a:t>” e “</a:t>
            </a:r>
            <a:r>
              <a:rPr lang="pt-BR" altLang="pt-BR" i="1"/>
              <a:t>um para um</a:t>
            </a:r>
            <a:r>
              <a:rPr lang="pt-BR" altLang="pt-BR"/>
              <a:t>”.</a:t>
            </a:r>
          </a:p>
          <a:p>
            <a:pPr eaLnBrk="1" hangingPunct="1"/>
            <a:r>
              <a:rPr lang="pt-BR" altLang="pt-BR"/>
              <a:t>A conectividade da associação entre duas classes depende dos símbolos de multiplicidade que são utilizados na associação.</a:t>
            </a:r>
          </a:p>
        </p:txBody>
      </p:sp>
      <p:graphicFrame>
        <p:nvGraphicFramePr>
          <p:cNvPr id="2266116" name="Group 4">
            <a:extLst>
              <a:ext uri="{FF2B5EF4-FFF2-40B4-BE49-F238E27FC236}">
                <a16:creationId xmlns:a16="http://schemas.microsoft.com/office/drawing/2014/main" id="{C6E271A8-186C-A344-8846-E0895FF68B4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3795713"/>
          <a:ext cx="7988300" cy="2835275"/>
        </p:xfrm>
        <a:graphic>
          <a:graphicData uri="http://schemas.openxmlformats.org/drawingml/2006/table">
            <a:tbl>
              <a:tblPr/>
              <a:tblGrid>
                <a:gridCol w="309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4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Conectividade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 um extremo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 outro extremo</a:t>
                      </a: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para um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para muitos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Muitos para muitos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0210F5-CE34-764E-8820-6312FFF9EB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3200"/>
              <a:t>Capítulo</a:t>
            </a:r>
            <a:r>
              <a:rPr lang="en-US" altLang="pt-BR" sz="3200"/>
              <a:t> 5</a:t>
            </a:r>
            <a:r>
              <a:rPr lang="pt-BR" altLang="pt-BR" sz="3200"/>
              <a:t> </a:t>
            </a:r>
            <a:br>
              <a:rPr lang="pt-BR" altLang="pt-BR" sz="3200"/>
            </a:br>
            <a:r>
              <a:rPr lang="en-US" altLang="pt-BR" sz="3200"/>
              <a:t>Modelagem de Classes de Análise</a:t>
            </a:r>
            <a:r>
              <a:rPr lang="pt-BR" altLang="pt-BR" sz="3200"/>
              <a:t> </a:t>
            </a:r>
            <a:endParaRPr lang="en-US" altLang="pt-BR" sz="32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0C67CA-5F06-CD49-9CFC-A32224BCB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03500" y="5029200"/>
            <a:ext cx="6235700" cy="12954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altLang="pt-BR" sz="1800" i="1"/>
              <a:t>“O engenheiro de software amador está sempre à procura da mágica, de algum método sensacional ou ferramenta cuja aplicação promete tornar trivial o desenvolvimento de software. Ë uma característica do engenheiro de software profissional saber que tal panacéia não existe” -Grady Booch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3">
            <a:extLst>
              <a:ext uri="{FF2B5EF4-FFF2-40B4-BE49-F238E27FC236}">
                <a16:creationId xmlns:a16="http://schemas.microsoft.com/office/drawing/2014/main" id="{DAD721B3-211C-944A-BFC1-9CEC9AC81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3795" name="Espaço Reservado para Número de Slide 4">
            <a:extLst>
              <a:ext uri="{FF2B5EF4-FFF2-40B4-BE49-F238E27FC236}">
                <a16:creationId xmlns:a16="http://schemas.microsoft.com/office/drawing/2014/main" id="{A7AD778F-9DEC-5E4D-BA70-F56C74F78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C54E6-99DD-9745-97EB-C399F96E7CE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15DD82BE-55E1-7147-AFB7-159C1EBAD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(conectividade)</a:t>
            </a:r>
            <a:endParaRPr lang="en-US" altLang="pt-BR"/>
          </a:p>
        </p:txBody>
      </p:sp>
      <p:pic>
        <p:nvPicPr>
          <p:cNvPr id="33797" name="Picture 4" descr="Figura_05_6">
            <a:extLst>
              <a:ext uri="{FF2B5EF4-FFF2-40B4-BE49-F238E27FC236}">
                <a16:creationId xmlns:a16="http://schemas.microsoft.com/office/drawing/2014/main" id="{20711AE6-876A-0E42-BAAD-34D9AA31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7724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3">
            <a:extLst>
              <a:ext uri="{FF2B5EF4-FFF2-40B4-BE49-F238E27FC236}">
                <a16:creationId xmlns:a16="http://schemas.microsoft.com/office/drawing/2014/main" id="{E2E96E82-0C11-AB4A-8B28-18EEF7FDAB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5843" name="Espaço Reservado para Número de Slide 4">
            <a:extLst>
              <a:ext uri="{FF2B5EF4-FFF2-40B4-BE49-F238E27FC236}">
                <a16:creationId xmlns:a16="http://schemas.microsoft.com/office/drawing/2014/main" id="{68356310-8C8D-7F46-B95B-3C705932D3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613768-3EA6-C647-A6C6-5AD7CD5C447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900658C-F762-F94B-B304-7789EAAE4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Participação</a:t>
            </a:r>
            <a:endParaRPr lang="en-US" altLang="pt-BR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41893324-BED7-ED4B-93D5-0EE6E0557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Uma característica de uma associação que indica a necessidade (ou não) da existência desta associação entre objetos. </a:t>
            </a:r>
          </a:p>
          <a:p>
            <a:pPr eaLnBrk="1" hangingPunct="1"/>
            <a:r>
              <a:rPr lang="pt-BR" altLang="pt-BR"/>
              <a:t>A participação pode ser </a:t>
            </a:r>
            <a:r>
              <a:rPr lang="pt-BR" altLang="pt-BR" i="1"/>
              <a:t>obrigatória</a:t>
            </a:r>
            <a:r>
              <a:rPr lang="pt-BR" altLang="pt-BR"/>
              <a:t> ou </a:t>
            </a:r>
            <a:r>
              <a:rPr lang="pt-BR" altLang="pt-BR" i="1"/>
              <a:t>opcional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Se o valor mínimo da multiplicidade de uma associação é igual a 1 (um), significa que a participação é </a:t>
            </a:r>
            <a:r>
              <a:rPr lang="pt-BR" altLang="pt-BR" u="sng"/>
              <a:t>obrigatória</a:t>
            </a:r>
          </a:p>
          <a:p>
            <a:pPr lvl="1" eaLnBrk="1" hangingPunct="1"/>
            <a:r>
              <a:rPr lang="pt-BR" altLang="pt-BR"/>
              <a:t>Caso contrário, a participação é </a:t>
            </a:r>
            <a:r>
              <a:rPr lang="pt-BR" altLang="pt-BR" u="sng"/>
              <a:t>opcional</a:t>
            </a:r>
            <a:r>
              <a:rPr lang="pt-BR" altLang="pt-BR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3">
            <a:extLst>
              <a:ext uri="{FF2B5EF4-FFF2-40B4-BE49-F238E27FC236}">
                <a16:creationId xmlns:a16="http://schemas.microsoft.com/office/drawing/2014/main" id="{12F3C661-9871-1B4D-A26F-17CF4280AB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7891" name="Espaço Reservado para Número de Slide 4">
            <a:extLst>
              <a:ext uri="{FF2B5EF4-FFF2-40B4-BE49-F238E27FC236}">
                <a16:creationId xmlns:a16="http://schemas.microsoft.com/office/drawing/2014/main" id="{84DDACB8-FF04-B942-B5E2-A8BE55EDB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A04A5-0ED3-1147-AC58-BD7EED0C314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90A5CC5-5DBA-0E40-9599-43578AAF5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Acessórios para Associações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2CC6187-D5CC-454D-875D-EB8240EF0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Para melhor esclarecer o significado de uma associação no diagrama de classes, a UML define três recursos de notação:</a:t>
            </a:r>
          </a:p>
          <a:p>
            <a:pPr lvl="1" eaLnBrk="1" hangingPunct="1"/>
            <a:r>
              <a:rPr lang="pt-BR" altLang="pt-BR" b="1" i="1"/>
              <a:t>Nome da associação</a:t>
            </a:r>
            <a:r>
              <a:rPr lang="pt-BR" altLang="pt-BR"/>
              <a:t>: fornece algum significado semântico a mesma.</a:t>
            </a:r>
          </a:p>
          <a:p>
            <a:pPr lvl="1" eaLnBrk="1" hangingPunct="1"/>
            <a:r>
              <a:rPr lang="pt-BR" altLang="pt-BR" b="1" i="1"/>
              <a:t>Direção de leitura</a:t>
            </a:r>
            <a:r>
              <a:rPr lang="pt-BR" altLang="pt-BR"/>
              <a:t>: indica como a associação deve ser lida</a:t>
            </a:r>
            <a:endParaRPr lang="pt-BR" altLang="pt-BR" i="1"/>
          </a:p>
          <a:p>
            <a:pPr lvl="1" eaLnBrk="1" hangingPunct="1"/>
            <a:r>
              <a:rPr lang="pt-BR" altLang="pt-BR" b="1" i="1"/>
              <a:t>Papel</a:t>
            </a:r>
            <a:r>
              <a:rPr lang="pt-BR" altLang="pt-BR"/>
              <a:t>: para representar um papel específico em uma associação.</a:t>
            </a:r>
          </a:p>
        </p:txBody>
      </p:sp>
      <p:pic>
        <p:nvPicPr>
          <p:cNvPr id="37894" name="Picture 4" descr="Figura_05_7">
            <a:extLst>
              <a:ext uri="{FF2B5EF4-FFF2-40B4-BE49-F238E27FC236}">
                <a16:creationId xmlns:a16="http://schemas.microsoft.com/office/drawing/2014/main" id="{725BD347-F05A-C948-811C-6C04FCA10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67056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3">
            <a:extLst>
              <a:ext uri="{FF2B5EF4-FFF2-40B4-BE49-F238E27FC236}">
                <a16:creationId xmlns:a16="http://schemas.microsoft.com/office/drawing/2014/main" id="{69596DC1-10A6-BD4D-A47A-092B908FB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39939" name="Espaço Reservado para Número de Slide 4">
            <a:extLst>
              <a:ext uri="{FF2B5EF4-FFF2-40B4-BE49-F238E27FC236}">
                <a16:creationId xmlns:a16="http://schemas.microsoft.com/office/drawing/2014/main" id="{FAA4E414-AA35-994B-80F1-D349B408B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E0917-0B61-854E-8818-67A7613C436F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C3BAF93F-D77F-0342-9349-526B24B9F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Classe associativa</a:t>
            </a:r>
            <a:endParaRPr lang="en-US" altLang="pt-BR"/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34F508F4-878E-964F-A0B1-E559F5FF7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É uma classe que está ligada a uma associação, em vez de estar ligada a outras classes.</a:t>
            </a:r>
          </a:p>
          <a:p>
            <a:pPr eaLnBrk="1" hangingPunct="1"/>
            <a:r>
              <a:rPr lang="pt-BR" altLang="pt-BR"/>
              <a:t>É normalmente necessária quando duas ou mais classes estão associadas, e é necessário manter informações sobre esta associação.</a:t>
            </a:r>
          </a:p>
          <a:p>
            <a:pPr eaLnBrk="1" hangingPunct="1"/>
            <a:r>
              <a:rPr lang="pt-BR" altLang="pt-BR"/>
              <a:t>Uma classe associativa pode estar ligada a associações de qualquer tipo de conectividade. </a:t>
            </a:r>
          </a:p>
          <a:p>
            <a:pPr eaLnBrk="1" hangingPunct="1"/>
            <a:r>
              <a:rPr lang="pt-BR" altLang="pt-BR"/>
              <a:t>Sinônimo: </a:t>
            </a:r>
            <a:r>
              <a:rPr lang="pt-BR" altLang="pt-BR" b="1" i="1"/>
              <a:t>classe de associação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Rodapé 3">
            <a:extLst>
              <a:ext uri="{FF2B5EF4-FFF2-40B4-BE49-F238E27FC236}">
                <a16:creationId xmlns:a16="http://schemas.microsoft.com/office/drawing/2014/main" id="{6606C289-182A-8E4E-903F-256B3014B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41987" name="Espaço Reservado para Número de Slide 4">
            <a:extLst>
              <a:ext uri="{FF2B5EF4-FFF2-40B4-BE49-F238E27FC236}">
                <a16:creationId xmlns:a16="http://schemas.microsoft.com/office/drawing/2014/main" id="{AD903068-7C97-804E-AFE1-A658B9756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42211-73D8-A243-91B8-7B5534F1ACC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2F548E0-B837-B941-931F-096ED10C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Notação para Classes Associativas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13022CC-C388-ED44-9644-85C7BCC2B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Notação é semelhante à utilizada para classes ordinárias. A diferença é que esta classe é ligada a uma associação por uma linha tracejada. </a:t>
            </a:r>
          </a:p>
          <a:p>
            <a:pPr eaLnBrk="1" hangingPunct="1"/>
            <a:r>
              <a:rPr lang="pt-BR" altLang="pt-BR"/>
              <a:t>Exemplo:</a:t>
            </a:r>
            <a:r>
              <a:rPr lang="en-US" altLang="pt-BR"/>
              <a:t> </a:t>
            </a:r>
            <a:r>
              <a:rPr lang="en-US" altLang="pt-BR" sz="1800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pt-BR" altLang="pt-BR" sz="1800">
                <a:solidFill>
                  <a:srgbClr val="FF3300"/>
                </a:solidFill>
                <a:latin typeface="Arial" panose="020B0604020202020204" pitchFamily="34" charset="0"/>
              </a:rPr>
              <a:t>ara cada par de objetos [pessoa, empresa], há duas informações associadas: salário e data de contratação.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pic>
        <p:nvPicPr>
          <p:cNvPr id="41990" name="Picture 4" descr="Figura_05_9">
            <a:extLst>
              <a:ext uri="{FF2B5EF4-FFF2-40B4-BE49-F238E27FC236}">
                <a16:creationId xmlns:a16="http://schemas.microsoft.com/office/drawing/2014/main" id="{CB1765DC-0155-2145-907A-DD51BA42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16338"/>
            <a:ext cx="6638925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Rodapé 3">
            <a:extLst>
              <a:ext uri="{FF2B5EF4-FFF2-40B4-BE49-F238E27FC236}">
                <a16:creationId xmlns:a16="http://schemas.microsoft.com/office/drawing/2014/main" id="{D2F6FB08-FDC1-9140-839B-82C3E5B7D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43011" name="Espaço Reservado para Número de Slide 4">
            <a:extLst>
              <a:ext uri="{FF2B5EF4-FFF2-40B4-BE49-F238E27FC236}">
                <a16:creationId xmlns:a16="http://schemas.microsoft.com/office/drawing/2014/main" id="{FD5AC732-61D1-234D-ACC0-636FA1E86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E3B8B-AC7E-5B46-8D0C-F3FCCE1085C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F13B618E-6114-BE47-80C6-A4DC19C00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Associações n-árias</a:t>
            </a:r>
            <a:endParaRPr lang="en-US" altLang="pt-BR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90F5281E-DC42-014E-A5B3-1527ADDD9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Define-se o </a:t>
            </a:r>
            <a:r>
              <a:rPr lang="pt-BR" altLang="pt-BR" b="1" i="1"/>
              <a:t>grau</a:t>
            </a:r>
            <a:r>
              <a:rPr lang="pt-BR" altLang="pt-BR"/>
              <a:t> de uma associação como a quantidade de classes envolvidas na mesma. </a:t>
            </a:r>
          </a:p>
          <a:p>
            <a:pPr eaLnBrk="1" hangingPunct="1"/>
            <a:r>
              <a:rPr lang="pt-BR" altLang="pt-BR"/>
              <a:t>Na notação da UML, as linhas de uma </a:t>
            </a:r>
            <a:r>
              <a:rPr lang="pt-BR" altLang="pt-BR" b="1" i="1"/>
              <a:t>associação n-ária</a:t>
            </a:r>
            <a:r>
              <a:rPr lang="pt-BR" altLang="pt-BR"/>
              <a:t> se interceptam em um losango.</a:t>
            </a:r>
          </a:p>
          <a:p>
            <a:pPr eaLnBrk="1" hangingPunct="1"/>
            <a:r>
              <a:rPr lang="pt-BR" altLang="pt-BR"/>
              <a:t>Na grande maioria dos casos práticos de modelagem, as associações normalmente são </a:t>
            </a:r>
            <a:r>
              <a:rPr lang="pt-BR" altLang="pt-BR" b="1" i="1"/>
              <a:t>binárias</a:t>
            </a:r>
            <a:r>
              <a:rPr lang="pt-BR" altLang="pt-BR"/>
              <a:t>.</a:t>
            </a:r>
          </a:p>
          <a:p>
            <a:pPr eaLnBrk="1" hangingPunct="1"/>
            <a:r>
              <a:rPr lang="pt-BR" altLang="pt-BR"/>
              <a:t>Quando o grau de uma associação é igual a três, dizemos que a mesma é </a:t>
            </a:r>
            <a:r>
              <a:rPr lang="pt-BR" altLang="pt-BR" b="1" i="1"/>
              <a:t>ternária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Uma associação ternária são uma caso mais comum (menos raro) de associação n-ária (n = 3).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3">
            <a:extLst>
              <a:ext uri="{FF2B5EF4-FFF2-40B4-BE49-F238E27FC236}">
                <a16:creationId xmlns:a16="http://schemas.microsoft.com/office/drawing/2014/main" id="{B63785F7-3484-6E49-B28B-7B312DE71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45059" name="Espaço Reservado para Número de Slide 4">
            <a:extLst>
              <a:ext uri="{FF2B5EF4-FFF2-40B4-BE49-F238E27FC236}">
                <a16:creationId xmlns:a16="http://schemas.microsoft.com/office/drawing/2014/main" id="{F1100620-C3B3-DB48-B3FA-2397DD5A6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A8F47-1A23-5145-ABE7-1025AF9E9DA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8CB361C1-634B-DE42-B3C6-EB0A5CF73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(associação ternária)</a:t>
            </a:r>
            <a:endParaRPr lang="en-US" altLang="pt-BR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D61FD7AA-E1A8-EB4E-B2E4-6FE41857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Na notação da UML, as linhas de uma associação n-ária se interceptam em um losango nomeado.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Notação similar ao do Modelo de Entidades e Relacionamentos</a:t>
            </a:r>
          </a:p>
        </p:txBody>
      </p:sp>
      <p:pic>
        <p:nvPicPr>
          <p:cNvPr id="45062" name="Picture 5" descr="Figura_05_13">
            <a:extLst>
              <a:ext uri="{FF2B5EF4-FFF2-40B4-BE49-F238E27FC236}">
                <a16:creationId xmlns:a16="http://schemas.microsoft.com/office/drawing/2014/main" id="{35A3608B-5533-D349-8758-C7C4A39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06725"/>
            <a:ext cx="58769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3">
            <a:extLst>
              <a:ext uri="{FF2B5EF4-FFF2-40B4-BE49-F238E27FC236}">
                <a16:creationId xmlns:a16="http://schemas.microsoft.com/office/drawing/2014/main" id="{81049EA7-6D5C-B84D-A1DA-FC9C07A37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47107" name="Espaço Reservado para Número de Slide 4">
            <a:extLst>
              <a:ext uri="{FF2B5EF4-FFF2-40B4-BE49-F238E27FC236}">
                <a16:creationId xmlns:a16="http://schemas.microsoft.com/office/drawing/2014/main" id="{9382789E-81D7-194E-A64E-2F2918782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B689D-4D8D-C14E-9BC6-9B2C8B8CCC22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792A9CF-CD24-E44A-87BD-F815CD340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(associação ternária)</a:t>
            </a:r>
            <a:endParaRPr lang="en-US" altLang="pt-BR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7B0400C-E837-FC4D-AA0F-78CC5758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000"/>
          </a:p>
        </p:txBody>
      </p:sp>
      <p:sp>
        <p:nvSpPr>
          <p:cNvPr id="47110" name="AutoShape 7">
            <a:extLst>
              <a:ext uri="{FF2B5EF4-FFF2-40B4-BE49-F238E27FC236}">
                <a16:creationId xmlns:a16="http://schemas.microsoft.com/office/drawing/2014/main" id="{1D6CAB15-43C4-E84E-846F-F8ED37EAEAC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8313" y="1773238"/>
            <a:ext cx="82296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7111" name="Picture 9">
            <a:extLst>
              <a:ext uri="{FF2B5EF4-FFF2-40B4-BE49-F238E27FC236}">
                <a16:creationId xmlns:a16="http://schemas.microsoft.com/office/drawing/2014/main" id="{6DBF840F-CBD4-744F-A791-97D7251C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240713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Rodapé 3">
            <a:extLst>
              <a:ext uri="{FF2B5EF4-FFF2-40B4-BE49-F238E27FC236}">
                <a16:creationId xmlns:a16="http://schemas.microsoft.com/office/drawing/2014/main" id="{0AB53C4B-9E43-1E4B-8D1C-8D576762A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49155" name="Espaço Reservado para Número de Slide 4">
            <a:extLst>
              <a:ext uri="{FF2B5EF4-FFF2-40B4-BE49-F238E27FC236}">
                <a16:creationId xmlns:a16="http://schemas.microsoft.com/office/drawing/2014/main" id="{59E00738-71BB-BE45-92DC-FD08A1275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B3D9A-4D19-3649-808B-F400931E9F3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03597F5-797B-C04D-A7B1-E527779E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(associação ternária)</a:t>
            </a:r>
            <a:endParaRPr lang="en-US" altLang="pt-BR"/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9099B448-0D24-2243-B20A-67E757C0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000"/>
          </a:p>
        </p:txBody>
      </p:sp>
      <p:sp>
        <p:nvSpPr>
          <p:cNvPr id="49158" name="AutoShape 4">
            <a:extLst>
              <a:ext uri="{FF2B5EF4-FFF2-40B4-BE49-F238E27FC236}">
                <a16:creationId xmlns:a16="http://schemas.microsoft.com/office/drawing/2014/main" id="{1D9ECAB5-EA1C-834C-B736-937AAE12E3A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8313" y="1773238"/>
            <a:ext cx="82296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8E3E470D-80AA-DD43-ABEF-41F7021A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165850"/>
            <a:ext cx="46085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Fonte: GUEDES (2006).</a:t>
            </a:r>
          </a:p>
        </p:txBody>
      </p:sp>
      <p:pic>
        <p:nvPicPr>
          <p:cNvPr id="49160" name="Picture 7" descr="naria">
            <a:hlinkClick r:id="rId3"/>
            <a:extLst>
              <a:ext uri="{FF2B5EF4-FFF2-40B4-BE49-F238E27FC236}">
                <a16:creationId xmlns:a16="http://schemas.microsoft.com/office/drawing/2014/main" id="{2C5EF772-96D1-284E-988F-B8C7E51E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20938"/>
            <a:ext cx="554513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3">
            <a:extLst>
              <a:ext uri="{FF2B5EF4-FFF2-40B4-BE49-F238E27FC236}">
                <a16:creationId xmlns:a16="http://schemas.microsoft.com/office/drawing/2014/main" id="{CFB76346-D60B-7145-80EC-066C08C69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1203" name="Espaço Reservado para Número de Slide 4">
            <a:extLst>
              <a:ext uri="{FF2B5EF4-FFF2-40B4-BE49-F238E27FC236}">
                <a16:creationId xmlns:a16="http://schemas.microsoft.com/office/drawing/2014/main" id="{18C2322F-AF3D-EA4C-8083-A814352F0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4257D3-BA20-C34C-9C8A-6CB04E3A91D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DC7A489F-9E2F-5249-857E-0D546BE4D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(associação ternária)</a:t>
            </a:r>
            <a:endParaRPr lang="en-US" altLang="pt-BR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41DEA64C-821C-6F44-9443-BDDDB23E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2000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35FEBAB5-C709-3549-A0A0-2A7DD1E1B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165850"/>
            <a:ext cx="46085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Fonte: Rumbaugh (1991).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E7198D94-94D7-4946-96C7-F17BEA12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246438"/>
            <a:ext cx="180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  <a:hlinkClick r:id=""/>
            </a:endParaRPr>
          </a:p>
        </p:txBody>
      </p:sp>
      <p:sp>
        <p:nvSpPr>
          <p:cNvPr id="51208" name="Rectangle 15">
            <a:extLst>
              <a:ext uri="{FF2B5EF4-FFF2-40B4-BE49-F238E27FC236}">
                <a16:creationId xmlns:a16="http://schemas.microsoft.com/office/drawing/2014/main" id="{81CE7264-7777-AA45-A076-13F2C01B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3322638"/>
            <a:ext cx="146208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Passageiro</a:t>
            </a:r>
          </a:p>
        </p:txBody>
      </p:sp>
      <p:sp>
        <p:nvSpPr>
          <p:cNvPr id="51209" name="AutoShape 18">
            <a:extLst>
              <a:ext uri="{FF2B5EF4-FFF2-40B4-BE49-F238E27FC236}">
                <a16:creationId xmlns:a16="http://schemas.microsoft.com/office/drawing/2014/main" id="{EDD244D6-0CB4-EB4D-A23A-D58E327F4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213100"/>
            <a:ext cx="936625" cy="711200"/>
          </a:xfrm>
          <a:prstGeom prst="diamond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3600">
              <a:latin typeface="Arial" panose="020B0604020202020204" pitchFamily="34" charset="0"/>
            </a:endParaRPr>
          </a:p>
        </p:txBody>
      </p:sp>
      <p:sp>
        <p:nvSpPr>
          <p:cNvPr id="51210" name="Rectangle 19">
            <a:extLst>
              <a:ext uri="{FF2B5EF4-FFF2-40B4-BE49-F238E27FC236}">
                <a16:creationId xmlns:a16="http://schemas.microsoft.com/office/drawing/2014/main" id="{BF7C5DF4-C88B-8845-B99E-9F6C17D6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557338"/>
            <a:ext cx="64293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Voo</a:t>
            </a:r>
          </a:p>
        </p:txBody>
      </p:sp>
      <p:sp>
        <p:nvSpPr>
          <p:cNvPr id="51211" name="Rectangle 20">
            <a:extLst>
              <a:ext uri="{FF2B5EF4-FFF2-40B4-BE49-F238E27FC236}">
                <a16:creationId xmlns:a16="http://schemas.microsoft.com/office/drawing/2014/main" id="{85BF4BF4-1F2D-3C46-948A-8CAC748C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284538"/>
            <a:ext cx="1136650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Poltrona</a:t>
            </a:r>
          </a:p>
        </p:txBody>
      </p:sp>
      <p:sp>
        <p:nvSpPr>
          <p:cNvPr id="51212" name="Line 22">
            <a:extLst>
              <a:ext uri="{FF2B5EF4-FFF2-40B4-BE49-F238E27FC236}">
                <a16:creationId xmlns:a16="http://schemas.microsoft.com/office/drawing/2014/main" id="{65B42A5D-7321-D643-A128-645ABD671F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0250" y="1970088"/>
            <a:ext cx="0" cy="124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213" name="Line 23">
            <a:extLst>
              <a:ext uri="{FF2B5EF4-FFF2-40B4-BE49-F238E27FC236}">
                <a16:creationId xmlns:a16="http://schemas.microsoft.com/office/drawing/2014/main" id="{F96525EB-193C-9742-B01D-9BBBAF441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9725" y="3573463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  <p:sp>
        <p:nvSpPr>
          <p:cNvPr id="51214" name="Line 24">
            <a:extLst>
              <a:ext uri="{FF2B5EF4-FFF2-40B4-BE49-F238E27FC236}">
                <a16:creationId xmlns:a16="http://schemas.microsoft.com/office/drawing/2014/main" id="{B9938D38-F136-0746-8899-BED307767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57346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>
            <a:extLst>
              <a:ext uri="{FF2B5EF4-FFF2-40B4-BE49-F238E27FC236}">
                <a16:creationId xmlns:a16="http://schemas.microsoft.com/office/drawing/2014/main" id="{849F3F12-45B7-DF4C-BB87-FD1C65D53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171" name="Espaço Reservado para Número de Slide 4">
            <a:extLst>
              <a:ext uri="{FF2B5EF4-FFF2-40B4-BE49-F238E27FC236}">
                <a16:creationId xmlns:a16="http://schemas.microsoft.com/office/drawing/2014/main" id="{7D54834F-87A4-8248-93C7-07D335CD0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51E3E6-9DB6-7E43-A589-226201E94CD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233757C-85D5-6C4E-83B4-56CD0A55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Tópicos</a:t>
            </a:r>
            <a:endParaRPr lang="pt-BR" altLang="pt-BR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EDEB035-809F-6545-A93E-835B0603A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Introdução</a:t>
            </a:r>
          </a:p>
          <a:p>
            <a:pPr eaLnBrk="1" hangingPunct="1"/>
            <a:r>
              <a:rPr lang="pt-BR" altLang="pt-BR"/>
              <a:t>Diagrama de c</a:t>
            </a:r>
            <a:r>
              <a:rPr lang="en-US" altLang="pt-BR"/>
              <a:t>lasses</a:t>
            </a:r>
          </a:p>
          <a:p>
            <a:pPr eaLnBrk="1" hangingPunct="1"/>
            <a:r>
              <a:rPr lang="pt-BR" altLang="pt-BR"/>
              <a:t>Diagrama de </a:t>
            </a:r>
            <a:r>
              <a:rPr lang="en-US" altLang="pt-BR"/>
              <a:t>objetos</a:t>
            </a:r>
          </a:p>
          <a:p>
            <a:pPr eaLnBrk="1" hangingPunct="1"/>
            <a:r>
              <a:rPr lang="pt-BR" altLang="pt-BR"/>
              <a:t>Técnicas para identificação de classes</a:t>
            </a:r>
          </a:p>
          <a:p>
            <a:pPr eaLnBrk="1" hangingPunct="1"/>
            <a:r>
              <a:rPr lang="pt-BR" altLang="pt-BR"/>
              <a:t>Construção do modelo de classes</a:t>
            </a:r>
          </a:p>
          <a:p>
            <a:pPr eaLnBrk="1" hangingPunct="1"/>
            <a:r>
              <a:rPr lang="pt-BR" altLang="pt-BR"/>
              <a:t>Modelo de classes no processo</a:t>
            </a:r>
            <a:r>
              <a:rPr lang="en-US" altLang="pt-BR"/>
              <a:t> </a:t>
            </a:r>
            <a:r>
              <a:rPr lang="pt-BR" altLang="pt-BR"/>
              <a:t>de desenvolvimento </a:t>
            </a:r>
          </a:p>
        </p:txBody>
      </p:sp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45F48608-44AC-564E-BA2F-9904F373C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lip" r:id="rId3" imgW="26517600" imgH="14605000" progId="MS_ClipArt_Gallery.2">
                  <p:embed/>
                </p:oleObj>
              </mc:Choice>
              <mc:Fallback>
                <p:oleObj name="Clip" r:id="rId3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4800"/>
                        <a:ext cx="13112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3">
            <a:extLst>
              <a:ext uri="{FF2B5EF4-FFF2-40B4-BE49-F238E27FC236}">
                <a16:creationId xmlns:a16="http://schemas.microsoft.com/office/drawing/2014/main" id="{C5CA1E5E-68F3-3A47-BDBD-3D8C89CCC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3251" name="Espaço Reservado para Número de Slide 4">
            <a:extLst>
              <a:ext uri="{FF2B5EF4-FFF2-40B4-BE49-F238E27FC236}">
                <a16:creationId xmlns:a16="http://schemas.microsoft.com/office/drawing/2014/main" id="{512429A2-49B3-B94C-9A18-B7944CB80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B4DF0-192C-EA4A-BE3E-7130ABF1DB6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C17A094-7F2D-0E46-AE56-F97C029C5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Associações reflexivas</a:t>
            </a:r>
            <a:endParaRPr lang="en-US" altLang="pt-BR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870F09EE-6626-E741-BB30-1444829EA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 especial de associação que representa ligações entre objetos que pertencem a uma mesma classe.</a:t>
            </a:r>
          </a:p>
          <a:p>
            <a:pPr lvl="1" eaLnBrk="1" hangingPunct="1"/>
            <a:r>
              <a:rPr lang="pt-BR" altLang="pt-BR" i="1"/>
              <a:t>Não</a:t>
            </a:r>
            <a:r>
              <a:rPr lang="pt-BR" altLang="pt-BR"/>
              <a:t> indica que um objeto se associa a ele próprio.</a:t>
            </a:r>
          </a:p>
          <a:p>
            <a:pPr eaLnBrk="1" hangingPunct="1"/>
            <a:r>
              <a:rPr lang="pt-BR" altLang="pt-BR"/>
              <a:t>Quando se usa associações reflexivas, a definição de papéis é importante para evitar ambigüidades na leitura da associação.</a:t>
            </a:r>
          </a:p>
          <a:p>
            <a:pPr lvl="1" eaLnBrk="1" hangingPunct="1"/>
            <a:r>
              <a:rPr lang="pt-BR" altLang="pt-BR"/>
              <a:t>Cada objeto tem um papel distinto na associação.</a:t>
            </a:r>
          </a:p>
          <a:p>
            <a:pPr lvl="1" eaLnBrk="1" hangingPunct="1"/>
            <a:endParaRPr lang="pt-BR" altLang="pt-BR"/>
          </a:p>
        </p:txBody>
      </p:sp>
      <p:pic>
        <p:nvPicPr>
          <p:cNvPr id="53254" name="Picture 4" descr="Figura_05_16">
            <a:extLst>
              <a:ext uri="{FF2B5EF4-FFF2-40B4-BE49-F238E27FC236}">
                <a16:creationId xmlns:a16="http://schemas.microsoft.com/office/drawing/2014/main" id="{030C4BB3-2B5B-4948-ADF6-3274D1E1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6388"/>
            <a:ext cx="3733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Rodapé 3">
            <a:extLst>
              <a:ext uri="{FF2B5EF4-FFF2-40B4-BE49-F238E27FC236}">
                <a16:creationId xmlns:a16="http://schemas.microsoft.com/office/drawing/2014/main" id="{03949155-A6CF-3E4D-8CCA-6B6392B72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5299" name="Espaço Reservado para Número de Slide 4">
            <a:extLst>
              <a:ext uri="{FF2B5EF4-FFF2-40B4-BE49-F238E27FC236}">
                <a16:creationId xmlns:a16="http://schemas.microsoft.com/office/drawing/2014/main" id="{07E100CC-5041-2143-971B-74C973BBF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3B0C4-07A7-8B48-A998-61F15ACF431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E4F1C35-EAF8-3748-BF63-723229F32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Agregações e Composições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1C66E8B0-7D4E-F940-96AD-25EBEFAB1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</a:t>
            </a:r>
            <a:r>
              <a:rPr lang="pt-BR" altLang="pt-BR" b="1" i="1"/>
              <a:t>semântica</a:t>
            </a:r>
            <a:r>
              <a:rPr lang="pt-BR" altLang="pt-BR"/>
              <a:t> de uma associação corresponde ao seu significado, ou seja, à natureza conceitual da relação que existe entre os objetos que participam daquela associação.</a:t>
            </a:r>
            <a:endParaRPr lang="en-US" altLang="pt-BR"/>
          </a:p>
          <a:p>
            <a:pPr eaLnBrk="1" hangingPunct="1"/>
            <a:r>
              <a:rPr lang="pt-BR" altLang="pt-BR"/>
              <a:t>De todos os significados diferentes que uma associação pode ter, há uma categoria especial de significados, que representa </a:t>
            </a:r>
            <a:r>
              <a:rPr lang="pt-BR" altLang="pt-BR" b="1" i="1"/>
              <a:t>relações todo-parte</a:t>
            </a:r>
            <a:r>
              <a:rPr lang="pt-BR" altLang="pt-BR"/>
              <a:t>.</a:t>
            </a:r>
            <a:endParaRPr lang="en-US" altLang="pt-BR"/>
          </a:p>
          <a:p>
            <a:pPr eaLnBrk="1" hangingPunct="1"/>
            <a:r>
              <a:rPr lang="pt-BR" altLang="pt-BR"/>
              <a:t>Uma relação todo-parte entre dois objetos indica que um dos objetos está contido no outro. Podemos também dizer que um objeto contém o outro.</a:t>
            </a:r>
          </a:p>
          <a:p>
            <a:pPr eaLnBrk="1" hangingPunct="1"/>
            <a:r>
              <a:rPr lang="pt-BR" altLang="pt-BR"/>
              <a:t>A UML define dois tipos de relacionamentos todo-parte, a </a:t>
            </a:r>
            <a:r>
              <a:rPr lang="pt-BR" altLang="pt-BR" b="1" i="1"/>
              <a:t>agregação</a:t>
            </a:r>
            <a:r>
              <a:rPr lang="pt-BR" altLang="pt-BR"/>
              <a:t> e a </a:t>
            </a:r>
            <a:r>
              <a:rPr lang="pt-BR" altLang="pt-BR" b="1" i="1"/>
              <a:t>composição</a:t>
            </a:r>
            <a:r>
              <a:rPr lang="pt-BR" altLang="pt-BR"/>
              <a:t>.</a:t>
            </a:r>
            <a:endParaRPr lang="en-US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Rodapé 3">
            <a:extLst>
              <a:ext uri="{FF2B5EF4-FFF2-40B4-BE49-F238E27FC236}">
                <a16:creationId xmlns:a16="http://schemas.microsoft.com/office/drawing/2014/main" id="{F4BA2958-447E-C84E-AB85-8A852D7F0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6323" name="Espaço Reservado para Número de Slide 4">
            <a:extLst>
              <a:ext uri="{FF2B5EF4-FFF2-40B4-BE49-F238E27FC236}">
                <a16:creationId xmlns:a16="http://schemas.microsoft.com/office/drawing/2014/main" id="{19527769-8E2F-CD4B-BF41-72409A8C4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895FB2-30F3-9F44-A7B3-0F58F22CE28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93E5512E-7769-AC47-92DA-63582B12B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Agregações e Composições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A2D38346-57FC-B844-AE7D-4DABBC65E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Algumas particularidades das agregações/composições: </a:t>
            </a:r>
          </a:p>
          <a:p>
            <a:pPr lvl="1" eaLnBrk="1" hangingPunct="1"/>
            <a:r>
              <a:rPr lang="pt-BR" altLang="pt-BR"/>
              <a:t>são assimétricas, no sentido de que, se um objeto A é parte de um objeto B, o objeto B não pode ser parte do objeto A.</a:t>
            </a:r>
          </a:p>
          <a:p>
            <a:pPr lvl="1" eaLnBrk="1" hangingPunct="1"/>
            <a:r>
              <a:rPr lang="pt-BR" altLang="pt-BR"/>
              <a:t>propagam comportamento, no sentido de que um comportamento que se aplica a um todo automaticamente se aplica às suas partes.</a:t>
            </a:r>
          </a:p>
          <a:p>
            <a:pPr lvl="1" eaLnBrk="1" hangingPunct="1"/>
            <a:r>
              <a:rPr lang="pt-BR" altLang="pt-BR"/>
              <a:t>as partes são normalmente criadas e destruídas pelo todo. Na classe do objeto todo, são definidas operações para adicionar e remover as partes.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Se uma das perguntas a seguir for respondida com um sim, provavelmente há uma agregação onde X é todo e Y é parte.</a:t>
            </a:r>
            <a:endParaRPr lang="pt-BR" altLang="pt-BR" i="1"/>
          </a:p>
          <a:p>
            <a:pPr lvl="1" eaLnBrk="1" hangingPunct="1">
              <a:lnSpc>
                <a:spcPct val="90000"/>
              </a:lnSpc>
            </a:pPr>
            <a:r>
              <a:rPr lang="pt-BR" altLang="pt-BR" i="1"/>
              <a:t>X tem um ou mais Y?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i="1"/>
              <a:t>Y é parte de X?</a:t>
            </a:r>
            <a:endParaRPr lang="pt-BR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Rodapé 3">
            <a:extLst>
              <a:ext uri="{FF2B5EF4-FFF2-40B4-BE49-F238E27FC236}">
                <a16:creationId xmlns:a16="http://schemas.microsoft.com/office/drawing/2014/main" id="{E7767854-0DFA-DA4C-9FFA-A5E2F18F8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7347" name="Espaço Reservado para Número de Slide 4">
            <a:extLst>
              <a:ext uri="{FF2B5EF4-FFF2-40B4-BE49-F238E27FC236}">
                <a16:creationId xmlns:a16="http://schemas.microsoft.com/office/drawing/2014/main" id="{B2CDF147-35FC-BA46-AA92-608FBF596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DA134-98B3-CF46-8C22-81050BCA19B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6E8EAEDC-863A-E948-BABB-80F1139F6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Exemplos</a:t>
            </a:r>
            <a:endParaRPr lang="pt-BR" altLang="pt-BR"/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500F040E-8B33-0B48-B879-7532C61EC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pt-BR" altLang="pt-BR"/>
          </a:p>
        </p:txBody>
      </p:sp>
      <p:pic>
        <p:nvPicPr>
          <p:cNvPr id="57350" name="Picture 4" descr="Figura_05_17">
            <a:extLst>
              <a:ext uri="{FF2B5EF4-FFF2-40B4-BE49-F238E27FC236}">
                <a16:creationId xmlns:a16="http://schemas.microsoft.com/office/drawing/2014/main" id="{64FB971A-B52F-7747-BB3A-1B22A2B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556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5" descr="Figura_05_18">
            <a:extLst>
              <a:ext uri="{FF2B5EF4-FFF2-40B4-BE49-F238E27FC236}">
                <a16:creationId xmlns:a16="http://schemas.microsoft.com/office/drawing/2014/main" id="{78E6AC48-3743-094A-A8BC-A9850F28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31813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6" descr="Figura_05_19">
            <a:extLst>
              <a:ext uri="{FF2B5EF4-FFF2-40B4-BE49-F238E27FC236}">
                <a16:creationId xmlns:a16="http://schemas.microsoft.com/office/drawing/2014/main" id="{521E4C2F-386F-664A-AA51-FFA0C01A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05000"/>
            <a:ext cx="25336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7" descr="Figura_05_20">
            <a:extLst>
              <a:ext uri="{FF2B5EF4-FFF2-40B4-BE49-F238E27FC236}">
                <a16:creationId xmlns:a16="http://schemas.microsoft.com/office/drawing/2014/main" id="{17099A76-B4F9-3A4C-ABDE-9F33DC55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562600"/>
            <a:ext cx="4305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Rodapé 3">
            <a:extLst>
              <a:ext uri="{FF2B5EF4-FFF2-40B4-BE49-F238E27FC236}">
                <a16:creationId xmlns:a16="http://schemas.microsoft.com/office/drawing/2014/main" id="{615BAF2E-4BBD-3747-808B-FC8B2DA27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8371" name="Espaço Reservado para Número de Slide 4">
            <a:extLst>
              <a:ext uri="{FF2B5EF4-FFF2-40B4-BE49-F238E27FC236}">
                <a16:creationId xmlns:a16="http://schemas.microsoft.com/office/drawing/2014/main" id="{1B4BC71F-516F-7743-BB35-4CDB9619F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D4A1E-F1FC-8B41-B9A4-67F7DA05557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9252848F-C348-FC40-9EEF-250CC64C1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Agregações e Composições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AC70E2E-C86A-7448-B7B7-D8A2EEF56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As diferenças entre a agregação e composição não são bem definidas. A seguir, as diferenças mais marcantes entre elas.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Destruição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Na agregação, a destruição de um objeto todo não implica necessariamente na destruição do objeto parte.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Pertinência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Na composição, os objetos parte pertencem a um único todo.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/>
              <a:t>Por essa razão, a composição é também denominada </a:t>
            </a:r>
            <a:r>
              <a:rPr lang="pt-BR" altLang="pt-BR" sz="1800" u="sng"/>
              <a:t>agregação não-compartilhada</a:t>
            </a:r>
            <a:r>
              <a:rPr lang="pt-BR" altLang="pt-BR" sz="18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pt-BR"/>
              <a:t>E</a:t>
            </a:r>
            <a:r>
              <a:rPr lang="pt-BR" altLang="pt-BR"/>
              <a:t>m uma agregação, pode ser que um mesmo objeto participe como componente de vários outros objetos.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/>
              <a:t>Por essa razão, a agregação é também denominada </a:t>
            </a:r>
            <a:r>
              <a:rPr lang="pt-BR" altLang="pt-BR" sz="1800" u="sng"/>
              <a:t>agregação compartilhada</a:t>
            </a:r>
            <a:r>
              <a:rPr lang="pt-BR" altLang="pt-BR" sz="180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Espaço Reservado para Conteúdo 6">
            <a:extLst>
              <a:ext uri="{FF2B5EF4-FFF2-40B4-BE49-F238E27FC236}">
                <a16:creationId xmlns:a16="http://schemas.microsoft.com/office/drawing/2014/main" id="{2DB69F6E-777A-DE4D-AB69-4914CF41D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00213"/>
            <a:ext cx="2857500" cy="3905250"/>
          </a:xfrm>
        </p:spPr>
      </p:pic>
      <p:sp>
        <p:nvSpPr>
          <p:cNvPr id="59395" name="Espaço Reservado para Rodapé 3">
            <a:extLst>
              <a:ext uri="{FF2B5EF4-FFF2-40B4-BE49-F238E27FC236}">
                <a16:creationId xmlns:a16="http://schemas.microsoft.com/office/drawing/2014/main" id="{B1B695C1-ED6D-B340-BF30-32C28F8DC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59396" name="Espaço Reservado para Número de Slide 4">
            <a:extLst>
              <a:ext uri="{FF2B5EF4-FFF2-40B4-BE49-F238E27FC236}">
                <a16:creationId xmlns:a16="http://schemas.microsoft.com/office/drawing/2014/main" id="{631EE64F-1444-1942-B536-70B37B78F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2C532-25D4-BB4A-A71E-19647015359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pic>
        <p:nvPicPr>
          <p:cNvPr id="59397" name="Imagem 7">
            <a:extLst>
              <a:ext uri="{FF2B5EF4-FFF2-40B4-BE49-F238E27FC236}">
                <a16:creationId xmlns:a16="http://schemas.microsoft.com/office/drawing/2014/main" id="{65C93DAC-3E99-B843-B2AA-503CC7AD5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65125"/>
            <a:ext cx="50577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Rodapé 1">
            <a:extLst>
              <a:ext uri="{FF2B5EF4-FFF2-40B4-BE49-F238E27FC236}">
                <a16:creationId xmlns:a16="http://schemas.microsoft.com/office/drawing/2014/main" id="{09932238-A1BF-2642-A1B4-DD963AD413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0419" name="Espaço Reservado para Número de Slide 2">
            <a:extLst>
              <a:ext uri="{FF2B5EF4-FFF2-40B4-BE49-F238E27FC236}">
                <a16:creationId xmlns:a16="http://schemas.microsoft.com/office/drawing/2014/main" id="{480A65A1-FEA6-4A4B-BD3B-AC6ED794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2FC07-3510-CD42-B5F9-4A185E1F024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B349FB67-FF13-4E45-9381-989A515180C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altLang="pt-BR" sz="3200"/>
              <a:t>Herança</a:t>
            </a:r>
          </a:p>
        </p:txBody>
      </p:sp>
      <p:graphicFrame>
        <p:nvGraphicFramePr>
          <p:cNvPr id="60421" name="Object 1024">
            <a:extLst>
              <a:ext uri="{FF2B5EF4-FFF2-40B4-BE49-F238E27FC236}">
                <a16:creationId xmlns:a16="http://schemas.microsoft.com/office/drawing/2014/main" id="{B960128B-363A-3047-BE2B-786149B4D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981075"/>
          <a:ext cx="32766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981075"/>
                        <a:ext cx="32766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Rodapé 3">
            <a:extLst>
              <a:ext uri="{FF2B5EF4-FFF2-40B4-BE49-F238E27FC236}">
                <a16:creationId xmlns:a16="http://schemas.microsoft.com/office/drawing/2014/main" id="{1A1E8862-D91B-864F-A522-6A88DCD97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2467" name="Espaço Reservado para Número de Slide 4">
            <a:extLst>
              <a:ext uri="{FF2B5EF4-FFF2-40B4-BE49-F238E27FC236}">
                <a16:creationId xmlns:a16="http://schemas.microsoft.com/office/drawing/2014/main" id="{B1CC4D94-4F71-984B-B857-5B4A820D1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5C165-B70B-D042-BC5E-9E13C7389F32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1AD4D169-0EA8-F54A-9BD1-70DE35A5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Generalizações e Especializações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2482F85-20A7-5945-8BD0-7D925193C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/>
              <a:t>O modelador também pode representar </a:t>
            </a:r>
            <a:r>
              <a:rPr lang="pt-BR" altLang="pt-BR" u="sng"/>
              <a:t>relacionamentos entre classes</a:t>
            </a:r>
            <a:r>
              <a:rPr lang="pt-BR" altLang="pt-BR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Esses denotam relações de </a:t>
            </a:r>
            <a:r>
              <a:rPr lang="pt-BR" altLang="pt-BR" u="sng"/>
              <a:t>generalidade</a:t>
            </a:r>
            <a:r>
              <a:rPr lang="pt-BR" altLang="pt-BR"/>
              <a:t> ou </a:t>
            </a:r>
            <a:r>
              <a:rPr lang="pt-BR" altLang="pt-BR" u="sng"/>
              <a:t>especificidade</a:t>
            </a:r>
            <a:r>
              <a:rPr lang="pt-BR" altLang="pt-BR"/>
              <a:t> entre as classes envolvidas.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Exemplo: o conceito </a:t>
            </a:r>
            <a:r>
              <a:rPr lang="pt-BR" altLang="pt-BR" i="1"/>
              <a:t>mamífero</a:t>
            </a:r>
            <a:r>
              <a:rPr lang="pt-BR" altLang="pt-BR"/>
              <a:t> é mais genérico que o conceito </a:t>
            </a:r>
            <a:r>
              <a:rPr lang="pt-BR" altLang="pt-BR" i="1"/>
              <a:t>ser humano</a:t>
            </a:r>
            <a:r>
              <a:rPr lang="pt-BR" altLang="pt-BR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Exemplo: o conceito </a:t>
            </a:r>
            <a:r>
              <a:rPr lang="pt-BR" altLang="pt-BR" i="1"/>
              <a:t>carro</a:t>
            </a:r>
            <a:r>
              <a:rPr lang="pt-BR" altLang="pt-BR"/>
              <a:t> é mais específico que o conceito </a:t>
            </a:r>
            <a:r>
              <a:rPr lang="pt-BR" altLang="pt-BR" i="1"/>
              <a:t>veículo</a:t>
            </a:r>
            <a:r>
              <a:rPr lang="pt-BR" altLang="pt-BR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Esse é o chamado </a:t>
            </a:r>
            <a:r>
              <a:rPr lang="pt-BR" altLang="pt-BR" b="1" i="1"/>
              <a:t>relacionamento de herança</a:t>
            </a:r>
            <a:r>
              <a:rPr lang="pt-BR" altLang="pt-BR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relacionamento de generalização/especialização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relacionamento de gen/espec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Rodapé 3">
            <a:extLst>
              <a:ext uri="{FF2B5EF4-FFF2-40B4-BE49-F238E27FC236}">
                <a16:creationId xmlns:a16="http://schemas.microsoft.com/office/drawing/2014/main" id="{8FD05BA6-5786-5A48-AFF7-1F78BF02E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4515" name="Espaço Reservado para Número de Slide 4">
            <a:extLst>
              <a:ext uri="{FF2B5EF4-FFF2-40B4-BE49-F238E27FC236}">
                <a16:creationId xmlns:a16="http://schemas.microsoft.com/office/drawing/2014/main" id="{CBF5ABEA-F2A9-A24C-8F9E-36C909E8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590809-795B-2344-B94D-31E6EA97A71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E14A6BB1-6EEA-3A45-871E-5CAE5986F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32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Generalizações e Especializações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36AF41BD-C780-3545-A5FC-237A69280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/>
              <a:t>Terminologia </a:t>
            </a:r>
          </a:p>
          <a:p>
            <a:pPr lvl="1" eaLnBrk="1" hangingPunct="1"/>
            <a:r>
              <a:rPr lang="pt-BR" altLang="pt-BR" i="1"/>
              <a:t>subclasse</a:t>
            </a:r>
            <a:r>
              <a:rPr lang="pt-BR" altLang="pt-BR"/>
              <a:t> X </a:t>
            </a:r>
            <a:r>
              <a:rPr lang="pt-BR" altLang="pt-BR" i="1"/>
              <a:t>superclasse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 i="1"/>
              <a:t>supertipo</a:t>
            </a:r>
            <a:r>
              <a:rPr lang="pt-BR" altLang="pt-BR"/>
              <a:t> X </a:t>
            </a:r>
            <a:r>
              <a:rPr lang="pt-BR" altLang="pt-BR" i="1"/>
              <a:t>subtipo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 i="1"/>
              <a:t>classe base</a:t>
            </a:r>
            <a:r>
              <a:rPr lang="pt-BR" altLang="pt-BR"/>
              <a:t> X </a:t>
            </a:r>
            <a:r>
              <a:rPr lang="pt-BR" altLang="pt-BR" i="1"/>
              <a:t>classe herdeira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classe de </a:t>
            </a:r>
            <a:r>
              <a:rPr lang="pt-BR" altLang="pt-BR" i="1"/>
              <a:t>especialização</a:t>
            </a:r>
            <a:r>
              <a:rPr lang="pt-BR" altLang="pt-BR"/>
              <a:t> X classe de </a:t>
            </a:r>
            <a:r>
              <a:rPr lang="pt-BR" altLang="pt-BR" i="1"/>
              <a:t>generalização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 i="1"/>
              <a:t>ancestral</a:t>
            </a:r>
            <a:r>
              <a:rPr lang="pt-BR" altLang="pt-BR"/>
              <a:t> e </a:t>
            </a:r>
            <a:r>
              <a:rPr lang="pt-BR" altLang="pt-BR" i="1"/>
              <a:t>descendente</a:t>
            </a:r>
            <a:r>
              <a:rPr lang="pt-BR" altLang="pt-BR"/>
              <a:t> (herança em vários níveis)</a:t>
            </a:r>
          </a:p>
          <a:p>
            <a:pPr eaLnBrk="1" hangingPunct="1"/>
            <a:r>
              <a:rPr lang="pt-BR" altLang="pt-BR"/>
              <a:t>Notação definida pela UML </a:t>
            </a:r>
          </a:p>
          <a:p>
            <a:pPr lvl="1" eaLnBrk="1" hangingPunct="1"/>
            <a:endParaRPr lang="pt-BR" altLang="pt-BR"/>
          </a:p>
        </p:txBody>
      </p:sp>
      <p:pic>
        <p:nvPicPr>
          <p:cNvPr id="64518" name="Picture 4" descr="Figura_05_26">
            <a:extLst>
              <a:ext uri="{FF2B5EF4-FFF2-40B4-BE49-F238E27FC236}">
                <a16:creationId xmlns:a16="http://schemas.microsoft.com/office/drawing/2014/main" id="{40F6A0CE-99E5-CD46-BFCA-F67DAB63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05325"/>
            <a:ext cx="7048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Rodapé 1">
            <a:extLst>
              <a:ext uri="{FF2B5EF4-FFF2-40B4-BE49-F238E27FC236}">
                <a16:creationId xmlns:a16="http://schemas.microsoft.com/office/drawing/2014/main" id="{4D774E71-404B-3245-A920-06E91F792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6563" name="Espaço Reservado para Número de Slide 2">
            <a:extLst>
              <a:ext uri="{FF2B5EF4-FFF2-40B4-BE49-F238E27FC236}">
                <a16:creationId xmlns:a16="http://schemas.microsoft.com/office/drawing/2014/main" id="{3912DF3A-9EB3-4A41-8AC8-76816550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C4E562-489D-804D-9C1F-FD808D9D929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6C41B935-9275-F047-8E11-CAA1A8946C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Relacionamento de Herança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9410CA69-6A7C-1F4B-BA3C-6AF9828377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Na modelagem de classes de projeto, há diversos aspectos relacionados ao de </a:t>
            </a:r>
            <a:r>
              <a:rPr lang="pt-BR" altLang="pt-BR" b="1" i="1"/>
              <a:t>relacionamento de herança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Tipos de herança</a:t>
            </a:r>
          </a:p>
          <a:p>
            <a:pPr lvl="1" eaLnBrk="1" hangingPunct="1"/>
            <a:r>
              <a:rPr lang="pt-BR" altLang="pt-BR"/>
              <a:t>Classes abstratas</a:t>
            </a:r>
          </a:p>
          <a:p>
            <a:pPr lvl="1" eaLnBrk="1" hangingPunct="1"/>
            <a:r>
              <a:rPr lang="pt-BR" altLang="pt-BR"/>
              <a:t>Operações abstratas</a:t>
            </a:r>
          </a:p>
          <a:p>
            <a:pPr lvl="1" eaLnBrk="1" hangingPunct="1"/>
            <a:r>
              <a:rPr lang="pt-BR" altLang="pt-BR"/>
              <a:t>Operações polimórficas</a:t>
            </a:r>
          </a:p>
          <a:p>
            <a:pPr lvl="1" eaLnBrk="1" hangingPunct="1"/>
            <a:r>
              <a:rPr lang="pt-BR" altLang="pt-BR"/>
              <a:t>Interfaces</a:t>
            </a:r>
          </a:p>
          <a:p>
            <a:pPr lvl="1" eaLnBrk="1" hangingPunct="1"/>
            <a:r>
              <a:rPr lang="pt-BR" altLang="pt-BR"/>
              <a:t>Acoplamentos concreto e abstrato</a:t>
            </a:r>
          </a:p>
          <a:p>
            <a:pPr lvl="1" eaLnBrk="1" hangingPunct="1"/>
            <a:r>
              <a:rPr lang="pt-BR" altLang="pt-BR"/>
              <a:t>Reuso através de delegação e através de generalização</a:t>
            </a:r>
          </a:p>
          <a:p>
            <a:pPr lvl="1" eaLnBrk="1" hangingPunct="1"/>
            <a:r>
              <a:rPr lang="pt-BR" altLang="pt-BR"/>
              <a:t>Classificação dinâmica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>
            <a:extLst>
              <a:ext uri="{FF2B5EF4-FFF2-40B4-BE49-F238E27FC236}">
                <a16:creationId xmlns:a16="http://schemas.microsoft.com/office/drawing/2014/main" id="{C1B42032-ACC9-0A40-A7C8-2C36C0DEE6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195" name="Espaço Reservado para Número de Slide 4">
            <a:extLst>
              <a:ext uri="{FF2B5EF4-FFF2-40B4-BE49-F238E27FC236}">
                <a16:creationId xmlns:a16="http://schemas.microsoft.com/office/drawing/2014/main" id="{D124A902-A4EE-D146-B8B3-623D079D2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E6409F-7573-7542-A989-FE6D93ED845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26CB5FC7-A20D-4E43-8E3E-D6F459271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Introdução</a:t>
            </a:r>
            <a:endParaRPr lang="en-US" altLang="pt-BR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44939FDB-03D6-AC41-A6BD-45D4CF40E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A</a:t>
            </a:r>
            <a:r>
              <a:rPr lang="en-US" altLang="pt-BR" sz="2000"/>
              <a:t>s</a:t>
            </a:r>
            <a:r>
              <a:rPr lang="pt-BR" altLang="pt-BR" sz="2000"/>
              <a:t> funcionalidade</a:t>
            </a:r>
            <a:r>
              <a:rPr lang="en-US" altLang="pt-BR" sz="2000"/>
              <a:t>s</a:t>
            </a:r>
            <a:r>
              <a:rPr lang="pt-BR" altLang="pt-BR" sz="2000"/>
              <a:t> de um </a:t>
            </a:r>
            <a:r>
              <a:rPr lang="en-US" altLang="pt-BR" sz="2000"/>
              <a:t>SSOO</a:t>
            </a:r>
            <a:r>
              <a:rPr lang="pt-BR" altLang="pt-BR" sz="2000"/>
              <a:t> é </a:t>
            </a:r>
            <a:r>
              <a:rPr lang="en-US" altLang="pt-BR" sz="2000"/>
              <a:t>são realizadas internamente </a:t>
            </a:r>
            <a:r>
              <a:rPr lang="pt-BR" altLang="pt-BR" sz="2000"/>
              <a:t>através de </a:t>
            </a:r>
            <a:r>
              <a:rPr lang="pt-BR" altLang="pt-BR" sz="2000" b="1" i="1"/>
              <a:t>colaborações</a:t>
            </a:r>
            <a:r>
              <a:rPr lang="pt-BR" altLang="pt-BR" sz="2000"/>
              <a:t> entre objetos.</a:t>
            </a:r>
          </a:p>
          <a:p>
            <a:pPr lvl="1" eaLnBrk="1" hangingPunct="1"/>
            <a:r>
              <a:rPr lang="pt-BR" altLang="pt-BR" sz="1800"/>
              <a:t>Externamente, os atores visualizam resultados de cálculos, relatórios produzidos, confirmações de requisições realizadas, etc.</a:t>
            </a:r>
          </a:p>
          <a:p>
            <a:pPr lvl="1" eaLnBrk="1" hangingPunct="1"/>
            <a:r>
              <a:rPr lang="pt-BR" altLang="pt-BR" sz="1800"/>
              <a:t>Internamente, os objetos colaboram uns com os outros para produzir os resultados.</a:t>
            </a:r>
          </a:p>
          <a:p>
            <a:pPr eaLnBrk="1" hangingPunct="1"/>
            <a:r>
              <a:rPr lang="pt-BR" altLang="pt-BR" sz="2000"/>
              <a:t>Essa colaboração pode ser vista sob o </a:t>
            </a:r>
            <a:r>
              <a:rPr lang="pt-BR" altLang="pt-BR" sz="2000" b="1" i="1"/>
              <a:t>aspecto dinâmico</a:t>
            </a:r>
            <a:r>
              <a:rPr lang="pt-BR" altLang="pt-BR" sz="2000" i="1"/>
              <a:t> </a:t>
            </a:r>
            <a:r>
              <a:rPr lang="pt-BR" altLang="pt-BR" sz="2000"/>
              <a:t>e sob o</a:t>
            </a:r>
            <a:r>
              <a:rPr lang="pt-BR" altLang="pt-BR" sz="2000" i="1"/>
              <a:t> </a:t>
            </a:r>
            <a:r>
              <a:rPr lang="pt-BR" altLang="pt-BR" sz="2000" b="1" i="1"/>
              <a:t>aspecto estrutural estático</a:t>
            </a:r>
            <a:r>
              <a:rPr lang="pt-BR" altLang="pt-BR" sz="2000"/>
              <a:t>.  </a:t>
            </a:r>
            <a:endParaRPr lang="en-US" altLang="pt-BR" sz="2000"/>
          </a:p>
          <a:p>
            <a:pPr eaLnBrk="1" hangingPunct="1"/>
            <a:r>
              <a:rPr lang="pt-BR" altLang="pt-BR" sz="2000"/>
              <a:t>O </a:t>
            </a:r>
            <a:r>
              <a:rPr lang="en-US" altLang="pt-BR" sz="2000">
                <a:solidFill>
                  <a:srgbClr val="FF3300"/>
                </a:solidFill>
              </a:rPr>
              <a:t>m</a:t>
            </a:r>
            <a:r>
              <a:rPr lang="pt-BR" altLang="pt-BR" sz="2000">
                <a:solidFill>
                  <a:srgbClr val="FF3300"/>
                </a:solidFill>
              </a:rPr>
              <a:t>odelo de </a:t>
            </a:r>
            <a:r>
              <a:rPr lang="en-US" altLang="pt-BR" sz="2000">
                <a:solidFill>
                  <a:srgbClr val="FF3300"/>
                </a:solidFill>
              </a:rPr>
              <a:t>o</a:t>
            </a:r>
            <a:r>
              <a:rPr lang="pt-BR" altLang="pt-BR" sz="2000">
                <a:solidFill>
                  <a:srgbClr val="FF3300"/>
                </a:solidFill>
              </a:rPr>
              <a:t>bjetos</a:t>
            </a:r>
            <a:r>
              <a:rPr lang="pt-BR" altLang="pt-BR" sz="2000"/>
              <a:t> representa </a:t>
            </a:r>
            <a:r>
              <a:rPr lang="en-US" altLang="pt-BR" sz="2000"/>
              <a:t>o aspecto estrutural </a:t>
            </a:r>
            <a:r>
              <a:rPr lang="pt-BR" altLang="pt-BR" sz="2000"/>
              <a:t>e estátic</a:t>
            </a:r>
            <a:r>
              <a:rPr lang="en-US" altLang="pt-BR" sz="2000"/>
              <a:t>o</a:t>
            </a:r>
            <a:r>
              <a:rPr lang="pt-BR" altLang="pt-BR" sz="2000"/>
              <a:t> dos objetos que compõem um </a:t>
            </a:r>
            <a:r>
              <a:rPr lang="en-US" altLang="pt-BR" sz="2000"/>
              <a:t>SS</a:t>
            </a:r>
            <a:r>
              <a:rPr lang="pt-BR" altLang="pt-BR" sz="2000"/>
              <a:t>OO.</a:t>
            </a:r>
          </a:p>
          <a:p>
            <a:pPr eaLnBrk="1" hangingPunct="1"/>
            <a:r>
              <a:rPr lang="pt-BR" altLang="pt-BR" sz="2000"/>
              <a:t>Dois diagramas da UML são usados na construção do modelo de objetos:</a:t>
            </a:r>
          </a:p>
          <a:p>
            <a:pPr lvl="1" eaLnBrk="1" hangingPunct="1"/>
            <a:r>
              <a:rPr lang="pt-BR" altLang="pt-BR" sz="1800">
                <a:solidFill>
                  <a:srgbClr val="FF3300"/>
                </a:solidFill>
              </a:rPr>
              <a:t>diagrama de classes</a:t>
            </a:r>
            <a:r>
              <a:rPr lang="pt-BR" altLang="pt-BR" sz="1800"/>
              <a:t> </a:t>
            </a:r>
          </a:p>
          <a:p>
            <a:pPr lvl="1" eaLnBrk="1" hangingPunct="1"/>
            <a:r>
              <a:rPr lang="pt-BR" altLang="pt-BR" sz="1800">
                <a:solidFill>
                  <a:srgbClr val="FF3300"/>
                </a:solidFill>
              </a:rPr>
              <a:t>diagrama de objetos</a:t>
            </a:r>
            <a:endParaRPr lang="pt-BR" altLang="pt-BR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Rodapé 3">
            <a:extLst>
              <a:ext uri="{FF2B5EF4-FFF2-40B4-BE49-F238E27FC236}">
                <a16:creationId xmlns:a16="http://schemas.microsoft.com/office/drawing/2014/main" id="{867CD7CE-BD69-BB47-BE64-44D481506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7587" name="Espaço Reservado para Número de Slide 4">
            <a:extLst>
              <a:ext uri="{FF2B5EF4-FFF2-40B4-BE49-F238E27FC236}">
                <a16:creationId xmlns:a16="http://schemas.microsoft.com/office/drawing/2014/main" id="{DF5EA057-77A4-8147-BEEB-DD00CA46CA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87001-284E-6045-89ED-63EBF2290B2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72412F4-5CA6-7645-B85D-49780BB7C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Semântica da Herança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8FBD8339-2D8B-1442-9136-997B60BA9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Subclasses herdam as características de sua superclasse</a:t>
            </a:r>
          </a:p>
          <a:p>
            <a:pPr lvl="1" eaLnBrk="1" hangingPunct="1"/>
            <a:r>
              <a:rPr lang="pt-BR" altLang="pt-BR"/>
              <a:t>É como se as características da superclasse estivessem definidas também nas suas subclasses</a:t>
            </a:r>
          </a:p>
          <a:p>
            <a:pPr lvl="1" eaLnBrk="1" hangingPunct="1"/>
            <a:r>
              <a:rPr lang="pt-BR" altLang="pt-BR"/>
              <a:t>Além disso, essa herança é </a:t>
            </a:r>
            <a:r>
              <a:rPr lang="pt-BR" altLang="pt-BR" u="sng"/>
              <a:t>transitiva</a:t>
            </a:r>
            <a:r>
              <a:rPr lang="pt-BR" altLang="pt-BR"/>
              <a:t> e </a:t>
            </a:r>
            <a:r>
              <a:rPr lang="pt-BR" altLang="pt-BR" u="sng"/>
              <a:t>anti-simétrica</a:t>
            </a:r>
          </a:p>
          <a:p>
            <a:pPr eaLnBrk="1" hangingPunct="1"/>
            <a:r>
              <a:rPr lang="pt-BR" altLang="pt-BR"/>
              <a:t>Note a diferença semântica entre a herança e a associação.</a:t>
            </a:r>
          </a:p>
          <a:p>
            <a:pPr lvl="1" eaLnBrk="1" hangingPunct="1"/>
            <a:r>
              <a:rPr lang="pt-BR" altLang="pt-BR"/>
              <a:t>A primeira trata de um relacionamento </a:t>
            </a:r>
            <a:r>
              <a:rPr lang="pt-BR" altLang="pt-BR" i="1" u="sng"/>
              <a:t>entre classes</a:t>
            </a:r>
            <a:r>
              <a:rPr lang="pt-BR" altLang="pt-BR"/>
              <a:t>, enquanto que a segunda representa relacionamento</a:t>
            </a:r>
            <a:r>
              <a:rPr lang="en-US" altLang="pt-BR"/>
              <a:t>s</a:t>
            </a:r>
            <a:r>
              <a:rPr lang="pt-BR" altLang="pt-BR"/>
              <a:t> </a:t>
            </a:r>
            <a:r>
              <a:rPr lang="pt-BR" altLang="pt-BR" i="1" u="sng"/>
              <a:t>entre instâncias de classes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Na associação, objetos específicos de uma classe se associam entre si ou com objetos específicos de outras classes. </a:t>
            </a:r>
          </a:p>
          <a:p>
            <a:pPr lvl="1" eaLnBrk="1" hangingPunct="1"/>
            <a:r>
              <a:rPr lang="pt-BR" altLang="pt-BR"/>
              <a:t>Exemplo:</a:t>
            </a:r>
          </a:p>
          <a:p>
            <a:pPr lvl="2" eaLnBrk="1" hangingPunct="1"/>
            <a:r>
              <a:rPr lang="pt-BR" altLang="pt-BR" sz="1800"/>
              <a:t>Herança: “Gerentes </a:t>
            </a:r>
            <a:r>
              <a:rPr lang="pt-BR" altLang="pt-BR" sz="1800" u="sng"/>
              <a:t>são tipos especiais de</a:t>
            </a:r>
            <a:r>
              <a:rPr lang="pt-BR" altLang="pt-BR" sz="1800"/>
              <a:t> funcionários”.</a:t>
            </a:r>
          </a:p>
          <a:p>
            <a:pPr lvl="2" eaLnBrk="1" hangingPunct="1"/>
            <a:r>
              <a:rPr lang="pt-BR" altLang="pt-BR" sz="1800"/>
              <a:t>Associação: “Gerentes </a:t>
            </a:r>
            <a:r>
              <a:rPr lang="pt-BR" altLang="pt-BR" sz="1800" u="sng"/>
              <a:t>chefiam</a:t>
            </a:r>
            <a:r>
              <a:rPr lang="pt-BR" altLang="pt-BR" sz="1800"/>
              <a:t> departamentos”.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Rodapé 4">
            <a:extLst>
              <a:ext uri="{FF2B5EF4-FFF2-40B4-BE49-F238E27FC236}">
                <a16:creationId xmlns:a16="http://schemas.microsoft.com/office/drawing/2014/main" id="{E0071DF5-6D01-E149-B5A6-740CC25D9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69635" name="Espaço Reservado para Número de Slide 5">
            <a:extLst>
              <a:ext uri="{FF2B5EF4-FFF2-40B4-BE49-F238E27FC236}">
                <a16:creationId xmlns:a16="http://schemas.microsoft.com/office/drawing/2014/main" id="{E9819A65-2601-0B4A-AC4B-3B1A6212B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F3ADC-1237-2B4E-A1D3-59CCB38AB0DF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53BFC903-4650-C242-BF7A-BAB917EA9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de Associações 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8E937CBB-27F9-B245-9752-3510DB43B8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1828800"/>
          </a:xfrm>
        </p:spPr>
        <p:txBody>
          <a:bodyPr/>
          <a:lstStyle/>
          <a:p>
            <a:pPr eaLnBrk="1" hangingPunct="1"/>
            <a:r>
              <a:rPr lang="pt-BR" altLang="pt-BR"/>
              <a:t>Não somente atributos e operações, mas também </a:t>
            </a:r>
            <a:r>
              <a:rPr lang="pt-BR" altLang="pt-BR" u="sng"/>
              <a:t>associações</a:t>
            </a:r>
            <a:r>
              <a:rPr lang="pt-BR" altLang="pt-BR"/>
              <a:t> são herdadas pelas subclasses.</a:t>
            </a:r>
          </a:p>
          <a:p>
            <a:pPr eaLnBrk="1" hangingPunct="1"/>
            <a:r>
              <a:rPr lang="pt-BR" altLang="pt-BR"/>
              <a:t>No exemplo abaixo, cada subclasse está associada a Pedido, por herança.</a:t>
            </a:r>
          </a:p>
        </p:txBody>
      </p:sp>
      <p:pic>
        <p:nvPicPr>
          <p:cNvPr id="69638" name="Picture 5" descr="Figura_05_27">
            <a:extLst>
              <a:ext uri="{FF2B5EF4-FFF2-40B4-BE49-F238E27FC236}">
                <a16:creationId xmlns:a16="http://schemas.microsoft.com/office/drawing/2014/main" id="{80CBB02A-DCB3-9A46-9322-89ABEA84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66294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Rodapé 3">
            <a:extLst>
              <a:ext uri="{FF2B5EF4-FFF2-40B4-BE49-F238E27FC236}">
                <a16:creationId xmlns:a16="http://schemas.microsoft.com/office/drawing/2014/main" id="{BF198604-1B89-9F40-A2BE-1CA1E209CA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1683" name="Espaço Reservado para Número de Slide 4">
            <a:extLst>
              <a:ext uri="{FF2B5EF4-FFF2-40B4-BE49-F238E27FC236}">
                <a16:creationId xmlns:a16="http://schemas.microsoft.com/office/drawing/2014/main" id="{BAFA5890-0698-E049-8F9C-3F8C7F2A5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94F7F-9A25-7447-A2D5-DC9108D769A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B83C9AC5-1C75-F44A-96E2-9316DCBE0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Propriedades da Herança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77701EF6-FED1-3746-96D0-8DBA87F59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b="1" i="1"/>
              <a:t>Transitividade</a:t>
            </a:r>
            <a:r>
              <a:rPr lang="pt-BR" altLang="pt-BR"/>
              <a:t>: uma classe em uma hierarquia herda propriedades e relacionamentos de </a:t>
            </a:r>
            <a:r>
              <a:rPr lang="pt-BR" altLang="pt-BR" u="sng"/>
              <a:t>todos</a:t>
            </a:r>
            <a:r>
              <a:rPr lang="pt-BR" altLang="pt-BR"/>
              <a:t> os seus ancestrais.</a:t>
            </a:r>
          </a:p>
          <a:p>
            <a:pPr lvl="1" eaLnBrk="1" hangingPunct="1"/>
            <a:r>
              <a:rPr lang="pt-BR" altLang="pt-BR"/>
              <a:t>Ou seja, a herança pode ser aplicada em vários níveis, dando origem a </a:t>
            </a:r>
            <a:r>
              <a:rPr lang="pt-BR" altLang="pt-BR" i="1"/>
              <a:t>hierarquia de generalização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uma classe que herda propriedades de uma outra classe pode ela própria servir como superclasse. </a:t>
            </a:r>
          </a:p>
          <a:p>
            <a:pPr eaLnBrk="1" hangingPunct="1"/>
            <a:r>
              <a:rPr lang="pt-BR" altLang="pt-BR" b="1" i="1"/>
              <a:t>Assimetria</a:t>
            </a:r>
            <a:r>
              <a:rPr lang="pt-BR" altLang="pt-BR"/>
              <a:t>: dadas duas classes A e B, se A for uma generalização de B, então B não pode ser uma generalização de A.</a:t>
            </a:r>
          </a:p>
          <a:p>
            <a:pPr lvl="1" eaLnBrk="1" hangingPunct="1"/>
            <a:r>
              <a:rPr lang="pt-BR" altLang="pt-BR"/>
              <a:t>Ou seja, </a:t>
            </a:r>
            <a:r>
              <a:rPr lang="pt-BR" altLang="pt-BR" i="1"/>
              <a:t>não</a:t>
            </a:r>
            <a:r>
              <a:rPr lang="pt-BR" altLang="pt-BR"/>
              <a:t> pode haver ciclos em uma hierarquia de generalização.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Rodapé 3">
            <a:extLst>
              <a:ext uri="{FF2B5EF4-FFF2-40B4-BE49-F238E27FC236}">
                <a16:creationId xmlns:a16="http://schemas.microsoft.com/office/drawing/2014/main" id="{C7D54DD4-86CE-164A-BAC0-6CCD6E4696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3731" name="Espaço Reservado para Número de Slide 4">
            <a:extLst>
              <a:ext uri="{FF2B5EF4-FFF2-40B4-BE49-F238E27FC236}">
                <a16:creationId xmlns:a16="http://schemas.microsoft.com/office/drawing/2014/main" id="{B9CC76C9-018D-9449-8650-DA5AF8683E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54254-4CFD-8E48-9A0C-86659169A91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EC57F34B-8FF4-E742-BA4A-E85016954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Propriedades da Herança</a:t>
            </a:r>
            <a:endParaRPr lang="en-US" altLang="pt-BR"/>
          </a:p>
        </p:txBody>
      </p:sp>
      <p:pic>
        <p:nvPicPr>
          <p:cNvPr id="73733" name="Picture 5" descr="Figura_05_28">
            <a:extLst>
              <a:ext uri="{FF2B5EF4-FFF2-40B4-BE49-F238E27FC236}">
                <a16:creationId xmlns:a16="http://schemas.microsoft.com/office/drawing/2014/main" id="{45298343-6964-9E4D-AC24-AB93ED16D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524000"/>
            <a:ext cx="460533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Rodapé 3">
            <a:extLst>
              <a:ext uri="{FF2B5EF4-FFF2-40B4-BE49-F238E27FC236}">
                <a16:creationId xmlns:a16="http://schemas.microsoft.com/office/drawing/2014/main" id="{F127E946-D1C1-3348-8D87-4B6A71C349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5779" name="Espaço Reservado para Número de Slide 4">
            <a:extLst>
              <a:ext uri="{FF2B5EF4-FFF2-40B4-BE49-F238E27FC236}">
                <a16:creationId xmlns:a16="http://schemas.microsoft.com/office/drawing/2014/main" id="{45B047A6-A2D3-8848-B4F3-2820875E0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0FEFD-5E7D-FD4D-8461-C5940FB0DD7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931BA111-09A6-0044-A541-E5DC54008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Classes Abstratas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6218F97D-D47B-8E48-A87D-DD43965CE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/>
              <a:t>Usualmente, a existência de uma classe se justifica pelo fato de haver a possibilidade de gerar instâncias da mesma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Essas são as </a:t>
            </a:r>
            <a:r>
              <a:rPr lang="pt-BR" altLang="pt-BR" b="1" i="1"/>
              <a:t>classes concretas</a:t>
            </a:r>
            <a:r>
              <a:rPr lang="pt-BR" altLang="pt-BR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No entanto, podem existir classes que não geram instâncias diretas.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Essas são as </a:t>
            </a:r>
            <a:r>
              <a:rPr lang="pt-BR" altLang="pt-BR" b="1" i="1"/>
              <a:t>classes abstratas</a:t>
            </a:r>
            <a:r>
              <a:rPr lang="pt-BR" altLang="pt-BR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Classes abstratas são utilizadas para organizar e simplificar uma hierarquia de generalização.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Propriedades comuns a diversas classes podem ser organizadas e definidas em uma classe abstrata a partir da qual as primeiras herdam.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Subclasses de uma classe abstrata também podem ser abstratas, mas a hierarquia deve terminar em uma ou mais classes concretas.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Rodapé 3">
            <a:extLst>
              <a:ext uri="{FF2B5EF4-FFF2-40B4-BE49-F238E27FC236}">
                <a16:creationId xmlns:a16="http://schemas.microsoft.com/office/drawing/2014/main" id="{D3F7665C-F93F-D04F-9C2E-7D89ADE728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7827" name="Espaço Reservado para Número de Slide 4">
            <a:extLst>
              <a:ext uri="{FF2B5EF4-FFF2-40B4-BE49-F238E27FC236}">
                <a16:creationId xmlns:a16="http://schemas.microsoft.com/office/drawing/2014/main" id="{AF89933C-0D61-9847-9B49-AA28DCC49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D409E-F8F4-C94F-A85E-F73E4FEE6F4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0466D59F-AC60-0C49-9A88-29BFD70A0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Notação para classes abstratas</a:t>
            </a:r>
            <a:endParaRPr lang="en-US" altLang="pt-BR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F967AE6-AEAB-E34B-8283-6056E5D3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pt-BR" altLang="pt-BR"/>
              <a:t>Na UML, uma classe abstrata é representada com o seu nome em </a:t>
            </a:r>
            <a:r>
              <a:rPr lang="pt-BR" altLang="pt-BR" i="1"/>
              <a:t>itálico</a:t>
            </a:r>
            <a:r>
              <a:rPr lang="pt-BR" altLang="pt-BR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No exemplo a seguir, ContaBancária é uma classe abstrata.</a:t>
            </a:r>
          </a:p>
        </p:txBody>
      </p:sp>
      <p:pic>
        <p:nvPicPr>
          <p:cNvPr id="77830" name="Picture 6" descr="Figura_05_29">
            <a:extLst>
              <a:ext uri="{FF2B5EF4-FFF2-40B4-BE49-F238E27FC236}">
                <a16:creationId xmlns:a16="http://schemas.microsoft.com/office/drawing/2014/main" id="{B305DB15-73EA-304F-A6D7-1936D6584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3250"/>
            <a:ext cx="64770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Rodapé 3">
            <a:extLst>
              <a:ext uri="{FF2B5EF4-FFF2-40B4-BE49-F238E27FC236}">
                <a16:creationId xmlns:a16="http://schemas.microsoft.com/office/drawing/2014/main" id="{7A1BFD6D-B6A8-8848-82B2-7B865F7EB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79875" name="Espaço Reservado para Número de Slide 4">
            <a:extLst>
              <a:ext uri="{FF2B5EF4-FFF2-40B4-BE49-F238E27FC236}">
                <a16:creationId xmlns:a16="http://schemas.microsoft.com/office/drawing/2014/main" id="{DE2E2093-8F57-CD4C-AD19-1F766C1774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D41AC3-8536-4647-99D4-7BBA0722831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03019D1E-72F8-3945-B822-255C1051A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Refinamento do Modelo com Herança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FFA187CA-3FE9-6E44-8291-E560CAE40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Critérios a avaliar na criação de subclasses:</a:t>
            </a:r>
          </a:p>
          <a:p>
            <a:pPr lvl="1" eaLnBrk="1" hangingPunct="1"/>
            <a:r>
              <a:rPr lang="pt-BR" altLang="pt-BR" sz="2400"/>
              <a:t>A subclasse tem atributos adicionais.</a:t>
            </a:r>
          </a:p>
          <a:p>
            <a:pPr lvl="1" eaLnBrk="1" hangingPunct="1"/>
            <a:r>
              <a:rPr lang="pt-BR" altLang="pt-BR" sz="2400"/>
              <a:t>A subclasse tem associações.</a:t>
            </a:r>
            <a:endParaRPr lang="pt-BR" altLang="pt-BR" sz="2400">
              <a:solidFill>
                <a:srgbClr val="FF0000"/>
              </a:solidFill>
            </a:endParaRPr>
          </a:p>
          <a:p>
            <a:pPr lvl="1" eaLnBrk="1" hangingPunct="1"/>
            <a:r>
              <a:rPr lang="pt-BR" altLang="pt-BR" sz="2400"/>
              <a:t>A subclasse é manipulada (ou reage) de forma diferente da superclasse.</a:t>
            </a:r>
          </a:p>
          <a:p>
            <a:pPr eaLnBrk="1" hangingPunct="1"/>
            <a:r>
              <a:rPr lang="pt-BR" altLang="pt-BR" sz="2800"/>
              <a:t>Se algum “subconceito” (subconjunto de objetos) atenda a tem algum(ns) das critérios acima, a criação de uma subclasses deve ser considerada.</a:t>
            </a:r>
          </a:p>
          <a:p>
            <a:pPr eaLnBrk="1" hangingPunct="1"/>
            <a:r>
              <a:rPr lang="pt-BR" altLang="pt-BR" sz="2800"/>
              <a:t>Sempre se assegure de que se trata de um relacionamento do tipo “é-um”: X é um tipo de Y?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Rodapé 4">
            <a:extLst>
              <a:ext uri="{FF2B5EF4-FFF2-40B4-BE49-F238E27FC236}">
                <a16:creationId xmlns:a16="http://schemas.microsoft.com/office/drawing/2014/main" id="{840502E1-84AE-4548-BB44-16425CEED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0899" name="Espaço Reservado para Número de Slide 5">
            <a:extLst>
              <a:ext uri="{FF2B5EF4-FFF2-40B4-BE49-F238E27FC236}">
                <a16:creationId xmlns:a16="http://schemas.microsoft.com/office/drawing/2014/main" id="{B445751E-9F62-4B4D-B08D-B697D3F67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3FB24-AF4F-2140-8797-105B17274CA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F71BE72E-BAB4-804B-A87F-D38933930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Refinamento do Modelo com Herança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CF445B47-E149-4D4D-BC37-71D4B12715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pt-BR" altLang="pt-BR"/>
              <a:t>A regra  “é-um” é mais formalmente conhecida como </a:t>
            </a:r>
            <a:r>
              <a:rPr lang="pt-BR" altLang="pt-BR" u="sng"/>
              <a:t>regra da substituição</a:t>
            </a:r>
            <a:r>
              <a:rPr lang="pt-BR" altLang="pt-BR"/>
              <a:t> ou </a:t>
            </a:r>
            <a:r>
              <a:rPr lang="pt-BR" altLang="pt-BR" u="sng"/>
              <a:t>princípio de Liskov</a:t>
            </a:r>
            <a:r>
              <a:rPr lang="pt-BR" altLang="pt-BR"/>
              <a:t>.</a:t>
            </a:r>
          </a:p>
        </p:txBody>
      </p:sp>
      <p:sp>
        <p:nvSpPr>
          <p:cNvPr id="80902" name="Text Box 4">
            <a:extLst>
              <a:ext uri="{FF2B5EF4-FFF2-40B4-BE49-F238E27FC236}">
                <a16:creationId xmlns:a16="http://schemas.microsoft.com/office/drawing/2014/main" id="{3001E702-E660-6A4C-9BD4-1ADB0254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7848600" cy="2236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800" b="1" i="1">
                <a:latin typeface="Arial" panose="020B0604020202020204" pitchFamily="34" charset="0"/>
              </a:rPr>
              <a:t>Regra da Substituição</a:t>
            </a:r>
            <a:r>
              <a:rPr lang="pt-BR" altLang="pt-BR" sz="2800">
                <a:latin typeface="Arial" panose="020B0604020202020204" pitchFamily="34" charset="0"/>
              </a:rPr>
              <a:t>: sejam duas classes A e B, onde A é uma generalização de B. Não pode haver diferenças entre utilizar instâncias de B ou de A, do ponto de vista dos clientes de A.</a:t>
            </a:r>
          </a:p>
        </p:txBody>
      </p:sp>
      <p:pic>
        <p:nvPicPr>
          <p:cNvPr id="80903" name="Picture 5" descr="LISKOV_crop2">
            <a:extLst>
              <a:ext uri="{FF2B5EF4-FFF2-40B4-BE49-F238E27FC236}">
                <a16:creationId xmlns:a16="http://schemas.microsoft.com/office/drawing/2014/main" id="{6E5A2416-C81F-CE40-A1E6-48D66AAD0957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" y="4724400"/>
            <a:ext cx="1638300" cy="2017713"/>
          </a:xfrm>
          <a:noFill/>
        </p:spPr>
      </p:pic>
      <p:sp>
        <p:nvSpPr>
          <p:cNvPr id="80904" name="Text Box 6">
            <a:extLst>
              <a:ext uri="{FF2B5EF4-FFF2-40B4-BE49-F238E27FC236}">
                <a16:creationId xmlns:a16="http://schemas.microsoft.com/office/drawing/2014/main" id="{CD9EA331-DB99-DE43-BD27-933B7A12A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025" y="5562600"/>
            <a:ext cx="5056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Barbara Liskov (http://www.pmg.csail.mit.edu/~liskov/)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Rodapé 3">
            <a:extLst>
              <a:ext uri="{FF2B5EF4-FFF2-40B4-BE49-F238E27FC236}">
                <a16:creationId xmlns:a16="http://schemas.microsoft.com/office/drawing/2014/main" id="{13FD0B47-F875-A144-ABB6-B4F0DB27F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1923" name="Espaço Reservado para Número de Slide 4">
            <a:extLst>
              <a:ext uri="{FF2B5EF4-FFF2-40B4-BE49-F238E27FC236}">
                <a16:creationId xmlns:a16="http://schemas.microsoft.com/office/drawing/2014/main" id="{52E3FBFF-129A-CC4B-AC43-DB9165913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70AAA-F8F2-8F43-A53E-C3A7EFE45A5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158DD761-5D52-D449-B3E3-F1E31331D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Restrições sobre gen/espec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6463F336-8269-0E46-8419-5B285D892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85913"/>
            <a:ext cx="8229600" cy="4525962"/>
          </a:xfrm>
        </p:spPr>
        <p:txBody>
          <a:bodyPr/>
          <a:lstStyle/>
          <a:p>
            <a:pPr eaLnBrk="1" hangingPunct="1"/>
            <a:r>
              <a:rPr lang="pt-BR" altLang="pt-BR"/>
              <a:t>Restrições OCL sobre relacionamentos de herança podem ser representadas no diagrama de classes, também com o objetivo de esclarecer seu significado.</a:t>
            </a:r>
          </a:p>
          <a:p>
            <a:pPr eaLnBrk="1" hangingPunct="1"/>
            <a:r>
              <a:rPr lang="pt-BR" altLang="pt-BR"/>
              <a:t>Restrições predefinidas pela UML:</a:t>
            </a:r>
          </a:p>
          <a:p>
            <a:pPr lvl="1" eaLnBrk="1" hangingPunct="1"/>
            <a:r>
              <a:rPr lang="pt-BR" altLang="pt-BR"/>
              <a:t>Sobreposta X Disjunta</a:t>
            </a:r>
          </a:p>
          <a:p>
            <a:pPr lvl="1" eaLnBrk="1" hangingPunct="1"/>
            <a:r>
              <a:rPr lang="pt-BR" altLang="pt-BR"/>
              <a:t>Completa X Incompleta</a:t>
            </a:r>
          </a:p>
          <a:p>
            <a:pPr eaLnBrk="1" hangingPunct="1"/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Rodapé 6">
            <a:extLst>
              <a:ext uri="{FF2B5EF4-FFF2-40B4-BE49-F238E27FC236}">
                <a16:creationId xmlns:a16="http://schemas.microsoft.com/office/drawing/2014/main" id="{B475817D-A147-EB4C-828B-3DEFE5FA5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2947" name="Espaço Reservado para Número de Slide 7">
            <a:extLst>
              <a:ext uri="{FF2B5EF4-FFF2-40B4-BE49-F238E27FC236}">
                <a16:creationId xmlns:a16="http://schemas.microsoft.com/office/drawing/2014/main" id="{AA986382-F57C-E142-802E-6CC014AD6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1C75E-095D-F84E-9C53-961B7C7C82E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6B68DE29-82A0-484A-B818-09FF345CFB57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Restrições sobre </a:t>
            </a:r>
            <a:r>
              <a:rPr lang="en-US" altLang="pt-BR"/>
              <a:t>gen/espec</a:t>
            </a:r>
          </a:p>
        </p:txBody>
      </p:sp>
      <p:graphicFrame>
        <p:nvGraphicFramePr>
          <p:cNvPr id="82949" name="Object 3">
            <a:extLst>
              <a:ext uri="{FF2B5EF4-FFF2-40B4-BE49-F238E27FC236}">
                <a16:creationId xmlns:a16="http://schemas.microsoft.com/office/drawing/2014/main" id="{A0962F5F-8B2E-7E43-A867-A8E1F2B6E9F0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746125" y="1727200"/>
          <a:ext cx="33226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Visio" r:id="rId4" imgW="1485900" imgH="876300" progId="Visio.Drawing.6">
                  <p:embed/>
                </p:oleObj>
              </mc:Choice>
              <mc:Fallback>
                <p:oleObj name="Visio" r:id="rId4" imgW="1485900" imgH="876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727200"/>
                        <a:ext cx="3322638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4">
            <a:extLst>
              <a:ext uri="{FF2B5EF4-FFF2-40B4-BE49-F238E27FC236}">
                <a16:creationId xmlns:a16="http://schemas.microsoft.com/office/drawing/2014/main" id="{6B61CFAE-0355-3E42-B774-A720C27771B5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864100" y="1708150"/>
          <a:ext cx="38227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Visio" r:id="rId6" imgW="1790700" imgH="927100" progId="Visio.Drawing.6">
                  <p:embed/>
                </p:oleObj>
              </mc:Choice>
              <mc:Fallback>
                <p:oleObj name="Visio" r:id="rId6" imgW="1790700" imgH="927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1708150"/>
                        <a:ext cx="382270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5">
            <a:extLst>
              <a:ext uri="{FF2B5EF4-FFF2-40B4-BE49-F238E27FC236}">
                <a16:creationId xmlns:a16="http://schemas.microsoft.com/office/drawing/2014/main" id="{C6D7D1E9-FB36-884E-BDCC-46C8A79F448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822325" y="4073525"/>
          <a:ext cx="32829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Visio" r:id="rId8" imgW="1651000" imgH="939800" progId="Visio.Drawing.6">
                  <p:embed/>
                </p:oleObj>
              </mc:Choice>
              <mc:Fallback>
                <p:oleObj name="Visio" r:id="rId8" imgW="1651000" imgH="9398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073525"/>
                        <a:ext cx="328295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6">
            <a:extLst>
              <a:ext uri="{FF2B5EF4-FFF2-40B4-BE49-F238E27FC236}">
                <a16:creationId xmlns:a16="http://schemas.microsoft.com/office/drawing/2014/main" id="{A7C8B65C-8105-8D48-BEA3-C667FFF46641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4940300" y="4002088"/>
          <a:ext cx="37068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Visio" r:id="rId10" imgW="1727200" imgH="927100" progId="Visio.Drawing.6">
                  <p:embed/>
                </p:oleObj>
              </mc:Choice>
              <mc:Fallback>
                <p:oleObj name="Visio" r:id="rId10" imgW="1727200" imgH="9271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002088"/>
                        <a:ext cx="3706813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Line 7">
            <a:extLst>
              <a:ext uri="{FF2B5EF4-FFF2-40B4-BE49-F238E27FC236}">
                <a16:creationId xmlns:a16="http://schemas.microsoft.com/office/drawing/2014/main" id="{70DB4660-9123-F547-988A-484A23373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628775"/>
            <a:ext cx="0" cy="4968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954" name="Line 8">
            <a:extLst>
              <a:ext uri="{FF2B5EF4-FFF2-40B4-BE49-F238E27FC236}">
                <a16:creationId xmlns:a16="http://schemas.microsoft.com/office/drawing/2014/main" id="{07D78788-AE16-9C40-97FE-9462491FD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789363"/>
            <a:ext cx="8748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3">
            <a:extLst>
              <a:ext uri="{FF2B5EF4-FFF2-40B4-BE49-F238E27FC236}">
                <a16:creationId xmlns:a16="http://schemas.microsoft.com/office/drawing/2014/main" id="{0BE8E191-ADF6-764B-A30E-10362BED2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243" name="Espaço Reservado para Número de Slide 4">
            <a:extLst>
              <a:ext uri="{FF2B5EF4-FFF2-40B4-BE49-F238E27FC236}">
                <a16:creationId xmlns:a16="http://schemas.microsoft.com/office/drawing/2014/main" id="{573A9F78-D3B3-6642-9B9A-1C4B274AB2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F7A28-4E84-9B47-80D5-9835EEFB00EB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EA5560D6-1A86-D241-957A-6BBEF4E4E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Na prática o diagrama de classes é bem mais utilizado que o diagrama de objetos.</a:t>
            </a:r>
          </a:p>
          <a:p>
            <a:pPr lvl="1" eaLnBrk="1" hangingPunct="1"/>
            <a:r>
              <a:rPr lang="en-US" altLang="pt-BR"/>
              <a:t>Tanto que o modelo de objetos é também conhecido como modelo de classes.</a:t>
            </a:r>
          </a:p>
          <a:p>
            <a:pPr eaLnBrk="1" hangingPunct="1"/>
            <a:r>
              <a:rPr lang="pt-BR" altLang="pt-BR"/>
              <a:t>Esse modelo </a:t>
            </a:r>
            <a:r>
              <a:rPr lang="pt-BR" altLang="pt-BR" i="1"/>
              <a:t>evolui</a:t>
            </a:r>
            <a:r>
              <a:rPr lang="pt-BR" altLang="pt-BR"/>
              <a:t> durante o desenvolvimento do </a:t>
            </a:r>
            <a:r>
              <a:rPr lang="en-US" altLang="pt-BR"/>
              <a:t>SSOO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À medida que o </a:t>
            </a:r>
            <a:r>
              <a:rPr lang="en-US" altLang="pt-BR"/>
              <a:t>SSOO</a:t>
            </a:r>
            <a:r>
              <a:rPr lang="pt-BR" altLang="pt-BR"/>
              <a:t> é desenvolvido, o modelo de objetos é incrementado com novos detalhes.</a:t>
            </a:r>
          </a:p>
          <a:p>
            <a:pPr eaLnBrk="1" hangingPunct="1"/>
            <a:r>
              <a:rPr lang="pt-BR" altLang="pt-BR"/>
              <a:t>Há três níveis sucessivos de detalhamento:</a:t>
            </a:r>
          </a:p>
          <a:p>
            <a:pPr lvl="1" eaLnBrk="1" hangingPunct="1"/>
            <a:r>
              <a:rPr lang="pt-BR" altLang="pt-BR" i="1"/>
              <a:t>Análise </a:t>
            </a:r>
            <a:r>
              <a:rPr lang="pt-BR" altLang="pt-BR" i="1">
                <a:sym typeface="Wingdings" pitchFamily="2" charset="2"/>
              </a:rPr>
              <a:t> </a:t>
            </a:r>
            <a:r>
              <a:rPr lang="pt-BR" altLang="pt-BR" i="1"/>
              <a:t>Especificação (Projeto) </a:t>
            </a:r>
            <a:r>
              <a:rPr lang="pt-BR" altLang="pt-BR" i="1">
                <a:sym typeface="Wingdings" pitchFamily="2" charset="2"/>
              </a:rPr>
              <a:t> </a:t>
            </a:r>
            <a:r>
              <a:rPr lang="pt-BR" altLang="pt-BR" i="1"/>
              <a:t>Implementação</a:t>
            </a:r>
            <a:r>
              <a:rPr lang="pt-BR" altLang="pt-BR"/>
              <a:t>. 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1125DABF-7BFD-D64F-B1B0-FEC3F795B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altLang="pt-BR"/>
              <a:t>Introdução</a:t>
            </a:r>
            <a:endParaRPr lang="en-US" alt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Rodapé 1">
            <a:extLst>
              <a:ext uri="{FF2B5EF4-FFF2-40B4-BE49-F238E27FC236}">
                <a16:creationId xmlns:a16="http://schemas.microsoft.com/office/drawing/2014/main" id="{B760B728-A62D-5940-90B4-5D6FF0620D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4995" name="Espaço Reservado para Número de Slide 2">
            <a:extLst>
              <a:ext uri="{FF2B5EF4-FFF2-40B4-BE49-F238E27FC236}">
                <a16:creationId xmlns:a16="http://schemas.microsoft.com/office/drawing/2014/main" id="{029ABB95-D44A-5F4C-8EBE-9824E5EF0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4D6EC9-A5CF-F248-BBBC-4DC502A1FD2F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EFC03CBB-A052-4A4F-B785-7B07C3C5BA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herança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55D752CB-0CB2-2C4B-9883-0DB8D9F969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 relação à quantidade de superclasses que certa classe pode ter. </a:t>
            </a:r>
          </a:p>
          <a:p>
            <a:pPr lvl="1" eaLnBrk="1" hangingPunct="1"/>
            <a:r>
              <a:rPr lang="pt-BR" altLang="pt-BR" b="1" i="1"/>
              <a:t>herança múltipla</a:t>
            </a:r>
          </a:p>
          <a:p>
            <a:pPr lvl="1" eaLnBrk="1" hangingPunct="1"/>
            <a:r>
              <a:rPr lang="pt-BR" altLang="pt-BR" b="1" i="1"/>
              <a:t>herança simples</a:t>
            </a:r>
          </a:p>
          <a:p>
            <a:pPr eaLnBrk="1" hangingPunct="1"/>
            <a:r>
              <a:rPr lang="pt-BR" altLang="pt-BR"/>
              <a:t>Com relação à forma de reutilização envolvida. </a:t>
            </a:r>
          </a:p>
          <a:p>
            <a:pPr lvl="1" eaLnBrk="1" hangingPunct="1"/>
            <a:r>
              <a:rPr lang="pt-BR" altLang="pt-BR"/>
              <a:t>Na </a:t>
            </a:r>
            <a:r>
              <a:rPr lang="pt-BR" altLang="pt-BR" b="1" i="1"/>
              <a:t>herança de implementação</a:t>
            </a:r>
            <a:r>
              <a:rPr lang="pt-BR" altLang="pt-BR"/>
              <a:t>, uma classe reusa alguma implementação de um “ancestral”.</a:t>
            </a:r>
          </a:p>
          <a:p>
            <a:pPr lvl="1" eaLnBrk="1" hangingPunct="1"/>
            <a:r>
              <a:rPr lang="pt-BR" altLang="pt-BR"/>
              <a:t>Na </a:t>
            </a:r>
            <a:r>
              <a:rPr lang="pt-BR" altLang="pt-BR" b="1" i="1"/>
              <a:t>herança de interface</a:t>
            </a:r>
            <a:r>
              <a:rPr lang="pt-BR" altLang="pt-BR" b="1"/>
              <a:t>, </a:t>
            </a:r>
            <a:r>
              <a:rPr lang="pt-BR" altLang="pt-BR"/>
              <a:t>uma classe reusa a </a:t>
            </a:r>
            <a:r>
              <a:rPr lang="pt-BR" altLang="pt-BR" u="sng"/>
              <a:t>interface</a:t>
            </a:r>
            <a:r>
              <a:rPr lang="pt-BR" altLang="pt-BR"/>
              <a:t> (conjunto das assinaturas de operações) de um “ancestral” e se compromete a implementar essa interface.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Rodapé 1">
            <a:extLst>
              <a:ext uri="{FF2B5EF4-FFF2-40B4-BE49-F238E27FC236}">
                <a16:creationId xmlns:a16="http://schemas.microsoft.com/office/drawing/2014/main" id="{9A4157F4-00EE-FC40-AC19-2C7CF22F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6019" name="Espaço Reservado para Número de Slide 2">
            <a:extLst>
              <a:ext uri="{FF2B5EF4-FFF2-40B4-BE49-F238E27FC236}">
                <a16:creationId xmlns:a16="http://schemas.microsoft.com/office/drawing/2014/main" id="{231C4C78-49C2-B744-B5B1-58FBD9232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5262D-6F12-5D49-8C5C-377577405BD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BAA8FDB4-5B69-024B-B56C-AE24B45611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abstratas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93B7590E-CB7B-254C-90F7-03ABEA88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Uma classe abstrata possui ao menos uma </a:t>
            </a:r>
            <a:r>
              <a:rPr lang="pt-BR" altLang="pt-BR" b="1" i="1"/>
              <a:t>operação abstrata</a:t>
            </a:r>
            <a:r>
              <a:rPr lang="pt-BR" altLang="pt-BR"/>
              <a:t>, que corresponde à especificação de um serviço que a classe deve fornecer (sem método). 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Uma classe qualquer pode possuir tanto operações abstratas, quanto operações concretas (ou seja, operações que possuem implementação).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Entretanto, uma classe que possui pelo menos uma operação abstrata é, por definição abstrata, abstrata.</a:t>
            </a:r>
          </a:p>
          <a:p>
            <a:pPr eaLnBrk="1" hangingPunct="1"/>
            <a:r>
              <a:rPr lang="pt-BR" altLang="pt-BR"/>
              <a:t>Uma operação abstrata definida com visibilidade pública em uma classe também é herdada por suas subclasses. </a:t>
            </a:r>
          </a:p>
          <a:p>
            <a:pPr eaLnBrk="1" hangingPunct="1"/>
            <a:r>
              <a:rPr lang="pt-BR" altLang="pt-BR"/>
              <a:t>Quando uma subclasse herda uma operação abstrata e não fornece uma implementação para a mesma, esta classe também é abstrata.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Rodapé 1">
            <a:extLst>
              <a:ext uri="{FF2B5EF4-FFF2-40B4-BE49-F238E27FC236}">
                <a16:creationId xmlns:a16="http://schemas.microsoft.com/office/drawing/2014/main" id="{6D3F1160-9978-0B42-AC6F-09E164EB6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7043" name="Espaço Reservado para Número de Slide 2">
            <a:extLst>
              <a:ext uri="{FF2B5EF4-FFF2-40B4-BE49-F238E27FC236}">
                <a16:creationId xmlns:a16="http://schemas.microsoft.com/office/drawing/2014/main" id="{4154F978-63AC-A741-9EE6-94F74D98A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182FA-781D-D747-B246-39F45AE142DB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3C3EE813-CD4C-B349-8BEA-DBB57DCF34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abstratas (cont)</a:t>
            </a:r>
          </a:p>
        </p:txBody>
      </p:sp>
      <p:pic>
        <p:nvPicPr>
          <p:cNvPr id="87045" name="Picture 4" descr="Figura_08_17">
            <a:extLst>
              <a:ext uri="{FF2B5EF4-FFF2-40B4-BE49-F238E27FC236}">
                <a16:creationId xmlns:a16="http://schemas.microsoft.com/office/drawing/2014/main" id="{2E75D7B2-0CDD-DC4E-B849-EB1D1D40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24163"/>
            <a:ext cx="7634288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5">
            <a:extLst>
              <a:ext uri="{FF2B5EF4-FFF2-40B4-BE49-F238E27FC236}">
                <a16:creationId xmlns:a16="http://schemas.microsoft.com/office/drawing/2014/main" id="{B082581C-7D2A-8E4F-9994-54FF5248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Na UML, a assinatura de uma operação abstrata é definida em itálico.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Rodapé 1">
            <a:extLst>
              <a:ext uri="{FF2B5EF4-FFF2-40B4-BE49-F238E27FC236}">
                <a16:creationId xmlns:a16="http://schemas.microsoft.com/office/drawing/2014/main" id="{E51098B5-1859-184E-B980-23B782EAF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8067" name="Espaço Reservado para Número de Slide 2">
            <a:extLst>
              <a:ext uri="{FF2B5EF4-FFF2-40B4-BE49-F238E27FC236}">
                <a16:creationId xmlns:a16="http://schemas.microsoft.com/office/drawing/2014/main" id="{4D11A91E-9640-F847-954F-9BF6DB434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EFF16-5DB2-1346-885C-461F7ECBDA72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9EC5C0C3-93F6-2E4A-8DFF-5E7B258A90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polimórficas 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5AB93DE3-99E1-304B-953D-101C9BA70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Uma subclasse herda todas as propriedades de sua superclasse que tenham visibilidade pública ou protegida.</a:t>
            </a:r>
          </a:p>
          <a:p>
            <a:pPr eaLnBrk="1" hangingPunct="1"/>
            <a:r>
              <a:rPr lang="pt-BR" altLang="pt-BR"/>
              <a:t>Entretanto, pode ser que o comportamento de alguma operação herdada seja diferente para a subclasse.</a:t>
            </a:r>
          </a:p>
          <a:p>
            <a:pPr eaLnBrk="1" hangingPunct="1"/>
            <a:r>
              <a:rPr lang="pt-BR" altLang="pt-BR"/>
              <a:t>Nesse caso, a subclasse deve </a:t>
            </a:r>
            <a:r>
              <a:rPr lang="pt-BR" altLang="pt-BR" u="sng"/>
              <a:t>redefinir o comportamento</a:t>
            </a:r>
            <a:r>
              <a:rPr lang="pt-BR" altLang="pt-BR"/>
              <a:t> da operação.</a:t>
            </a:r>
          </a:p>
          <a:p>
            <a:pPr lvl="1" eaLnBrk="1" hangingPunct="1"/>
            <a:r>
              <a:rPr lang="pt-BR" altLang="pt-BR"/>
              <a:t>A </a:t>
            </a:r>
            <a:r>
              <a:rPr lang="pt-BR" altLang="pt-BR" u="sng"/>
              <a:t>assinatura</a:t>
            </a:r>
            <a:r>
              <a:rPr lang="pt-BR" altLang="pt-BR"/>
              <a:t> da operação é reutilizada.</a:t>
            </a:r>
          </a:p>
          <a:p>
            <a:pPr lvl="1" eaLnBrk="1" hangingPunct="1"/>
            <a:r>
              <a:rPr lang="pt-BR" altLang="pt-BR"/>
              <a:t>Mas, a </a:t>
            </a:r>
            <a:r>
              <a:rPr lang="pt-BR" altLang="pt-BR" u="sng"/>
              <a:t>implementação</a:t>
            </a:r>
            <a:r>
              <a:rPr lang="pt-BR" altLang="pt-BR"/>
              <a:t> da operação (ou seja, seu </a:t>
            </a:r>
            <a:r>
              <a:rPr lang="pt-BR" altLang="pt-BR" b="1" i="1"/>
              <a:t>método</a:t>
            </a:r>
            <a:r>
              <a:rPr lang="pt-BR" altLang="pt-BR"/>
              <a:t>) é diferente.</a:t>
            </a:r>
          </a:p>
          <a:p>
            <a:pPr eaLnBrk="1" hangingPunct="1"/>
            <a:r>
              <a:rPr lang="pt-BR" altLang="pt-BR"/>
              <a:t>Operações polimórficas são aquelas que possuem mais de uma implementação.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Rodapé 1">
            <a:extLst>
              <a:ext uri="{FF2B5EF4-FFF2-40B4-BE49-F238E27FC236}">
                <a16:creationId xmlns:a16="http://schemas.microsoft.com/office/drawing/2014/main" id="{0B935018-2790-784A-B7E6-04AA006E2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89091" name="Espaço Reservado para Número de Slide 2">
            <a:extLst>
              <a:ext uri="{FF2B5EF4-FFF2-40B4-BE49-F238E27FC236}">
                <a16:creationId xmlns:a16="http://schemas.microsoft.com/office/drawing/2014/main" id="{E508AC56-A873-8C4C-9143-1ACBDDB86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464AE9-A835-AD41-AE73-FE73BC250C2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35F7106E-F77F-B544-8AE5-8718B31115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polimórficas (cont)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2BB8AE6-7CE5-534F-B93D-5A0D007E48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Operações polimórficas possuem sua assinatura definida em diversos níveis de uma hierarquia gen/spec.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 assinatura é repetida na(s) subclasse(s) para enfatizar a redefinição de implementação.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objetivo de manter a assinatura é garantir que as subclasses tenham uma </a:t>
            </a:r>
            <a:r>
              <a:rPr lang="pt-BR" altLang="pt-BR" u="sng"/>
              <a:t>interface</a:t>
            </a:r>
            <a:r>
              <a:rPr lang="pt-BR" altLang="pt-BR"/>
              <a:t> em comum.</a:t>
            </a:r>
            <a:endParaRPr lang="pt-BR" altLang="pt-BR" sz="1800"/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Operações polimórficas facilitam a implementação.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Se duas ou mais subclasses implementam uma operação polimórfica, a mensagem para ativar essa operação é a mesma para todas essas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No envio da mensagem, o remetente não precisa saber qual a verdadeira classe de cada objeto, pois eles aceitam a mesma mensagem.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 diferença é que os </a:t>
            </a:r>
            <a:r>
              <a:rPr lang="pt-BR" altLang="pt-BR" i="1" u="sng"/>
              <a:t>métodos</a:t>
            </a:r>
            <a:r>
              <a:rPr lang="pt-BR" altLang="pt-BR"/>
              <a:t> da operação são diferentes em cada subclasse.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Rodapé 1">
            <a:extLst>
              <a:ext uri="{FF2B5EF4-FFF2-40B4-BE49-F238E27FC236}">
                <a16:creationId xmlns:a16="http://schemas.microsoft.com/office/drawing/2014/main" id="{40FCFB96-A641-C14C-9B2B-347D1DE7C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0115" name="Espaço Reservado para Número de Slide 2">
            <a:extLst>
              <a:ext uri="{FF2B5EF4-FFF2-40B4-BE49-F238E27FC236}">
                <a16:creationId xmlns:a16="http://schemas.microsoft.com/office/drawing/2014/main" id="{91AE1EBD-E93D-6F4F-B8FD-E84EEDB77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8D067-181D-3A42-BB8F-3ADC74E8243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CA01D3B7-878F-6649-8CDB-E3FCCCAD46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polimórficas (cont)</a:t>
            </a:r>
          </a:p>
        </p:txBody>
      </p:sp>
      <p:pic>
        <p:nvPicPr>
          <p:cNvPr id="90117" name="Picture 4" descr="Figura_08_18">
            <a:extLst>
              <a:ext uri="{FF2B5EF4-FFF2-40B4-BE49-F238E27FC236}">
                <a16:creationId xmlns:a16="http://schemas.microsoft.com/office/drawing/2014/main" id="{853A2F3B-4697-294C-A2DD-826414CD5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6962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Rectangle 6">
            <a:extLst>
              <a:ext uri="{FF2B5EF4-FFF2-40B4-BE49-F238E27FC236}">
                <a16:creationId xmlns:a16="http://schemas.microsoft.com/office/drawing/2014/main" id="{66273B8D-DB85-944C-80F4-51F1321B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A operação obterPagamento é polimórfica.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Rodapé 1">
            <a:extLst>
              <a:ext uri="{FF2B5EF4-FFF2-40B4-BE49-F238E27FC236}">
                <a16:creationId xmlns:a16="http://schemas.microsoft.com/office/drawing/2014/main" id="{BB00230A-8B89-744D-A2CA-4BFD94640E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2163" name="Espaço Reservado para Número de Slide 2">
            <a:extLst>
              <a:ext uri="{FF2B5EF4-FFF2-40B4-BE49-F238E27FC236}">
                <a16:creationId xmlns:a16="http://schemas.microsoft.com/office/drawing/2014/main" id="{98F84E8B-11C6-294E-A017-58DA2C950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75AF62-EA2D-3C43-9964-210D9AC873F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91D51F6C-A856-B94D-915F-66A20BC2DE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</a:t>
            </a:r>
            <a:r>
              <a:rPr lang="en-US" altLang="pt-BR"/>
              <a:t>p</a:t>
            </a:r>
            <a:r>
              <a:rPr lang="pt-BR" altLang="pt-BR"/>
              <a:t>olimórficas </a:t>
            </a:r>
            <a:r>
              <a:rPr lang="en-US" altLang="pt-BR"/>
              <a:t>(cont)</a:t>
            </a:r>
            <a:endParaRPr lang="pt-BR" altLang="pt-BR"/>
          </a:p>
        </p:txBody>
      </p:sp>
      <p:sp>
        <p:nvSpPr>
          <p:cNvPr id="92165" name="Rectangle 4">
            <a:extLst>
              <a:ext uri="{FF2B5EF4-FFF2-40B4-BE49-F238E27FC236}">
                <a16:creationId xmlns:a16="http://schemas.microsoft.com/office/drawing/2014/main" id="{AF04AC18-E538-9445-B0BE-BC49D0EE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Operações polimórficas também podem existir em classes abstratas.</a:t>
            </a:r>
          </a:p>
        </p:txBody>
      </p:sp>
      <p:pic>
        <p:nvPicPr>
          <p:cNvPr id="92166" name="Picture 5" descr="Figura_08_19">
            <a:extLst>
              <a:ext uri="{FF2B5EF4-FFF2-40B4-BE49-F238E27FC236}">
                <a16:creationId xmlns:a16="http://schemas.microsoft.com/office/drawing/2014/main" id="{39F1DD5D-C739-6D40-9A1D-D3FD8AAF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691313" cy="290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Rodapé 1">
            <a:extLst>
              <a:ext uri="{FF2B5EF4-FFF2-40B4-BE49-F238E27FC236}">
                <a16:creationId xmlns:a16="http://schemas.microsoft.com/office/drawing/2014/main" id="{ECD17C33-289E-DD44-8A3A-DEC8D005B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3187" name="Espaço Reservado para Número de Slide 2">
            <a:extLst>
              <a:ext uri="{FF2B5EF4-FFF2-40B4-BE49-F238E27FC236}">
                <a16:creationId xmlns:a16="http://schemas.microsoft.com/office/drawing/2014/main" id="{79BE1ABC-B91A-F141-989E-226D329E8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5A1C41-7984-B443-B90A-DBF4EE9D940A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D51CE1CC-01FD-5943-9A33-5EC468086F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Operações </a:t>
            </a:r>
            <a:r>
              <a:rPr lang="en-US" altLang="pt-BR"/>
              <a:t>p</a:t>
            </a:r>
            <a:r>
              <a:rPr lang="pt-BR" altLang="pt-BR"/>
              <a:t>olimórficas </a:t>
            </a:r>
            <a:r>
              <a:rPr lang="en-US" altLang="pt-BR"/>
              <a:t>(cont)</a:t>
            </a:r>
            <a:endParaRPr lang="pt-BR" altLang="pt-BR"/>
          </a:p>
        </p:txBody>
      </p:sp>
      <p:sp>
        <p:nvSpPr>
          <p:cNvPr id="93189" name="Rectangle 4">
            <a:extLst>
              <a:ext uri="{FF2B5EF4-FFF2-40B4-BE49-F238E27FC236}">
                <a16:creationId xmlns:a16="http://schemas.microsoft.com/office/drawing/2014/main" id="{559A8281-966C-E04C-BECC-5C75F0CD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Operações polimórficas implementam o </a:t>
            </a:r>
            <a:r>
              <a:rPr lang="pt-BR" altLang="pt-BR" b="1"/>
              <a:t>princípio do polimorfismo</a:t>
            </a:r>
            <a:r>
              <a:rPr lang="en-US" altLang="pt-BR"/>
              <a:t>, </a:t>
            </a:r>
            <a:r>
              <a:rPr lang="pt-BR" altLang="pt-BR"/>
              <a:t>no qual dois ou mais objetos respondem a mesma mensagem de formas diferentes.</a:t>
            </a:r>
          </a:p>
        </p:txBody>
      </p:sp>
      <p:grpSp>
        <p:nvGrpSpPr>
          <p:cNvPr id="93190" name="Group 9">
            <a:extLst>
              <a:ext uri="{FF2B5EF4-FFF2-40B4-BE49-F238E27FC236}">
                <a16:creationId xmlns:a16="http://schemas.microsoft.com/office/drawing/2014/main" id="{5F838290-D2B0-7847-ACE9-6D47820EEED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89250"/>
            <a:ext cx="5867400" cy="3206750"/>
            <a:chOff x="-3" y="-3"/>
            <a:chExt cx="2357" cy="1732"/>
          </a:xfrm>
        </p:grpSpPr>
        <p:grpSp>
          <p:nvGrpSpPr>
            <p:cNvPr id="93191" name="Group 7">
              <a:extLst>
                <a:ext uri="{FF2B5EF4-FFF2-40B4-BE49-F238E27FC236}">
                  <a16:creationId xmlns:a16="http://schemas.microsoft.com/office/drawing/2014/main" id="{E184C896-17EF-134E-A6D2-C95F9BB9C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51" cy="1726"/>
              <a:chOff x="0" y="0"/>
              <a:chExt cx="2351" cy="1726"/>
            </a:xfrm>
          </p:grpSpPr>
          <p:sp>
            <p:nvSpPr>
              <p:cNvPr id="93193" name="Rectangle 5">
                <a:extLst>
                  <a:ext uri="{FF2B5EF4-FFF2-40B4-BE49-F238E27FC236}">
                    <a16:creationId xmlns:a16="http://schemas.microsoft.com/office/drawing/2014/main" id="{79816893-B617-DA4B-B1F9-E8719121D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" y="0"/>
                <a:ext cx="2295" cy="17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ContaCorrente cc;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ContaPoupanca cp;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List&lt;ContaBancaria&gt; contasBancarias;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contasBancarias.add(cc);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contasBancarias.add(cp);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pt-BR" altLang="pt-BR" sz="1600"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 b="1">
                    <a:solidFill>
                      <a:srgbClr val="FF33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for(ContaBancaria conta : contasBancarias) {</a:t>
                </a:r>
                <a:endParaRPr lang="pt-BR" altLang="pt-BR" sz="1600">
                  <a:solidFill>
                    <a:srgbClr val="FF3300"/>
                  </a:solidFill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 b="1">
                    <a:solidFill>
                      <a:srgbClr val="FF33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conta.aplicarJuros();</a:t>
                </a:r>
                <a:endParaRPr lang="pt-BR" altLang="pt-BR" sz="1600">
                  <a:solidFill>
                    <a:srgbClr val="FF3300"/>
                  </a:solidFill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 b="1">
                    <a:solidFill>
                      <a:srgbClr val="FF33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pt-BR" altLang="pt-BR" sz="1600">
                  <a:solidFill>
                    <a:srgbClr val="FF3300"/>
                  </a:solidFill>
                  <a:latin typeface="Swiss911 UCm BT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endParaRPr lang="pt-BR" alt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93194" name="Rectangle 6">
                <a:extLst>
                  <a:ext uri="{FF2B5EF4-FFF2-40B4-BE49-F238E27FC236}">
                    <a16:creationId xmlns:a16="http://schemas.microsoft.com/office/drawing/2014/main" id="{6A683061-CFD2-FA4C-8876-FBDDDB26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351" cy="172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pt-BR" altLang="pt-BR" sz="36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192" name="Rectangle 8">
              <a:extLst>
                <a:ext uri="{FF2B5EF4-FFF2-40B4-BE49-F238E27FC236}">
                  <a16:creationId xmlns:a16="http://schemas.microsoft.com/office/drawing/2014/main" id="{7FDC4BD6-F8F5-6F49-BA61-EC057856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357" cy="173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3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Rodapé 1">
            <a:extLst>
              <a:ext uri="{FF2B5EF4-FFF2-40B4-BE49-F238E27FC236}">
                <a16:creationId xmlns:a16="http://schemas.microsoft.com/office/drawing/2014/main" id="{1EF0F6BE-A979-A344-A5CD-938230D02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4211" name="Espaço Reservado para Número de Slide 2">
            <a:extLst>
              <a:ext uri="{FF2B5EF4-FFF2-40B4-BE49-F238E27FC236}">
                <a16:creationId xmlns:a16="http://schemas.microsoft.com/office/drawing/2014/main" id="{05EF17ED-5ADA-5442-A0B2-223F366B0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2689F-5043-7445-B387-25C4723A6DB7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C7A36438-10F1-6945-BB32-57C49B5477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Interfaces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D19D2708-A5B7-1D45-BC4E-CC796C6509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Uma </a:t>
            </a:r>
            <a:r>
              <a:rPr lang="pt-BR" altLang="pt-BR" b="1" i="1"/>
              <a:t>interface</a:t>
            </a:r>
            <a:r>
              <a:rPr lang="pt-BR" altLang="pt-BR"/>
              <a:t> entre dois objetos compreende um conjunto de </a:t>
            </a:r>
            <a:r>
              <a:rPr lang="pt-BR" altLang="pt-BR" b="1"/>
              <a:t>assinaturas de operações</a:t>
            </a:r>
            <a:r>
              <a:rPr lang="pt-BR" altLang="pt-BR"/>
              <a:t> correspondentes aos serviços dos quais a classe do objeto cliente faz uso.</a:t>
            </a:r>
          </a:p>
          <a:p>
            <a:pPr eaLnBrk="1" hangingPunct="1"/>
            <a:r>
              <a:rPr lang="pt-BR" altLang="pt-BR"/>
              <a:t>Uma interface pode ser interpretada como um </a:t>
            </a:r>
            <a:r>
              <a:rPr lang="pt-BR" altLang="pt-BR" b="1" i="1"/>
              <a:t>contrato</a:t>
            </a:r>
            <a:r>
              <a:rPr lang="pt-BR" altLang="pt-BR" i="1"/>
              <a:t> </a:t>
            </a:r>
            <a:r>
              <a:rPr lang="pt-BR" altLang="pt-BR" b="1" i="1"/>
              <a:t>de comportamento</a:t>
            </a:r>
            <a:r>
              <a:rPr lang="pt-BR" altLang="pt-BR"/>
              <a:t> entre um objeto cliente e eventuais objetos fornecedores de um determinado serviço.</a:t>
            </a:r>
          </a:p>
          <a:p>
            <a:pPr lvl="1" eaLnBrk="1" hangingPunct="1"/>
            <a:r>
              <a:rPr lang="pt-BR" altLang="pt-BR"/>
              <a:t>Contanto que um objeto fornecedor forneça implementação para a interface que o objeto cliente espera, este último não precisa conhecer a verdadeira classe do primeiro.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Rodapé 1">
            <a:extLst>
              <a:ext uri="{FF2B5EF4-FFF2-40B4-BE49-F238E27FC236}">
                <a16:creationId xmlns:a16="http://schemas.microsoft.com/office/drawing/2014/main" id="{C0F09B41-1181-2844-8616-4949D8957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5235" name="Espaço Reservado para Número de Slide 2">
            <a:extLst>
              <a:ext uri="{FF2B5EF4-FFF2-40B4-BE49-F238E27FC236}">
                <a16:creationId xmlns:a16="http://schemas.microsoft.com/office/drawing/2014/main" id="{27E00E4D-B661-FE44-81EB-22DDCC464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1811C-E2A4-F44A-A1F6-3A5ACC9542F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4E14462A-3209-7E48-8C25-944BAE9C6F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Interfaces (cont.)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3446B517-5AAD-3645-91DD-AE1051831A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Interfaces são utilizadas com os seguintes objetivos: </a:t>
            </a:r>
          </a:p>
          <a:p>
            <a:pPr lvl="1" eaLnBrk="1" hangingPunct="1"/>
            <a:r>
              <a:rPr lang="pt-BR" altLang="pt-BR"/>
              <a:t>1. Capturar semelhanças entre classes não relacionadas sem forçar relacionamentos entre elas. </a:t>
            </a:r>
          </a:p>
          <a:p>
            <a:pPr lvl="1" eaLnBrk="1" hangingPunct="1"/>
            <a:r>
              <a:rPr lang="pt-BR" altLang="pt-BR"/>
              <a:t>2. Declarar operações que uma ou mais classes devem implementar. </a:t>
            </a:r>
          </a:p>
          <a:p>
            <a:pPr lvl="1" eaLnBrk="1" hangingPunct="1"/>
            <a:r>
              <a:rPr lang="pt-BR" altLang="pt-BR"/>
              <a:t>3. Revelar as operações de um objeto, sem revelar a sua classe. </a:t>
            </a:r>
          </a:p>
          <a:p>
            <a:pPr lvl="1" eaLnBrk="1" hangingPunct="1"/>
            <a:r>
              <a:rPr lang="pt-BR" altLang="pt-BR"/>
              <a:t>4. Facilitar o desacoplamento entre elementos de um sistema. </a:t>
            </a:r>
          </a:p>
          <a:p>
            <a:pPr eaLnBrk="1" hangingPunct="1"/>
            <a:r>
              <a:rPr lang="pt-BR" altLang="pt-BR"/>
              <a:t>Nas LPOO modernas (Java, C#, etc.), interfaces são definidas de forma semelhante a classes. </a:t>
            </a:r>
          </a:p>
          <a:p>
            <a:pPr lvl="1" eaLnBrk="1" hangingPunct="1"/>
            <a:r>
              <a:rPr lang="pt-BR" altLang="pt-BR"/>
              <a:t>Uma diferença é que todas as declarações em uma interface têm visibilidade pública.</a:t>
            </a:r>
          </a:p>
          <a:p>
            <a:pPr lvl="1" eaLnBrk="1" hangingPunct="1"/>
            <a:r>
              <a:rPr lang="pt-BR" altLang="pt-BR"/>
              <a:t>Adicionalmente, uma interface não possui atributos, somente declarações de assinaturas de operações e (raramente) constantes.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>
            <a:extLst>
              <a:ext uri="{FF2B5EF4-FFF2-40B4-BE49-F238E27FC236}">
                <a16:creationId xmlns:a16="http://schemas.microsoft.com/office/drawing/2014/main" id="{46DFBEB0-0972-B945-AE74-014ED4848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291" name="Espaço Reservado para Número de Slide 4">
            <a:extLst>
              <a:ext uri="{FF2B5EF4-FFF2-40B4-BE49-F238E27FC236}">
                <a16:creationId xmlns:a16="http://schemas.microsoft.com/office/drawing/2014/main" id="{65475870-503D-334F-83DE-63B601905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5BFF72-1E16-DD42-A304-DEF05B08E988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08B912C-FFF7-644C-9FE0-95186517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Objetivo da Modelagem de Classes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7191BFC-A315-1744-B555-283E065C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 objetivo da modelagem de classes de análise é prover respostas para as seguintes perguntas:</a:t>
            </a:r>
          </a:p>
          <a:p>
            <a:pPr lvl="1" eaLnBrk="1" hangingPunct="1"/>
            <a:r>
              <a:rPr lang="pt-BR" altLang="pt-BR" sz="2400"/>
              <a:t>Por definição um sistema OO é composto de objetos...em um nível alto de abstração, que objetos constituem o sistema em questão?</a:t>
            </a:r>
          </a:p>
          <a:p>
            <a:pPr lvl="1" eaLnBrk="1" hangingPunct="1"/>
            <a:r>
              <a:rPr lang="pt-BR" altLang="pt-BR" sz="2400"/>
              <a:t>Quais são as classes candidatas?</a:t>
            </a:r>
          </a:p>
          <a:p>
            <a:pPr lvl="1" eaLnBrk="1" hangingPunct="1"/>
            <a:r>
              <a:rPr lang="pt-BR" altLang="pt-BR" sz="2400"/>
              <a:t>Como as classes do sistema estão relacionadas entre si?</a:t>
            </a:r>
          </a:p>
          <a:p>
            <a:pPr lvl="1" eaLnBrk="1" hangingPunct="1"/>
            <a:r>
              <a:rPr lang="pt-BR" altLang="pt-BR" sz="2400"/>
              <a:t>Quais são as responsabilidades de cada classe?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Rodapé 1">
            <a:extLst>
              <a:ext uri="{FF2B5EF4-FFF2-40B4-BE49-F238E27FC236}">
                <a16:creationId xmlns:a16="http://schemas.microsoft.com/office/drawing/2014/main" id="{173D72E8-FFE9-BA4E-95CC-AC879D748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6259" name="Espaço Reservado para Número de Slide 2">
            <a:extLst>
              <a:ext uri="{FF2B5EF4-FFF2-40B4-BE49-F238E27FC236}">
                <a16:creationId xmlns:a16="http://schemas.microsoft.com/office/drawing/2014/main" id="{639E9700-6E75-C446-9E96-8F9D39119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F0EA1C-F124-6F4E-B14E-4CAF6580468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7746E482-6F9B-9346-8BCA-898DB9EDC8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Interfaces</a:t>
            </a:r>
            <a:r>
              <a:rPr lang="en-US" altLang="pt-BR"/>
              <a:t> (cont)</a:t>
            </a:r>
          </a:p>
        </p:txBody>
      </p:sp>
      <p:pic>
        <p:nvPicPr>
          <p:cNvPr id="96261" name="Picture 3" descr="Figura_12_4">
            <a:extLst>
              <a:ext uri="{FF2B5EF4-FFF2-40B4-BE49-F238E27FC236}">
                <a16:creationId xmlns:a16="http://schemas.microsoft.com/office/drawing/2014/main" id="{F76FAF5A-D620-8D44-BBC9-672C8CBC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91000"/>
            <a:ext cx="44196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Rectangle 4">
            <a:extLst>
              <a:ext uri="{FF2B5EF4-FFF2-40B4-BE49-F238E27FC236}">
                <a16:creationId xmlns:a16="http://schemas.microsoft.com/office/drawing/2014/main" id="{3E663538-A00E-8240-BF07-C5E73031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3058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/>
              <a:t>Notações para representar interfaces na UML: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 primeira notação é a mesma para classes. São exibidas as operações que a interface especifica. Deve ser usado o estereótipo &lt;&lt;interface&gt;&gt;.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 segunda notação usa um segmento de reta com um pequeno círculo em um dos extremos e ligado ao classificador.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sz="1800"/>
              <a:t>Classes clientes são conectadas à interface através de um relacionamento de notação similar à do relacionamento de dependência.</a:t>
            </a:r>
          </a:p>
        </p:txBody>
      </p:sp>
      <p:pic>
        <p:nvPicPr>
          <p:cNvPr id="96263" name="Picture 5" descr="Figura_12_5">
            <a:extLst>
              <a:ext uri="{FF2B5EF4-FFF2-40B4-BE49-F238E27FC236}">
                <a16:creationId xmlns:a16="http://schemas.microsoft.com/office/drawing/2014/main" id="{B4099C4C-F87A-2440-A53D-0980F897BD9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4195763"/>
            <a:ext cx="4114800" cy="1778000"/>
          </a:xfr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Rodapé 1">
            <a:extLst>
              <a:ext uri="{FF2B5EF4-FFF2-40B4-BE49-F238E27FC236}">
                <a16:creationId xmlns:a16="http://schemas.microsoft.com/office/drawing/2014/main" id="{13AA236F-507F-6542-92B3-FCDB41F08D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98307" name="Espaço Reservado para Número de Slide 2">
            <a:extLst>
              <a:ext uri="{FF2B5EF4-FFF2-40B4-BE49-F238E27FC236}">
                <a16:creationId xmlns:a16="http://schemas.microsoft.com/office/drawing/2014/main" id="{F072F29E-9DA0-EA40-BB5F-A20FEF5AD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69DF6-C0C1-E344-B240-C8F0D1B31C0E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12098D94-2E32-C444-99AD-140B60D4FE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Interface (cont)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8100F0FD-C9FD-AD40-A0AB-041723CF06A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97338" y="1676400"/>
            <a:ext cx="4938712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public </a:t>
            </a:r>
            <a:r>
              <a:rPr lang="en-US" altLang="pt-BR" sz="1600">
                <a:solidFill>
                  <a:srgbClr val="8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interface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ElementoDiagrama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double PI = 3.1425926; </a:t>
            </a:r>
            <a:r>
              <a:rPr lang="en-US" altLang="pt-BR" sz="1600">
                <a:solidFill>
                  <a:srgbClr val="006666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//static and final constant.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void desenhar();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void redimensionar();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pt-BR" sz="1600">
              <a:solidFill>
                <a:srgbClr val="0000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Circulo </a:t>
            </a:r>
            <a:r>
              <a:rPr lang="en-US" altLang="pt-BR" sz="1600">
                <a:solidFill>
                  <a:srgbClr val="8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implements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ElementoDiagrama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pt-BR" sz="1600">
                <a:solidFill>
                  <a:srgbClr val="00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altLang="pt-BR" sz="1600">
              <a:solidFill>
                <a:srgbClr val="0000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void desenhar() {  </a:t>
            </a:r>
            <a:r>
              <a:rPr lang="en-US" altLang="pt-BR" sz="1600">
                <a:solidFill>
                  <a:srgbClr val="006666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/* draw a circle*/ 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void redimensionar() { </a:t>
            </a:r>
            <a:r>
              <a:rPr lang="en-US" altLang="pt-BR" sz="1600">
                <a:solidFill>
                  <a:srgbClr val="006666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/* draw a circle*/ 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pt-BR" sz="1600">
              <a:solidFill>
                <a:srgbClr val="0000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Retangulo </a:t>
            </a:r>
            <a:r>
              <a:rPr lang="en-US" altLang="pt-BR" sz="1600">
                <a:solidFill>
                  <a:srgbClr val="8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implements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ElementoDiagrama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pt-BR" sz="1600">
                <a:solidFill>
                  <a:srgbClr val="00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  <a:endParaRPr lang="en-US" altLang="pt-BR" sz="1600">
              <a:solidFill>
                <a:srgbClr val="0000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void desenhar() { </a:t>
            </a:r>
            <a:r>
              <a:rPr lang="en-US" altLang="pt-BR" sz="1600">
                <a:solidFill>
                  <a:srgbClr val="006666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/* draw a rectangle*/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void redimensionar() { </a:t>
            </a:r>
            <a:r>
              <a:rPr lang="en-US" altLang="pt-BR" sz="1600">
                <a:solidFill>
                  <a:srgbClr val="006666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/* draw a rectangle*/</a:t>
            </a: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pt-BR" sz="1600">
                <a:solidFill>
                  <a:srgbClr val="0000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98310" name="Picture 4">
            <a:extLst>
              <a:ext uri="{FF2B5EF4-FFF2-40B4-BE49-F238E27FC236}">
                <a16:creationId xmlns:a16="http://schemas.microsoft.com/office/drawing/2014/main" id="{5F3BBA7C-F89C-164C-A236-0BC42DBD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349500"/>
            <a:ext cx="386715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883CE5C-1D01-0D4B-A374-D119500900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pPr eaLnBrk="1" hangingPunct="1"/>
            <a:r>
              <a:rPr lang="en-US" altLang="pt-BR"/>
              <a:t>5.3 </a:t>
            </a:r>
            <a:r>
              <a:rPr lang="pt-BR" altLang="pt-BR"/>
              <a:t>Diagrama de </a:t>
            </a:r>
            <a:r>
              <a:rPr lang="en-US" altLang="pt-BR"/>
              <a:t>o</a:t>
            </a:r>
            <a:r>
              <a:rPr lang="pt-BR" altLang="pt-BR"/>
              <a:t>bjetos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0AAC152-FB4A-2049-9707-52B481ADAE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 </a:t>
            </a:r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id="{D00FAB35-80D4-0D4C-8633-17A11DEBA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81075"/>
                        <a:ext cx="32766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Rodapé 3">
            <a:extLst>
              <a:ext uri="{FF2B5EF4-FFF2-40B4-BE49-F238E27FC236}">
                <a16:creationId xmlns:a16="http://schemas.microsoft.com/office/drawing/2014/main" id="{A44C14A3-C185-0F48-8F70-613C7E018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1379" name="Espaço Reservado para Número de Slide 4">
            <a:extLst>
              <a:ext uri="{FF2B5EF4-FFF2-40B4-BE49-F238E27FC236}">
                <a16:creationId xmlns:a16="http://schemas.microsoft.com/office/drawing/2014/main" id="{44A13B53-463E-5F44-BCBA-A1D1B2288E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53BF61-F6E7-4343-AC8E-EE754A9008EB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BFD0477C-FBEC-8744-9D58-D91A06C4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Diagrama de objetos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FDACAD6B-0413-8E44-B039-CC3696260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Além do diagrama de classes, A UML define um segundo tipo de diagrama estrutural, o diagrama de objetos.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Pode ser visto com uma </a:t>
            </a:r>
            <a:r>
              <a:rPr lang="pt-BR" altLang="pt-BR" u="sng"/>
              <a:t>instância</a:t>
            </a:r>
            <a:r>
              <a:rPr lang="pt-BR" altLang="pt-BR"/>
              <a:t> de diagramas de classes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Representa uma “fotografia” do sistema em um certo momento.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exibe as ligações formadas entre objetos conforme estes interagem e os valores dos seus atributos.</a:t>
            </a:r>
          </a:p>
        </p:txBody>
      </p:sp>
      <p:graphicFrame>
        <p:nvGraphicFramePr>
          <p:cNvPr id="2430980" name="Group 4">
            <a:extLst>
              <a:ext uri="{FF2B5EF4-FFF2-40B4-BE49-F238E27FC236}">
                <a16:creationId xmlns:a16="http://schemas.microsoft.com/office/drawing/2014/main" id="{D7722067-CB9F-9E47-ABB2-F2C3D51BB79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838200" y="4379913"/>
          <a:ext cx="7772400" cy="1487487"/>
        </p:xfrm>
        <a:graphic>
          <a:graphicData uri="http://schemas.openxmlformats.org/drawingml/2006/table">
            <a:tbl>
              <a:tblPr/>
              <a:tblGrid>
                <a:gridCol w="444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Formato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Exemplo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nomeClasse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Pedido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nomeObjeto: NomeClasse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umPedido: Pedido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Rodapé 3">
            <a:extLst>
              <a:ext uri="{FF2B5EF4-FFF2-40B4-BE49-F238E27FC236}">
                <a16:creationId xmlns:a16="http://schemas.microsoft.com/office/drawing/2014/main" id="{2A9900D8-E4F0-F14E-B07B-789327C6C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2403" name="Espaço Reservado para Número de Slide 4">
            <a:extLst>
              <a:ext uri="{FF2B5EF4-FFF2-40B4-BE49-F238E27FC236}">
                <a16:creationId xmlns:a16="http://schemas.microsoft.com/office/drawing/2014/main" id="{CE2A4657-DB24-D141-A959-58BABB615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3A9A8-60A3-8249-ABCA-4D5BEAB29474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D05A06AD-A071-3248-B01B-8835E855A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(Diagrama de objetos)</a:t>
            </a:r>
          </a:p>
        </p:txBody>
      </p:sp>
      <p:graphicFrame>
        <p:nvGraphicFramePr>
          <p:cNvPr id="102405" name="Object 3">
            <a:extLst>
              <a:ext uri="{FF2B5EF4-FFF2-40B4-BE49-F238E27FC236}">
                <a16:creationId xmlns:a16="http://schemas.microsoft.com/office/drawing/2014/main" id="{D4E0DBE0-30A2-6F48-9799-FDE485FEACC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66725" y="1901825"/>
          <a:ext cx="856932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Visio" r:id="rId3" imgW="4546600" imgH="2006600" progId="Visio.Drawing.6">
                  <p:embed/>
                </p:oleObj>
              </mc:Choice>
              <mc:Fallback>
                <p:oleObj name="Visio" r:id="rId3" imgW="4546600" imgH="2006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901825"/>
                        <a:ext cx="8569325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Rodapé 3">
            <a:extLst>
              <a:ext uri="{FF2B5EF4-FFF2-40B4-BE49-F238E27FC236}">
                <a16:creationId xmlns:a16="http://schemas.microsoft.com/office/drawing/2014/main" id="{9150719D-630D-9046-B401-1E311B99A6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3427" name="Espaço Reservado para Número de Slide 4">
            <a:extLst>
              <a:ext uri="{FF2B5EF4-FFF2-40B4-BE49-F238E27FC236}">
                <a16:creationId xmlns:a16="http://schemas.microsoft.com/office/drawing/2014/main" id="{75B68564-03C4-CF46-B5DE-643ABCD94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85352B-6B4B-E946-AEDB-7FD0731D2D8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60F7A454-D0D2-CB48-8B1E-1E2A7A295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(Diagrama de objetos)</a:t>
            </a:r>
          </a:p>
        </p:txBody>
      </p:sp>
      <p:graphicFrame>
        <p:nvGraphicFramePr>
          <p:cNvPr id="103429" name="Object 3">
            <a:extLst>
              <a:ext uri="{FF2B5EF4-FFF2-40B4-BE49-F238E27FC236}">
                <a16:creationId xmlns:a16="http://schemas.microsoft.com/office/drawing/2014/main" id="{07E1552B-F2B4-AA42-BD37-C92B11DAF1B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55650" y="2276475"/>
          <a:ext cx="817245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Visio" r:id="rId3" imgW="3149600" imgH="977900" progId="Visio.Drawing.6">
                  <p:embed/>
                </p:oleObj>
              </mc:Choice>
              <mc:Fallback>
                <p:oleObj name="Visio" r:id="rId3" imgW="3149600" imgH="9779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817245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C8287F5-AFD1-4D4E-ACFA-C908FF7D89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7000" y="4343400"/>
            <a:ext cx="8915400" cy="1089025"/>
          </a:xfrm>
        </p:spPr>
        <p:txBody>
          <a:bodyPr/>
          <a:lstStyle/>
          <a:p>
            <a:pPr eaLnBrk="1" hangingPunct="1"/>
            <a:r>
              <a:rPr lang="pt-BR" altLang="pt-BR"/>
              <a:t>5.4 Técnicas para identificação de classes</a:t>
            </a:r>
          </a:p>
        </p:txBody>
      </p:sp>
      <p:graphicFrame>
        <p:nvGraphicFramePr>
          <p:cNvPr id="104451" name="Object 4">
            <a:extLst>
              <a:ext uri="{FF2B5EF4-FFF2-40B4-BE49-F238E27FC236}">
                <a16:creationId xmlns:a16="http://schemas.microsoft.com/office/drawing/2014/main" id="{13679FF6-2308-AE44-A9D0-7F43521AF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81075"/>
                        <a:ext cx="32766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Rodapé 1">
            <a:extLst>
              <a:ext uri="{FF2B5EF4-FFF2-40B4-BE49-F238E27FC236}">
                <a16:creationId xmlns:a16="http://schemas.microsoft.com/office/drawing/2014/main" id="{C1F42AAD-FEC6-914E-8455-76CDAD5CF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6499" name="Espaço Reservado para Número de Slide 2">
            <a:extLst>
              <a:ext uri="{FF2B5EF4-FFF2-40B4-BE49-F238E27FC236}">
                <a16:creationId xmlns:a16="http://schemas.microsoft.com/office/drawing/2014/main" id="{59E2B7BA-7CC2-0F44-AA03-7742D7DA8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16CDA-B31A-924B-BB33-87FBF55F737E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A689BE-0F72-D945-B108-7FE017E8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3150"/>
            <a:ext cx="7997825" cy="22399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800">
                <a:latin typeface="Tahoma" panose="020B0604030504040204" pitchFamily="34" charset="0"/>
              </a:rPr>
              <a:t>Apesar de todas as vantagens que a OO pode trazer ao desenvolvimento de software, um problema fundamental ainda persiste: identificar </a:t>
            </a:r>
            <a:r>
              <a:rPr lang="pt-BR" altLang="pt-BR" sz="2800" u="sng">
                <a:latin typeface="Tahoma" panose="020B0604030504040204" pitchFamily="34" charset="0"/>
              </a:rPr>
              <a:t>corretamente</a:t>
            </a:r>
            <a:r>
              <a:rPr lang="pt-BR" altLang="pt-BR" sz="2800">
                <a:latin typeface="Tahoma" panose="020B0604030504040204" pitchFamily="34" charset="0"/>
              </a:rPr>
              <a:t> e </a:t>
            </a:r>
            <a:r>
              <a:rPr lang="pt-BR" altLang="pt-BR" sz="2800" u="sng">
                <a:latin typeface="Tahoma" panose="020B0604030504040204" pitchFamily="34" charset="0"/>
              </a:rPr>
              <a:t>completamente</a:t>
            </a:r>
            <a:r>
              <a:rPr lang="pt-BR" altLang="pt-BR" sz="2800">
                <a:latin typeface="Tahoma" panose="020B0604030504040204" pitchFamily="34" charset="0"/>
              </a:rPr>
              <a:t> objetos (classes), atributos e operações.</a:t>
            </a:r>
            <a:endParaRPr lang="en-US" altLang="pt-BR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Rodapé 3">
            <a:extLst>
              <a:ext uri="{FF2B5EF4-FFF2-40B4-BE49-F238E27FC236}">
                <a16:creationId xmlns:a16="http://schemas.microsoft.com/office/drawing/2014/main" id="{8682ACF9-ABFB-B746-ADF7-AD400FA5A4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7523" name="Espaço Reservado para Número de Slide 4">
            <a:extLst>
              <a:ext uri="{FF2B5EF4-FFF2-40B4-BE49-F238E27FC236}">
                <a16:creationId xmlns:a16="http://schemas.microsoft.com/office/drawing/2014/main" id="{86B34D9E-46CF-AF4C-AD08-48C67DFB9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0EA0D-D8E5-494C-8360-81F597F74FD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6AF80515-B241-B04E-8225-D2B4C42DC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Técnicas de Identificação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B2C6CBE6-A0D2-E449-A6D2-40CD5A05C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altLang="pt-BR" sz="2800"/>
              <a:t>Várias técnicas (de uso não exclusivo) são usadas para identificar classes: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400"/>
              <a:t>Categorias de Conceitos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400"/>
              <a:t>Análise Textual de Abbott (</a:t>
            </a:r>
            <a:r>
              <a:rPr lang="pt-BR" altLang="pt-BR" sz="2400" i="1"/>
              <a:t>Abbot Textual Analysis</a:t>
            </a:r>
            <a:r>
              <a:rPr lang="pt-BR" altLang="pt-BR" sz="2400"/>
              <a:t>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400"/>
              <a:t>Análise de Casos de Uso</a:t>
            </a:r>
          </a:p>
          <a:p>
            <a:pPr marL="1257300" lvl="2" indent="-342900" eaLnBrk="1" hangingPunct="1">
              <a:buFontTx/>
              <a:buChar char="–"/>
            </a:pPr>
            <a:r>
              <a:rPr lang="pt-BR" altLang="pt-BR" sz="2000"/>
              <a:t>Categorização BCE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400"/>
              <a:t>Padrões de Análise (Analisys Patterns)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400"/>
              <a:t>Identificação Dirigida a Responsabilidades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Rodapé 3">
            <a:extLst>
              <a:ext uri="{FF2B5EF4-FFF2-40B4-BE49-F238E27FC236}">
                <a16:creationId xmlns:a16="http://schemas.microsoft.com/office/drawing/2014/main" id="{60DEDD55-9684-0C40-B58E-455544513B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8547" name="Espaço Reservado para Número de Slide 4">
            <a:extLst>
              <a:ext uri="{FF2B5EF4-FFF2-40B4-BE49-F238E27FC236}">
                <a16:creationId xmlns:a16="http://schemas.microsoft.com/office/drawing/2014/main" id="{9DDC11F3-2768-EC41-B1FB-806D679730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77E7D-13C8-5548-938B-7E482A15956F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E1743FE5-4C25-DF4F-B9A8-B94E4308E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Categorias de Conceitos</a:t>
            </a: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C7AB42B2-D1CD-DE43-BCF6-26B4F9022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Estratégia: usar uma lista de conceitos comuns.</a:t>
            </a:r>
          </a:p>
          <a:p>
            <a:pPr lvl="1" eaLnBrk="1" hangingPunct="1"/>
            <a:r>
              <a:rPr lang="pt-BR" altLang="pt-BR" b="1"/>
              <a:t>Conceitos concretos</a:t>
            </a:r>
            <a:r>
              <a:rPr lang="pt-BR" altLang="pt-BR"/>
              <a:t>. Por exemplo, edifícios, carros, salas de aula, etc.</a:t>
            </a:r>
          </a:p>
          <a:p>
            <a:pPr lvl="1" eaLnBrk="1" hangingPunct="1"/>
            <a:r>
              <a:rPr lang="pt-BR" altLang="pt-BR" b="1"/>
              <a:t>Papéis</a:t>
            </a:r>
            <a:r>
              <a:rPr lang="pt-BR" altLang="pt-BR"/>
              <a:t> desempenhados por seres humanos. Por exemplo, professores, alunos, empregados, clientes, etc. </a:t>
            </a:r>
          </a:p>
          <a:p>
            <a:pPr lvl="1" eaLnBrk="1" hangingPunct="1"/>
            <a:r>
              <a:rPr lang="pt-BR" altLang="pt-BR" b="1"/>
              <a:t>Eventos</a:t>
            </a:r>
            <a:r>
              <a:rPr lang="pt-BR" altLang="pt-BR"/>
              <a:t>, ou seja, ocorrências em uma data e em uma hora particulares. Por exemplo, reuniões, pedidos, aterrisagens, aulas, etc. </a:t>
            </a:r>
          </a:p>
          <a:p>
            <a:pPr lvl="1" eaLnBrk="1" hangingPunct="1"/>
            <a:r>
              <a:rPr lang="pt-BR" altLang="pt-BR" b="1"/>
              <a:t>Lugares</a:t>
            </a:r>
            <a:r>
              <a:rPr lang="pt-BR" altLang="pt-BR"/>
              <a:t>: áreas reservadas para pessoas ou coisas. Por exemplo: escritórios, filiais, locais de pouso, salas de aula, etc.</a:t>
            </a:r>
          </a:p>
          <a:p>
            <a:pPr lvl="1" eaLnBrk="1" hangingPunct="1"/>
            <a:r>
              <a:rPr lang="pt-BR" altLang="pt-BR" b="1"/>
              <a:t>Organizações</a:t>
            </a:r>
            <a:r>
              <a:rPr lang="pt-BR" altLang="pt-BR"/>
              <a:t>: coleções de pessoas ou de recursos. Por exemplo: departamentos, projetos, campanhas, turmas, etc.</a:t>
            </a:r>
          </a:p>
          <a:p>
            <a:pPr lvl="1" eaLnBrk="1" hangingPunct="1"/>
            <a:r>
              <a:rPr lang="pt-BR" altLang="pt-BR" b="1"/>
              <a:t>Conceitos abstratos</a:t>
            </a:r>
            <a:r>
              <a:rPr lang="pt-BR" altLang="pt-BR"/>
              <a:t>: princípios ou idéias não tangíveis. Por exemplo: reservas, vendas, inscrições,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>
            <a:extLst>
              <a:ext uri="{FF2B5EF4-FFF2-40B4-BE49-F238E27FC236}">
                <a16:creationId xmlns:a16="http://schemas.microsoft.com/office/drawing/2014/main" id="{86953377-AD98-C641-BA62-9023F5F5D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315" name="Espaço Reservado para Número de Slide 4">
            <a:extLst>
              <a:ext uri="{FF2B5EF4-FFF2-40B4-BE49-F238E27FC236}">
                <a16:creationId xmlns:a16="http://schemas.microsoft.com/office/drawing/2014/main" id="{A62F803D-ECD7-3643-A55C-831473D25B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90AE2-CC01-1146-BEC8-A7EEE74FB80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3F0A7D70-13D0-DA46-9F12-DF1207601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/>
            <a:r>
              <a:rPr lang="pt-BR" altLang="pt-BR" sz="2000"/>
              <a:t>Representa termos do domínio do negócio.</a:t>
            </a:r>
          </a:p>
          <a:p>
            <a:pPr lvl="1" eaLnBrk="1" hangingPunct="1"/>
            <a:r>
              <a:rPr lang="pt-BR" altLang="pt-BR" sz="1800"/>
              <a:t>idéias, coisas, e conceitos no mundo real.</a:t>
            </a:r>
          </a:p>
          <a:p>
            <a:pPr eaLnBrk="1" hangingPunct="1"/>
            <a:r>
              <a:rPr lang="pt-BR" altLang="pt-BR" sz="2000"/>
              <a:t>Objetivo: descrever o </a:t>
            </a:r>
            <a:r>
              <a:rPr lang="pt-BR" altLang="pt-BR" sz="2000" i="1" u="sng"/>
              <a:t>problema</a:t>
            </a:r>
            <a:r>
              <a:rPr lang="pt-BR" altLang="pt-BR" sz="2000"/>
              <a:t> representado pelo sistema a ser desenvolvido, sem considerar características da </a:t>
            </a:r>
            <a:r>
              <a:rPr lang="pt-BR" altLang="pt-BR" sz="2000" i="1" u="sng"/>
              <a:t>solução</a:t>
            </a:r>
            <a:r>
              <a:rPr lang="pt-BR" altLang="pt-BR" sz="2000"/>
              <a:t> a ser utilizada.</a:t>
            </a:r>
          </a:p>
          <a:p>
            <a:pPr eaLnBrk="1" hangingPunct="1"/>
            <a:r>
              <a:rPr lang="pt-BR" altLang="pt-BR" sz="2000"/>
              <a:t>É um dicionário “visual” de conceitos e informações relevantes ao sistema sendo desenvolvido.</a:t>
            </a:r>
          </a:p>
          <a:p>
            <a:pPr eaLnBrk="1" hangingPunct="1"/>
            <a:r>
              <a:rPr lang="pt-BR" altLang="pt-BR" sz="2000"/>
              <a:t>Duas etapas:</a:t>
            </a:r>
          </a:p>
          <a:p>
            <a:pPr lvl="1" eaLnBrk="1" hangingPunct="1"/>
            <a:r>
              <a:rPr lang="pt-BR" altLang="pt-BR" sz="1800">
                <a:solidFill>
                  <a:srgbClr val="FF3300"/>
                </a:solidFill>
              </a:rPr>
              <a:t>modelo conceitual</a:t>
            </a:r>
            <a:r>
              <a:rPr lang="pt-BR" altLang="pt-BR" sz="1800"/>
              <a:t> </a:t>
            </a:r>
            <a:r>
              <a:rPr lang="pt-BR" altLang="pt-BR" sz="1800">
                <a:solidFill>
                  <a:srgbClr val="FF3300"/>
                </a:solidFill>
              </a:rPr>
              <a:t>(modelo de domínio)</a:t>
            </a:r>
            <a:r>
              <a:rPr lang="pt-BR" altLang="pt-BR" sz="1800"/>
              <a:t>.</a:t>
            </a:r>
          </a:p>
          <a:p>
            <a:pPr lvl="1" eaLnBrk="1" hangingPunct="1"/>
            <a:r>
              <a:rPr lang="pt-BR" altLang="pt-BR" sz="1800">
                <a:solidFill>
                  <a:srgbClr val="FF3300"/>
                </a:solidFill>
              </a:rPr>
              <a:t>modelo da aplicação.</a:t>
            </a:r>
            <a:endParaRPr lang="pt-BR" altLang="pt-BR" sz="1800"/>
          </a:p>
          <a:p>
            <a:pPr eaLnBrk="1" hangingPunct="1"/>
            <a:r>
              <a:rPr lang="pt-BR" altLang="pt-BR" sz="2000"/>
              <a:t>Elementos de notação do diagrama de classes normalmente usados na construção do modelo de análise:</a:t>
            </a:r>
          </a:p>
          <a:p>
            <a:pPr lvl="1" eaLnBrk="1" hangingPunct="1"/>
            <a:r>
              <a:rPr lang="pt-BR" altLang="pt-BR" sz="1800"/>
              <a:t>classes e atributos; associações, composições e agregações (com seus adornos); classes de associação; generalizações (herança).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791E063-5DBA-544E-BC71-1B9D32525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 de Classes de Análise</a:t>
            </a:r>
            <a:endParaRPr lang="en-US" alt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Rodapé 3">
            <a:extLst>
              <a:ext uri="{FF2B5EF4-FFF2-40B4-BE49-F238E27FC236}">
                <a16:creationId xmlns:a16="http://schemas.microsoft.com/office/drawing/2014/main" id="{39FEB643-8C22-2B42-9044-81142CF43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09571" name="Espaço Reservado para Número de Slide 4">
            <a:extLst>
              <a:ext uri="{FF2B5EF4-FFF2-40B4-BE49-F238E27FC236}">
                <a16:creationId xmlns:a16="http://schemas.microsoft.com/office/drawing/2014/main" id="{D11A2E10-3C3C-3842-91DB-4DFD5A46C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78A54-C322-9348-9797-D23B0B67FE5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2FD23F40-8B80-E24E-9223-2AFB6D0F1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Análise Textual de Abbott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88D35E11-AA41-5F4E-A9C9-763958DC0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 sz="2800"/>
              <a:t>Estratégia: identificar termos da narrativa de casos de uso e documento de requisitos que podem sugerir classes, atributos, operações.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Neste técnica, são utilizadas diversas fontes de informação sobre o sistema: documento e requisitos, modelos do negócio, glossários, conhecimento sobre o domínio, etc.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Para cada um desses documentos, os nomes (substantivos e adjetivos) que aparecem no mesmo são destacados. (São também consideradas locuções equivalentes a substantivos.)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Após isso, os sinônimos são removidos (permanecem os nomes mais significativos para o domínio do negócio em questão).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Rodapé 3">
            <a:extLst>
              <a:ext uri="{FF2B5EF4-FFF2-40B4-BE49-F238E27FC236}">
                <a16:creationId xmlns:a16="http://schemas.microsoft.com/office/drawing/2014/main" id="{479186B2-7F8D-0E41-9496-B5294E196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0595" name="Espaço Reservado para Número de Slide 4">
            <a:extLst>
              <a:ext uri="{FF2B5EF4-FFF2-40B4-BE49-F238E27FC236}">
                <a16:creationId xmlns:a16="http://schemas.microsoft.com/office/drawing/2014/main" id="{1E2EAF9C-62A1-2849-B2C2-F638EEFCB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FAE14-2B50-E341-8754-2B4D9C7C5402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8F68B0FF-898F-6749-8F1F-509A95617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Análise Textual de Abbott (cont.)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55C913E1-CD52-584F-B195-3B96DBE64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Cada termo remanescente se encaixa em uma das situações a seguir: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termo se torna uma classe (ou seja, são classes candidatas);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termo se torna um atributo;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termo não tem relevância alguma com ao SSOO.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Abbott também preconiza o uso de sua técnica na identificação de </a:t>
            </a:r>
            <a:r>
              <a:rPr lang="pt-BR" altLang="pt-BR" u="sng"/>
              <a:t>operações</a:t>
            </a:r>
            <a:r>
              <a:rPr lang="pt-BR" altLang="pt-BR"/>
              <a:t> e de </a:t>
            </a:r>
            <a:r>
              <a:rPr lang="pt-BR" altLang="pt-BR" u="sng"/>
              <a:t>associações</a:t>
            </a:r>
            <a:r>
              <a:rPr lang="pt-BR" altLang="pt-BR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Para isso, ele sugere que destaquemos os verbos no texto.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Verbos de ação (e.g., calcular, confirmar, cancelar, comprar, fechar, estimar, depositar, sacar, etc.) são operações em potencial.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Verbos com sentido de “ter” são potenciais agregações ou composições.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Verbos com sentido de “ser” são generalizações em potencial.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Demais verbos são associações em potencial.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Rodapé 3">
            <a:extLst>
              <a:ext uri="{FF2B5EF4-FFF2-40B4-BE49-F238E27FC236}">
                <a16:creationId xmlns:a16="http://schemas.microsoft.com/office/drawing/2014/main" id="{11D6DB4A-3D27-7E4B-8424-A62CFE0F98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1619" name="Espaço Reservado para Número de Slide 4">
            <a:extLst>
              <a:ext uri="{FF2B5EF4-FFF2-40B4-BE49-F238E27FC236}">
                <a16:creationId xmlns:a16="http://schemas.microsoft.com/office/drawing/2014/main" id="{57CD57D8-0A2A-5841-A293-B7FB3599B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E5ED-8537-2B4D-A7E6-22B1DB2F969B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673BCF34-6D6C-D941-8504-15D9E075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Análise Textual de Abbott (cont.)</a:t>
            </a: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46D51BBC-EBF0-4C4E-AC90-1B397FA79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ATA é de aplicação bastante simples. </a:t>
            </a:r>
          </a:p>
          <a:p>
            <a:pPr eaLnBrk="1" hangingPunct="1"/>
            <a:r>
              <a:rPr lang="pt-BR" altLang="pt-BR"/>
              <a:t>No entanto, uma desvantagem é que seu resultado (as classes candidatas identificadas) depende de os documentos utilizados como fonte serem completos. </a:t>
            </a:r>
          </a:p>
          <a:p>
            <a:pPr lvl="1" eaLnBrk="1" hangingPunct="1"/>
            <a:r>
              <a:rPr lang="pt-BR" altLang="pt-BR"/>
              <a:t>Dependendo do </a:t>
            </a:r>
            <a:r>
              <a:rPr lang="pt-BR" altLang="pt-BR" u="sng"/>
              <a:t>estilo</a:t>
            </a:r>
            <a:r>
              <a:rPr lang="pt-BR" altLang="pt-BR"/>
              <a:t> que foi utilizado para escrever esse documento, essa técnica pode levar à identificação de diversas classes candidatas que não gerarão classes. </a:t>
            </a:r>
          </a:p>
          <a:p>
            <a:pPr lvl="1" eaLnBrk="1" hangingPunct="1"/>
            <a:r>
              <a:rPr lang="pt-BR" altLang="pt-BR"/>
              <a:t>A análise do texto de um documento </a:t>
            </a:r>
            <a:r>
              <a:rPr lang="pt-BR" altLang="pt-BR" u="sng"/>
              <a:t>pode não deixar explícita uma classe importante</a:t>
            </a:r>
            <a:r>
              <a:rPr lang="pt-BR" altLang="pt-BR"/>
              <a:t> para o sistema. </a:t>
            </a:r>
          </a:p>
          <a:p>
            <a:pPr lvl="1" eaLnBrk="1" hangingPunct="1"/>
            <a:r>
              <a:rPr lang="pt-BR" altLang="pt-BR"/>
              <a:t>Em linguagem natural, as </a:t>
            </a:r>
            <a:r>
              <a:rPr lang="pt-BR" altLang="pt-BR" u="sng"/>
              <a:t>variações lingüísticas</a:t>
            </a:r>
            <a:r>
              <a:rPr lang="pt-BR" altLang="pt-BR"/>
              <a:t> e as </a:t>
            </a:r>
            <a:r>
              <a:rPr lang="pt-BR" altLang="pt-BR" u="sng"/>
              <a:t>formas de expressar uma mesma idéia</a:t>
            </a:r>
            <a:r>
              <a:rPr lang="pt-BR" altLang="pt-BR"/>
              <a:t> são bastante numerosas.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Rodapé 3">
            <a:extLst>
              <a:ext uri="{FF2B5EF4-FFF2-40B4-BE49-F238E27FC236}">
                <a16:creationId xmlns:a16="http://schemas.microsoft.com/office/drawing/2014/main" id="{04D21305-D164-BE47-8915-4DEC4BD5C1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2643" name="Espaço Reservado para Número de Slide 4">
            <a:extLst>
              <a:ext uri="{FF2B5EF4-FFF2-40B4-BE49-F238E27FC236}">
                <a16:creationId xmlns:a16="http://schemas.microsoft.com/office/drawing/2014/main" id="{1A6E4F94-B52A-E04C-9234-89E2EB687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A268A-01B7-AC4B-AD77-AEF6C4C8D30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8D7FED1A-DDA0-AE48-8E6E-DF6B25665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Análise de Casos de Uso</a:t>
            </a:r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29263F4B-1A48-CC4D-BE6F-880036F34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Essa técnica é também chamada de </a:t>
            </a:r>
            <a:r>
              <a:rPr lang="pt-BR" altLang="pt-BR" u="sng"/>
              <a:t>identificação dirigida por casos de uso</a:t>
            </a:r>
            <a:r>
              <a:rPr lang="pt-BR" altLang="pt-BR"/>
              <a:t>, e é um caso particular da ATA.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Técnica preconizada pelo Processo Unificado.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Nesta técnica, o MCU é utilizado como ponto de partida.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Premissa: um caso de uso corresponde a um </a:t>
            </a:r>
            <a:r>
              <a:rPr lang="pt-BR" altLang="pt-BR" u="sng"/>
              <a:t>comportamento específico</a:t>
            </a:r>
            <a:r>
              <a:rPr lang="pt-BR" altLang="pt-BR"/>
              <a:t> do SSOO. Esse comportamento somente pode ser produzido por objetos que compõem o sistema.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Em outras palavras, a realização de um caso de uso é responsabilidade de um conjunto de objetos que devem colaborar para produzir o resultado daquele caso de uso.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Com base nisso, o modelador aplica a técnica de análise dos casos de uso para identificar as classes necessárias à produção do comportamento que está documentado na descrição do caso de uso.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Rodapé 3">
            <a:extLst>
              <a:ext uri="{FF2B5EF4-FFF2-40B4-BE49-F238E27FC236}">
                <a16:creationId xmlns:a16="http://schemas.microsoft.com/office/drawing/2014/main" id="{ECD2784F-4789-AF41-9524-FC5400FED3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3667" name="Espaço Reservado para Número de Slide 4">
            <a:extLst>
              <a:ext uri="{FF2B5EF4-FFF2-40B4-BE49-F238E27FC236}">
                <a16:creationId xmlns:a16="http://schemas.microsoft.com/office/drawing/2014/main" id="{38A78C6A-EAB4-E04D-BAA4-E81486416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8BF83-7282-8948-A1B1-7AA2FABCC71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89D51DF1-66D2-2044-88E4-6509F19D3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Análise de Casos de Uso</a:t>
            </a:r>
          </a:p>
        </p:txBody>
      </p:sp>
      <p:sp>
        <p:nvSpPr>
          <p:cNvPr id="113669" name="Rectangle 3">
            <a:extLst>
              <a:ext uri="{FF2B5EF4-FFF2-40B4-BE49-F238E27FC236}">
                <a16:creationId xmlns:a16="http://schemas.microsoft.com/office/drawing/2014/main" id="{76884E5E-3A30-DF43-A309-CB8F9997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t-BR" altLang="pt-BR"/>
              <a:t>Procedimento de aplicação:</a:t>
            </a:r>
          </a:p>
          <a:p>
            <a:pPr lvl="1" eaLnBrk="1" hangingPunct="1"/>
            <a:r>
              <a:rPr lang="pt-BR" altLang="pt-BR"/>
              <a:t>O modelador estuda a descrição textual de cada caso de uso para identificar classes candidatas. </a:t>
            </a:r>
          </a:p>
          <a:p>
            <a:pPr lvl="1" eaLnBrk="1" hangingPunct="1"/>
            <a:r>
              <a:rPr lang="pt-BR" altLang="pt-BR"/>
              <a:t>Para cada caso de uso, se texto (fluxos principal, alternativos e de exceção, pós-condições e pré-condições, etc.) é analisado. </a:t>
            </a:r>
          </a:p>
          <a:p>
            <a:pPr lvl="1" eaLnBrk="1" hangingPunct="1"/>
            <a:r>
              <a:rPr lang="pt-BR" altLang="pt-BR"/>
              <a:t>Na análise de certo caso de uso, o modelador tenta identificar classes que possam fornecer o comportamento do mesmo. </a:t>
            </a:r>
          </a:p>
          <a:p>
            <a:pPr lvl="1" eaLnBrk="1" hangingPunct="1"/>
            <a:r>
              <a:rPr lang="pt-BR" altLang="pt-BR"/>
              <a:t>Na medida em que os casos de uso são analisados um a um, as classes do SSOO são identificadas. </a:t>
            </a:r>
          </a:p>
          <a:p>
            <a:pPr lvl="1" eaLnBrk="1" hangingPunct="1"/>
            <a:r>
              <a:rPr lang="pt-BR" altLang="pt-BR"/>
              <a:t>Quando </a:t>
            </a:r>
            <a:r>
              <a:rPr lang="pt-BR" altLang="pt-BR" u="sng"/>
              <a:t>todos</a:t>
            </a:r>
            <a:r>
              <a:rPr lang="pt-BR" altLang="pt-BR"/>
              <a:t> os casos de uso tiverem sido analisados, todas as classes (ou pelo menos a grande maioria delas) terão sido identificadas.</a:t>
            </a:r>
          </a:p>
          <a:p>
            <a:pPr eaLnBrk="1" hangingPunct="1"/>
            <a:r>
              <a:rPr lang="pt-BR" altLang="pt-BR"/>
              <a:t>Na aplicação deste procedimento, podemos utilizar as </a:t>
            </a:r>
            <a:r>
              <a:rPr lang="pt-BR" altLang="pt-BR" b="1"/>
              <a:t>categorização BCE</a:t>
            </a:r>
            <a:r>
              <a:rPr lang="pt-BR" altLang="pt-BR"/>
              <a:t>...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Rodapé 3">
            <a:extLst>
              <a:ext uri="{FF2B5EF4-FFF2-40B4-BE49-F238E27FC236}">
                <a16:creationId xmlns:a16="http://schemas.microsoft.com/office/drawing/2014/main" id="{75E5CA64-F529-A24C-AC29-3FA30CBE7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4691" name="Espaço Reservado para Número de Slide 4">
            <a:extLst>
              <a:ext uri="{FF2B5EF4-FFF2-40B4-BE49-F238E27FC236}">
                <a16:creationId xmlns:a16="http://schemas.microsoft.com/office/drawing/2014/main" id="{C42CAF19-583F-244E-AC6A-1647FD8CA1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ED7EEE-2103-104E-A77B-6C6067A1B6F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F99638B5-9DDC-704D-B4D8-93F58A4E5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Categorização BCE</a:t>
            </a:r>
          </a:p>
        </p:txBody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425CDA3C-1163-3141-A376-1CC98C8E1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457200" indent="-457200" eaLnBrk="1" hangingPunct="1"/>
            <a:r>
              <a:rPr lang="pt-BR" altLang="pt-BR"/>
              <a:t>Na categorização BCE, os objetos de um SSOO são agrupados de acordo com o tipo de responsabilidade a eles atribuída.</a:t>
            </a:r>
          </a:p>
          <a:p>
            <a:pPr marL="838200" lvl="1" indent="-381000" eaLnBrk="1" hangingPunct="1"/>
            <a:r>
              <a:rPr lang="pt-BR" altLang="pt-BR"/>
              <a:t>objetos de </a:t>
            </a:r>
            <a:r>
              <a:rPr lang="pt-BR" altLang="pt-BR">
                <a:solidFill>
                  <a:srgbClr val="FF3300"/>
                </a:solidFill>
              </a:rPr>
              <a:t>entidade</a:t>
            </a:r>
            <a:r>
              <a:rPr lang="pt-BR" altLang="pt-BR"/>
              <a:t>: usualmente objetos do domínio do problema</a:t>
            </a:r>
          </a:p>
          <a:p>
            <a:pPr marL="838200" lvl="1" indent="-381000" eaLnBrk="1" hangingPunct="1"/>
            <a:r>
              <a:rPr lang="pt-BR" altLang="pt-BR"/>
              <a:t>objetos de </a:t>
            </a:r>
            <a:r>
              <a:rPr lang="pt-BR" altLang="pt-BR">
                <a:solidFill>
                  <a:srgbClr val="FF3300"/>
                </a:solidFill>
              </a:rPr>
              <a:t>fronteira</a:t>
            </a:r>
            <a:r>
              <a:rPr lang="pt-BR" altLang="pt-BR"/>
              <a:t>: atores interagem com esses objetos </a:t>
            </a:r>
          </a:p>
          <a:p>
            <a:pPr marL="838200" lvl="1" indent="-381000" eaLnBrk="1" hangingPunct="1"/>
            <a:r>
              <a:rPr lang="pt-BR" altLang="pt-BR"/>
              <a:t>objetos de </a:t>
            </a:r>
            <a:r>
              <a:rPr lang="pt-BR" altLang="pt-BR">
                <a:solidFill>
                  <a:srgbClr val="FF3300"/>
                </a:solidFill>
              </a:rPr>
              <a:t>controle</a:t>
            </a:r>
            <a:r>
              <a:rPr lang="pt-BR" altLang="pt-BR"/>
              <a:t>: servem como intermediários entre objetos de fronteira e de entidade, definindo o comportamento de um caso de uso específico.</a:t>
            </a:r>
            <a:endParaRPr lang="pt-BR" altLang="pt-BR" sz="2400"/>
          </a:p>
          <a:p>
            <a:pPr marL="457200" indent="-457200" eaLnBrk="1" hangingPunct="1"/>
            <a:r>
              <a:rPr lang="pt-BR" altLang="pt-BR"/>
              <a:t>Categorização proposta por Ivar Jacobson em1992.</a:t>
            </a:r>
          </a:p>
          <a:p>
            <a:pPr marL="838200" lvl="1" indent="-381000" eaLnBrk="1" hangingPunct="1"/>
            <a:r>
              <a:rPr lang="pt-BR" altLang="pt-BR"/>
              <a:t>Possui correspondência (mas não equivalência!) com o framework </a:t>
            </a:r>
            <a:r>
              <a:rPr lang="pt-BR" altLang="pt-BR" i="1"/>
              <a:t>model-view-controller</a:t>
            </a:r>
            <a:r>
              <a:rPr lang="pt-BR" altLang="pt-BR"/>
              <a:t> (MVC)</a:t>
            </a:r>
          </a:p>
          <a:p>
            <a:pPr marL="838200" lvl="1" indent="-381000" eaLnBrk="1" hangingPunct="1"/>
            <a:r>
              <a:rPr lang="pt-BR" altLang="pt-BR"/>
              <a:t>Ligação entre análise (o que; problema) e projeto (como; solução)</a:t>
            </a:r>
          </a:p>
          <a:p>
            <a:pPr marL="457200" indent="-457200" eaLnBrk="1" hangingPunct="1"/>
            <a:r>
              <a:rPr lang="pt-BR" altLang="pt-BR"/>
              <a:t>Estereótipos na UML: </a:t>
            </a:r>
            <a:r>
              <a:rPr lang="pt-BR" altLang="pt-BR">
                <a:solidFill>
                  <a:srgbClr val="000000"/>
                </a:solidFill>
              </a:rPr>
              <a:t>«boundary», «entity», «control»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Rodapé 4">
            <a:extLst>
              <a:ext uri="{FF2B5EF4-FFF2-40B4-BE49-F238E27FC236}">
                <a16:creationId xmlns:a16="http://schemas.microsoft.com/office/drawing/2014/main" id="{3830B822-0493-7649-BE28-B9AD7291E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5715" name="Espaço Reservado para Número de Slide 5">
            <a:extLst>
              <a:ext uri="{FF2B5EF4-FFF2-40B4-BE49-F238E27FC236}">
                <a16:creationId xmlns:a16="http://schemas.microsoft.com/office/drawing/2014/main" id="{F8E05252-C05C-0341-8E50-D37F44236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C5B6C-BD3D-4C45-BCA3-F7B5BB4F3F90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FCE0C751-FF5F-4D49-A3A0-9B67998B3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Objetos de Entidade </a:t>
            </a:r>
          </a:p>
        </p:txBody>
      </p:sp>
      <p:graphicFrame>
        <p:nvGraphicFramePr>
          <p:cNvPr id="11571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44E795EC-B027-9447-B8BF-517336E6F1B9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7985125" y="188913"/>
          <a:ext cx="908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r:id="rId3" imgW="18630900" imgH="30086300" progId="">
                  <p:embed/>
                </p:oleObj>
              </mc:Choice>
              <mc:Fallback>
                <p:oleObj r:id="rId3" imgW="18630900" imgH="3008630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188913"/>
                        <a:ext cx="908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4">
            <a:extLst>
              <a:ext uri="{FF2B5EF4-FFF2-40B4-BE49-F238E27FC236}">
                <a16:creationId xmlns:a16="http://schemas.microsoft.com/office/drawing/2014/main" id="{AE393C71-6029-B94D-AFB2-3DF951E00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Repositório para </a:t>
            </a:r>
            <a:r>
              <a:rPr lang="pt-BR" altLang="pt-BR" sz="2800" b="1" i="1"/>
              <a:t>informações</a:t>
            </a:r>
            <a:r>
              <a:rPr lang="pt-BR" altLang="pt-BR" sz="2800"/>
              <a:t> e as </a:t>
            </a:r>
            <a:r>
              <a:rPr lang="pt-BR" altLang="pt-BR" sz="2800" b="1" i="1"/>
              <a:t>regras de negócio</a:t>
            </a:r>
            <a:r>
              <a:rPr lang="pt-BR" altLang="pt-BR" sz="2800"/>
              <a:t> manipuladas pelo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Representam conceitos do domínio do negócio.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Características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Normalmente armazenam informações </a:t>
            </a:r>
            <a:r>
              <a:rPr lang="pt-BR" altLang="pt-BR" sz="2400" u="sng"/>
              <a:t>persistentes</a:t>
            </a:r>
            <a:r>
              <a:rPr lang="pt-BR" altLang="pt-BR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Várias instâncias da mesma entidade existindo no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Participam de vários casos de uso e têm ciclo de vida longo.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Exemplo: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Um objeto </a:t>
            </a:r>
            <a:r>
              <a:rPr lang="pt-BR" altLang="pt-BR" sz="2400" i="1"/>
              <a:t>Pedido</a:t>
            </a:r>
            <a:r>
              <a:rPr lang="pt-BR" altLang="pt-BR" sz="2400"/>
              <a:t> participa dos casos de uso </a:t>
            </a:r>
            <a:r>
              <a:rPr lang="pt-BR" altLang="pt-BR" sz="2400" i="1"/>
              <a:t>Realizar Pedido</a:t>
            </a:r>
            <a:r>
              <a:rPr lang="pt-BR" altLang="pt-BR" sz="2400"/>
              <a:t> e </a:t>
            </a:r>
            <a:r>
              <a:rPr lang="pt-BR" altLang="pt-BR" sz="2400" i="1"/>
              <a:t>Atualizar Estoque</a:t>
            </a:r>
            <a:r>
              <a:rPr lang="pt-BR" altLang="pt-BR" sz="2400"/>
              <a:t>. Este objeto pode </a:t>
            </a:r>
            <a:r>
              <a:rPr lang="pt-BR" altLang="pt-BR" sz="2400" u="sng"/>
              <a:t>existir</a:t>
            </a:r>
            <a:r>
              <a:rPr lang="pt-BR" altLang="pt-BR" sz="2400"/>
              <a:t> por diversos anos ou mesmo tanto quanto o próprio sistema.</a:t>
            </a:r>
          </a:p>
        </p:txBody>
      </p:sp>
      <p:pic>
        <p:nvPicPr>
          <p:cNvPr id="115719" name="Picture 5">
            <a:extLst>
              <a:ext uri="{FF2B5EF4-FFF2-40B4-BE49-F238E27FC236}">
                <a16:creationId xmlns:a16="http://schemas.microsoft.com/office/drawing/2014/main" id="{0C40C442-48A9-574E-A9F9-A15ACD942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685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Rodapé 4">
            <a:extLst>
              <a:ext uri="{FF2B5EF4-FFF2-40B4-BE49-F238E27FC236}">
                <a16:creationId xmlns:a16="http://schemas.microsoft.com/office/drawing/2014/main" id="{5C1A9B56-D737-3B49-A627-CC2ED00CC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6739" name="Espaço Reservado para Número de Slide 5">
            <a:extLst>
              <a:ext uri="{FF2B5EF4-FFF2-40B4-BE49-F238E27FC236}">
                <a16:creationId xmlns:a16="http://schemas.microsoft.com/office/drawing/2014/main" id="{37E529B1-F877-9241-9B70-CA09BAE73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10708C-1D74-4942-BF61-A2023F57A56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2C60EF7E-A448-EC4E-AA1B-C80F89482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Objetos de Fronteira </a:t>
            </a:r>
          </a:p>
        </p:txBody>
      </p:sp>
      <p:graphicFrame>
        <p:nvGraphicFramePr>
          <p:cNvPr id="116741" name="Object 3">
            <a:extLst>
              <a:ext uri="{FF2B5EF4-FFF2-40B4-BE49-F238E27FC236}">
                <a16:creationId xmlns:a16="http://schemas.microsoft.com/office/drawing/2014/main" id="{ACAF2368-D1BA-F84A-9289-13C005D1C9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083550" y="44450"/>
          <a:ext cx="8810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Clip" r:id="rId3" imgW="16090900" imgH="23685500" progId="MS_ClipArt_Gallery.2">
                  <p:embed/>
                </p:oleObj>
              </mc:Choice>
              <mc:Fallback>
                <p:oleObj name="Clip" r:id="rId3" imgW="16090900" imgH="2368550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44450"/>
                        <a:ext cx="8810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Rectangle 4">
            <a:extLst>
              <a:ext uri="{FF2B5EF4-FFF2-40B4-BE49-F238E27FC236}">
                <a16:creationId xmlns:a16="http://schemas.microsoft.com/office/drawing/2014/main" id="{9F663039-56BF-6F45-B934-07247051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/>
              <a:t>Realizam a comunicação do sistema com os atores.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traduzem os eventos gerados por um ator em eventos relevantes ao sistema </a:t>
            </a:r>
            <a:r>
              <a:rPr lang="pt-BR" altLang="pt-BR">
                <a:sym typeface="Wingdings" pitchFamily="2" charset="2"/>
              </a:rPr>
              <a:t> eventos de sistema.</a:t>
            </a:r>
            <a:endParaRPr lang="pt-BR" altLang="pt-BR"/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também são responsáveis por apresentar os resultados de uma interação dos objetos em algo inteligível pelo ator.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Existem para que o sistema se comunique com o mundo exterior.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Por conseqüência, são altamente dependentes do ambiente.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/>
              <a:t>Há dois tipos principais de objetos de fronteira: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Os que se comunicam com o usuário (atores humanos): relatórios, páginas HTML, interfaces gráfica desktop, etc.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/>
              <a:t>Os que se comunicam com atores não-humanos (outros sistemas ou dispositivos): protocolos de comunicação.</a:t>
            </a:r>
          </a:p>
        </p:txBody>
      </p:sp>
      <p:pic>
        <p:nvPicPr>
          <p:cNvPr id="116743" name="Picture 5">
            <a:extLst>
              <a:ext uri="{FF2B5EF4-FFF2-40B4-BE49-F238E27FC236}">
                <a16:creationId xmlns:a16="http://schemas.microsoft.com/office/drawing/2014/main" id="{42A7645B-4568-8644-B7F9-4489BE1E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6575"/>
            <a:ext cx="9144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Rodapé 4">
            <a:extLst>
              <a:ext uri="{FF2B5EF4-FFF2-40B4-BE49-F238E27FC236}">
                <a16:creationId xmlns:a16="http://schemas.microsoft.com/office/drawing/2014/main" id="{EC7DF070-DF82-8E49-B22D-284FB09B7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7763" name="Espaço Reservado para Número de Slide 5">
            <a:extLst>
              <a:ext uri="{FF2B5EF4-FFF2-40B4-BE49-F238E27FC236}">
                <a16:creationId xmlns:a16="http://schemas.microsoft.com/office/drawing/2014/main" id="{70B0B4E3-1538-2946-AAF1-4B165333CA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3B828-5BE1-AB4A-AC3E-DAF20BCC2C6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374163D1-2812-3340-B6DC-5E7C1BCD4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Objetos de Controle </a:t>
            </a:r>
          </a:p>
        </p:txBody>
      </p:sp>
      <p:graphicFrame>
        <p:nvGraphicFramePr>
          <p:cNvPr id="117765" name="Object 3">
            <a:hlinkClick r:id="" action="ppaction://ole?verb=0"/>
            <a:extLst>
              <a:ext uri="{FF2B5EF4-FFF2-40B4-BE49-F238E27FC236}">
                <a16:creationId xmlns:a16="http://schemas.microsoft.com/office/drawing/2014/main" id="{3A6B6C6E-59C5-4F47-B3AB-031E283F54F9}"/>
              </a:ext>
            </a:extLst>
          </p:cNvPr>
          <p:cNvGraphicFramePr>
            <a:graphicFrameLocks/>
          </p:cNvGraphicFramePr>
          <p:nvPr>
            <p:ph sz="half" idx="2"/>
          </p:nvPr>
        </p:nvGraphicFramePr>
        <p:xfrm>
          <a:off x="6732588" y="115888"/>
          <a:ext cx="20716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r:id="rId4" imgW="38379400" imgH="32321500" progId="">
                  <p:embed/>
                </p:oleObj>
              </mc:Choice>
              <mc:Fallback>
                <p:oleObj r:id="rId4" imgW="38379400" imgH="3232150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5888"/>
                        <a:ext cx="2071687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Rectangle 4">
            <a:extLst>
              <a:ext uri="{FF2B5EF4-FFF2-40B4-BE49-F238E27FC236}">
                <a16:creationId xmlns:a16="http://schemas.microsoft.com/office/drawing/2014/main" id="{E0C0FC8B-8866-4040-A499-2FAA8A464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pt-BR" altLang="pt-BR"/>
              <a:t>São a “ponte de comunicação” entre objetos de fronteira e objetos de entidade.</a:t>
            </a:r>
          </a:p>
          <a:p>
            <a:pPr eaLnBrk="1" hangingPunct="1"/>
            <a:r>
              <a:rPr lang="pt-BR" altLang="pt-BR"/>
              <a:t>Responsáveis por </a:t>
            </a:r>
            <a:r>
              <a:rPr lang="pt-BR" altLang="pt-BR" u="sng"/>
              <a:t>controlar a lógica de execução</a:t>
            </a:r>
            <a:r>
              <a:rPr lang="pt-BR" altLang="pt-BR"/>
              <a:t> correspondente </a:t>
            </a:r>
            <a:r>
              <a:rPr lang="pt-BR" altLang="pt-BR" u="sng"/>
              <a:t>a um caso de uso</a:t>
            </a:r>
            <a:r>
              <a:rPr lang="pt-BR" altLang="pt-BR"/>
              <a:t>.</a:t>
            </a:r>
          </a:p>
          <a:p>
            <a:pPr eaLnBrk="1" hangingPunct="1"/>
            <a:r>
              <a:rPr lang="pt-BR" altLang="pt-BR"/>
              <a:t>Decidem o que o sistema deve fazer quando um evento de sistema ocorre.</a:t>
            </a:r>
          </a:p>
          <a:p>
            <a:pPr lvl="1" eaLnBrk="1" hangingPunct="1"/>
            <a:r>
              <a:rPr lang="pt-BR" altLang="pt-BR"/>
              <a:t>Eles realizam o controle do processamento</a:t>
            </a:r>
          </a:p>
          <a:p>
            <a:pPr lvl="1" eaLnBrk="1" hangingPunct="1"/>
            <a:r>
              <a:rPr lang="pt-BR" altLang="pt-BR"/>
              <a:t>Agem como </a:t>
            </a:r>
            <a:r>
              <a:rPr lang="pt-BR" altLang="pt-BR" b="1" i="1"/>
              <a:t>gerentes</a:t>
            </a:r>
            <a:r>
              <a:rPr lang="pt-BR" altLang="pt-BR"/>
              <a:t> (coordenadores, controladores) dos outros objetos para a realização de um caso de uso.</a:t>
            </a:r>
          </a:p>
          <a:p>
            <a:pPr eaLnBrk="1" hangingPunct="1"/>
            <a:r>
              <a:rPr lang="pt-BR" altLang="pt-BR"/>
              <a:t>Traduzem </a:t>
            </a:r>
            <a:r>
              <a:rPr lang="pt-BR" altLang="pt-BR" b="1" u="sng"/>
              <a:t>eventos de sistema</a:t>
            </a:r>
            <a:r>
              <a:rPr lang="pt-BR" altLang="pt-BR"/>
              <a:t> em operações que devem ser realizadas pelos demais objetos.</a:t>
            </a:r>
          </a:p>
        </p:txBody>
      </p:sp>
      <p:pic>
        <p:nvPicPr>
          <p:cNvPr id="117767" name="Picture 5">
            <a:extLst>
              <a:ext uri="{FF2B5EF4-FFF2-40B4-BE49-F238E27FC236}">
                <a16:creationId xmlns:a16="http://schemas.microsoft.com/office/drawing/2014/main" id="{ED7E2588-3108-1449-9E2A-F6869613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6575"/>
            <a:ext cx="685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Rodapé 3">
            <a:extLst>
              <a:ext uri="{FF2B5EF4-FFF2-40B4-BE49-F238E27FC236}">
                <a16:creationId xmlns:a16="http://schemas.microsoft.com/office/drawing/2014/main" id="{B2E1F4D6-752C-3547-AB8C-E92D93C7F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19811" name="Espaço Reservado para Número de Slide 4">
            <a:extLst>
              <a:ext uri="{FF2B5EF4-FFF2-40B4-BE49-F238E27FC236}">
                <a16:creationId xmlns:a16="http://schemas.microsoft.com/office/drawing/2014/main" id="{406938FA-51FD-6746-91CF-AC22B2738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85948-8AE7-8E45-BFEB-2DD442D9C296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66370608-0BB8-2544-A7B3-979E49B65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Importância da Categorização BCE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4263A3D8-0D1B-8948-831D-0684E68AA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A categorização BCE parte do princípio de que cada objeto em um SSOO é especialista em realizar um de três tipos de tarefa, a saber: </a:t>
            </a:r>
          </a:p>
          <a:p>
            <a:pPr lvl="1" eaLnBrk="1" hangingPunct="1"/>
            <a:r>
              <a:rPr lang="pt-BR" altLang="pt-BR" sz="1800"/>
              <a:t>se comunicar com atores (</a:t>
            </a:r>
            <a:r>
              <a:rPr lang="pt-BR" altLang="pt-BR" sz="1800" b="1"/>
              <a:t>fronteira</a:t>
            </a:r>
            <a:r>
              <a:rPr lang="pt-BR" altLang="pt-BR" sz="1800"/>
              <a:t>), </a:t>
            </a:r>
          </a:p>
          <a:p>
            <a:pPr lvl="1" eaLnBrk="1" hangingPunct="1"/>
            <a:r>
              <a:rPr lang="pt-BR" altLang="pt-BR" sz="1800"/>
              <a:t>manter as informações (</a:t>
            </a:r>
            <a:r>
              <a:rPr lang="pt-BR" altLang="pt-BR" sz="1800" b="1"/>
              <a:t>entidade</a:t>
            </a:r>
            <a:r>
              <a:rPr lang="pt-BR" altLang="pt-BR" sz="1800"/>
              <a:t>) ou </a:t>
            </a:r>
          </a:p>
          <a:p>
            <a:pPr lvl="1" eaLnBrk="1" hangingPunct="1"/>
            <a:r>
              <a:rPr lang="pt-BR" altLang="pt-BR" sz="1800"/>
              <a:t>coordenar a realização de um caso de uso (</a:t>
            </a:r>
            <a:r>
              <a:rPr lang="pt-BR" altLang="pt-BR" sz="1800" b="1"/>
              <a:t>controle</a:t>
            </a:r>
            <a:r>
              <a:rPr lang="pt-BR" altLang="pt-BR" sz="1800"/>
              <a:t>).</a:t>
            </a:r>
          </a:p>
          <a:p>
            <a:pPr eaLnBrk="1" hangingPunct="1"/>
            <a:r>
              <a:rPr lang="pt-BR" altLang="pt-BR" sz="2000"/>
              <a:t>A categorização BCE é uma “receita de bolo” para identificar objetos participantes da realização de um caso de uso.</a:t>
            </a:r>
          </a:p>
          <a:p>
            <a:pPr eaLnBrk="1" hangingPunct="1"/>
            <a:r>
              <a:rPr lang="pt-BR" altLang="pt-BR"/>
              <a:t>A importância dessa categorização está relacionada à capacidade de </a:t>
            </a:r>
            <a:r>
              <a:rPr lang="pt-BR" altLang="pt-BR" u="sng"/>
              <a:t>adaptação a eventuais mudanças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Se cada objeto tem atribuições específicas dentro do sistema, mudanças podem ser </a:t>
            </a:r>
            <a:r>
              <a:rPr lang="pt-BR" altLang="pt-BR" u="sng"/>
              <a:t>menos complexas</a:t>
            </a:r>
            <a:r>
              <a:rPr lang="pt-BR" altLang="pt-BR"/>
              <a:t> e </a:t>
            </a:r>
            <a:r>
              <a:rPr lang="pt-BR" altLang="pt-BR" u="sng"/>
              <a:t>mais localizadas</a:t>
            </a:r>
            <a:r>
              <a:rPr lang="pt-BR" altLang="pt-BR"/>
              <a:t>.</a:t>
            </a:r>
          </a:p>
          <a:p>
            <a:pPr lvl="1" eaLnBrk="1" hangingPunct="1"/>
            <a:r>
              <a:rPr lang="pt-BR" altLang="pt-BR"/>
              <a:t>Uma modificação em uma parte do sistema tem menos possibilidades de resultar em mudanças em outras partes.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>
            <a:extLst>
              <a:ext uri="{FF2B5EF4-FFF2-40B4-BE49-F238E27FC236}">
                <a16:creationId xmlns:a16="http://schemas.microsoft.com/office/drawing/2014/main" id="{85C8E1AE-C214-E541-9D89-EB9613CEC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5363" name="Espaço Reservado para Número de Slide 4">
            <a:extLst>
              <a:ext uri="{FF2B5EF4-FFF2-40B4-BE49-F238E27FC236}">
                <a16:creationId xmlns:a16="http://schemas.microsoft.com/office/drawing/2014/main" id="{34A63573-03D8-D048-875A-41E1A9D4C9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F84B0A-B5C5-D541-BB38-BD645AAD472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A9444AB-8A3A-1D44-AF68-DA142B8DD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Modelo de Análise: Foco no Problema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5E8B2BE-FF50-DC4E-9F04-B41C75946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modelo de análise </a:t>
            </a:r>
            <a:r>
              <a:rPr lang="pt-BR" altLang="pt-BR" u="sng"/>
              <a:t>não</a:t>
            </a:r>
            <a:r>
              <a:rPr lang="pt-BR" altLang="pt-BR"/>
              <a:t> representa detalhes da solução do problema.</a:t>
            </a:r>
          </a:p>
          <a:p>
            <a:pPr lvl="1" eaLnBrk="1" hangingPunct="1"/>
            <a:r>
              <a:rPr lang="pt-BR" altLang="pt-BR"/>
              <a:t>Embora este sirva de ponto de partida para uma posterior definição das classes de software (especificação).</a:t>
            </a: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B15A29B8-0748-D94D-AFBD-A9B8BFE7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22600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Venda</a:t>
            </a:r>
          </a:p>
        </p:txBody>
      </p:sp>
      <p:sp>
        <p:nvSpPr>
          <p:cNvPr id="15367" name="Text Box 5">
            <a:extLst>
              <a:ext uri="{FF2B5EF4-FFF2-40B4-BE49-F238E27FC236}">
                <a16:creationId xmlns:a16="http://schemas.microsoft.com/office/drawing/2014/main" id="{EDF7E5B8-0C79-D042-A2F4-7E974D8E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03600"/>
            <a:ext cx="1143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data</a:t>
            </a:r>
            <a:br>
              <a:rPr lang="pt-BR" altLang="pt-BR" sz="1800">
                <a:cs typeface="Arial" panose="020B0604020202020204" pitchFamily="34" charset="0"/>
              </a:rPr>
            </a:br>
            <a:r>
              <a:rPr lang="pt-BR" altLang="pt-BR" sz="1800">
                <a:cs typeface="Arial" panose="020B0604020202020204" pitchFamily="34" charset="0"/>
              </a:rPr>
              <a:t>hora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03F3CD08-039D-9A4B-B74E-299105E4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98988"/>
            <a:ext cx="2362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Venda</a:t>
            </a:r>
          </a:p>
        </p:txBody>
      </p:sp>
      <p:sp>
        <p:nvSpPr>
          <p:cNvPr id="15369" name="Text Box 7">
            <a:extLst>
              <a:ext uri="{FF2B5EF4-FFF2-40B4-BE49-F238E27FC236}">
                <a16:creationId xmlns:a16="http://schemas.microsoft.com/office/drawing/2014/main" id="{F5E7FB51-B5D8-1F45-8F98-E717ECB4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979988"/>
            <a:ext cx="2362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-data:Date</a:t>
            </a:r>
            <a:br>
              <a:rPr lang="pt-BR" altLang="pt-BR" sz="1800">
                <a:cs typeface="Arial" panose="020B0604020202020204" pitchFamily="34" charset="0"/>
              </a:rPr>
            </a:br>
            <a:r>
              <a:rPr lang="pt-BR" altLang="pt-BR" sz="1800">
                <a:cs typeface="Arial" panose="020B0604020202020204" pitchFamily="34" charset="0"/>
              </a:rPr>
              <a:t>-hora:Time</a:t>
            </a:r>
          </a:p>
        </p:txBody>
      </p:sp>
      <p:sp>
        <p:nvSpPr>
          <p:cNvPr id="15370" name="Text Box 8">
            <a:extLst>
              <a:ext uri="{FF2B5EF4-FFF2-40B4-BE49-F238E27FC236}">
                <a16:creationId xmlns:a16="http://schemas.microsoft.com/office/drawing/2014/main" id="{BA80500D-3DF7-4740-874F-53021B057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27688"/>
            <a:ext cx="2362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+getTotal():Currency</a:t>
            </a:r>
          </a:p>
        </p:txBody>
      </p:sp>
      <p:sp>
        <p:nvSpPr>
          <p:cNvPr id="15371" name="Text Box 9">
            <a:extLst>
              <a:ext uri="{FF2B5EF4-FFF2-40B4-BE49-F238E27FC236}">
                <a16:creationId xmlns:a16="http://schemas.microsoft.com/office/drawing/2014/main" id="{13015DBB-3817-7247-B253-E400E478E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845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>
              <a:cs typeface="Arial" panose="020B0604020202020204" pitchFamily="34" charset="0"/>
            </a:endParaRPr>
          </a:p>
        </p:txBody>
      </p:sp>
      <p:sp>
        <p:nvSpPr>
          <p:cNvPr id="15372" name="Text Box 10">
            <a:extLst>
              <a:ext uri="{FF2B5EF4-FFF2-40B4-BE49-F238E27FC236}">
                <a16:creationId xmlns:a16="http://schemas.microsoft.com/office/drawing/2014/main" id="{D5C1AD61-5840-E34D-A57E-203D24B89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1787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Pagamento</a:t>
            </a:r>
          </a:p>
        </p:txBody>
      </p:sp>
      <p:sp>
        <p:nvSpPr>
          <p:cNvPr id="15373" name="Text Box 11">
            <a:extLst>
              <a:ext uri="{FF2B5EF4-FFF2-40B4-BE49-F238E27FC236}">
                <a16:creationId xmlns:a16="http://schemas.microsoft.com/office/drawing/2014/main" id="{D9DAD319-ED17-6744-BC3E-B5B55E3E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7982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quantia</a:t>
            </a:r>
          </a:p>
        </p:txBody>
      </p:sp>
      <p:sp>
        <p:nvSpPr>
          <p:cNvPr id="15374" name="Line 12">
            <a:extLst>
              <a:ext uri="{FF2B5EF4-FFF2-40B4-BE49-F238E27FC236}">
                <a16:creationId xmlns:a16="http://schemas.microsoft.com/office/drawing/2014/main" id="{1FF46F67-CBF6-134C-A323-BB3E1A3B7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5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75" name="Text Box 13">
            <a:extLst>
              <a:ext uri="{FF2B5EF4-FFF2-40B4-BE49-F238E27FC236}">
                <a16:creationId xmlns:a16="http://schemas.microsoft.com/office/drawing/2014/main" id="{F4791A32-3199-DF49-9284-26C4C59FE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556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76" name="Text Box 14">
            <a:extLst>
              <a:ext uri="{FF2B5EF4-FFF2-40B4-BE49-F238E27FC236}">
                <a16:creationId xmlns:a16="http://schemas.microsoft.com/office/drawing/2014/main" id="{7F36FB1B-4370-224D-A983-836C3285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560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77" name="Text Box 15">
            <a:extLst>
              <a:ext uri="{FF2B5EF4-FFF2-40B4-BE49-F238E27FC236}">
                <a16:creationId xmlns:a16="http://schemas.microsoft.com/office/drawing/2014/main" id="{F9C21248-910C-6A46-A44D-8676E0BD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5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Pago-por</a:t>
            </a:r>
          </a:p>
        </p:txBody>
      </p:sp>
      <p:sp>
        <p:nvSpPr>
          <p:cNvPr id="15378" name="Text Box 16">
            <a:extLst>
              <a:ext uri="{FF2B5EF4-FFF2-40B4-BE49-F238E27FC236}">
                <a16:creationId xmlns:a16="http://schemas.microsoft.com/office/drawing/2014/main" id="{8D0A751A-E291-0848-8136-CEBD95F5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037138"/>
            <a:ext cx="297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Pagamento</a:t>
            </a:r>
          </a:p>
        </p:txBody>
      </p:sp>
      <p:sp>
        <p:nvSpPr>
          <p:cNvPr id="15379" name="Text Box 17">
            <a:extLst>
              <a:ext uri="{FF2B5EF4-FFF2-40B4-BE49-F238E27FC236}">
                <a16:creationId xmlns:a16="http://schemas.microsoft.com/office/drawing/2014/main" id="{8FFBA5FA-D82D-BC45-9809-2FE71855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4963"/>
            <a:ext cx="2971800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-quantia: Currency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1800">
              <a:cs typeface="Arial" panose="020B0604020202020204" pitchFamily="34" charset="0"/>
            </a:endParaRPr>
          </a:p>
        </p:txBody>
      </p:sp>
      <p:sp>
        <p:nvSpPr>
          <p:cNvPr id="15380" name="Text Box 18">
            <a:extLst>
              <a:ext uri="{FF2B5EF4-FFF2-40B4-BE49-F238E27FC236}">
                <a16:creationId xmlns:a16="http://schemas.microsoft.com/office/drawing/2014/main" id="{7035B3C5-32C0-994E-8851-0C15F913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18188"/>
            <a:ext cx="297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+getValor(): Currency</a:t>
            </a:r>
          </a:p>
        </p:txBody>
      </p:sp>
      <p:sp>
        <p:nvSpPr>
          <p:cNvPr id="15381" name="Line 19">
            <a:extLst>
              <a:ext uri="{FF2B5EF4-FFF2-40B4-BE49-F238E27FC236}">
                <a16:creationId xmlns:a16="http://schemas.microsoft.com/office/drawing/2014/main" id="{0298B898-BF57-C342-BE2A-137C53E68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895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82" name="Text Box 20">
            <a:extLst>
              <a:ext uri="{FF2B5EF4-FFF2-40B4-BE49-F238E27FC236}">
                <a16:creationId xmlns:a16="http://schemas.microsoft.com/office/drawing/2014/main" id="{1F7C2464-28C2-504E-BDBD-3B20CE5C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323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83" name="Text Box 21">
            <a:extLst>
              <a:ext uri="{FF2B5EF4-FFF2-40B4-BE49-F238E27FC236}">
                <a16:creationId xmlns:a16="http://schemas.microsoft.com/office/drawing/2014/main" id="{B36F1870-39DA-3F4B-97C3-156982632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323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84" name="Text Box 22">
            <a:extLst>
              <a:ext uri="{FF2B5EF4-FFF2-40B4-BE49-F238E27FC236}">
                <a16:creationId xmlns:a16="http://schemas.microsoft.com/office/drawing/2014/main" id="{33C54A14-93B8-D349-A6E2-A9ED36EF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323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>
                <a:cs typeface="Arial" panose="020B0604020202020204" pitchFamily="34" charset="0"/>
              </a:rPr>
              <a:t>Pago-por</a:t>
            </a:r>
          </a:p>
        </p:txBody>
      </p:sp>
      <p:sp>
        <p:nvSpPr>
          <p:cNvPr id="15385" name="Line 23">
            <a:extLst>
              <a:ext uri="{FF2B5EF4-FFF2-40B4-BE49-F238E27FC236}">
                <a16:creationId xmlns:a16="http://schemas.microsoft.com/office/drawing/2014/main" id="{DC3C4F19-A7DB-3843-9800-B6E80CAD0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2941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86" name="Text Box 24">
            <a:extLst>
              <a:ext uri="{FF2B5EF4-FFF2-40B4-BE49-F238E27FC236}">
                <a16:creationId xmlns:a16="http://schemas.microsoft.com/office/drawing/2014/main" id="{55FA624D-C8DD-794E-B59D-FABE6F5F2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941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cs typeface="Arial" panose="020B0604020202020204" pitchFamily="34" charset="0"/>
              </a:rPr>
              <a:t>Projeto (Especificação)</a:t>
            </a:r>
            <a:endParaRPr lang="pt-BR" altLang="pt-BR" sz="1800">
              <a:cs typeface="Arial" panose="020B0604020202020204" pitchFamily="34" charset="0"/>
            </a:endParaRPr>
          </a:p>
        </p:txBody>
      </p:sp>
      <p:sp>
        <p:nvSpPr>
          <p:cNvPr id="15387" name="Text Box 25">
            <a:extLst>
              <a:ext uri="{FF2B5EF4-FFF2-40B4-BE49-F238E27FC236}">
                <a16:creationId xmlns:a16="http://schemas.microsoft.com/office/drawing/2014/main" id="{F8179F1A-5F5A-244B-B912-8B3AA66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098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>
                <a:cs typeface="Arial" panose="020B0604020202020204" pitchFamily="34" charset="0"/>
              </a:rPr>
              <a:t>Análise</a:t>
            </a:r>
            <a:endParaRPr lang="pt-BR" altLang="pt-BR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Rodapé 3">
            <a:extLst>
              <a:ext uri="{FF2B5EF4-FFF2-40B4-BE49-F238E27FC236}">
                <a16:creationId xmlns:a16="http://schemas.microsoft.com/office/drawing/2014/main" id="{695AE8BE-5236-144E-8BC1-C08048D07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0835" name="Espaço Reservado para Número de Slide 4">
            <a:extLst>
              <a:ext uri="{FF2B5EF4-FFF2-40B4-BE49-F238E27FC236}">
                <a16:creationId xmlns:a16="http://schemas.microsoft.com/office/drawing/2014/main" id="{FE59E56E-184B-F34F-8453-2B1884E0C9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08264-F9FD-7545-A263-6FEF26863AD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A426B223-9AB5-F846-8A07-7ECC248BE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Visões de Classes Participantes</a:t>
            </a:r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5D6FE65B-A078-FE4F-9E0C-478DCD31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pt-BR" altLang="pt-BR"/>
              <a:t>Uma </a:t>
            </a:r>
            <a:r>
              <a:rPr lang="pt-BR" altLang="pt-BR">
                <a:solidFill>
                  <a:srgbClr val="FF3300"/>
                </a:solidFill>
              </a:rPr>
              <a:t>Visão de Classes Participantes</a:t>
            </a:r>
            <a:r>
              <a:rPr lang="pt-BR" altLang="pt-BR"/>
              <a:t> (VCP) é um diagrama das classes cujos objetos participam da realização de determinado caso de uso.</a:t>
            </a:r>
          </a:p>
          <a:p>
            <a:pPr lvl="1" eaLnBrk="1" hangingPunct="1"/>
            <a:r>
              <a:rPr lang="pt-BR" altLang="pt-BR"/>
              <a:t>É uma recomendação do UP (Unified Process). UP: “definir uma VCP por caso de uso”</a:t>
            </a:r>
          </a:p>
          <a:p>
            <a:pPr lvl="1" eaLnBrk="1" hangingPunct="1"/>
            <a:r>
              <a:rPr lang="pt-BR" altLang="pt-BR"/>
              <a:t>Termo original: </a:t>
            </a:r>
            <a:r>
              <a:rPr lang="pt-BR" altLang="pt-BR" i="1"/>
              <a:t>View Of Participating Classes</a:t>
            </a:r>
            <a:r>
              <a:rPr lang="pt-BR" altLang="pt-BR"/>
              <a:t> (VOPC).</a:t>
            </a:r>
          </a:p>
          <a:p>
            <a:pPr eaLnBrk="1" hangingPunct="1"/>
            <a:r>
              <a:rPr lang="pt-BR" altLang="pt-BR"/>
              <a:t>Em uma VCP, são representados objetos de fronteira, de entidade e de controle </a:t>
            </a:r>
            <a:r>
              <a:rPr lang="pt-BR" altLang="pt-BR" u="sng"/>
              <a:t>para um caso de uso particular</a:t>
            </a:r>
            <a:r>
              <a:rPr lang="pt-BR" altLang="pt-BR"/>
              <a:t>.</a:t>
            </a:r>
          </a:p>
          <a:p>
            <a:pPr eaLnBrk="1" hangingPunct="1"/>
            <a:r>
              <a:rPr lang="pt-BR" altLang="pt-BR"/>
              <a:t>Uma VCP é definida através da utilização da categorização BCE previamente descrita...vide próximo slide.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Rodapé 3">
            <a:extLst>
              <a:ext uri="{FF2B5EF4-FFF2-40B4-BE49-F238E27FC236}">
                <a16:creationId xmlns:a16="http://schemas.microsoft.com/office/drawing/2014/main" id="{AE659ED1-1042-E442-81A9-BA71AFCCB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1859" name="Espaço Reservado para Número de Slide 4">
            <a:extLst>
              <a:ext uri="{FF2B5EF4-FFF2-40B4-BE49-F238E27FC236}">
                <a16:creationId xmlns:a16="http://schemas.microsoft.com/office/drawing/2014/main" id="{A7EECED1-0887-5B47-B30F-D1BABC646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F80DB-D534-D341-ACAC-9A930903C419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4294CD5A-FFD6-9E4E-A580-6FB0C5C6C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uma VCP</a:t>
            </a:r>
          </a:p>
        </p:txBody>
      </p:sp>
      <p:graphicFrame>
        <p:nvGraphicFramePr>
          <p:cNvPr id="121861" name="Object 3">
            <a:extLst>
              <a:ext uri="{FF2B5EF4-FFF2-40B4-BE49-F238E27FC236}">
                <a16:creationId xmlns:a16="http://schemas.microsoft.com/office/drawing/2014/main" id="{77D76F7F-75B8-2D46-9B20-C8EDDCBC879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8175" y="2781300"/>
          <a:ext cx="518318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Visio" r:id="rId3" imgW="3251200" imgH="2387600" progId="Visio.Drawing.6">
                  <p:embed/>
                </p:oleObj>
              </mc:Choice>
              <mc:Fallback>
                <p:oleObj name="Visio" r:id="rId3" imgW="3251200" imgH="23876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518318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Rectangle 4">
            <a:extLst>
              <a:ext uri="{FF2B5EF4-FFF2-40B4-BE49-F238E27FC236}">
                <a16:creationId xmlns:a16="http://schemas.microsoft.com/office/drawing/2014/main" id="{CB5A096F-E6D0-CB42-BFD7-CE1CD6AC7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43597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/>
              <a:t>Uma VCP representa a estrutura das classes que participam da realização de um caso de uso em particular.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Espaço Reservado para Rodapé 3">
            <a:extLst>
              <a:ext uri="{FF2B5EF4-FFF2-40B4-BE49-F238E27FC236}">
                <a16:creationId xmlns:a16="http://schemas.microsoft.com/office/drawing/2014/main" id="{CC8D0F6C-E552-1D4D-92AF-636A92E20C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2883" name="Espaço Reservado para Número de Slide 4">
            <a:extLst>
              <a:ext uri="{FF2B5EF4-FFF2-40B4-BE49-F238E27FC236}">
                <a16:creationId xmlns:a16="http://schemas.microsoft.com/office/drawing/2014/main" id="{5462AC32-5DAF-C94A-BFC7-3C990A0255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CDF30E-DDF0-E44E-8D0F-4128E6A8AB28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685C623D-7F20-7045-9D1B-EC0AD1C32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Construção de uma VCP</a:t>
            </a: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538249F0-E46B-FC4F-8A89-887017703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Para cada caso de uso:</a:t>
            </a:r>
          </a:p>
          <a:p>
            <a:pPr lvl="1" eaLnBrk="1" hangingPunct="1"/>
            <a:r>
              <a:rPr lang="pt-BR" altLang="pt-BR"/>
              <a:t>Adicione uma fronteira para cada elemento de interface gráfica principal, tais com uma tela (formulário) ou relatório.</a:t>
            </a:r>
          </a:p>
          <a:p>
            <a:pPr lvl="1" eaLnBrk="1" hangingPunct="1"/>
            <a:r>
              <a:rPr lang="pt-BR" altLang="pt-BR"/>
              <a:t>Adicione uma fronteira para cada ator não-humano (por exemplo, outro sistema).</a:t>
            </a:r>
          </a:p>
          <a:p>
            <a:pPr lvl="1" eaLnBrk="1" hangingPunct="1"/>
            <a:r>
              <a:rPr lang="pt-BR" altLang="pt-BR"/>
              <a:t>Adicione um ou mais controladores para gerenciar o processo de realização do caso de uso.</a:t>
            </a:r>
          </a:p>
          <a:p>
            <a:pPr lvl="1" eaLnBrk="1" hangingPunct="1"/>
            <a:r>
              <a:rPr lang="pt-BR" altLang="pt-BR"/>
              <a:t>Adicione uma entidade para cada conceito do negócio.</a:t>
            </a:r>
          </a:p>
          <a:p>
            <a:pPr lvl="2" eaLnBrk="1" hangingPunct="1"/>
            <a:r>
              <a:rPr lang="pt-BR" altLang="pt-BR" sz="1800"/>
              <a:t>Esses objetos são originários do modelo conceitual.</a:t>
            </a:r>
          </a:p>
          <a:p>
            <a:pPr eaLnBrk="1" hangingPunct="1"/>
            <a:r>
              <a:rPr lang="pt-BR" altLang="pt-BR"/>
              <a:t>Os estereótipos gráficos definidos pela UML podem ser utilizados.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Rodapé 4">
            <a:extLst>
              <a:ext uri="{FF2B5EF4-FFF2-40B4-BE49-F238E27FC236}">
                <a16:creationId xmlns:a16="http://schemas.microsoft.com/office/drawing/2014/main" id="{52604F1F-5390-EE46-ACC5-1082E33DC4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3907" name="Espaço Reservado para Número de Slide 5">
            <a:extLst>
              <a:ext uri="{FF2B5EF4-FFF2-40B4-BE49-F238E27FC236}">
                <a16:creationId xmlns:a16="http://schemas.microsoft.com/office/drawing/2014/main" id="{59F57470-830B-F442-A261-27C6647C7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B0E24C-B105-A943-A904-BF5430A5DECB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F107C81A-1EBC-5B44-8882-4A5D38303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VCP (exemplo) – Realizar Inscrição</a:t>
            </a:r>
          </a:p>
        </p:txBody>
      </p:sp>
      <p:pic>
        <p:nvPicPr>
          <p:cNvPr id="123909" name="Picture 3" descr="Figura_05_47">
            <a:extLst>
              <a:ext uri="{FF2B5EF4-FFF2-40B4-BE49-F238E27FC236}">
                <a16:creationId xmlns:a16="http://schemas.microsoft.com/office/drawing/2014/main" id="{6D228E14-6CB5-9343-8BE5-6257F3056AF4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628775"/>
            <a:ext cx="8856663" cy="4929188"/>
          </a:xfrm>
          <a:noFill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ço Reservado para Rodapé 3">
            <a:extLst>
              <a:ext uri="{FF2B5EF4-FFF2-40B4-BE49-F238E27FC236}">
                <a16:creationId xmlns:a16="http://schemas.microsoft.com/office/drawing/2014/main" id="{19378B19-E21F-1545-9AF4-6604C5462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4931" name="Espaço Reservado para Número de Slide 4">
            <a:extLst>
              <a:ext uri="{FF2B5EF4-FFF2-40B4-BE49-F238E27FC236}">
                <a16:creationId xmlns:a16="http://schemas.microsoft.com/office/drawing/2014/main" id="{A085CC76-0970-354B-8630-140083899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D42E6-9319-C440-A739-382BDA8A8FE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85A072A6-CB2B-DB46-826D-3378AA18C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pt-BR" altLang="pt-BR"/>
              <a:t>Regras Estruturais em uma VCP</a:t>
            </a:r>
          </a:p>
        </p:txBody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E577E985-4E6C-5144-B79D-DEFC65C58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Durante a fase de análise, use as regras a seguir para definir a VCP para um caso de uso.</a:t>
            </a:r>
          </a:p>
          <a:p>
            <a:pPr lvl="1" eaLnBrk="1" hangingPunct="1"/>
            <a:r>
              <a:rPr lang="pt-BR" altLang="pt-BR" sz="2400"/>
              <a:t>Atores somente podem interagir com objetos de fronteira. </a:t>
            </a:r>
          </a:p>
          <a:p>
            <a:pPr lvl="1" eaLnBrk="1" hangingPunct="1"/>
            <a:r>
              <a:rPr lang="pt-BR" altLang="pt-BR" sz="2400"/>
              <a:t>Objetos de fronteira somente podem interagir com controladores e atores. </a:t>
            </a:r>
          </a:p>
          <a:p>
            <a:pPr lvl="1" eaLnBrk="1" hangingPunct="1"/>
            <a:r>
              <a:rPr lang="pt-BR" altLang="pt-BR" sz="2400"/>
              <a:t>Objetos de entidade somente podem interagir (receber requisições) com controladores. </a:t>
            </a:r>
          </a:p>
          <a:p>
            <a:pPr lvl="1" eaLnBrk="1" hangingPunct="1"/>
            <a:r>
              <a:rPr lang="pt-BR" altLang="pt-BR" sz="2400"/>
              <a:t>Controladores somente podem interagir com objetos de fronteira e objetos de entidade, e com (eventuais) outros controladores.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Rodapé 3">
            <a:extLst>
              <a:ext uri="{FF2B5EF4-FFF2-40B4-BE49-F238E27FC236}">
                <a16:creationId xmlns:a16="http://schemas.microsoft.com/office/drawing/2014/main" id="{4FA10C20-D2BB-B64C-870B-1A17EE7C56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5955" name="Espaço Reservado para Número de Slide 4">
            <a:extLst>
              <a:ext uri="{FF2B5EF4-FFF2-40B4-BE49-F238E27FC236}">
                <a16:creationId xmlns:a16="http://schemas.microsoft.com/office/drawing/2014/main" id="{825847CB-1262-0D4F-B61E-757FF2D77B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D8864-6663-234A-B035-0FB68351EA8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134060B3-F7B4-C040-B90D-735F4C07A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Responsabilidades de uma Classe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F08B4B03-EDE7-BD46-84C6-D206A7F99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Em um SSOO, objetos encapsulam comportamento.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O comportamento de um objeto é definido de tal forma que ele possa cumprir com suas </a:t>
            </a:r>
            <a:r>
              <a:rPr lang="pt-BR" altLang="pt-BR" b="1" i="1"/>
              <a:t>responsabilidades</a:t>
            </a:r>
            <a:r>
              <a:rPr lang="pt-BR" altLang="pt-B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Uma responsabilidade é uma obrigação que um objeto tem para com o sistema no qual ele está inserido.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Através delas, um objeto colabora (ajuda) com outros para que os objetivos do sistema sejam alcançados.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Na prática, uma responsabilidade é alguma coisa que um objeto </a:t>
            </a:r>
            <a:r>
              <a:rPr lang="pt-BR" altLang="pt-BR">
                <a:solidFill>
                  <a:srgbClr val="FF3300"/>
                </a:solidFill>
              </a:rPr>
              <a:t>conhece</a:t>
            </a:r>
            <a:r>
              <a:rPr lang="pt-BR" altLang="pt-BR"/>
              <a:t> ou </a:t>
            </a:r>
            <a:r>
              <a:rPr lang="pt-BR" altLang="pt-BR">
                <a:solidFill>
                  <a:srgbClr val="FF3300"/>
                </a:solidFill>
              </a:rPr>
              <a:t>sabe fazer</a:t>
            </a:r>
            <a:r>
              <a:rPr lang="pt-BR" altLang="pt-BR" i="1"/>
              <a:t> </a:t>
            </a:r>
            <a:r>
              <a:rPr lang="pt-BR" altLang="pt-BR"/>
              <a:t>(sozinho ou “pedindo ajuda”).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Se um objeto tem uma responsabilidade com a qual não pode cumprir sozinho, ele deve requisitar </a:t>
            </a:r>
            <a:r>
              <a:rPr lang="pt-BR" altLang="pt-BR">
                <a:solidFill>
                  <a:srgbClr val="FF3300"/>
                </a:solidFill>
              </a:rPr>
              <a:t>colaborações</a:t>
            </a:r>
            <a:r>
              <a:rPr lang="pt-BR" altLang="pt-BR"/>
              <a:t> de outros objetos.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Rodapé 3">
            <a:extLst>
              <a:ext uri="{FF2B5EF4-FFF2-40B4-BE49-F238E27FC236}">
                <a16:creationId xmlns:a16="http://schemas.microsoft.com/office/drawing/2014/main" id="{CB56BA5B-5098-6E49-877E-B7D02DD4D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8003" name="Espaço Reservado para Número de Slide 4">
            <a:extLst>
              <a:ext uri="{FF2B5EF4-FFF2-40B4-BE49-F238E27FC236}">
                <a16:creationId xmlns:a16="http://schemas.microsoft.com/office/drawing/2014/main" id="{9A1D2B76-759E-F243-96C1-8DA610C89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AB3468-8013-C145-BD87-E5C10E9479F5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CC96EA49-5A57-4A48-993C-46AC228AC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Responsabilidades e Colaboradores 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CF84F025-095B-3346-B6CC-C25776BD4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000"/>
              <a:t>Exemplo: considere clientes e seus pedidos:</a:t>
            </a:r>
          </a:p>
          <a:p>
            <a:pPr lvl="1" eaLnBrk="1" hangingPunct="1"/>
            <a:r>
              <a:rPr lang="pt-BR" altLang="pt-BR" sz="1800"/>
              <a:t>Um objeto Cliente </a:t>
            </a:r>
            <a:r>
              <a:rPr lang="pt-BR" altLang="pt-BR" sz="1800" i="1"/>
              <a:t>conhece</a:t>
            </a:r>
            <a:r>
              <a:rPr lang="pt-BR" altLang="pt-BR" sz="1800"/>
              <a:t> seu nome, seu endereço, seu telefone, etc.</a:t>
            </a:r>
          </a:p>
          <a:p>
            <a:pPr lvl="1" eaLnBrk="1" hangingPunct="1"/>
            <a:r>
              <a:rPr lang="pt-BR" altLang="pt-BR" sz="1800"/>
              <a:t>Um objeto Pedido </a:t>
            </a:r>
            <a:r>
              <a:rPr lang="pt-BR" altLang="pt-BR" sz="1800" i="1"/>
              <a:t>conhece</a:t>
            </a:r>
            <a:r>
              <a:rPr lang="pt-BR" altLang="pt-BR" sz="1800"/>
              <a:t> sua data de realização, </a:t>
            </a:r>
            <a:r>
              <a:rPr lang="pt-BR" altLang="pt-BR" sz="1800" i="1"/>
              <a:t>conhece</a:t>
            </a:r>
            <a:r>
              <a:rPr lang="pt-BR" altLang="pt-BR" sz="1800"/>
              <a:t> o seu cliente, </a:t>
            </a:r>
            <a:r>
              <a:rPr lang="pt-BR" altLang="pt-BR" sz="1800" i="1"/>
              <a:t>conhece</a:t>
            </a:r>
            <a:r>
              <a:rPr lang="pt-BR" altLang="pt-BR" sz="1800"/>
              <a:t> os seus itens componentes e </a:t>
            </a:r>
            <a:r>
              <a:rPr lang="pt-BR" altLang="pt-BR" sz="1800" i="1"/>
              <a:t>sabe</a:t>
            </a:r>
            <a:r>
              <a:rPr lang="pt-BR" altLang="pt-BR" sz="1800"/>
              <a:t> </a:t>
            </a:r>
            <a:r>
              <a:rPr lang="pt-BR" altLang="pt-BR" sz="1800" i="1"/>
              <a:t>fazer</a:t>
            </a:r>
            <a:r>
              <a:rPr lang="pt-BR" altLang="pt-BR" sz="1800"/>
              <a:t> o cálculo do seu total.</a:t>
            </a:r>
          </a:p>
          <a:p>
            <a:pPr eaLnBrk="1" hangingPunct="1"/>
            <a:r>
              <a:rPr lang="pt-BR" altLang="pt-BR" sz="2000"/>
              <a:t>Exemplo: quando a impressão de uma fatura é requisitada em um sistema de vendas, vários objetos precisam colaborar:</a:t>
            </a:r>
          </a:p>
          <a:p>
            <a:pPr lvl="1" eaLnBrk="1" hangingPunct="1"/>
            <a:r>
              <a:rPr lang="pt-BR" altLang="pt-BR" sz="1800"/>
              <a:t>um objeto Pedido pode ter a responsabilidade de fornecer o seu valor total</a:t>
            </a:r>
          </a:p>
          <a:p>
            <a:pPr lvl="1" eaLnBrk="1" hangingPunct="1"/>
            <a:r>
              <a:rPr lang="pt-BR" altLang="pt-BR" sz="1800"/>
              <a:t>um objeto Cliente fornece seu nome</a:t>
            </a:r>
          </a:p>
          <a:p>
            <a:pPr lvl="1" eaLnBrk="1" hangingPunct="1"/>
            <a:r>
              <a:rPr lang="pt-BR" altLang="pt-BR" sz="1800"/>
              <a:t>cada ItemPedido informa a quantidade correspondente e o valor de seu subtotal</a:t>
            </a:r>
          </a:p>
          <a:p>
            <a:pPr lvl="1" eaLnBrk="1" hangingPunct="1"/>
            <a:r>
              <a:rPr lang="pt-BR" altLang="pt-BR" sz="1800"/>
              <a:t>os objetos Produto também colaboraram fornecendo seu nome e preço unitário.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Rodapé 3">
            <a:extLst>
              <a:ext uri="{FF2B5EF4-FFF2-40B4-BE49-F238E27FC236}">
                <a16:creationId xmlns:a16="http://schemas.microsoft.com/office/drawing/2014/main" id="{BC0E2A01-CB56-104D-9603-DC239C2ED3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29027" name="Espaço Reservado para Número de Slide 4">
            <a:extLst>
              <a:ext uri="{FF2B5EF4-FFF2-40B4-BE49-F238E27FC236}">
                <a16:creationId xmlns:a16="http://schemas.microsoft.com/office/drawing/2014/main" id="{3BBE20EA-C29C-5240-83DF-7F7917EEC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AB4E6-017B-734F-9A91-EDF7F93F107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810CFF69-C57A-954B-A400-0CC8A5AFC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Responsabilidades e Colaborações</a:t>
            </a:r>
          </a:p>
        </p:txBody>
      </p:sp>
      <p:graphicFrame>
        <p:nvGraphicFramePr>
          <p:cNvPr id="129029" name="Object 3">
            <a:extLst>
              <a:ext uri="{FF2B5EF4-FFF2-40B4-BE49-F238E27FC236}">
                <a16:creationId xmlns:a16="http://schemas.microsoft.com/office/drawing/2014/main" id="{ED7216BD-8EE2-3442-B16E-D888C8AFD81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92275" y="2701925"/>
          <a:ext cx="63881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Visio" r:id="rId3" imgW="2540000" imgH="1346200" progId="Visio.Drawing.6">
                  <p:embed/>
                </p:oleObj>
              </mc:Choice>
              <mc:Fallback>
                <p:oleObj name="Visio" r:id="rId3" imgW="2540000" imgH="13462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1925"/>
                        <a:ext cx="6388100" cy="317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Text Box 4">
            <a:extLst>
              <a:ext uri="{FF2B5EF4-FFF2-40B4-BE49-F238E27FC236}">
                <a16:creationId xmlns:a16="http://schemas.microsoft.com/office/drawing/2014/main" id="{7EFE286B-582F-A342-9266-BB7E2B8F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07125"/>
            <a:ext cx="838200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olidFill>
                  <a:srgbClr val="FF3300"/>
                </a:solidFill>
                <a:latin typeface="Arial" panose="020B0604020202020204" pitchFamily="34" charset="0"/>
              </a:rPr>
              <a:t>Pense em um SSOO como uma sociedade onde os</a:t>
            </a:r>
            <a:r>
              <a:rPr lang="en-US" altLang="pt-BR" sz="1600" i="1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pt-BR" altLang="pt-BR" sz="1600" i="1">
                <a:solidFill>
                  <a:srgbClr val="FF3300"/>
                </a:solidFill>
                <a:latin typeface="Arial" panose="020B0604020202020204" pitchFamily="34" charset="0"/>
              </a:rPr>
              <a:t>cidadãos (colaboradores) são objetos.</a:t>
            </a:r>
          </a:p>
        </p:txBody>
      </p:sp>
      <p:sp>
        <p:nvSpPr>
          <p:cNvPr id="129031" name="Text Box 5">
            <a:extLst>
              <a:ext uri="{FF2B5EF4-FFF2-40B4-BE49-F238E27FC236}">
                <a16:creationId xmlns:a16="http://schemas.microsoft.com/office/drawing/2014/main" id="{BF312027-466B-DA47-BCD3-EC37E5D6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1412875"/>
            <a:ext cx="6375400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000"/>
              <a:t>Um objeto cumpre com suas responsabilidades através das informações que ele possui ou das informações que ele pode derivar a partir de colaborações com outros objetos.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Rodapé 3">
            <a:extLst>
              <a:ext uri="{FF2B5EF4-FFF2-40B4-BE49-F238E27FC236}">
                <a16:creationId xmlns:a16="http://schemas.microsoft.com/office/drawing/2014/main" id="{3206286A-0B2A-ED4C-9C6E-705B0EAD8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0051" name="Espaço Reservado para Número de Slide 4">
            <a:extLst>
              <a:ext uri="{FF2B5EF4-FFF2-40B4-BE49-F238E27FC236}">
                <a16:creationId xmlns:a16="http://schemas.microsoft.com/office/drawing/2014/main" id="{1B501865-4C8D-4C40-A343-3AEED80DA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0FB2D-A661-A246-A59F-45988C94C64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C1BA5282-B816-5149-A6B3-B9ACF6883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FC13A6C1-1B7B-5546-8A77-37374C80E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Se baseia fortemente no paradigma da orientação a objetos, onde objetos cooperam uns com os outros para que uma tarefa do sistema seja realizada.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Efetiva quando profissionais que não têm tanta experiência com o paradigma da orientação a objetos estão envolvidos na identificação de classes.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realizada em conjunto por especialistas de domínio e desenvolvedores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Rodapé 3">
            <a:extLst>
              <a:ext uri="{FF2B5EF4-FFF2-40B4-BE49-F238E27FC236}">
                <a16:creationId xmlns:a16="http://schemas.microsoft.com/office/drawing/2014/main" id="{B31A380E-FC1C-4243-964E-CB1C5FF87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1075" name="Espaço Reservado para Número de Slide 4">
            <a:extLst>
              <a:ext uri="{FF2B5EF4-FFF2-40B4-BE49-F238E27FC236}">
                <a16:creationId xmlns:a16="http://schemas.microsoft.com/office/drawing/2014/main" id="{44A118FF-5997-FD4A-9549-605A96584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CFF3DB-DF94-E240-B2BA-7CFE7C7B4893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0C061E7D-55DA-2D4E-82C0-DA02AA67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1077" name="Rectangle 3">
            <a:extLst>
              <a:ext uri="{FF2B5EF4-FFF2-40B4-BE49-F238E27FC236}">
                <a16:creationId xmlns:a16="http://schemas.microsoft.com/office/drawing/2014/main" id="{BDFB6FF8-DE32-CA4F-B3CE-5F129F4F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Especialistas do negócio e desenvolvedores trabalham em conjunto para identificar classes, juntamente com suas responsabilidades e colaboradores.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Estes profissionais se reúnem em uma sala, onde tem início uma </a:t>
            </a:r>
            <a:r>
              <a:rPr lang="pt-BR" altLang="pt-BR" b="1" i="1"/>
              <a:t>sessão CRC</a:t>
            </a:r>
            <a:r>
              <a:rPr lang="pt-BR" altLang="pt-BR"/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Uma sessão CRC envolve por volta de meia dúzia de pessoas: especialistas de domínio, projetistas, analistas e um moderador.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 cada pessoa é entregue um </a:t>
            </a:r>
            <a:r>
              <a:rPr lang="pt-BR" altLang="pt-BR" b="1" i="1"/>
              <a:t>cartão CRC</a:t>
            </a:r>
            <a:r>
              <a:rPr lang="pt-BR" altLang="pt-BR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870029B-73F8-B045-9378-910D106692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pPr eaLnBrk="1" hangingPunct="1"/>
            <a:r>
              <a:rPr lang="en-US" altLang="pt-BR"/>
              <a:t>5.2 Diagrama de classes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66436EB-D976-8747-8D29-F53D2C209D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 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C31C5816-9413-2A4E-8183-50B786758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81075"/>
                        <a:ext cx="32766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Rodapé 3">
            <a:extLst>
              <a:ext uri="{FF2B5EF4-FFF2-40B4-BE49-F238E27FC236}">
                <a16:creationId xmlns:a16="http://schemas.microsoft.com/office/drawing/2014/main" id="{C6E44BC7-CD9B-0F45-A0C0-C66C0D5A9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2099" name="Espaço Reservado para Número de Slide 4">
            <a:extLst>
              <a:ext uri="{FF2B5EF4-FFF2-40B4-BE49-F238E27FC236}">
                <a16:creationId xmlns:a16="http://schemas.microsoft.com/office/drawing/2014/main" id="{B597B07D-D50F-0945-99DA-B3931527B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C6710-5EEF-CD49-BFFC-F423BB80C1F8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2AD18EB6-22C8-5946-ABEA-7C06F7A45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(Cartão CRC)</a:t>
            </a:r>
          </a:p>
        </p:txBody>
      </p:sp>
      <p:graphicFrame>
        <p:nvGraphicFramePr>
          <p:cNvPr id="2650115" name="Group 3">
            <a:extLst>
              <a:ext uri="{FF2B5EF4-FFF2-40B4-BE49-F238E27FC236}">
                <a16:creationId xmlns:a16="http://schemas.microsoft.com/office/drawing/2014/main" id="{5744FE47-9528-7D40-BE5D-243649159E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2349500"/>
          <a:ext cx="8243888" cy="3268663"/>
        </p:xfrm>
        <a:graphic>
          <a:graphicData uri="http://schemas.openxmlformats.org/drawingml/2006/table">
            <a:tbl>
              <a:tblPr/>
              <a:tblGrid>
                <a:gridCol w="511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ContaBancária (entidade)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Responsabilidades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Colaboradores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Conhecer o seu cliente.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Conhecer o seu número.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Conhecer o seu saldo.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Manter um histórico de    transações.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Aceitar saques e depósitos.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Cliente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HistóricoTransações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Rodapé 3">
            <a:extLst>
              <a:ext uri="{FF2B5EF4-FFF2-40B4-BE49-F238E27FC236}">
                <a16:creationId xmlns:a16="http://schemas.microsoft.com/office/drawing/2014/main" id="{4A11C7B2-430B-3441-9F4B-9D72D8004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3123" name="Espaço Reservado para Número de Slide 4">
            <a:extLst>
              <a:ext uri="{FF2B5EF4-FFF2-40B4-BE49-F238E27FC236}">
                <a16:creationId xmlns:a16="http://schemas.microsoft.com/office/drawing/2014/main" id="{A099EFC2-0379-1945-8FCA-D1FEA497A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3D575-BAFC-D846-AD67-6E15E7F7667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E62FFBB2-6AC9-7348-9B30-98952B24D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3125" name="Rectangle 3">
            <a:extLst>
              <a:ext uri="{FF2B5EF4-FFF2-40B4-BE49-F238E27FC236}">
                <a16:creationId xmlns:a16="http://schemas.microsoft.com/office/drawing/2014/main" id="{A1807CC2-FF36-4746-85DB-32CA8726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Na distribuição dos cartões pelos participantes, deve-se considerar as categorias de responsabilidades.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Para cada cenário de caso de uso típico, pode-se começar com: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um objeto de fronteira para cada ator participante do caso de uso;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um objeto de controle para todo o caso de uso;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normalmente há vários objetos de entidade.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Rodapé 3">
            <a:extLst>
              <a:ext uri="{FF2B5EF4-FFF2-40B4-BE49-F238E27FC236}">
                <a16:creationId xmlns:a16="http://schemas.microsoft.com/office/drawing/2014/main" id="{15274B4F-1E55-3A4E-831B-60A4157B3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4147" name="Espaço Reservado para Número de Slide 4">
            <a:extLst>
              <a:ext uri="{FF2B5EF4-FFF2-40B4-BE49-F238E27FC236}">
                <a16:creationId xmlns:a16="http://schemas.microsoft.com/office/drawing/2014/main" id="{A73B11FD-64C5-8E4C-923D-95D0501FB3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98A0D-385D-EE47-8576-7FB92E4B4798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FA7FD7BE-A803-F844-ABB4-06328BC82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3A5B1A1A-7DED-7141-833C-DF1AAC44F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Configuração inicial: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O moderador da sessão pode desempenhar o papel do objeto controlador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Outro participante desempenha o papel do objeto de fronteira.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Um outro participante pode simular o ator (ou atores, se houver mais de um).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Os demais representam objetos de entidade.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Rodapé 3">
            <a:extLst>
              <a:ext uri="{FF2B5EF4-FFF2-40B4-BE49-F238E27FC236}">
                <a16:creationId xmlns:a16="http://schemas.microsoft.com/office/drawing/2014/main" id="{140925E5-5B1B-BA42-B149-703D8E42EB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5171" name="Espaço Reservado para Número de Slide 4">
            <a:extLst>
              <a:ext uri="{FF2B5EF4-FFF2-40B4-BE49-F238E27FC236}">
                <a16:creationId xmlns:a16="http://schemas.microsoft.com/office/drawing/2014/main" id="{E919431A-0378-334F-A819-40BB23474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9911E2-7132-4A44-85B8-B8F3514CE8F1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93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0354DD0C-B807-B74B-8007-B337302B9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id="{A8E282D9-4128-D84B-B4F0-6BF24585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Uma vez distribuídos os cartões pelos participantes, um conjunto de cenários de cada caso de uso é selecionado.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Para cada cenário, uma sessão CRC é realizada.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altLang="pt-BR"/>
              <a:t>Se o caso de uso não for tão complexo, ele pode ser analisado em uma única sessão.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Normalmente já existem algumas classes candidatas para um certo cenário.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Rodapé 3">
            <a:extLst>
              <a:ext uri="{FF2B5EF4-FFF2-40B4-BE49-F238E27FC236}">
                <a16:creationId xmlns:a16="http://schemas.microsoft.com/office/drawing/2014/main" id="{F0DF72DB-AFF7-6049-9421-789110A03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6195" name="Espaço Reservado para Número de Slide 4">
            <a:extLst>
              <a:ext uri="{FF2B5EF4-FFF2-40B4-BE49-F238E27FC236}">
                <a16:creationId xmlns:a16="http://schemas.microsoft.com/office/drawing/2014/main" id="{122BE0C3-B3CF-0C41-B29C-F87356B2F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BF0A9-3501-BD44-8C1A-35B02592570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94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A3D5EE00-B811-D94C-87CE-CFB204391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 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50501E31-3E3F-CC42-8C58-08B6F78E6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 sessão CRC começa com a simulação do ator primário disparando a realização do caso de uso.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Os demais participantes encenam a colaboração entre objetos para que o objetivo do ator seja alcançado.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Através dessa encenação, as classes, responsabilidades e colaborações são identificadas.</a:t>
            </a:r>
            <a:endParaRPr lang="pt-BR" altLang="pt-BR" sz="2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Rodapé 3">
            <a:extLst>
              <a:ext uri="{FF2B5EF4-FFF2-40B4-BE49-F238E27FC236}">
                <a16:creationId xmlns:a16="http://schemas.microsoft.com/office/drawing/2014/main" id="{19F3AFCB-EB08-4541-8686-609970D85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7219" name="Espaço Reservado para Número de Slide 4">
            <a:extLst>
              <a:ext uri="{FF2B5EF4-FFF2-40B4-BE49-F238E27FC236}">
                <a16:creationId xmlns:a16="http://schemas.microsoft.com/office/drawing/2014/main" id="{930F0C2D-C4A8-F94C-8999-BB446614F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69E5EB-56C2-3E42-A857-BA617E9A963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95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CCB5F377-67A0-8744-AA71-606728125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Modelagem CRC (procedimento)  </a:t>
            </a:r>
          </a:p>
        </p:txBody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id="{4868C7B0-6D44-DB45-9936-4A46B1648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/>
              <a:t>Selecionar um conjunto de cenários de casos de uso.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/>
              <a:t>Para um dos cenários: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pt-BR" altLang="pt-BR"/>
              <a:t>Examinar a sua seqüência de passos para identificar as responsabilidades do sistema em relação a cada um desses passos.</a:t>
            </a:r>
          </a:p>
          <a:p>
            <a:pPr marL="876300" lvl="1" indent="-4191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pt-BR" altLang="pt-BR"/>
              <a:t>Identificar classes relevantes que devem cumprir com as responsabilidades.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t-BR" altLang="pt-BR"/>
              <a:t>Repetir o passo 2 para o próximo cenário e modificar a alocação de responsabilidades e a definição de classes.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Rodapé 3">
            <a:extLst>
              <a:ext uri="{FF2B5EF4-FFF2-40B4-BE49-F238E27FC236}">
                <a16:creationId xmlns:a16="http://schemas.microsoft.com/office/drawing/2014/main" id="{AD727FAE-4549-1A4F-AB00-DB79F6C10B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38243" name="Espaço Reservado para Número de Slide 4">
            <a:extLst>
              <a:ext uri="{FF2B5EF4-FFF2-40B4-BE49-F238E27FC236}">
                <a16:creationId xmlns:a16="http://schemas.microsoft.com/office/drawing/2014/main" id="{9D45172E-14CD-B54D-B1BA-463E71FAF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09C45-1BA8-964C-BA48-B759BF6F433D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96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50C46822-6A28-554D-B41B-5C00BD210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200"/>
              <a:t>Dicas para atribuição de responsabilidades  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A3843F22-8C70-654D-8314-62FC62407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600200"/>
            <a:ext cx="7772400" cy="45307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Associar responsabilidades com base na especialidade da classe.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Distribuir a inteligência do sistema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Agrupar as responsabilidades conceitualmente relacionadas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altLang="pt-BR"/>
              <a:t>Evitar responsabilidades redundantes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CCBE0AAD-9E3E-9C4F-B174-BD9191043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Divisão de responsabilidades  </a:t>
            </a:r>
          </a:p>
        </p:txBody>
      </p:sp>
      <p:graphicFrame>
        <p:nvGraphicFramePr>
          <p:cNvPr id="838677" name="Group 21">
            <a:extLst>
              <a:ext uri="{FF2B5EF4-FFF2-40B4-BE49-F238E27FC236}">
                <a16:creationId xmlns:a16="http://schemas.microsoft.com/office/drawing/2014/main" id="{A485399D-7658-ED44-BBFD-93C6A0D485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5650" y="1706563"/>
          <a:ext cx="7772400" cy="4530725"/>
        </p:xfrm>
        <a:graphic>
          <a:graphicData uri="http://schemas.openxmlformats.org/drawingml/2006/table">
            <a:tbl>
              <a:tblPr/>
              <a:tblGrid>
                <a:gridCol w="568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Tipo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de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mudança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Onde mudar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6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Mudanças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em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relação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à interface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gráfica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ou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em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relação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à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comunicação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com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outros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sistemas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.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Fronteira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Mudanças nas informações manipuladas pelo sistema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Entidade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Mudanças em funcionalidades complexas (lógica do negócio)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TimesNewRoman"/>
                        </a:rPr>
                        <a:t>Controle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imesNew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284" name="Espaço Reservado para Rodapé 3">
            <a:extLst>
              <a:ext uri="{FF2B5EF4-FFF2-40B4-BE49-F238E27FC236}">
                <a16:creationId xmlns:a16="http://schemas.microsoft.com/office/drawing/2014/main" id="{7BBA7129-A0D0-2545-AFAC-E66AEC46C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81750"/>
            <a:ext cx="5638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F16AB6CB-9833-B44D-B741-12593EB77B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4495800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pt-BR"/>
              <a:t>5.5 </a:t>
            </a:r>
            <a:r>
              <a:rPr lang="pt-BR" altLang="pt-BR"/>
              <a:t>Construção do modelo de classes</a:t>
            </a:r>
            <a:endParaRPr lang="en-US" altLang="pt-BR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07771CA-4900-FB42-A3BC-76766E068E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 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948D7268-E972-5B43-B6DC-11B2A119A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3" name="Clip" r:id="rId4" imgW="26517600" imgH="14605000" progId="MS_ClipArt_Gallery.2">
                  <p:embed/>
                </p:oleObj>
              </mc:Choice>
              <mc:Fallback>
                <p:oleObj name="Clip" r:id="rId4" imgW="26517600" imgH="14605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981075"/>
                        <a:ext cx="3276600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Rodapé 3">
            <a:extLst>
              <a:ext uri="{FF2B5EF4-FFF2-40B4-BE49-F238E27FC236}">
                <a16:creationId xmlns:a16="http://schemas.microsoft.com/office/drawing/2014/main" id="{1D735454-5843-444D-860F-6884424426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Princípios de Análise e Projeto de Sistemas com UML - 2ª edição</a:t>
            </a:r>
          </a:p>
        </p:txBody>
      </p:sp>
      <p:sp>
        <p:nvSpPr>
          <p:cNvPr id="142339" name="Espaço Reservado para Número de Slide 4">
            <a:extLst>
              <a:ext uri="{FF2B5EF4-FFF2-40B4-BE49-F238E27FC236}">
                <a16:creationId xmlns:a16="http://schemas.microsoft.com/office/drawing/2014/main" id="{0D6018D2-C5FE-E04A-8BFB-873B717F1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049C04-5BA5-4447-80AB-9909B69FC24C}" type="slidenum">
              <a:rPr lang="pt-BR" altLang="pt-BR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99</a:t>
            </a:fld>
            <a:endParaRPr lang="pt-BR" altLang="pt-BR" sz="1400">
              <a:latin typeface="Arial" panose="020B0604020202020204" pitchFamily="34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B32FE8F6-1059-4448-B42C-174E442D2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Construção do modelo de classes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DF84FE4F-C23B-E64D-A631-D0F874803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Após a identificação de classes, o modelador deve verificar a consistência entre as classes para eliminar incoerências e redundâncias.</a:t>
            </a:r>
            <a:endParaRPr lang="en-US" altLang="pt-BR"/>
          </a:p>
          <a:p>
            <a:pPr lvl="1" eaLnBrk="1" hangingPunct="1"/>
            <a:r>
              <a:rPr lang="pt-BR" altLang="pt-BR"/>
              <a:t>Como dica, o modelador deve estar apto a declarar as razões de existência de cada classe identificada.</a:t>
            </a:r>
            <a:endParaRPr lang="en-US" altLang="pt-BR"/>
          </a:p>
          <a:p>
            <a:pPr eaLnBrk="1" hangingPunct="1"/>
            <a:r>
              <a:rPr lang="pt-BR" altLang="pt-BR"/>
              <a:t>Depois disso, os analistas devem começar a definir o mapeamento das responsabilidades e colaboradores de cada classe para os elementos do diagrama de classes. </a:t>
            </a:r>
            <a:endParaRPr lang="en-US" altLang="pt-BR"/>
          </a:p>
          <a:p>
            <a:pPr lvl="1" eaLnBrk="1" hangingPunct="1"/>
            <a:r>
              <a:rPr lang="pt-BR" altLang="pt-BR"/>
              <a:t>Esse mapeamento resulta em um diagrama de classes que apresenta uma estrutura estática relativa a todas as classes identificadas como participantes da realização de um ou mais casos de uso.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840BFAEFC38A4A8298F199CDAC6E67" ma:contentTypeVersion="0" ma:contentTypeDescription="Crie um novo documento." ma:contentTypeScope="" ma:versionID="519b78211635ad4f16cdf195db75c6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F3728A-416A-4FF9-B5BD-38C4338D1B63}"/>
</file>

<file path=customXml/itemProps2.xml><?xml version="1.0" encoding="utf-8"?>
<ds:datastoreItem xmlns:ds="http://schemas.openxmlformats.org/officeDocument/2006/customXml" ds:itemID="{461E9538-B4DA-49EE-BF3D-0493D145F1D9}"/>
</file>

<file path=docProps/app.xml><?xml version="1.0" encoding="utf-8"?>
<Properties xmlns="http://schemas.openxmlformats.org/officeDocument/2006/extended-properties" xmlns:vt="http://schemas.openxmlformats.org/officeDocument/2006/docPropsVTypes">
  <TotalTime>9476</TotalTime>
  <Words>8064</Words>
  <Application>Microsoft Macintosh PowerPoint</Application>
  <PresentationFormat>Apresentação na tela (4:3)</PresentationFormat>
  <Paragraphs>882</Paragraphs>
  <Slides>108</Slides>
  <Notes>39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108</vt:i4>
      </vt:variant>
    </vt:vector>
  </HeadingPairs>
  <TitlesOfParts>
    <vt:vector size="120" baseType="lpstr">
      <vt:lpstr>Arial</vt:lpstr>
      <vt:lpstr>Times New Roman</vt:lpstr>
      <vt:lpstr>Arial Black</vt:lpstr>
      <vt:lpstr>Wingdings</vt:lpstr>
      <vt:lpstr>Courier New</vt:lpstr>
      <vt:lpstr>Swiss911 UCm BT</vt:lpstr>
      <vt:lpstr>Arial Unicode MS</vt:lpstr>
      <vt:lpstr>Tahoma</vt:lpstr>
      <vt:lpstr>TimesNewRoman</vt:lpstr>
      <vt:lpstr>Design padrão</vt:lpstr>
      <vt:lpstr>Microsoft Clip Gallery</vt:lpstr>
      <vt:lpstr>Microsoft Visio Drawing</vt:lpstr>
      <vt:lpstr>Princípios de Análise  e Projeto de Sistemas  com UML 2ª edição</vt:lpstr>
      <vt:lpstr>Capítulo 5  Modelagem de Classes de Análise </vt:lpstr>
      <vt:lpstr>Tópicos</vt:lpstr>
      <vt:lpstr>Introdução</vt:lpstr>
      <vt:lpstr>Introdução</vt:lpstr>
      <vt:lpstr>Objetivo da Modelagem de Classes</vt:lpstr>
      <vt:lpstr>Modelo de Classes de Análise</vt:lpstr>
      <vt:lpstr>Modelo de Análise: Foco no Problema</vt:lpstr>
      <vt:lpstr>5.2 Diagrama de classes</vt:lpstr>
      <vt:lpstr>Classes</vt:lpstr>
      <vt:lpstr>Exemplo (classe ContaBancária)</vt:lpstr>
      <vt:lpstr>Apresentação do PowerPoint</vt:lpstr>
      <vt:lpstr>Associações</vt:lpstr>
      <vt:lpstr>Notação para Associações</vt:lpstr>
      <vt:lpstr>Multiplicidades </vt:lpstr>
      <vt:lpstr>Exemplos (multiplicidade)</vt:lpstr>
      <vt:lpstr>Apresentação do PowerPoint</vt:lpstr>
      <vt:lpstr>Apresentação do PowerPoint</vt:lpstr>
      <vt:lpstr>Conectividade</vt:lpstr>
      <vt:lpstr>Exemplo (conectividade)</vt:lpstr>
      <vt:lpstr>Participação</vt:lpstr>
      <vt:lpstr>Acessórios para Associações</vt:lpstr>
      <vt:lpstr>Classe associativa</vt:lpstr>
      <vt:lpstr>Notação para Classes Associativas</vt:lpstr>
      <vt:lpstr>Associações n-árias</vt:lpstr>
      <vt:lpstr>Exemplo (associação ternária)</vt:lpstr>
      <vt:lpstr>Exemplo (associação ternária)</vt:lpstr>
      <vt:lpstr>Exemplo (associação ternária)</vt:lpstr>
      <vt:lpstr>Exemplo (associação ternária)</vt:lpstr>
      <vt:lpstr>Associações reflexivas</vt:lpstr>
      <vt:lpstr>Agregações e Composições</vt:lpstr>
      <vt:lpstr>Agregações e Composições</vt:lpstr>
      <vt:lpstr>Exemplos</vt:lpstr>
      <vt:lpstr>Agregações e Composições</vt:lpstr>
      <vt:lpstr>Apresentação do PowerPoint</vt:lpstr>
      <vt:lpstr>Herança</vt:lpstr>
      <vt:lpstr>Generalizações e Especializações</vt:lpstr>
      <vt:lpstr>Generalizações e Especializações</vt:lpstr>
      <vt:lpstr>Relacionamento de Herança</vt:lpstr>
      <vt:lpstr>Semântica da Herança</vt:lpstr>
      <vt:lpstr>Herança de Associações </vt:lpstr>
      <vt:lpstr>Propriedades da Herança</vt:lpstr>
      <vt:lpstr>Propriedades da Herança</vt:lpstr>
      <vt:lpstr>Classes Abstratas</vt:lpstr>
      <vt:lpstr>Notação para classes abstratas</vt:lpstr>
      <vt:lpstr>Refinamento do Modelo com Herança</vt:lpstr>
      <vt:lpstr>Refinamento do Modelo com Herança</vt:lpstr>
      <vt:lpstr>Restrições sobre gen/espec</vt:lpstr>
      <vt:lpstr>Restrições sobre gen/espec</vt:lpstr>
      <vt:lpstr>Tipos de herança</vt:lpstr>
      <vt:lpstr>Operações abstratas</vt:lpstr>
      <vt:lpstr>Operações abstratas (cont)</vt:lpstr>
      <vt:lpstr>Operações polimórficas </vt:lpstr>
      <vt:lpstr>Operações polimórficas (cont)</vt:lpstr>
      <vt:lpstr>Operações polimórficas (cont)</vt:lpstr>
      <vt:lpstr>Operações polimórficas (cont)</vt:lpstr>
      <vt:lpstr>Operações polimórficas (cont)</vt:lpstr>
      <vt:lpstr>Interfaces</vt:lpstr>
      <vt:lpstr>Interfaces (cont.)</vt:lpstr>
      <vt:lpstr>Interfaces (cont)</vt:lpstr>
      <vt:lpstr>Interface (cont)</vt:lpstr>
      <vt:lpstr>5.3 Diagrama de objetos</vt:lpstr>
      <vt:lpstr>Diagrama de objetos</vt:lpstr>
      <vt:lpstr>Exemplo (Diagrama de objetos)</vt:lpstr>
      <vt:lpstr>Exemplo (Diagrama de objetos)</vt:lpstr>
      <vt:lpstr>5.4 Técnicas para identificação de classes</vt:lpstr>
      <vt:lpstr>Apresentação do PowerPoint</vt:lpstr>
      <vt:lpstr>Técnicas de Identificação</vt:lpstr>
      <vt:lpstr>Categorias de Conceitos</vt:lpstr>
      <vt:lpstr>Análise Textual de Abbott</vt:lpstr>
      <vt:lpstr>Análise Textual de Abbott (cont.)</vt:lpstr>
      <vt:lpstr>Análise Textual de Abbott (cont.)</vt:lpstr>
      <vt:lpstr>Análise de Casos de Uso</vt:lpstr>
      <vt:lpstr>Análise de Casos de Uso</vt:lpstr>
      <vt:lpstr>Categorização BCE</vt:lpstr>
      <vt:lpstr>Objetos de Entidade </vt:lpstr>
      <vt:lpstr>Objetos de Fronteira </vt:lpstr>
      <vt:lpstr>Objetos de Controle </vt:lpstr>
      <vt:lpstr>Importância da Categorização BCE</vt:lpstr>
      <vt:lpstr>Visões de Classes Participantes</vt:lpstr>
      <vt:lpstr>Estrutura de uma VCP</vt:lpstr>
      <vt:lpstr>Construção de uma VCP</vt:lpstr>
      <vt:lpstr>VCP (exemplo) – Realizar Inscrição</vt:lpstr>
      <vt:lpstr>Regras Estruturais em uma VCP</vt:lpstr>
      <vt:lpstr>Responsabilidades de uma Classe</vt:lpstr>
      <vt:lpstr>Responsabilidades e Colaboradores </vt:lpstr>
      <vt:lpstr>Responsabilidades e Colaborações</vt:lpstr>
      <vt:lpstr>Modelagem CRC  </vt:lpstr>
      <vt:lpstr>Modelagem CRC  </vt:lpstr>
      <vt:lpstr>Exemplo (Cartão CRC)</vt:lpstr>
      <vt:lpstr>Modelagem CRC  </vt:lpstr>
      <vt:lpstr>Modelagem CRC  </vt:lpstr>
      <vt:lpstr>Modelagem CRC  </vt:lpstr>
      <vt:lpstr>Modelagem CRC  </vt:lpstr>
      <vt:lpstr>Modelagem CRC (procedimento)  </vt:lpstr>
      <vt:lpstr>Dicas para atribuição de responsabilidades  </vt:lpstr>
      <vt:lpstr>Divisão de responsabilidades  </vt:lpstr>
      <vt:lpstr>5.5 Construção do modelo de classes</vt:lpstr>
      <vt:lpstr>Construção do modelo de classes</vt:lpstr>
      <vt:lpstr>Definição de propriedades</vt:lpstr>
      <vt:lpstr>Definição de associações</vt:lpstr>
      <vt:lpstr>Definição de classes associativas</vt:lpstr>
      <vt:lpstr>Organização da documentação</vt:lpstr>
      <vt:lpstr>Organização da documentação</vt:lpstr>
      <vt:lpstr>5.6 Modelo de classes no processo  de desenvolvimento   </vt:lpstr>
      <vt:lpstr>Modelo de classes no processo de desenvolvimento</vt:lpstr>
      <vt:lpstr>Modelo de classes no processo de desenvolvimento</vt:lpstr>
      <vt:lpstr>Modelo de classes no processo de desenvolvimento</vt:lpstr>
    </vt:vector>
  </TitlesOfParts>
  <Company>Campus/Elsevier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Usuário do Microsoft Office</cp:lastModifiedBy>
  <cp:revision>399</cp:revision>
  <dcterms:created xsi:type="dcterms:W3CDTF">2004-06-18T14:30:18Z</dcterms:created>
  <dcterms:modified xsi:type="dcterms:W3CDTF">2021-08-16T17:53:48Z</dcterms:modified>
</cp:coreProperties>
</file>