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eague Spartan" charset="1" panose="00000800000000000000"/>
      <p:regular r:id="rId18"/>
    </p:embeddedFont>
    <p:embeddedFont>
      <p:font typeface="Glacial Indifference Bold" charset="1" panose="00000800000000000000"/>
      <p:regular r:id="rId19"/>
    </p:embeddedFont>
    <p:embeddedFont>
      <p:font typeface="Open Sans" charset="1" panose="020B0606030504020204"/>
      <p:regular r:id="rId20"/>
    </p:embeddedFont>
    <p:embeddedFont>
      <p:font typeface="Crimson Pro"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2700000">
            <a:off x="7119605" y="2763421"/>
            <a:ext cx="1117044" cy="854919"/>
            <a:chOff x="0" y="0"/>
            <a:chExt cx="294201" cy="225164"/>
          </a:xfrm>
        </p:grpSpPr>
        <p:sp>
          <p:nvSpPr>
            <p:cNvPr name="Freeform 4" id="4"/>
            <p:cNvSpPr/>
            <p:nvPr/>
          </p:nvSpPr>
          <p:spPr>
            <a:xfrm flipH="false" flipV="false" rot="0">
              <a:off x="0" y="0"/>
              <a:ext cx="294201" cy="225164"/>
            </a:xfrm>
            <a:custGeom>
              <a:avLst/>
              <a:gdLst/>
              <a:ahLst/>
              <a:cxnLst/>
              <a:rect r="r" b="b" t="t" l="l"/>
              <a:pathLst>
                <a:path h="225164" w="294201">
                  <a:moveTo>
                    <a:pt x="0" y="0"/>
                  </a:moveTo>
                  <a:lnTo>
                    <a:pt x="294201" y="0"/>
                  </a:lnTo>
                  <a:lnTo>
                    <a:pt x="294201" y="225164"/>
                  </a:lnTo>
                  <a:lnTo>
                    <a:pt x="0" y="225164"/>
                  </a:lnTo>
                  <a:close/>
                </a:path>
              </a:pathLst>
            </a:custGeom>
            <a:solidFill>
              <a:srgbClr val="47829E"/>
            </a:solidFill>
          </p:spPr>
        </p:sp>
        <p:sp>
          <p:nvSpPr>
            <p:cNvPr name="TextBox 5" id="5"/>
            <p:cNvSpPr txBox="true"/>
            <p:nvPr/>
          </p:nvSpPr>
          <p:spPr>
            <a:xfrm>
              <a:off x="0" y="-38100"/>
              <a:ext cx="294201" cy="26326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700000">
            <a:off x="-2103537" y="4176214"/>
            <a:ext cx="5775759" cy="1934573"/>
            <a:chOff x="0" y="0"/>
            <a:chExt cx="1521188" cy="509517"/>
          </a:xfrm>
        </p:grpSpPr>
        <p:sp>
          <p:nvSpPr>
            <p:cNvPr name="Freeform 7" id="7"/>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8" id="8"/>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2700000">
            <a:off x="1279034" y="2775107"/>
            <a:ext cx="1812830" cy="1934573"/>
            <a:chOff x="0" y="0"/>
            <a:chExt cx="477453" cy="509517"/>
          </a:xfrm>
        </p:grpSpPr>
        <p:sp>
          <p:nvSpPr>
            <p:cNvPr name="Freeform 10" id="10"/>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1" id="11"/>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2700000">
            <a:off x="7840308" y="628178"/>
            <a:ext cx="8193689" cy="1934573"/>
            <a:chOff x="0" y="0"/>
            <a:chExt cx="2158009" cy="509517"/>
          </a:xfrm>
        </p:grpSpPr>
        <p:sp>
          <p:nvSpPr>
            <p:cNvPr name="Freeform 13" id="13"/>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4" id="14"/>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2700000">
            <a:off x="8774763" y="2884152"/>
            <a:ext cx="1812830" cy="1934573"/>
            <a:chOff x="0" y="0"/>
            <a:chExt cx="477453" cy="509517"/>
          </a:xfrm>
        </p:grpSpPr>
        <p:sp>
          <p:nvSpPr>
            <p:cNvPr name="Freeform 16" id="16"/>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7" id="17"/>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889350" y="1217811"/>
            <a:ext cx="7851378" cy="785137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4D9DB1"/>
            </a:solidFill>
          </p:spPr>
        </p:sp>
        <p:sp>
          <p:nvSpPr>
            <p:cNvPr name="TextBox 20" id="20"/>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154661" y="1483122"/>
            <a:ext cx="7320756" cy="732075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23" id="23"/>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2486078" y="1814539"/>
            <a:ext cx="6657922" cy="665792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3"/>
              <a:stretch>
                <a:fillRect l="0" t="0" r="0" b="0"/>
              </a:stretch>
            </a:blipFill>
          </p:spPr>
        </p:sp>
      </p:grpSp>
      <p:sp>
        <p:nvSpPr>
          <p:cNvPr name="TextBox 26" id="26"/>
          <p:cNvSpPr txBox="true"/>
          <p:nvPr/>
        </p:nvSpPr>
        <p:spPr>
          <a:xfrm rot="0">
            <a:off x="6160750" y="6190062"/>
            <a:ext cx="11098550" cy="2259856"/>
          </a:xfrm>
          <a:prstGeom prst="rect">
            <a:avLst/>
          </a:prstGeom>
        </p:spPr>
        <p:txBody>
          <a:bodyPr anchor="t" rtlCol="false" tIns="0" lIns="0" bIns="0" rIns="0">
            <a:spAutoFit/>
          </a:bodyPr>
          <a:lstStyle/>
          <a:p>
            <a:pPr algn="r">
              <a:lnSpc>
                <a:spcPts val="8754"/>
              </a:lnSpc>
            </a:pPr>
            <a:r>
              <a:rPr lang="en-US" sz="8499" spc="127">
                <a:solidFill>
                  <a:srgbClr val="47829E"/>
                </a:solidFill>
                <a:latin typeface="League Spartan"/>
                <a:ea typeface="League Spartan"/>
                <a:cs typeface="League Spartan"/>
                <a:sym typeface="League Spartan"/>
              </a:rPr>
              <a:t>IRIS CLASSIFICATION</a:t>
            </a:r>
          </a:p>
        </p:txBody>
      </p:sp>
      <p:sp>
        <p:nvSpPr>
          <p:cNvPr name="TextBox 27" id="27"/>
          <p:cNvSpPr txBox="true"/>
          <p:nvPr/>
        </p:nvSpPr>
        <p:spPr>
          <a:xfrm rot="0">
            <a:off x="7899506" y="8472461"/>
            <a:ext cx="9359794" cy="451296"/>
          </a:xfrm>
          <a:prstGeom prst="rect">
            <a:avLst/>
          </a:prstGeom>
        </p:spPr>
        <p:txBody>
          <a:bodyPr anchor="t" rtlCol="false" tIns="0" lIns="0" bIns="0" rIns="0">
            <a:spAutoFit/>
          </a:bodyPr>
          <a:lstStyle/>
          <a:p>
            <a:pPr algn="r">
              <a:lnSpc>
                <a:spcPts val="3504"/>
              </a:lnSpc>
            </a:pPr>
            <a:r>
              <a:rPr lang="en-US" b="true" sz="2995" spc="599">
                <a:solidFill>
                  <a:srgbClr val="000000"/>
                </a:solidFill>
                <a:latin typeface="Glacial Indifference Bold"/>
                <a:ea typeface="Glacial Indifference Bold"/>
                <a:cs typeface="Glacial Indifference Bold"/>
                <a:sym typeface="Glacial Indifference Bold"/>
              </a:rPr>
              <a:t>DIBUAT OLEH JONATHAN ANDRIANTO</a:t>
            </a:r>
          </a:p>
        </p:txBody>
      </p:sp>
      <p:grpSp>
        <p:nvGrpSpPr>
          <p:cNvPr name="Group 28" id="28"/>
          <p:cNvGrpSpPr/>
          <p:nvPr/>
        </p:nvGrpSpPr>
        <p:grpSpPr>
          <a:xfrm rot="-2700000">
            <a:off x="12052600" y="61414"/>
            <a:ext cx="8193689" cy="1934573"/>
            <a:chOff x="0" y="0"/>
            <a:chExt cx="2158009" cy="509517"/>
          </a:xfrm>
        </p:grpSpPr>
        <p:sp>
          <p:nvSpPr>
            <p:cNvPr name="Freeform 29" id="29"/>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30" id="30"/>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grpSp>
        <p:nvGrpSpPr>
          <p:cNvPr name="Group 20" id="20"/>
          <p:cNvGrpSpPr/>
          <p:nvPr/>
        </p:nvGrpSpPr>
        <p:grpSpPr>
          <a:xfrm rot="0">
            <a:off x="329583" y="1142100"/>
            <a:ext cx="17628835" cy="8002800"/>
            <a:chOff x="0" y="0"/>
            <a:chExt cx="23505113" cy="10670400"/>
          </a:xfrm>
        </p:grpSpPr>
        <p:sp>
          <p:nvSpPr>
            <p:cNvPr name="Freeform 21" id="21"/>
            <p:cNvSpPr/>
            <p:nvPr/>
          </p:nvSpPr>
          <p:spPr>
            <a:xfrm flipH="false" flipV="false" rot="0">
              <a:off x="0" y="1548112"/>
              <a:ext cx="23505113" cy="7760702"/>
            </a:xfrm>
            <a:custGeom>
              <a:avLst/>
              <a:gdLst/>
              <a:ahLst/>
              <a:cxnLst/>
              <a:rect r="r" b="b" t="t" l="l"/>
              <a:pathLst>
                <a:path h="7760702" w="23505113">
                  <a:moveTo>
                    <a:pt x="0" y="0"/>
                  </a:moveTo>
                  <a:lnTo>
                    <a:pt x="23505113" y="0"/>
                  </a:lnTo>
                  <a:lnTo>
                    <a:pt x="23505113" y="7760702"/>
                  </a:lnTo>
                  <a:lnTo>
                    <a:pt x="0" y="7760702"/>
                  </a:lnTo>
                  <a:lnTo>
                    <a:pt x="0" y="0"/>
                  </a:lnTo>
                  <a:close/>
                </a:path>
              </a:pathLst>
            </a:custGeom>
            <a:blipFill>
              <a:blip r:embed="rId3"/>
              <a:stretch>
                <a:fillRect l="0" t="0" r="0" b="0"/>
              </a:stretch>
            </a:blipFill>
          </p:spPr>
        </p:sp>
        <p:sp>
          <p:nvSpPr>
            <p:cNvPr name="TextBox 22" id="22"/>
            <p:cNvSpPr txBox="true"/>
            <p:nvPr/>
          </p:nvSpPr>
          <p:spPr>
            <a:xfrm rot="0">
              <a:off x="713229" y="9558056"/>
              <a:ext cx="22078655" cy="1112344"/>
            </a:xfrm>
            <a:prstGeom prst="rect">
              <a:avLst/>
            </a:prstGeom>
          </p:spPr>
          <p:txBody>
            <a:bodyPr anchor="t" rtlCol="false" tIns="0" lIns="0" bIns="0" rIns="0">
              <a:spAutoFit/>
            </a:bodyPr>
            <a:lstStyle/>
            <a:p>
              <a:pPr algn="ctr">
                <a:lnSpc>
                  <a:spcPts val="6950"/>
                </a:lnSpc>
              </a:pPr>
              <a:r>
                <a:rPr lang="en-US" sz="5000">
                  <a:solidFill>
                    <a:srgbClr val="000000"/>
                  </a:solidFill>
                  <a:latin typeface="Crimson Pro"/>
                  <a:ea typeface="Crimson Pro"/>
                  <a:cs typeface="Crimson Pro"/>
                  <a:sym typeface="Crimson Pro"/>
                </a:rPr>
                <a:t>Outputnya di slide berikutnya</a:t>
              </a:r>
            </a:p>
          </p:txBody>
        </p:sp>
        <p:sp>
          <p:nvSpPr>
            <p:cNvPr name="TextBox 23" id="23"/>
            <p:cNvSpPr txBox="true"/>
            <p:nvPr/>
          </p:nvSpPr>
          <p:spPr>
            <a:xfrm rot="0">
              <a:off x="5594786" y="95250"/>
              <a:ext cx="12315541" cy="1205898"/>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EVALUASI MODEL</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Freeform 20" id="20"/>
          <p:cNvSpPr/>
          <p:nvPr/>
        </p:nvSpPr>
        <p:spPr>
          <a:xfrm flipH="false" flipV="false" rot="0">
            <a:off x="5438530" y="481483"/>
            <a:ext cx="7410941" cy="5650842"/>
          </a:xfrm>
          <a:custGeom>
            <a:avLst/>
            <a:gdLst/>
            <a:ahLst/>
            <a:cxnLst/>
            <a:rect r="r" b="b" t="t" l="l"/>
            <a:pathLst>
              <a:path h="5650842" w="7410941">
                <a:moveTo>
                  <a:pt x="0" y="0"/>
                </a:moveTo>
                <a:lnTo>
                  <a:pt x="7410940" y="0"/>
                </a:lnTo>
                <a:lnTo>
                  <a:pt x="7410940" y="5650842"/>
                </a:lnTo>
                <a:lnTo>
                  <a:pt x="0" y="5650842"/>
                </a:lnTo>
                <a:lnTo>
                  <a:pt x="0" y="0"/>
                </a:lnTo>
                <a:close/>
              </a:path>
            </a:pathLst>
          </a:custGeom>
          <a:blipFill>
            <a:blip r:embed="rId3"/>
            <a:stretch>
              <a:fillRect l="0" t="0" r="0" b="0"/>
            </a:stretch>
          </a:blipFill>
        </p:spPr>
      </p:sp>
      <p:sp>
        <p:nvSpPr>
          <p:cNvPr name="TextBox 21" id="21"/>
          <p:cNvSpPr txBox="true"/>
          <p:nvPr/>
        </p:nvSpPr>
        <p:spPr>
          <a:xfrm rot="0">
            <a:off x="864504" y="6027550"/>
            <a:ext cx="16558991" cy="3489433"/>
          </a:xfrm>
          <a:prstGeom prst="rect">
            <a:avLst/>
          </a:prstGeom>
        </p:spPr>
        <p:txBody>
          <a:bodyPr anchor="t" rtlCol="false" tIns="0" lIns="0" bIns="0" rIns="0">
            <a:spAutoFit/>
          </a:bodyPr>
          <a:lstStyle/>
          <a:p>
            <a:pPr algn="ctr">
              <a:lnSpc>
                <a:spcPts val="6950"/>
              </a:lnSpc>
            </a:pPr>
            <a:r>
              <a:rPr lang="en-US" sz="5000">
                <a:solidFill>
                  <a:srgbClr val="000000"/>
                </a:solidFill>
                <a:latin typeface="Crimson Pro"/>
                <a:ea typeface="Crimson Pro"/>
                <a:cs typeface="Crimson Pro"/>
                <a:sym typeface="Crimson Pro"/>
              </a:rPr>
              <a:t>Hasil confusion matrix menunjukan bahwa model random forest mampu melakukan klasifikasi pada dataset iris dengan akurasi 100%. Yang mana setiap target kelas dapat diklasifikasi dengan benar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7320925" y="5732825"/>
            <a:ext cx="9938375" cy="1257537"/>
          </a:xfrm>
          <a:prstGeom prst="rect">
            <a:avLst/>
          </a:prstGeom>
        </p:spPr>
        <p:txBody>
          <a:bodyPr anchor="t" rtlCol="false" tIns="0" lIns="0" bIns="0" rIns="0">
            <a:spAutoFit/>
          </a:bodyPr>
          <a:lstStyle/>
          <a:p>
            <a:pPr algn="r">
              <a:lnSpc>
                <a:spcPts val="9555"/>
              </a:lnSpc>
            </a:pPr>
            <a:r>
              <a:rPr lang="en-US" sz="9276" spc="139">
                <a:solidFill>
                  <a:srgbClr val="47829E"/>
                </a:solidFill>
                <a:latin typeface="League Spartan"/>
                <a:ea typeface="League Spartan"/>
                <a:cs typeface="League Spartan"/>
                <a:sym typeface="League Spartan"/>
              </a:rPr>
              <a:t>TERIMAKASIH</a:t>
            </a:r>
          </a:p>
        </p:txBody>
      </p:sp>
      <p:grpSp>
        <p:nvGrpSpPr>
          <p:cNvPr name="Group 4" id="4"/>
          <p:cNvGrpSpPr/>
          <p:nvPr/>
        </p:nvGrpSpPr>
        <p:grpSpPr>
          <a:xfrm rot="-2700000">
            <a:off x="5688346" y="2775598"/>
            <a:ext cx="870998" cy="666610"/>
            <a:chOff x="0" y="0"/>
            <a:chExt cx="294201" cy="225164"/>
          </a:xfrm>
        </p:grpSpPr>
        <p:sp>
          <p:nvSpPr>
            <p:cNvPr name="Freeform 5" id="5"/>
            <p:cNvSpPr/>
            <p:nvPr/>
          </p:nvSpPr>
          <p:spPr>
            <a:xfrm flipH="false" flipV="false" rot="0">
              <a:off x="0" y="0"/>
              <a:ext cx="294201" cy="225164"/>
            </a:xfrm>
            <a:custGeom>
              <a:avLst/>
              <a:gdLst/>
              <a:ahLst/>
              <a:cxnLst/>
              <a:rect r="r" b="b" t="t" l="l"/>
              <a:pathLst>
                <a:path h="225164" w="294201">
                  <a:moveTo>
                    <a:pt x="0" y="0"/>
                  </a:moveTo>
                  <a:lnTo>
                    <a:pt x="294201" y="0"/>
                  </a:lnTo>
                  <a:lnTo>
                    <a:pt x="294201" y="225164"/>
                  </a:lnTo>
                  <a:lnTo>
                    <a:pt x="0" y="225164"/>
                  </a:lnTo>
                  <a:close/>
                </a:path>
              </a:pathLst>
            </a:custGeom>
            <a:solidFill>
              <a:srgbClr val="47829E"/>
            </a:solidFill>
          </p:spPr>
        </p:sp>
        <p:sp>
          <p:nvSpPr>
            <p:cNvPr name="TextBox 6" id="6"/>
            <p:cNvSpPr txBox="true"/>
            <p:nvPr/>
          </p:nvSpPr>
          <p:spPr>
            <a:xfrm>
              <a:off x="0" y="-38100"/>
              <a:ext cx="294201" cy="263264"/>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1503264" y="3877202"/>
            <a:ext cx="4503563" cy="1508454"/>
            <a:chOff x="0" y="0"/>
            <a:chExt cx="1521188" cy="509517"/>
          </a:xfrm>
        </p:grpSpPr>
        <p:sp>
          <p:nvSpPr>
            <p:cNvPr name="Freeform 8" id="8"/>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9" id="9"/>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2700000">
            <a:off x="1134247" y="2784710"/>
            <a:ext cx="1413528" cy="1508454"/>
            <a:chOff x="0" y="0"/>
            <a:chExt cx="477453" cy="509517"/>
          </a:xfrm>
        </p:grpSpPr>
        <p:sp>
          <p:nvSpPr>
            <p:cNvPr name="Freeform 11" id="11"/>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2" id="12"/>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2700000">
            <a:off x="6250303" y="1110674"/>
            <a:ext cx="6388908" cy="1508454"/>
            <a:chOff x="0" y="0"/>
            <a:chExt cx="2158009" cy="509517"/>
          </a:xfrm>
        </p:grpSpPr>
        <p:sp>
          <p:nvSpPr>
            <p:cNvPr name="Freeform 14" id="14"/>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5" id="15"/>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2700000">
            <a:off x="6978930" y="2869736"/>
            <a:ext cx="1413528" cy="1508454"/>
            <a:chOff x="0" y="0"/>
            <a:chExt cx="477453" cy="509517"/>
          </a:xfrm>
        </p:grpSpPr>
        <p:sp>
          <p:nvSpPr>
            <p:cNvPr name="Freeform 17" id="17"/>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8" id="18"/>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610131" y="1570432"/>
            <a:ext cx="6121996" cy="612199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4D9DB1"/>
            </a:solidFill>
          </p:spPr>
        </p:sp>
        <p:sp>
          <p:nvSpPr>
            <p:cNvPr name="TextBox 21" id="21"/>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2" id="22"/>
          <p:cNvGrpSpPr/>
          <p:nvPr/>
        </p:nvGrpSpPr>
        <p:grpSpPr>
          <a:xfrm rot="0">
            <a:off x="1817004" y="1777304"/>
            <a:ext cx="5708252" cy="570825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24" id="24"/>
            <p:cNvSpPr txBox="true"/>
            <p:nvPr/>
          </p:nvSpPr>
          <p:spPr>
            <a:xfrm>
              <a:off x="139700" y="101600"/>
              <a:ext cx="533400" cy="571500"/>
            </a:xfrm>
            <a:prstGeom prst="rect">
              <a:avLst/>
            </a:prstGeom>
          </p:spPr>
          <p:txBody>
            <a:bodyPr anchor="ctr" rtlCol="false" tIns="50800" lIns="50800" bIns="50800" rIns="50800"/>
            <a:lstStyle/>
            <a:p>
              <a:pPr algn="ctr">
                <a:lnSpc>
                  <a:spcPts val="2659"/>
                </a:lnSpc>
                <a:spcBef>
                  <a:spcPct val="0"/>
                </a:spcBef>
              </a:pPr>
            </a:p>
          </p:txBody>
        </p:sp>
      </p:grpSp>
      <p:grpSp>
        <p:nvGrpSpPr>
          <p:cNvPr name="Group 25" id="25"/>
          <p:cNvGrpSpPr/>
          <p:nvPr/>
        </p:nvGrpSpPr>
        <p:grpSpPr>
          <a:xfrm rot="0">
            <a:off x="2075421" y="2035721"/>
            <a:ext cx="5191416" cy="519141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3"/>
              <a:stretch>
                <a:fillRect l="0" t="0" r="0" b="0"/>
              </a:stretch>
            </a:blipFill>
          </p:spPr>
        </p:sp>
      </p:grpSp>
      <p:grpSp>
        <p:nvGrpSpPr>
          <p:cNvPr name="Group 27" id="27"/>
          <p:cNvGrpSpPr/>
          <p:nvPr/>
        </p:nvGrpSpPr>
        <p:grpSpPr>
          <a:xfrm rot="-2700000">
            <a:off x="9534775" y="668748"/>
            <a:ext cx="6388908" cy="1508454"/>
            <a:chOff x="0" y="0"/>
            <a:chExt cx="2158009" cy="509517"/>
          </a:xfrm>
        </p:grpSpPr>
        <p:sp>
          <p:nvSpPr>
            <p:cNvPr name="Freeform 28" id="2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29" id="2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2700000">
            <a:off x="1745534" y="8794911"/>
            <a:ext cx="6388908" cy="1508454"/>
            <a:chOff x="0" y="0"/>
            <a:chExt cx="2158009" cy="509517"/>
          </a:xfrm>
        </p:grpSpPr>
        <p:sp>
          <p:nvSpPr>
            <p:cNvPr name="Freeform 31" id="31"/>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32" id="32"/>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0" y="6794715"/>
            <a:ext cx="17259300" cy="437840"/>
          </a:xfrm>
          <a:prstGeom prst="rect">
            <a:avLst/>
          </a:prstGeom>
        </p:spPr>
        <p:txBody>
          <a:bodyPr anchor="t" rtlCol="false" tIns="0" lIns="0" bIns="0" rIns="0">
            <a:spAutoFit/>
          </a:bodyPr>
          <a:lstStyle/>
          <a:p>
            <a:pPr algn="r">
              <a:lnSpc>
                <a:spcPts val="3400"/>
              </a:lnSpc>
            </a:pPr>
            <a:r>
              <a:rPr lang="en-US" b="true" sz="2906" spc="581">
                <a:solidFill>
                  <a:srgbClr val="000000"/>
                </a:solidFill>
                <a:latin typeface="Glacial Indifference Bold"/>
                <a:ea typeface="Glacial Indifference Bold"/>
                <a:cs typeface="Glacial Indifference Bold"/>
                <a:sym typeface="Glacial Indifference Bold"/>
              </a:rPr>
              <a:t>WWW.LINKEDIN.COM/IN/JONATHANANDRIANTO</a:t>
            </a:r>
          </a:p>
        </p:txBody>
      </p:sp>
      <p:grpSp>
        <p:nvGrpSpPr>
          <p:cNvPr name="Group 34" id="34"/>
          <p:cNvGrpSpPr/>
          <p:nvPr/>
        </p:nvGrpSpPr>
        <p:grpSpPr>
          <a:xfrm rot="-2700000">
            <a:off x="-2006769" y="9552043"/>
            <a:ext cx="6388908" cy="1508454"/>
            <a:chOff x="0" y="0"/>
            <a:chExt cx="2158009" cy="509517"/>
          </a:xfrm>
        </p:grpSpPr>
        <p:sp>
          <p:nvSpPr>
            <p:cNvPr name="Freeform 35" id="35"/>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36" id="36"/>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686857" y="7161927"/>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grpSp>
        <p:nvGrpSpPr>
          <p:cNvPr name="Group 20" id="20"/>
          <p:cNvGrpSpPr/>
          <p:nvPr/>
        </p:nvGrpSpPr>
        <p:grpSpPr>
          <a:xfrm rot="0">
            <a:off x="11080576" y="4151456"/>
            <a:ext cx="4778548" cy="4622138"/>
            <a:chOff x="0" y="0"/>
            <a:chExt cx="1258548" cy="1217353"/>
          </a:xfrm>
        </p:grpSpPr>
        <p:sp>
          <p:nvSpPr>
            <p:cNvPr name="Freeform 21" id="21"/>
            <p:cNvSpPr/>
            <p:nvPr/>
          </p:nvSpPr>
          <p:spPr>
            <a:xfrm flipH="false" flipV="false" rot="0">
              <a:off x="0" y="0"/>
              <a:ext cx="1258548" cy="1217353"/>
            </a:xfrm>
            <a:custGeom>
              <a:avLst/>
              <a:gdLst/>
              <a:ahLst/>
              <a:cxnLst/>
              <a:rect r="r" b="b" t="t" l="l"/>
              <a:pathLst>
                <a:path h="1217353" w="1258548">
                  <a:moveTo>
                    <a:pt x="82627" y="0"/>
                  </a:moveTo>
                  <a:lnTo>
                    <a:pt x="1175920" y="0"/>
                  </a:lnTo>
                  <a:cubicBezTo>
                    <a:pt x="1221554" y="0"/>
                    <a:pt x="1258548" y="36993"/>
                    <a:pt x="1258548" y="82627"/>
                  </a:cubicBezTo>
                  <a:lnTo>
                    <a:pt x="1258548" y="1134726"/>
                  </a:lnTo>
                  <a:cubicBezTo>
                    <a:pt x="1258548" y="1180360"/>
                    <a:pt x="1221554" y="1217353"/>
                    <a:pt x="1175920" y="1217353"/>
                  </a:cubicBezTo>
                  <a:lnTo>
                    <a:pt x="82627" y="1217353"/>
                  </a:lnTo>
                  <a:cubicBezTo>
                    <a:pt x="36993" y="1217353"/>
                    <a:pt x="0" y="1180360"/>
                    <a:pt x="0" y="1134726"/>
                  </a:cubicBezTo>
                  <a:lnTo>
                    <a:pt x="0" y="82627"/>
                  </a:lnTo>
                  <a:cubicBezTo>
                    <a:pt x="0" y="36993"/>
                    <a:pt x="36993" y="0"/>
                    <a:pt x="82627" y="0"/>
                  </a:cubicBezTo>
                  <a:close/>
                </a:path>
              </a:pathLst>
            </a:custGeom>
            <a:solidFill>
              <a:srgbClr val="47829E"/>
            </a:solidFill>
          </p:spPr>
        </p:sp>
        <p:sp>
          <p:nvSpPr>
            <p:cNvPr name="TextBox 22" id="22"/>
            <p:cNvSpPr txBox="true"/>
            <p:nvPr/>
          </p:nvSpPr>
          <p:spPr>
            <a:xfrm>
              <a:off x="0" y="-38100"/>
              <a:ext cx="1258548" cy="1255453"/>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0913357" y="3815898"/>
            <a:ext cx="4575254" cy="457525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38919" y="0"/>
                  </a:moveTo>
                  <a:lnTo>
                    <a:pt x="773881" y="0"/>
                  </a:lnTo>
                  <a:cubicBezTo>
                    <a:pt x="795375" y="0"/>
                    <a:pt x="812800" y="17425"/>
                    <a:pt x="812800" y="38919"/>
                  </a:cubicBezTo>
                  <a:lnTo>
                    <a:pt x="812800" y="773881"/>
                  </a:lnTo>
                  <a:cubicBezTo>
                    <a:pt x="812800" y="795375"/>
                    <a:pt x="795375" y="812800"/>
                    <a:pt x="773881" y="812800"/>
                  </a:cubicBezTo>
                  <a:lnTo>
                    <a:pt x="38919" y="812800"/>
                  </a:lnTo>
                  <a:cubicBezTo>
                    <a:pt x="17425" y="812800"/>
                    <a:pt x="0" y="795375"/>
                    <a:pt x="0" y="773881"/>
                  </a:cubicBezTo>
                  <a:lnTo>
                    <a:pt x="0" y="38919"/>
                  </a:lnTo>
                  <a:cubicBezTo>
                    <a:pt x="0" y="17425"/>
                    <a:pt x="17425" y="0"/>
                    <a:pt x="38919" y="0"/>
                  </a:cubicBezTo>
                  <a:close/>
                </a:path>
              </a:pathLst>
            </a:custGeom>
            <a:blipFill>
              <a:blip r:embed="rId3"/>
              <a:stretch>
                <a:fillRect l="-11158" t="-12928" r="-26152" b="-23384"/>
              </a:stretch>
            </a:blipFill>
          </p:spPr>
        </p:sp>
      </p:grpSp>
      <p:sp>
        <p:nvSpPr>
          <p:cNvPr name="TextBox 25" id="25"/>
          <p:cNvSpPr txBox="true"/>
          <p:nvPr/>
        </p:nvSpPr>
        <p:spPr>
          <a:xfrm rot="0">
            <a:off x="4525672" y="2556487"/>
            <a:ext cx="9236656" cy="880611"/>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ABOUT ME</a:t>
            </a:r>
          </a:p>
        </p:txBody>
      </p:sp>
      <p:sp>
        <p:nvSpPr>
          <p:cNvPr name="TextBox 26" id="26"/>
          <p:cNvSpPr txBox="true"/>
          <p:nvPr/>
        </p:nvSpPr>
        <p:spPr>
          <a:xfrm rot="0">
            <a:off x="1028700" y="4075256"/>
            <a:ext cx="9637790" cy="4647088"/>
          </a:xfrm>
          <a:prstGeom prst="rect">
            <a:avLst/>
          </a:prstGeom>
        </p:spPr>
        <p:txBody>
          <a:bodyPr anchor="t" rtlCol="false" tIns="0" lIns="0" bIns="0" rIns="0">
            <a:spAutoFit/>
          </a:bodyPr>
          <a:lstStyle/>
          <a:p>
            <a:pPr algn="r">
              <a:lnSpc>
                <a:spcPts val="5311"/>
              </a:lnSpc>
            </a:pPr>
            <a:r>
              <a:rPr lang="en-US" sz="3793">
                <a:solidFill>
                  <a:srgbClr val="000000"/>
                </a:solidFill>
                <a:latin typeface="Open Sans"/>
                <a:ea typeface="Open Sans"/>
                <a:cs typeface="Open Sans"/>
                <a:sym typeface="Open Sans"/>
              </a:rPr>
              <a:t>Halo, saya Jonathan Andrianto, mahasiswa Informatika’23 di Universitas Kristen Duta Wacana dengan minat di Data Science, Data Analytics, dan Web Development. Saya komunikatif, bertanggung jawab, dan mudah beradaptasi.</a:t>
            </a:r>
          </a:p>
          <a:p>
            <a:pPr algn="r">
              <a:lnSpc>
                <a:spcPts val="531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TextBox 20" id="20"/>
          <p:cNvSpPr txBox="true"/>
          <p:nvPr/>
        </p:nvSpPr>
        <p:spPr>
          <a:xfrm rot="0">
            <a:off x="4525672" y="2556487"/>
            <a:ext cx="9236656" cy="880611"/>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ABOUT THE PROJECT</a:t>
            </a:r>
          </a:p>
        </p:txBody>
      </p:sp>
      <p:sp>
        <p:nvSpPr>
          <p:cNvPr name="TextBox 21" id="21"/>
          <p:cNvSpPr txBox="true"/>
          <p:nvPr/>
        </p:nvSpPr>
        <p:spPr>
          <a:xfrm rot="0">
            <a:off x="2079503" y="3733594"/>
            <a:ext cx="14128994" cy="3980338"/>
          </a:xfrm>
          <a:prstGeom prst="rect">
            <a:avLst/>
          </a:prstGeom>
        </p:spPr>
        <p:txBody>
          <a:bodyPr anchor="t" rtlCol="false" tIns="0" lIns="0" bIns="0" rIns="0">
            <a:spAutoFit/>
          </a:bodyPr>
          <a:lstStyle/>
          <a:p>
            <a:pPr algn="just">
              <a:lnSpc>
                <a:spcPts val="5311"/>
              </a:lnSpc>
            </a:pPr>
            <a:r>
              <a:rPr lang="en-US" sz="3793">
                <a:solidFill>
                  <a:srgbClr val="000000"/>
                </a:solidFill>
                <a:latin typeface="Open Sans"/>
                <a:ea typeface="Open Sans"/>
                <a:cs typeface="Open Sans"/>
                <a:sym typeface="Open Sans"/>
              </a:rPr>
              <a:t>Saya akan mengklasifikasikan dataset Iris menggunakan Decision Tree, sebuah algoritma yang dipilih karena keunggulannya dalam tugas klasifikasi. Model ini tidak hanya mudah dipahami, tetapi juga memiliki proses pelatihan yang cepat, menjadikannya solusi yang efisien dan intuitif untuk menganalisis data.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686857" y="7161927"/>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Freeform 20" id="20"/>
          <p:cNvSpPr/>
          <p:nvPr/>
        </p:nvSpPr>
        <p:spPr>
          <a:xfrm flipH="false" flipV="false" rot="0">
            <a:off x="3489008" y="1627479"/>
            <a:ext cx="4414054" cy="4414054"/>
          </a:xfrm>
          <a:custGeom>
            <a:avLst/>
            <a:gdLst/>
            <a:ahLst/>
            <a:cxnLst/>
            <a:rect r="r" b="b" t="t" l="l"/>
            <a:pathLst>
              <a:path h="4414054" w="4414054">
                <a:moveTo>
                  <a:pt x="0" y="0"/>
                </a:moveTo>
                <a:lnTo>
                  <a:pt x="4414053" y="0"/>
                </a:lnTo>
                <a:lnTo>
                  <a:pt x="4414053" y="4414053"/>
                </a:lnTo>
                <a:lnTo>
                  <a:pt x="0" y="4414053"/>
                </a:lnTo>
                <a:lnTo>
                  <a:pt x="0" y="0"/>
                </a:lnTo>
                <a:close/>
              </a:path>
            </a:pathLst>
          </a:custGeom>
          <a:blipFill>
            <a:blip r:embed="rId3"/>
            <a:stretch>
              <a:fillRect l="0" t="0" r="0" b="0"/>
            </a:stretch>
          </a:blipFill>
        </p:spPr>
      </p:sp>
      <p:sp>
        <p:nvSpPr>
          <p:cNvPr name="Freeform 21" id="21"/>
          <p:cNvSpPr/>
          <p:nvPr/>
        </p:nvSpPr>
        <p:spPr>
          <a:xfrm flipH="false" flipV="false" rot="0">
            <a:off x="4019400" y="5886358"/>
            <a:ext cx="3883662" cy="3883662"/>
          </a:xfrm>
          <a:custGeom>
            <a:avLst/>
            <a:gdLst/>
            <a:ahLst/>
            <a:cxnLst/>
            <a:rect r="r" b="b" t="t" l="l"/>
            <a:pathLst>
              <a:path h="3883662" w="3883662">
                <a:moveTo>
                  <a:pt x="0" y="0"/>
                </a:moveTo>
                <a:lnTo>
                  <a:pt x="3883661" y="0"/>
                </a:lnTo>
                <a:lnTo>
                  <a:pt x="3883661" y="3883662"/>
                </a:lnTo>
                <a:lnTo>
                  <a:pt x="0" y="3883662"/>
                </a:lnTo>
                <a:lnTo>
                  <a:pt x="0" y="0"/>
                </a:lnTo>
                <a:close/>
              </a:path>
            </a:pathLst>
          </a:custGeom>
          <a:blipFill>
            <a:blip r:embed="rId4"/>
            <a:stretch>
              <a:fillRect l="0" t="0" r="0" b="0"/>
            </a:stretch>
          </a:blipFill>
        </p:spPr>
      </p:sp>
      <p:sp>
        <p:nvSpPr>
          <p:cNvPr name="Freeform 22" id="22"/>
          <p:cNvSpPr/>
          <p:nvPr/>
        </p:nvSpPr>
        <p:spPr>
          <a:xfrm flipH="false" flipV="false" rot="0">
            <a:off x="7903061" y="2848081"/>
            <a:ext cx="6895931" cy="2793536"/>
          </a:xfrm>
          <a:custGeom>
            <a:avLst/>
            <a:gdLst/>
            <a:ahLst/>
            <a:cxnLst/>
            <a:rect r="r" b="b" t="t" l="l"/>
            <a:pathLst>
              <a:path h="2793536" w="6895931">
                <a:moveTo>
                  <a:pt x="0" y="0"/>
                </a:moveTo>
                <a:lnTo>
                  <a:pt x="6895931" y="0"/>
                </a:lnTo>
                <a:lnTo>
                  <a:pt x="6895931" y="2793536"/>
                </a:lnTo>
                <a:lnTo>
                  <a:pt x="0" y="2793536"/>
                </a:lnTo>
                <a:lnTo>
                  <a:pt x="0" y="0"/>
                </a:lnTo>
                <a:close/>
              </a:path>
            </a:pathLst>
          </a:custGeom>
          <a:blipFill>
            <a:blip r:embed="rId5"/>
            <a:stretch>
              <a:fillRect l="0" t="0" r="0" b="0"/>
            </a:stretch>
          </a:blipFill>
        </p:spPr>
      </p:sp>
      <p:sp>
        <p:nvSpPr>
          <p:cNvPr name="Freeform 23" id="23"/>
          <p:cNvSpPr/>
          <p:nvPr/>
        </p:nvSpPr>
        <p:spPr>
          <a:xfrm flipH="false" flipV="false" rot="0">
            <a:off x="8017003" y="5641617"/>
            <a:ext cx="6437394" cy="3990302"/>
          </a:xfrm>
          <a:custGeom>
            <a:avLst/>
            <a:gdLst/>
            <a:ahLst/>
            <a:cxnLst/>
            <a:rect r="r" b="b" t="t" l="l"/>
            <a:pathLst>
              <a:path h="3990302" w="6437394">
                <a:moveTo>
                  <a:pt x="0" y="0"/>
                </a:moveTo>
                <a:lnTo>
                  <a:pt x="6437394" y="0"/>
                </a:lnTo>
                <a:lnTo>
                  <a:pt x="6437394" y="3990302"/>
                </a:lnTo>
                <a:lnTo>
                  <a:pt x="0" y="3990302"/>
                </a:lnTo>
                <a:lnTo>
                  <a:pt x="0" y="0"/>
                </a:lnTo>
                <a:close/>
              </a:path>
            </a:pathLst>
          </a:custGeom>
          <a:blipFill>
            <a:blip r:embed="rId6"/>
            <a:stretch>
              <a:fillRect l="0" t="0" r="0" b="0"/>
            </a:stretch>
          </a:blipFill>
        </p:spPr>
      </p:sp>
      <p:sp>
        <p:nvSpPr>
          <p:cNvPr name="TextBox 24" id="24"/>
          <p:cNvSpPr txBox="true"/>
          <p:nvPr/>
        </p:nvSpPr>
        <p:spPr>
          <a:xfrm rot="0">
            <a:off x="4525672" y="1234798"/>
            <a:ext cx="9236656" cy="880611"/>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TOOLS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TextBox 20" id="20"/>
          <p:cNvSpPr txBox="true"/>
          <p:nvPr/>
        </p:nvSpPr>
        <p:spPr>
          <a:xfrm rot="0">
            <a:off x="4525672" y="2137866"/>
            <a:ext cx="9236656" cy="1717853"/>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IMPORT LIBRARY DAN LOAD DATASET</a:t>
            </a:r>
          </a:p>
        </p:txBody>
      </p:sp>
      <p:sp>
        <p:nvSpPr>
          <p:cNvPr name="Freeform 21" id="21"/>
          <p:cNvSpPr/>
          <p:nvPr/>
        </p:nvSpPr>
        <p:spPr>
          <a:xfrm flipH="false" flipV="false" rot="0">
            <a:off x="1253862" y="3968490"/>
            <a:ext cx="15780277" cy="5289810"/>
          </a:xfrm>
          <a:custGeom>
            <a:avLst/>
            <a:gdLst/>
            <a:ahLst/>
            <a:cxnLst/>
            <a:rect r="r" b="b" t="t" l="l"/>
            <a:pathLst>
              <a:path h="5289810" w="15780277">
                <a:moveTo>
                  <a:pt x="0" y="0"/>
                </a:moveTo>
                <a:lnTo>
                  <a:pt x="15780276" y="0"/>
                </a:lnTo>
                <a:lnTo>
                  <a:pt x="15780276" y="5289810"/>
                </a:lnTo>
                <a:lnTo>
                  <a:pt x="0" y="5289810"/>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grpSp>
        <p:nvGrpSpPr>
          <p:cNvPr name="Group 20" id="20"/>
          <p:cNvGrpSpPr/>
          <p:nvPr/>
        </p:nvGrpSpPr>
        <p:grpSpPr>
          <a:xfrm rot="0">
            <a:off x="609516" y="1074010"/>
            <a:ext cx="17068969" cy="8138980"/>
            <a:chOff x="0" y="0"/>
            <a:chExt cx="22758625" cy="10851973"/>
          </a:xfrm>
        </p:grpSpPr>
        <p:sp>
          <p:nvSpPr>
            <p:cNvPr name="TextBox 21" id="21"/>
            <p:cNvSpPr txBox="true"/>
            <p:nvPr/>
          </p:nvSpPr>
          <p:spPr>
            <a:xfrm rot="0">
              <a:off x="5221542" y="95250"/>
              <a:ext cx="12315541" cy="1205898"/>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IRIS DATASET</a:t>
              </a:r>
            </a:p>
          </p:txBody>
        </p:sp>
        <p:sp>
          <p:nvSpPr>
            <p:cNvPr name="Freeform 22" id="22"/>
            <p:cNvSpPr/>
            <p:nvPr/>
          </p:nvSpPr>
          <p:spPr>
            <a:xfrm flipH="false" flipV="false" rot="0">
              <a:off x="0" y="6544347"/>
              <a:ext cx="22758625" cy="4307626"/>
            </a:xfrm>
            <a:custGeom>
              <a:avLst/>
              <a:gdLst/>
              <a:ahLst/>
              <a:cxnLst/>
              <a:rect r="r" b="b" t="t" l="l"/>
              <a:pathLst>
                <a:path h="4307626" w="22758625">
                  <a:moveTo>
                    <a:pt x="0" y="0"/>
                  </a:moveTo>
                  <a:lnTo>
                    <a:pt x="22758625" y="0"/>
                  </a:lnTo>
                  <a:lnTo>
                    <a:pt x="22758625" y="4307626"/>
                  </a:lnTo>
                  <a:lnTo>
                    <a:pt x="0" y="4307626"/>
                  </a:lnTo>
                  <a:lnTo>
                    <a:pt x="0" y="0"/>
                  </a:lnTo>
                  <a:close/>
                </a:path>
              </a:pathLst>
            </a:custGeom>
            <a:blipFill>
              <a:blip r:embed="rId3"/>
              <a:stretch>
                <a:fillRect l="0" t="0" r="0" b="0"/>
              </a:stretch>
            </a:blipFill>
          </p:spPr>
        </p:sp>
        <p:sp>
          <p:nvSpPr>
            <p:cNvPr name="Freeform 23" id="23"/>
            <p:cNvSpPr/>
            <p:nvPr/>
          </p:nvSpPr>
          <p:spPr>
            <a:xfrm flipH="false" flipV="false" rot="0">
              <a:off x="0" y="1685207"/>
              <a:ext cx="22758625" cy="4859140"/>
            </a:xfrm>
            <a:custGeom>
              <a:avLst/>
              <a:gdLst/>
              <a:ahLst/>
              <a:cxnLst/>
              <a:rect r="r" b="b" t="t" l="l"/>
              <a:pathLst>
                <a:path h="4859140" w="22758625">
                  <a:moveTo>
                    <a:pt x="0" y="0"/>
                  </a:moveTo>
                  <a:lnTo>
                    <a:pt x="22758625" y="0"/>
                  </a:lnTo>
                  <a:lnTo>
                    <a:pt x="22758625" y="4859140"/>
                  </a:lnTo>
                  <a:lnTo>
                    <a:pt x="0" y="4859140"/>
                  </a:lnTo>
                  <a:lnTo>
                    <a:pt x="0" y="0"/>
                  </a:lnTo>
                  <a:close/>
                </a:path>
              </a:pathLst>
            </a:custGeom>
            <a:blipFill>
              <a:blip r:embed="rId4"/>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TextBox 20" id="20"/>
          <p:cNvSpPr txBox="true"/>
          <p:nvPr/>
        </p:nvSpPr>
        <p:spPr>
          <a:xfrm rot="0">
            <a:off x="4525672" y="1926350"/>
            <a:ext cx="9236656" cy="880611"/>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DATA PROCESSING</a:t>
            </a:r>
          </a:p>
        </p:txBody>
      </p:sp>
      <p:sp>
        <p:nvSpPr>
          <p:cNvPr name="Freeform 21" id="21"/>
          <p:cNvSpPr/>
          <p:nvPr/>
        </p:nvSpPr>
        <p:spPr>
          <a:xfrm flipH="false" flipV="false" rot="0">
            <a:off x="2167709" y="3366000"/>
            <a:ext cx="13952583" cy="2203039"/>
          </a:xfrm>
          <a:custGeom>
            <a:avLst/>
            <a:gdLst/>
            <a:ahLst/>
            <a:cxnLst/>
            <a:rect r="r" b="b" t="t" l="l"/>
            <a:pathLst>
              <a:path h="2203039" w="13952583">
                <a:moveTo>
                  <a:pt x="0" y="0"/>
                </a:moveTo>
                <a:lnTo>
                  <a:pt x="13952582" y="0"/>
                </a:lnTo>
                <a:lnTo>
                  <a:pt x="13952582" y="2203040"/>
                </a:lnTo>
                <a:lnTo>
                  <a:pt x="0" y="2203040"/>
                </a:lnTo>
                <a:lnTo>
                  <a:pt x="0" y="0"/>
                </a:lnTo>
                <a:close/>
              </a:path>
            </a:pathLst>
          </a:custGeom>
          <a:blipFill>
            <a:blip r:embed="rId3"/>
            <a:stretch>
              <a:fillRect l="0" t="0" r="0" b="0"/>
            </a:stretch>
          </a:blipFill>
        </p:spPr>
      </p:sp>
      <p:sp>
        <p:nvSpPr>
          <p:cNvPr name="TextBox 22" id="22"/>
          <p:cNvSpPr txBox="true"/>
          <p:nvPr/>
        </p:nvSpPr>
        <p:spPr>
          <a:xfrm rot="0">
            <a:off x="864504" y="5842794"/>
            <a:ext cx="16558991" cy="2613106"/>
          </a:xfrm>
          <a:prstGeom prst="rect">
            <a:avLst/>
          </a:prstGeom>
        </p:spPr>
        <p:txBody>
          <a:bodyPr anchor="t" rtlCol="false" tIns="0" lIns="0" bIns="0" rIns="0">
            <a:spAutoFit/>
          </a:bodyPr>
          <a:lstStyle/>
          <a:p>
            <a:pPr algn="ctr">
              <a:lnSpc>
                <a:spcPts val="6950"/>
              </a:lnSpc>
            </a:pPr>
            <a:r>
              <a:rPr lang="en-US" sz="5000">
                <a:solidFill>
                  <a:srgbClr val="000000"/>
                </a:solidFill>
                <a:latin typeface="Crimson Pro"/>
                <a:ea typeface="Crimson Pro"/>
                <a:cs typeface="Crimson Pro"/>
                <a:sym typeface="Crimson Pro"/>
              </a:rPr>
              <a:t>Saya menggunakan StandardScaler untuk standarisasi data. Tujuan utamanya yaitu untuk  menstandarisasi data sehingga setiap fitur memiliki mean = 0 dan standar deviasi = 1.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grpSp>
        <p:nvGrpSpPr>
          <p:cNvPr name="Group 20" id="20"/>
          <p:cNvGrpSpPr/>
          <p:nvPr/>
        </p:nvGrpSpPr>
        <p:grpSpPr>
          <a:xfrm rot="0">
            <a:off x="609516" y="1476013"/>
            <a:ext cx="17068969" cy="7334973"/>
            <a:chOff x="0" y="0"/>
            <a:chExt cx="22758625" cy="9779964"/>
          </a:xfrm>
        </p:grpSpPr>
        <p:sp>
          <p:nvSpPr>
            <p:cNvPr name="TextBox 21" id="21"/>
            <p:cNvSpPr txBox="true"/>
            <p:nvPr/>
          </p:nvSpPr>
          <p:spPr>
            <a:xfrm rot="0">
              <a:off x="1134058" y="95250"/>
              <a:ext cx="20490510" cy="2322221"/>
            </a:xfrm>
            <a:prstGeom prst="rect">
              <a:avLst/>
            </a:prstGeom>
          </p:spPr>
          <p:txBody>
            <a:bodyPr anchor="t" rtlCol="false" tIns="0" lIns="0" bIns="0" rIns="0">
              <a:spAutoFit/>
            </a:bodyPr>
            <a:lstStyle/>
            <a:p>
              <a:pPr algn="ctr">
                <a:lnSpc>
                  <a:spcPts val="6613"/>
                </a:lnSpc>
              </a:pPr>
              <a:r>
                <a:rPr lang="en-US" sz="6420" spc="96">
                  <a:solidFill>
                    <a:srgbClr val="47829E"/>
                  </a:solidFill>
                  <a:latin typeface="League Spartan"/>
                  <a:ea typeface="League Spartan"/>
                  <a:cs typeface="League Spartan"/>
                  <a:sym typeface="League Spartan"/>
                </a:rPr>
                <a:t>MODEL TRAINING DAN</a:t>
              </a:r>
            </a:p>
            <a:p>
              <a:pPr algn="ctr">
                <a:lnSpc>
                  <a:spcPts val="6613"/>
                </a:lnSpc>
              </a:pPr>
              <a:r>
                <a:rPr lang="en-US" sz="6420" spc="96">
                  <a:solidFill>
                    <a:srgbClr val="47829E"/>
                  </a:solidFill>
                  <a:latin typeface="League Spartan"/>
                  <a:ea typeface="League Spartan"/>
                  <a:cs typeface="League Spartan"/>
                  <a:sym typeface="League Spartan"/>
                </a:rPr>
                <a:t>Membuat Plot Decision Tree</a:t>
              </a:r>
            </a:p>
          </p:txBody>
        </p:sp>
        <p:sp>
          <p:nvSpPr>
            <p:cNvPr name="Freeform 22" id="22"/>
            <p:cNvSpPr/>
            <p:nvPr/>
          </p:nvSpPr>
          <p:spPr>
            <a:xfrm flipH="false" flipV="false" rot="0">
              <a:off x="0" y="2860572"/>
              <a:ext cx="22758625" cy="5575863"/>
            </a:xfrm>
            <a:custGeom>
              <a:avLst/>
              <a:gdLst/>
              <a:ahLst/>
              <a:cxnLst/>
              <a:rect r="r" b="b" t="t" l="l"/>
              <a:pathLst>
                <a:path h="5575863" w="22758625">
                  <a:moveTo>
                    <a:pt x="0" y="0"/>
                  </a:moveTo>
                  <a:lnTo>
                    <a:pt x="22758625" y="0"/>
                  </a:lnTo>
                  <a:lnTo>
                    <a:pt x="22758625" y="5575863"/>
                  </a:lnTo>
                  <a:lnTo>
                    <a:pt x="0" y="5575863"/>
                  </a:lnTo>
                  <a:lnTo>
                    <a:pt x="0" y="0"/>
                  </a:lnTo>
                  <a:close/>
                </a:path>
              </a:pathLst>
            </a:custGeom>
            <a:blipFill>
              <a:blip r:embed="rId3"/>
              <a:stretch>
                <a:fillRect l="0" t="0" r="0" b="0"/>
              </a:stretch>
            </a:blipFill>
          </p:spPr>
        </p:sp>
        <p:sp>
          <p:nvSpPr>
            <p:cNvPr name="TextBox 23" id="23"/>
            <p:cNvSpPr txBox="true"/>
            <p:nvPr/>
          </p:nvSpPr>
          <p:spPr>
            <a:xfrm rot="0">
              <a:off x="339985" y="8667620"/>
              <a:ext cx="22078655" cy="1112344"/>
            </a:xfrm>
            <a:prstGeom prst="rect">
              <a:avLst/>
            </a:prstGeom>
          </p:spPr>
          <p:txBody>
            <a:bodyPr anchor="t" rtlCol="false" tIns="0" lIns="0" bIns="0" rIns="0">
              <a:spAutoFit/>
            </a:bodyPr>
            <a:lstStyle/>
            <a:p>
              <a:pPr algn="ctr">
                <a:lnSpc>
                  <a:spcPts val="6950"/>
                </a:lnSpc>
              </a:pPr>
              <a:r>
                <a:rPr lang="en-US" sz="5000">
                  <a:solidFill>
                    <a:srgbClr val="000000"/>
                  </a:solidFill>
                  <a:latin typeface="Crimson Pro"/>
                  <a:ea typeface="Crimson Pro"/>
                  <a:cs typeface="Crimson Pro"/>
                  <a:sym typeface="Crimson Pro"/>
                </a:rPr>
                <a:t>Outputnya di slide berikutnya</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096373" y="6651079"/>
            <a:ext cx="4192745" cy="4192745"/>
            <a:chOff x="0" y="0"/>
            <a:chExt cx="5590327" cy="5590327"/>
          </a:xfrm>
        </p:grpSpPr>
        <p:grpSp>
          <p:nvGrpSpPr>
            <p:cNvPr name="Group 4" id="4"/>
            <p:cNvGrpSpPr/>
            <p:nvPr/>
          </p:nvGrpSpPr>
          <p:grpSpPr>
            <a:xfrm rot="-2700000">
              <a:off x="-165972" y="1803341"/>
              <a:ext cx="5922271" cy="1983646"/>
              <a:chOff x="0" y="0"/>
              <a:chExt cx="1521188" cy="509517"/>
            </a:xfrm>
          </p:grpSpPr>
          <p:sp>
            <p:nvSpPr>
              <p:cNvPr name="Freeform 5" id="5"/>
              <p:cNvSpPr/>
              <p:nvPr/>
            </p:nvSpPr>
            <p:spPr>
              <a:xfrm flipH="false" flipV="false" rot="0">
                <a:off x="0" y="0"/>
                <a:ext cx="1521188" cy="509517"/>
              </a:xfrm>
              <a:custGeom>
                <a:avLst/>
                <a:gdLst/>
                <a:ahLst/>
                <a:cxnLst/>
                <a:rect r="r" b="b" t="t" l="l"/>
                <a:pathLst>
                  <a:path h="509517" w="1521188">
                    <a:moveTo>
                      <a:pt x="0" y="0"/>
                    </a:moveTo>
                    <a:lnTo>
                      <a:pt x="1521188" y="0"/>
                    </a:lnTo>
                    <a:lnTo>
                      <a:pt x="1521188" y="509517"/>
                    </a:lnTo>
                    <a:lnTo>
                      <a:pt x="0" y="509517"/>
                    </a:lnTo>
                    <a:close/>
                  </a:path>
                </a:pathLst>
              </a:custGeom>
              <a:solidFill>
                <a:srgbClr val="4D9DB1"/>
              </a:solidFill>
            </p:spPr>
          </p:sp>
          <p:sp>
            <p:nvSpPr>
              <p:cNvPr name="TextBox 6" id="6"/>
              <p:cNvSpPr txBox="true"/>
              <p:nvPr/>
            </p:nvSpPr>
            <p:spPr>
              <a:xfrm>
                <a:off x="0" y="-38100"/>
                <a:ext cx="1521188" cy="54761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2700000">
              <a:off x="3302404" y="366692"/>
              <a:ext cx="1858816" cy="1983646"/>
              <a:chOff x="0" y="0"/>
              <a:chExt cx="477453" cy="509517"/>
            </a:xfrm>
          </p:grpSpPr>
          <p:sp>
            <p:nvSpPr>
              <p:cNvPr name="Freeform 8" id="8"/>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9" id="9"/>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3469850" y="-3103492"/>
            <a:ext cx="8261361" cy="5712691"/>
            <a:chOff x="0" y="0"/>
            <a:chExt cx="11015148" cy="7616922"/>
          </a:xfrm>
        </p:grpSpPr>
        <p:grpSp>
          <p:nvGrpSpPr>
            <p:cNvPr name="Group 11" id="11"/>
            <p:cNvGrpSpPr/>
            <p:nvPr/>
          </p:nvGrpSpPr>
          <p:grpSpPr>
            <a:xfrm rot="-2700000">
              <a:off x="-529052" y="2679893"/>
              <a:ext cx="8401535" cy="1983646"/>
              <a:chOff x="0" y="0"/>
              <a:chExt cx="2158009" cy="509517"/>
            </a:xfrm>
          </p:grpSpPr>
          <p:sp>
            <p:nvSpPr>
              <p:cNvPr name="Freeform 12" id="12"/>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3" id="13"/>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700000">
              <a:off x="429108" y="4993094"/>
              <a:ext cx="1858816" cy="1983646"/>
              <a:chOff x="0" y="0"/>
              <a:chExt cx="477453" cy="509517"/>
            </a:xfrm>
          </p:grpSpPr>
          <p:sp>
            <p:nvSpPr>
              <p:cNvPr name="Freeform 15" id="15"/>
              <p:cNvSpPr/>
              <p:nvPr/>
            </p:nvSpPr>
            <p:spPr>
              <a:xfrm flipH="false" flipV="false" rot="0">
                <a:off x="0" y="0"/>
                <a:ext cx="477453" cy="509517"/>
              </a:xfrm>
              <a:custGeom>
                <a:avLst/>
                <a:gdLst/>
                <a:ahLst/>
                <a:cxnLst/>
                <a:rect r="r" b="b" t="t" l="l"/>
                <a:pathLst>
                  <a:path h="509517" w="477453">
                    <a:moveTo>
                      <a:pt x="0" y="0"/>
                    </a:moveTo>
                    <a:lnTo>
                      <a:pt x="477453" y="0"/>
                    </a:lnTo>
                    <a:lnTo>
                      <a:pt x="477453" y="509517"/>
                    </a:lnTo>
                    <a:lnTo>
                      <a:pt x="0" y="509517"/>
                    </a:lnTo>
                    <a:close/>
                  </a:path>
                </a:pathLst>
              </a:custGeom>
              <a:solidFill>
                <a:srgbClr val="47829E"/>
              </a:solidFill>
            </p:spPr>
          </p:sp>
          <p:sp>
            <p:nvSpPr>
              <p:cNvPr name="TextBox 16" id="16"/>
              <p:cNvSpPr txBox="true"/>
              <p:nvPr/>
            </p:nvSpPr>
            <p:spPr>
              <a:xfrm>
                <a:off x="0" y="-38100"/>
                <a:ext cx="477453" cy="547617"/>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2700000">
              <a:off x="3142664" y="2953383"/>
              <a:ext cx="8401535" cy="1983646"/>
              <a:chOff x="0" y="0"/>
              <a:chExt cx="2158009" cy="509517"/>
            </a:xfrm>
          </p:grpSpPr>
          <p:sp>
            <p:nvSpPr>
              <p:cNvPr name="Freeform 18" id="18"/>
              <p:cNvSpPr/>
              <p:nvPr/>
            </p:nvSpPr>
            <p:spPr>
              <a:xfrm flipH="false" flipV="false" rot="0">
                <a:off x="0" y="0"/>
                <a:ext cx="2158009" cy="509517"/>
              </a:xfrm>
              <a:custGeom>
                <a:avLst/>
                <a:gdLst/>
                <a:ahLst/>
                <a:cxnLst/>
                <a:rect r="r" b="b" t="t" l="l"/>
                <a:pathLst>
                  <a:path h="509517" w="2158009">
                    <a:moveTo>
                      <a:pt x="0" y="0"/>
                    </a:moveTo>
                    <a:lnTo>
                      <a:pt x="2158009" y="0"/>
                    </a:lnTo>
                    <a:lnTo>
                      <a:pt x="2158009" y="509517"/>
                    </a:lnTo>
                    <a:lnTo>
                      <a:pt x="0" y="509517"/>
                    </a:lnTo>
                    <a:close/>
                  </a:path>
                </a:pathLst>
              </a:custGeom>
              <a:solidFill>
                <a:srgbClr val="4D9DB1"/>
              </a:solidFill>
            </p:spPr>
          </p:sp>
          <p:sp>
            <p:nvSpPr>
              <p:cNvPr name="TextBox 19" id="19"/>
              <p:cNvSpPr txBox="true"/>
              <p:nvPr/>
            </p:nvSpPr>
            <p:spPr>
              <a:xfrm>
                <a:off x="0" y="-38100"/>
                <a:ext cx="2158009" cy="547617"/>
              </a:xfrm>
              <a:prstGeom prst="rect">
                <a:avLst/>
              </a:prstGeom>
            </p:spPr>
            <p:txBody>
              <a:bodyPr anchor="ctr" rtlCol="false" tIns="50800" lIns="50800" bIns="50800" rIns="50800"/>
              <a:lstStyle/>
              <a:p>
                <a:pPr algn="ctr">
                  <a:lnSpc>
                    <a:spcPts val="2659"/>
                  </a:lnSpc>
                </a:pPr>
              </a:p>
            </p:txBody>
          </p:sp>
        </p:grpSp>
      </p:grpSp>
      <p:sp>
        <p:nvSpPr>
          <p:cNvPr name="Freeform 20" id="20"/>
          <p:cNvSpPr/>
          <p:nvPr/>
        </p:nvSpPr>
        <p:spPr>
          <a:xfrm flipH="false" flipV="false" rot="0">
            <a:off x="1510875" y="152524"/>
            <a:ext cx="15266249" cy="9981951"/>
          </a:xfrm>
          <a:custGeom>
            <a:avLst/>
            <a:gdLst/>
            <a:ahLst/>
            <a:cxnLst/>
            <a:rect r="r" b="b" t="t" l="l"/>
            <a:pathLst>
              <a:path h="9981951" w="15266249">
                <a:moveTo>
                  <a:pt x="0" y="0"/>
                </a:moveTo>
                <a:lnTo>
                  <a:pt x="15266250" y="0"/>
                </a:lnTo>
                <a:lnTo>
                  <a:pt x="15266250" y="9981952"/>
                </a:lnTo>
                <a:lnTo>
                  <a:pt x="0" y="9981952"/>
                </a:lnTo>
                <a:lnTo>
                  <a:pt x="0" y="0"/>
                </a:lnTo>
                <a:close/>
              </a:path>
            </a:pathLst>
          </a:custGeom>
          <a:blipFill>
            <a:blip r:embed="rId3"/>
            <a:stretch>
              <a:fillRect l="0" t="-1153"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DAGdr9U9r3c</dc:identifier>
  <dcterms:modified xsi:type="dcterms:W3CDTF">2011-08-01T06:04:30Z</dcterms:modified>
  <cp:revision>1</cp:revision>
  <dc:title>IRIS_CLASSIFICATION_JONATHAN_ANDRIANTO</dc:title>
</cp:coreProperties>
</file>