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2.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9" name="Shape 179"/>
          <p:cNvSpPr/>
          <p:nvPr>
            <p:ph type="sldImg"/>
          </p:nvPr>
        </p:nvSpPr>
        <p:spPr>
          <a:xfrm>
            <a:off x="1143000" y="685800"/>
            <a:ext cx="4572000" cy="3429000"/>
          </a:xfrm>
          <a:prstGeom prst="rect">
            <a:avLst/>
          </a:prstGeom>
        </p:spPr>
        <p:txBody>
          <a:bodyPr/>
          <a:lstStyle/>
          <a:p>
            <a:pPr/>
          </a:p>
        </p:txBody>
      </p:sp>
      <p:sp>
        <p:nvSpPr>
          <p:cNvPr id="180" name="Shape 18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defTabSz="914400">
              <a:lnSpc>
                <a:spcPct val="100000"/>
              </a:lnSpc>
              <a:defRPr sz="1200"/>
            </a:pPr>
            <a:r>
              <a:t>Allison</a:t>
            </a:r>
            <a:endParaRPr sz="3200"/>
          </a:p>
          <a:p>
            <a:pPr defTabSz="914400">
              <a:lnSpc>
                <a:spcPct val="100000"/>
              </a:lnSpc>
              <a:defRPr sz="1100">
                <a:latin typeface="Arial"/>
                <a:ea typeface="Arial"/>
                <a:cs typeface="Arial"/>
                <a:sym typeface="Arial"/>
              </a:defRPr>
            </a:pPr>
            <a:endParaRPr sz="3200">
              <a:latin typeface="+mn-lt"/>
              <a:ea typeface="+mn-ea"/>
              <a:cs typeface="+mn-cs"/>
              <a:sym typeface="Helvetica Neue"/>
            </a:endParaRPr>
          </a:p>
          <a:p>
            <a:pPr defTabSz="914400">
              <a:lnSpc>
                <a:spcPct val="100000"/>
              </a:lnSpc>
              <a:defRPr sz="1200"/>
            </a:pPr>
            <a:r>
              <a:t>We’ve expanded beyond OpenStack. Each of these projects makes OpenStack more successful, because they provide critical components and functions to openstack clouds, taking openstack to new markets… integrating with kubernetes, optimizing for edge environments, securing containers</a:t>
            </a:r>
            <a:endParaRPr sz="3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Shape 309"/>
          <p:cNvSpPr/>
          <p:nvPr>
            <p:ph type="sldImg"/>
          </p:nvPr>
        </p:nvSpPr>
        <p:spPr>
          <a:prstGeom prst="rect">
            <a:avLst/>
          </a:prstGeom>
        </p:spPr>
        <p:txBody>
          <a:bodyPr/>
          <a:lstStyle/>
          <a:p>
            <a:pPr/>
          </a:p>
        </p:txBody>
      </p:sp>
      <p:sp>
        <p:nvSpPr>
          <p:cNvPr id="310" name="Shape 310"/>
          <p:cNvSpPr/>
          <p:nvPr>
            <p:ph type="body" sz="quarter" idx="1"/>
          </p:nvPr>
        </p:nvSpPr>
        <p:spPr>
          <a:prstGeom prst="rect">
            <a:avLst/>
          </a:prstGeom>
        </p:spPr>
        <p:txBody>
          <a:bodyPr/>
          <a:lstStyle>
            <a:lvl1pPr defTabSz="914400">
              <a:lnSpc>
                <a:spcPct val="100000"/>
              </a:lnSpc>
              <a:defRPr sz="1100">
                <a:latin typeface="Arial"/>
                <a:ea typeface="Arial"/>
                <a:cs typeface="Arial"/>
                <a:sym typeface="Arial"/>
              </a:defRPr>
            </a:lvl1pPr>
          </a:lstStyle>
          <a:p>
            <a:pPr/>
            <a:r>
              <a:t>We build open source communities around infrastructure software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lvl1pPr defTabSz="914400">
              <a:lnSpc>
                <a:spcPct val="100000"/>
              </a:lnSpc>
              <a:defRPr sz="1100">
                <a:latin typeface="Arial"/>
                <a:ea typeface="Arial"/>
                <a:cs typeface="Arial"/>
                <a:sym typeface="Arial"/>
              </a:defRPr>
            </a:lvl1pPr>
          </a:lstStyle>
          <a:p>
            <a:pPr/>
            <a:r>
              <a:t>We build open source communities around infrastructure software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hape 234"/>
          <p:cNvSpPr/>
          <p:nvPr>
            <p:ph type="sldImg"/>
          </p:nvPr>
        </p:nvSpPr>
        <p:spPr>
          <a:prstGeom prst="rect">
            <a:avLst/>
          </a:prstGeom>
        </p:spPr>
        <p:txBody>
          <a:bodyPr/>
          <a:lstStyle/>
          <a:p>
            <a:pPr/>
          </a:p>
        </p:txBody>
      </p:sp>
      <p:sp>
        <p:nvSpPr>
          <p:cNvPr id="235" name="Shape 235"/>
          <p:cNvSpPr/>
          <p:nvPr>
            <p:ph type="body" sz="quarter" idx="1"/>
          </p:nvPr>
        </p:nvSpPr>
        <p:spPr>
          <a:prstGeom prst="rect">
            <a:avLst/>
          </a:prstGeom>
        </p:spPr>
        <p:txBody>
          <a:bodyPr/>
          <a:lstStyle>
            <a:lvl1pPr defTabSz="914400">
              <a:lnSpc>
                <a:spcPct val="100000"/>
              </a:lnSpc>
              <a:defRPr sz="1100">
                <a:latin typeface="Arial"/>
                <a:ea typeface="Arial"/>
                <a:cs typeface="Arial"/>
                <a:sym typeface="Arial"/>
              </a:defRPr>
            </a:lvl1pPr>
          </a:lstStyle>
          <a:p>
            <a:pPr/>
            <a:r>
              <a:t>We build open source communities around infrastructure software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hape 248"/>
          <p:cNvSpPr/>
          <p:nvPr>
            <p:ph type="sldImg"/>
          </p:nvPr>
        </p:nvSpPr>
        <p:spPr>
          <a:prstGeom prst="rect">
            <a:avLst/>
          </a:prstGeom>
        </p:spPr>
        <p:txBody>
          <a:bodyPr/>
          <a:lstStyle/>
          <a:p>
            <a:pPr/>
          </a:p>
        </p:txBody>
      </p:sp>
      <p:sp>
        <p:nvSpPr>
          <p:cNvPr id="249" name="Shape 249"/>
          <p:cNvSpPr/>
          <p:nvPr>
            <p:ph type="body" sz="quarter" idx="1"/>
          </p:nvPr>
        </p:nvSpPr>
        <p:spPr>
          <a:prstGeom prst="rect">
            <a:avLst/>
          </a:prstGeom>
        </p:spPr>
        <p:txBody>
          <a:bodyPr/>
          <a:lstStyle>
            <a:lvl1pPr defTabSz="914400">
              <a:lnSpc>
                <a:spcPct val="100000"/>
              </a:lnSpc>
              <a:defRPr sz="1100">
                <a:latin typeface="Arial"/>
                <a:ea typeface="Arial"/>
                <a:cs typeface="Arial"/>
                <a:sym typeface="Arial"/>
              </a:defRPr>
            </a:lvl1pPr>
          </a:lstStyle>
          <a:p>
            <a:pPr/>
            <a:r>
              <a:t>We build open source communities around infrastructure software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lvl1pPr defTabSz="914400">
              <a:lnSpc>
                <a:spcPct val="100000"/>
              </a:lnSpc>
              <a:defRPr sz="1100">
                <a:latin typeface="Arial"/>
                <a:ea typeface="Arial"/>
                <a:cs typeface="Arial"/>
                <a:sym typeface="Arial"/>
              </a:defRPr>
            </a:lvl1pPr>
          </a:lstStyle>
          <a:p>
            <a:pPr/>
            <a:r>
              <a:t>We build open source communities around infrastructure software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lvl1pPr defTabSz="914400">
              <a:lnSpc>
                <a:spcPct val="100000"/>
              </a:lnSpc>
              <a:defRPr sz="1100">
                <a:latin typeface="Arial"/>
                <a:ea typeface="Arial"/>
                <a:cs typeface="Arial"/>
                <a:sym typeface="Arial"/>
              </a:defRPr>
            </a:lvl1pPr>
          </a:lstStyle>
          <a:p>
            <a:pPr/>
            <a:r>
              <a:t>We build open source communities around infrastructure software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lvl1pPr defTabSz="914400">
              <a:lnSpc>
                <a:spcPct val="100000"/>
              </a:lnSpc>
              <a:defRPr sz="1100">
                <a:latin typeface="Arial"/>
                <a:ea typeface="Arial"/>
                <a:cs typeface="Arial"/>
                <a:sym typeface="Arial"/>
              </a:defRPr>
            </a:lvl1pPr>
          </a:lstStyle>
          <a:p>
            <a:pPr/>
            <a:r>
              <a:t>We build open source communities around infrastructure software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hape 289"/>
          <p:cNvSpPr/>
          <p:nvPr>
            <p:ph type="sldImg"/>
          </p:nvPr>
        </p:nvSpPr>
        <p:spPr>
          <a:prstGeom prst="rect">
            <a:avLst/>
          </a:prstGeom>
        </p:spPr>
        <p:txBody>
          <a:bodyPr/>
          <a:lstStyle/>
          <a:p>
            <a:pPr/>
          </a:p>
        </p:txBody>
      </p:sp>
      <p:sp>
        <p:nvSpPr>
          <p:cNvPr id="290" name="Shape 290"/>
          <p:cNvSpPr/>
          <p:nvPr>
            <p:ph type="body" sz="quarter" idx="1"/>
          </p:nvPr>
        </p:nvSpPr>
        <p:spPr>
          <a:prstGeom prst="rect">
            <a:avLst/>
          </a:prstGeom>
        </p:spPr>
        <p:txBody>
          <a:bodyPr/>
          <a:lstStyle>
            <a:lvl1pPr defTabSz="914400">
              <a:lnSpc>
                <a:spcPct val="100000"/>
              </a:lnSpc>
              <a:defRPr sz="1100">
                <a:latin typeface="Arial"/>
                <a:ea typeface="Arial"/>
                <a:cs typeface="Arial"/>
                <a:sym typeface="Arial"/>
              </a:defRPr>
            </a:lvl1pPr>
          </a:lstStyle>
          <a:p>
            <a:pPr/>
            <a:r>
              <a:t>We build open source communities around infrastructure software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lvl1pPr defTabSz="914400">
              <a:lnSpc>
                <a:spcPct val="100000"/>
              </a:lnSpc>
              <a:defRPr sz="1100">
                <a:latin typeface="Arial"/>
                <a:ea typeface="Arial"/>
                <a:cs typeface="Arial"/>
                <a:sym typeface="Arial"/>
              </a:defRPr>
            </a:lvl1pPr>
          </a:lstStyle>
          <a:p>
            <a:pPr/>
            <a:r>
              <a:t>We build open source communities around infrastructure software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2">
    <p:bg>
      <p:bgPr>
        <a:solidFill>
          <a:srgbClr val="161616"/>
        </a:solidFill>
      </p:bgPr>
    </p:bg>
    <p:spTree>
      <p:nvGrpSpPr>
        <p:cNvPr id="1" name=""/>
        <p:cNvGrpSpPr/>
        <p:nvPr/>
      </p:nvGrpSpPr>
      <p:grpSpPr>
        <a:xfrm>
          <a:off x="0" y="0"/>
          <a:ext cx="0" cy="0"/>
          <a:chOff x="0" y="0"/>
          <a:chExt cx="0" cy="0"/>
        </a:xfrm>
      </p:grpSpPr>
      <p:pic>
        <p:nvPicPr>
          <p:cNvPr id="149" name="Google Shape;148;p42" descr="Google Shape;148;p42"/>
          <p:cNvPicPr>
            <a:picLocks noChangeAspect="1"/>
          </p:cNvPicPr>
          <p:nvPr/>
        </p:nvPicPr>
        <p:blipFill>
          <a:blip r:embed="rId2">
            <a:extLst/>
          </a:blip>
          <a:stretch>
            <a:fillRect/>
          </a:stretch>
        </p:blipFill>
        <p:spPr>
          <a:xfrm>
            <a:off x="21026601" y="12591600"/>
            <a:ext cx="2838270" cy="669268"/>
          </a:xfrm>
          <a:prstGeom prst="rect">
            <a:avLst/>
          </a:prstGeom>
          <a:ln w="12700">
            <a:miter lim="400000"/>
          </a:ln>
        </p:spPr>
      </p:pic>
      <p:sp>
        <p:nvSpPr>
          <p:cNvPr id="150" name="Slide Number"/>
          <p:cNvSpPr txBox="1"/>
          <p:nvPr>
            <p:ph type="sldNum" sz="quarter" idx="2"/>
          </p:nvPr>
        </p:nvSpPr>
        <p:spPr>
          <a:xfrm>
            <a:off x="11959213" y="13081000"/>
            <a:ext cx="453238" cy="461059"/>
          </a:xfrm>
          <a:prstGeom prst="rect">
            <a:avLst/>
          </a:prstGeom>
        </p:spPr>
        <p:txBody>
          <a:bodyPr anchor="t">
            <a:normAutofit fontScale="100000" lnSpcReduction="0"/>
          </a:bodyPr>
          <a:lstStyle>
            <a:lvl1pPr defTabSz="2438400">
              <a:lnSpc>
                <a:spcPct val="80000"/>
              </a:lnSpc>
              <a:defRPr sz="2400">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_3">
    <p:spTree>
      <p:nvGrpSpPr>
        <p:cNvPr id="1" name=""/>
        <p:cNvGrpSpPr/>
        <p:nvPr/>
      </p:nvGrpSpPr>
      <p:grpSpPr>
        <a:xfrm>
          <a:off x="0" y="0"/>
          <a:ext cx="0" cy="0"/>
          <a:chOff x="0" y="0"/>
          <a:chExt cx="0" cy="0"/>
        </a:xfrm>
      </p:grpSpPr>
      <p:pic>
        <p:nvPicPr>
          <p:cNvPr id="157" name="Google Shape;96;p27" descr="Google Shape;96;p27"/>
          <p:cNvPicPr>
            <a:picLocks noChangeAspect="1"/>
          </p:cNvPicPr>
          <p:nvPr/>
        </p:nvPicPr>
        <p:blipFill>
          <a:blip r:embed="rId2">
            <a:extLst/>
          </a:blip>
          <a:stretch>
            <a:fillRect/>
          </a:stretch>
        </p:blipFill>
        <p:spPr>
          <a:xfrm>
            <a:off x="21018332" y="12598332"/>
            <a:ext cx="2851396" cy="672335"/>
          </a:xfrm>
          <a:prstGeom prst="rect">
            <a:avLst/>
          </a:prstGeom>
          <a:ln w="12700">
            <a:miter lim="400000"/>
          </a:ln>
        </p:spPr>
      </p:pic>
      <p:sp>
        <p:nvSpPr>
          <p:cNvPr id="158" name="Slide Number"/>
          <p:cNvSpPr txBox="1"/>
          <p:nvPr>
            <p:ph type="sldNum" sz="quarter" idx="2"/>
          </p:nvPr>
        </p:nvSpPr>
        <p:spPr>
          <a:xfrm>
            <a:off x="11959213" y="13081000"/>
            <a:ext cx="453238" cy="461059"/>
          </a:xfrm>
          <a:prstGeom prst="rect">
            <a:avLst/>
          </a:prstGeom>
        </p:spPr>
        <p:txBody>
          <a:bodyPr anchor="t"/>
          <a:lstStyle>
            <a:lvl1pPr defTabSz="2438400">
              <a:defRPr sz="2400">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xt+ Title + Photo">
    <p:spTree>
      <p:nvGrpSpPr>
        <p:cNvPr id="1" name=""/>
        <p:cNvGrpSpPr/>
        <p:nvPr/>
      </p:nvGrpSpPr>
      <p:grpSpPr>
        <a:xfrm>
          <a:off x="0" y="0"/>
          <a:ext cx="0" cy="0"/>
          <a:chOff x="0" y="0"/>
          <a:chExt cx="0" cy="0"/>
        </a:xfrm>
      </p:grpSpPr>
      <p:sp>
        <p:nvSpPr>
          <p:cNvPr id="165" name="Google Shape;333;p73"/>
          <p:cNvSpPr/>
          <p:nvPr>
            <p:ph type="pic" idx="21"/>
          </p:nvPr>
        </p:nvSpPr>
        <p:spPr>
          <a:xfrm>
            <a:off x="8597818" y="126999"/>
            <a:ext cx="20387202" cy="13591202"/>
          </a:xfrm>
          <a:prstGeom prst="rect">
            <a:avLst/>
          </a:prstGeom>
        </p:spPr>
        <p:txBody>
          <a:bodyPr lIns="91439" tIns="45719" rIns="91439" bIns="45719">
            <a:noAutofit/>
          </a:bodyPr>
          <a:lstStyle/>
          <a:p>
            <a:pPr/>
          </a:p>
        </p:txBody>
      </p:sp>
      <p:pic>
        <p:nvPicPr>
          <p:cNvPr id="166" name="Google Shape;334;p73" descr="Google Shape;334;p73"/>
          <p:cNvPicPr>
            <a:picLocks noChangeAspect="1"/>
          </p:cNvPicPr>
          <p:nvPr/>
        </p:nvPicPr>
        <p:blipFill>
          <a:blip r:embed="rId2">
            <a:extLst/>
          </a:blip>
          <a:stretch>
            <a:fillRect/>
          </a:stretch>
        </p:blipFill>
        <p:spPr>
          <a:xfrm>
            <a:off x="-53468" y="858"/>
            <a:ext cx="24490943" cy="151468"/>
          </a:xfrm>
          <a:prstGeom prst="rect">
            <a:avLst/>
          </a:prstGeom>
          <a:ln w="12700">
            <a:miter lim="400000"/>
          </a:ln>
        </p:spPr>
      </p:pic>
      <p:sp>
        <p:nvSpPr>
          <p:cNvPr id="167" name="Body Level One…"/>
          <p:cNvSpPr txBox="1"/>
          <p:nvPr>
            <p:ph type="body" sz="quarter" idx="1"/>
          </p:nvPr>
        </p:nvSpPr>
        <p:spPr>
          <a:xfrm>
            <a:off x="1861815" y="1947333"/>
            <a:ext cx="10091202" cy="4155201"/>
          </a:xfrm>
          <a:prstGeom prst="rect">
            <a:avLst/>
          </a:prstGeom>
        </p:spPr>
        <p:txBody>
          <a:bodyPr/>
          <a:lstStyle>
            <a:lvl1pPr indent="-381000" defTabSz="2438400">
              <a:spcBef>
                <a:spcPts val="0"/>
              </a:spcBef>
              <a:buSzTx/>
              <a:buNone/>
              <a:defRPr b="1" sz="9600">
                <a:solidFill>
                  <a:srgbClr val="161616"/>
                </a:solidFill>
                <a:latin typeface="Roboto Condensed"/>
                <a:ea typeface="Roboto Condensed"/>
                <a:cs typeface="Roboto Condensed"/>
                <a:sym typeface="Roboto Condensed"/>
              </a:defRPr>
            </a:lvl1pPr>
            <a:lvl2pPr marL="609600" indent="76200" defTabSz="2438400">
              <a:spcBef>
                <a:spcPts val="0"/>
              </a:spcBef>
              <a:buSzTx/>
              <a:buNone/>
              <a:defRPr b="1" sz="9600">
                <a:solidFill>
                  <a:srgbClr val="161616"/>
                </a:solidFill>
                <a:latin typeface="Roboto Condensed"/>
                <a:ea typeface="Roboto Condensed"/>
                <a:cs typeface="Roboto Condensed"/>
                <a:sym typeface="Roboto Condensed"/>
              </a:defRPr>
            </a:lvl2pPr>
            <a:lvl3pPr marL="609600" indent="533400" defTabSz="2438400">
              <a:spcBef>
                <a:spcPts val="0"/>
              </a:spcBef>
              <a:buSzTx/>
              <a:buNone/>
              <a:defRPr b="1" sz="9600">
                <a:solidFill>
                  <a:srgbClr val="161616"/>
                </a:solidFill>
                <a:latin typeface="Roboto Condensed"/>
                <a:ea typeface="Roboto Condensed"/>
                <a:cs typeface="Roboto Condensed"/>
                <a:sym typeface="Roboto Condensed"/>
              </a:defRPr>
            </a:lvl3pPr>
            <a:lvl4pPr marL="609600" indent="990600" defTabSz="2438400">
              <a:spcBef>
                <a:spcPts val="0"/>
              </a:spcBef>
              <a:buSzTx/>
              <a:buNone/>
              <a:defRPr b="1" sz="9600">
                <a:solidFill>
                  <a:srgbClr val="161616"/>
                </a:solidFill>
                <a:latin typeface="Roboto Condensed"/>
                <a:ea typeface="Roboto Condensed"/>
                <a:cs typeface="Roboto Condensed"/>
                <a:sym typeface="Roboto Condensed"/>
              </a:defRPr>
            </a:lvl4pPr>
            <a:lvl5pPr marL="609600" indent="1447800" defTabSz="2438400">
              <a:spcBef>
                <a:spcPts val="0"/>
              </a:spcBef>
              <a:buSzTx/>
              <a:buNone/>
              <a:defRPr b="1" sz="9600">
                <a:solidFill>
                  <a:srgbClr val="161616"/>
                </a:solidFill>
                <a:latin typeface="Roboto Condensed"/>
                <a:ea typeface="Roboto Condensed"/>
                <a:cs typeface="Roboto Condensed"/>
                <a:sym typeface="Roboto Condensed"/>
              </a:defRPr>
            </a:lvl5pPr>
          </a:lstStyle>
          <a:p>
            <a:pPr/>
            <a:r>
              <a:t>Body Level One</a:t>
            </a:r>
          </a:p>
          <a:p>
            <a:pPr lvl="1"/>
            <a:r>
              <a:t>Body Level Two</a:t>
            </a:r>
          </a:p>
          <a:p>
            <a:pPr lvl="2"/>
            <a:r>
              <a:t>Body Level Three</a:t>
            </a:r>
          </a:p>
          <a:p>
            <a:pPr lvl="3"/>
            <a:r>
              <a:t>Body Level Four</a:t>
            </a:r>
          </a:p>
          <a:p>
            <a:pPr lvl="4"/>
            <a:r>
              <a:t>Body Level Five</a:t>
            </a:r>
          </a:p>
        </p:txBody>
      </p:sp>
      <p:sp>
        <p:nvSpPr>
          <p:cNvPr id="168" name="Google Shape;336;p73"/>
          <p:cNvSpPr txBox="1"/>
          <p:nvPr>
            <p:ph type="body" sz="quarter" idx="22"/>
          </p:nvPr>
        </p:nvSpPr>
        <p:spPr>
          <a:xfrm>
            <a:off x="1827343" y="6531642"/>
            <a:ext cx="10091202" cy="2981601"/>
          </a:xfrm>
          <a:prstGeom prst="rect">
            <a:avLst/>
          </a:prstGeom>
        </p:spPr>
        <p:txBody>
          <a:bodyPr/>
          <a:lstStyle/>
          <a:p>
            <a:pPr indent="-381000" defTabSz="2438400">
              <a:lnSpc>
                <a:spcPct val="100000"/>
              </a:lnSpc>
              <a:spcBef>
                <a:spcPts val="0"/>
              </a:spcBef>
              <a:buSzTx/>
              <a:buNone/>
              <a:defRPr b="1" sz="5600"/>
            </a:pPr>
          </a:p>
        </p:txBody>
      </p:sp>
      <p:sp>
        <p:nvSpPr>
          <p:cNvPr id="169" name="Google Shape;337;p73"/>
          <p:cNvSpPr txBox="1"/>
          <p:nvPr>
            <p:ph type="body" sz="quarter" idx="23"/>
          </p:nvPr>
        </p:nvSpPr>
        <p:spPr>
          <a:xfrm>
            <a:off x="1861815" y="10709552"/>
            <a:ext cx="8356801" cy="901601"/>
          </a:xfrm>
          <a:prstGeom prst="rect">
            <a:avLst/>
          </a:prstGeom>
        </p:spPr>
        <p:txBody>
          <a:bodyPr/>
          <a:lstStyle/>
          <a:p>
            <a:pPr indent="-381000" defTabSz="2438400">
              <a:lnSpc>
                <a:spcPct val="110000"/>
              </a:lnSpc>
              <a:spcBef>
                <a:spcPts val="0"/>
              </a:spcBef>
              <a:buSzTx/>
              <a:buNone/>
              <a:defRPr sz="2600">
                <a:solidFill>
                  <a:srgbClr val="161616"/>
                </a:solidFill>
                <a:latin typeface="Roboto"/>
                <a:ea typeface="Roboto"/>
                <a:cs typeface="Roboto"/>
                <a:sym typeface="Roboto"/>
              </a:defRPr>
            </a:pPr>
          </a:p>
        </p:txBody>
      </p:sp>
      <p:sp>
        <p:nvSpPr>
          <p:cNvPr id="170" name="Google Shape;338;p73"/>
          <p:cNvSpPr/>
          <p:nvPr>
            <p:ph type="pic" sz="quarter" idx="24"/>
          </p:nvPr>
        </p:nvSpPr>
        <p:spPr>
          <a:xfrm>
            <a:off x="1823967" y="1225151"/>
            <a:ext cx="432801" cy="344001"/>
          </a:xfrm>
          <a:prstGeom prst="rect">
            <a:avLst/>
          </a:prstGeom>
        </p:spPr>
        <p:txBody>
          <a:bodyPr lIns="91439" tIns="45719" rIns="91439" bIns="45719">
            <a:noAutofit/>
          </a:bodyPr>
          <a:lstStyle/>
          <a:p>
            <a:pPr/>
          </a:p>
        </p:txBody>
      </p:sp>
      <p:sp>
        <p:nvSpPr>
          <p:cNvPr id="171" name="Google Shape;339;p73"/>
          <p:cNvSpPr txBox="1"/>
          <p:nvPr>
            <p:ph type="body" sz="quarter" idx="25"/>
          </p:nvPr>
        </p:nvSpPr>
        <p:spPr>
          <a:xfrm>
            <a:off x="2443090" y="1117599"/>
            <a:ext cx="3035201" cy="559199"/>
          </a:xfrm>
          <a:prstGeom prst="rect">
            <a:avLst/>
          </a:prstGeom>
        </p:spPr>
        <p:txBody>
          <a:bodyPr/>
          <a:lstStyle/>
          <a:p>
            <a:pPr indent="-381000" defTabSz="2438400">
              <a:lnSpc>
                <a:spcPct val="100000"/>
              </a:lnSpc>
              <a:spcBef>
                <a:spcPts val="0"/>
              </a:spcBef>
              <a:buSzTx/>
              <a:buNone/>
              <a:defRPr b="1" sz="2800">
                <a:solidFill>
                  <a:srgbClr val="161616"/>
                </a:solidFill>
              </a:defRPr>
            </a:pPr>
          </a:p>
        </p:txBody>
      </p:sp>
      <p:pic>
        <p:nvPicPr>
          <p:cNvPr id="172" name="Google Shape;340;p73" descr="Google Shape;340;p73"/>
          <p:cNvPicPr>
            <a:picLocks noChangeAspect="1"/>
          </p:cNvPicPr>
          <p:nvPr/>
        </p:nvPicPr>
        <p:blipFill>
          <a:blip r:embed="rId3">
            <a:alphaModFix amt="50720"/>
            <a:extLst/>
          </a:blip>
          <a:stretch>
            <a:fillRect/>
          </a:stretch>
        </p:blipFill>
        <p:spPr>
          <a:xfrm>
            <a:off x="20202946" y="641997"/>
            <a:ext cx="3636047" cy="587513"/>
          </a:xfrm>
          <a:prstGeom prst="rect">
            <a:avLst/>
          </a:prstGeom>
          <a:ln w="12700">
            <a:miter lim="400000"/>
          </a:ln>
        </p:spPr>
      </p:pic>
      <p:sp>
        <p:nvSpPr>
          <p:cNvPr id="173" name="Slide Number"/>
          <p:cNvSpPr txBox="1"/>
          <p:nvPr>
            <p:ph type="sldNum" sz="quarter" idx="2"/>
          </p:nvPr>
        </p:nvSpPr>
        <p:spPr>
          <a:xfrm>
            <a:off x="12001647" y="13096000"/>
            <a:ext cx="368504" cy="374601"/>
          </a:xfrm>
          <a:prstGeom prst="rect">
            <a:avLst/>
          </a:prstGeom>
        </p:spPr>
        <p:txBody>
          <a:bodyPr/>
          <a:lstStyle>
            <a:lvl1pPr defTabSz="2438400"/>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jpeg"/><Relationship Id="rId3" Type="http://schemas.openxmlformats.org/officeDocument/2006/relationships/hyperlink" Target="https://www.linkedin.com/in/jonathanarrance/" TargetMode="External"/><Relationship Id="rId4" Type="http://schemas.openxmlformats.org/officeDocument/2006/relationships/hyperlink" Target="https://github.com/JonathanArrance" TargetMode="External"/><Relationship Id="rId5" Type="http://schemas.openxmlformats.org/officeDocument/2006/relationships/hyperlink" Target="mailto:jonathan.arrance@gmail.com" TargetMode="External"/><Relationship Id="rId6"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745;p96"/>
          <p:cNvSpPr txBox="1"/>
          <p:nvPr/>
        </p:nvSpPr>
        <p:spPr>
          <a:xfrm>
            <a:off x="2417333" y="3143933"/>
            <a:ext cx="14007887" cy="45770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lvl1pPr algn="l" defTabSz="2438400">
              <a:lnSpc>
                <a:spcPct val="90000"/>
              </a:lnSpc>
              <a:defRPr b="1" sz="9600">
                <a:solidFill>
                  <a:srgbClr val="FFFFFF"/>
                </a:solidFill>
                <a:latin typeface="Roboto Condensed"/>
                <a:ea typeface="Roboto Condensed"/>
                <a:cs typeface="Roboto Condensed"/>
                <a:sym typeface="Roboto Condensed"/>
              </a:defRPr>
            </a:lvl1pPr>
          </a:lstStyle>
          <a:p>
            <a:pPr/>
            <a:r>
              <a:t>Use a robot to help fix Kubernetes issues and apps.</a:t>
            </a:r>
          </a:p>
        </p:txBody>
      </p:sp>
      <p:grpSp>
        <p:nvGrpSpPr>
          <p:cNvPr id="187" name="Google Shape;746;p96"/>
          <p:cNvGrpSpPr/>
          <p:nvPr/>
        </p:nvGrpSpPr>
        <p:grpSpPr>
          <a:xfrm>
            <a:off x="-6" y="-6"/>
            <a:ext cx="24412731" cy="115062"/>
            <a:chOff x="-2" y="-2"/>
            <a:chExt cx="24412730" cy="115061"/>
          </a:xfrm>
        </p:grpSpPr>
        <p:sp>
          <p:nvSpPr>
            <p:cNvPr id="183" name="Google Shape;747;p96"/>
            <p:cNvSpPr/>
            <p:nvPr/>
          </p:nvSpPr>
          <p:spPr>
            <a:xfrm>
              <a:off x="-3" y="-3"/>
              <a:ext cx="6138479" cy="115062"/>
            </a:xfrm>
            <a:prstGeom prst="rect">
              <a:avLst/>
            </a:prstGeom>
            <a:solidFill>
              <a:srgbClr val="ED362F"/>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184" name="Google Shape;748;p96"/>
            <p:cNvSpPr/>
            <p:nvPr/>
          </p:nvSpPr>
          <p:spPr>
            <a:xfrm>
              <a:off x="6138475" y="-3"/>
              <a:ext cx="6138479" cy="115062"/>
            </a:xfrm>
            <a:prstGeom prst="rect">
              <a:avLst/>
            </a:prstGeom>
            <a:solidFill>
              <a:srgbClr val="43B85C"/>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185" name="Google Shape;749;p96"/>
            <p:cNvSpPr/>
            <p:nvPr/>
          </p:nvSpPr>
          <p:spPr>
            <a:xfrm>
              <a:off x="12135771" y="-3"/>
              <a:ext cx="6138478" cy="115062"/>
            </a:xfrm>
            <a:prstGeom prst="rect">
              <a:avLst/>
            </a:prstGeom>
            <a:solidFill>
              <a:srgbClr val="F7B749"/>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186" name="Google Shape;750;p96"/>
            <p:cNvSpPr/>
            <p:nvPr/>
          </p:nvSpPr>
          <p:spPr>
            <a:xfrm>
              <a:off x="18274250" y="-3"/>
              <a:ext cx="6138479" cy="115062"/>
            </a:xfrm>
            <a:prstGeom prst="rect">
              <a:avLst/>
            </a:prstGeom>
            <a:solidFill>
              <a:srgbClr val="2CB4E2"/>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grpSp>
      <p:sp>
        <p:nvSpPr>
          <p:cNvPr id="188" name="Google Shape;751;p96"/>
          <p:cNvSpPr txBox="1"/>
          <p:nvPr/>
        </p:nvSpPr>
        <p:spPr>
          <a:xfrm>
            <a:off x="2506458" y="8508112"/>
            <a:ext cx="10160001" cy="12496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spAutoFit/>
          </a:bodyPr>
          <a:lstStyle>
            <a:lvl1pPr algn="l" defTabSz="2438400">
              <a:lnSpc>
                <a:spcPct val="115000"/>
              </a:lnSpc>
              <a:defRPr b="1" sz="5000">
                <a:solidFill>
                  <a:srgbClr val="39AE4A"/>
                </a:solidFill>
                <a:latin typeface="Roboto Condensed"/>
                <a:ea typeface="Roboto Condensed"/>
                <a:cs typeface="Roboto Condensed"/>
                <a:sym typeface="Roboto Condensed"/>
              </a:defRPr>
            </a:lvl1pPr>
          </a:lstStyle>
          <a:p>
            <a:pPr/>
            <a:r>
              <a:t>Jonathan Arrance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96" name="Google Shape;856;p103"/>
          <p:cNvGrpSpPr/>
          <p:nvPr/>
        </p:nvGrpSpPr>
        <p:grpSpPr>
          <a:xfrm>
            <a:off x="-6" y="-6"/>
            <a:ext cx="24412731" cy="115062"/>
            <a:chOff x="-2" y="-2"/>
            <a:chExt cx="24412730" cy="115061"/>
          </a:xfrm>
        </p:grpSpPr>
        <p:sp>
          <p:nvSpPr>
            <p:cNvPr id="292" name="Google Shape;857;p103"/>
            <p:cNvSpPr/>
            <p:nvPr/>
          </p:nvSpPr>
          <p:spPr>
            <a:xfrm>
              <a:off x="-3" y="-3"/>
              <a:ext cx="6138479" cy="115062"/>
            </a:xfrm>
            <a:prstGeom prst="rect">
              <a:avLst/>
            </a:prstGeom>
            <a:solidFill>
              <a:srgbClr val="ED362F"/>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93" name="Google Shape;858;p103"/>
            <p:cNvSpPr/>
            <p:nvPr/>
          </p:nvSpPr>
          <p:spPr>
            <a:xfrm>
              <a:off x="6138475" y="-3"/>
              <a:ext cx="6138479" cy="115062"/>
            </a:xfrm>
            <a:prstGeom prst="rect">
              <a:avLst/>
            </a:prstGeom>
            <a:solidFill>
              <a:srgbClr val="43B85C"/>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94" name="Google Shape;859;p103"/>
            <p:cNvSpPr/>
            <p:nvPr/>
          </p:nvSpPr>
          <p:spPr>
            <a:xfrm>
              <a:off x="12135770" y="-3"/>
              <a:ext cx="6138479" cy="115062"/>
            </a:xfrm>
            <a:prstGeom prst="rect">
              <a:avLst/>
            </a:prstGeom>
            <a:solidFill>
              <a:srgbClr val="F7B749"/>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95" name="Google Shape;860;p103"/>
            <p:cNvSpPr/>
            <p:nvPr/>
          </p:nvSpPr>
          <p:spPr>
            <a:xfrm>
              <a:off x="18274250" y="-3"/>
              <a:ext cx="6138479" cy="115062"/>
            </a:xfrm>
            <a:prstGeom prst="rect">
              <a:avLst/>
            </a:prstGeom>
            <a:solidFill>
              <a:srgbClr val="2CB4E2"/>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grpSp>
      <p:sp>
        <p:nvSpPr>
          <p:cNvPr id="297" name="Google Shape;861;p103"/>
          <p:cNvSpPr txBox="1"/>
          <p:nvPr>
            <p:ph type="title" idx="4294967295"/>
          </p:nvPr>
        </p:nvSpPr>
        <p:spPr>
          <a:xfrm>
            <a:off x="1640399" y="1519666"/>
            <a:ext cx="21103202" cy="1879201"/>
          </a:xfrm>
          <a:prstGeom prst="rect">
            <a:avLst/>
          </a:prstGeom>
        </p:spPr>
        <p:txBody>
          <a:bodyPr lIns="91399" tIns="91399" rIns="91399" bIns="91399" anchor="ctr"/>
          <a:lstStyle>
            <a:lvl1pPr defTabSz="2438400">
              <a:lnSpc>
                <a:spcPct val="100000"/>
              </a:lnSpc>
              <a:defRPr spc="0" sz="7200">
                <a:latin typeface="Roboto Condensed"/>
                <a:ea typeface="Roboto Condensed"/>
                <a:cs typeface="Roboto Condensed"/>
                <a:sym typeface="Roboto Condensed"/>
              </a:defRPr>
            </a:lvl1pPr>
          </a:lstStyle>
          <a:p>
            <a:pPr/>
            <a:r>
              <a:t>Robusta OpenAI Integration</a:t>
            </a:r>
          </a:p>
        </p:txBody>
      </p:sp>
      <p:sp>
        <p:nvSpPr>
          <p:cNvPr id="298" name="Google Shape;862;p103"/>
          <p:cNvSpPr txBox="1"/>
          <p:nvPr/>
        </p:nvSpPr>
        <p:spPr>
          <a:xfrm>
            <a:off x="1624808" y="3327551"/>
            <a:ext cx="19643955" cy="88376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algn="l" defTabSz="2316479">
              <a:defRPr sz="3420">
                <a:solidFill>
                  <a:srgbClr val="E61E24"/>
                </a:solidFill>
                <a:latin typeface="Roboto"/>
                <a:ea typeface="Roboto"/>
                <a:cs typeface="Roboto"/>
                <a:sym typeface="Roboto"/>
              </a:defRPr>
            </a:pPr>
            <a:r>
              <a:t>Lets get some assistance with our troubleshooting:</a:t>
            </a:r>
          </a:p>
          <a:p>
            <a:pPr algn="l" defTabSz="2316479">
              <a:defRPr sz="3420">
                <a:solidFill>
                  <a:srgbClr val="E61E24"/>
                </a:solidFill>
                <a:latin typeface="Roboto"/>
                <a:ea typeface="Roboto"/>
                <a:cs typeface="Roboto"/>
                <a:sym typeface="Roboto"/>
              </a:defRPr>
            </a:pPr>
          </a:p>
          <a:p>
            <a:pPr marL="908322" indent="-775607" algn="l" defTabSz="2316479">
              <a:buClr>
                <a:srgbClr val="161616"/>
              </a:buClr>
              <a:buSzPts val="3400"/>
              <a:buFont typeface="Helvetica"/>
              <a:buChar char="●"/>
              <a:defRPr sz="3420">
                <a:solidFill>
                  <a:srgbClr val="161616"/>
                </a:solidFill>
                <a:latin typeface="Roboto"/>
                <a:ea typeface="Roboto"/>
                <a:cs typeface="Roboto"/>
                <a:sym typeface="Roboto"/>
              </a:defRPr>
            </a:pPr>
            <a:r>
              <a:t>OpenAI LLM integration - ChatGPT assistance</a:t>
            </a:r>
          </a:p>
          <a:p>
            <a:pPr marL="908322" indent="-775607" algn="l" defTabSz="2316479">
              <a:buClr>
                <a:srgbClr val="161616"/>
              </a:buClr>
              <a:buSzPts val="3400"/>
              <a:buFont typeface="Helvetica"/>
              <a:buChar char="●"/>
              <a:defRPr sz="3420">
                <a:solidFill>
                  <a:srgbClr val="161616"/>
                </a:solidFill>
                <a:latin typeface="Roboto"/>
                <a:ea typeface="Roboto"/>
                <a:cs typeface="Roboto"/>
                <a:sym typeface="Roboto"/>
              </a:defRPr>
            </a:pPr>
            <a:r>
              <a:t>Forwards Prometheus alerts to the OpenAI API</a:t>
            </a:r>
          </a:p>
          <a:p>
            <a:pPr marL="908322" indent="-775607" algn="l" defTabSz="2316479">
              <a:buClr>
                <a:srgbClr val="161616"/>
              </a:buClr>
              <a:buSzPts val="3400"/>
              <a:buFont typeface="Helvetica"/>
              <a:buChar char="●"/>
              <a:defRPr sz="3420">
                <a:solidFill>
                  <a:srgbClr val="161616"/>
                </a:solidFill>
                <a:latin typeface="Roboto"/>
                <a:ea typeface="Roboto"/>
                <a:cs typeface="Roboto"/>
                <a:sym typeface="Roboto"/>
              </a:defRPr>
            </a:pPr>
            <a:r>
              <a:t>Results posted to a predetermined Slack channel</a:t>
            </a:r>
          </a:p>
          <a:p>
            <a:pPr marL="908322" indent="-775607" algn="l" defTabSz="2316479">
              <a:buClr>
                <a:srgbClr val="161616"/>
              </a:buClr>
              <a:buSzPts val="3400"/>
              <a:buFont typeface="Helvetica"/>
              <a:buChar char="●"/>
              <a:defRPr sz="3420">
                <a:solidFill>
                  <a:srgbClr val="161616"/>
                </a:solidFill>
                <a:latin typeface="Roboto"/>
                <a:ea typeface="Roboto"/>
                <a:cs typeface="Roboto"/>
                <a:sym typeface="Roboto"/>
              </a:defRPr>
            </a:pPr>
            <a:r>
              <a:t>Great for level 1 support</a:t>
            </a:r>
          </a:p>
          <a:p>
            <a:pPr algn="l" defTabSz="2316479">
              <a:defRPr sz="3420">
                <a:solidFill>
                  <a:srgbClr val="161616"/>
                </a:solidFill>
                <a:latin typeface="Roboto"/>
                <a:ea typeface="Roboto"/>
                <a:cs typeface="Roboto"/>
                <a:sym typeface="Roboto"/>
              </a:defRPr>
            </a:pPr>
          </a:p>
          <a:p>
            <a:pPr algn="l" defTabSz="2316479">
              <a:defRPr sz="3420">
                <a:solidFill>
                  <a:srgbClr val="E61E24"/>
                </a:solidFill>
                <a:latin typeface="Roboto"/>
                <a:ea typeface="Roboto"/>
                <a:cs typeface="Roboto"/>
                <a:sym typeface="Roboto"/>
              </a:defRPr>
            </a:pPr>
            <a:r>
              <a:t>Things needed to make it work:</a:t>
            </a:r>
          </a:p>
          <a:p>
            <a:pPr algn="l" defTabSz="2316479">
              <a:defRPr sz="3420">
                <a:solidFill>
                  <a:srgbClr val="161616"/>
                </a:solidFill>
                <a:latin typeface="Roboto"/>
                <a:ea typeface="Roboto"/>
                <a:cs typeface="Roboto"/>
                <a:sym typeface="Roboto"/>
              </a:defRPr>
            </a:pPr>
          </a:p>
          <a:p>
            <a:pPr marL="908322" indent="-775607" algn="l" defTabSz="2316479">
              <a:buClr>
                <a:srgbClr val="161616"/>
              </a:buClr>
              <a:buSzPts val="3400"/>
              <a:buFont typeface="Helvetica"/>
              <a:buChar char="●"/>
              <a:defRPr sz="3420">
                <a:solidFill>
                  <a:srgbClr val="161616"/>
                </a:solidFill>
                <a:latin typeface="Roboto"/>
                <a:ea typeface="Roboto"/>
                <a:cs typeface="Roboto"/>
                <a:sym typeface="Roboto"/>
              </a:defRPr>
            </a:pPr>
            <a:r>
              <a:t>Slack channel</a:t>
            </a:r>
          </a:p>
          <a:p>
            <a:pPr marL="908322" indent="-775607" algn="l" defTabSz="2316479">
              <a:buClr>
                <a:srgbClr val="161616"/>
              </a:buClr>
              <a:buSzPts val="3400"/>
              <a:buFont typeface="Helvetica"/>
              <a:buChar char="●"/>
              <a:defRPr sz="3420">
                <a:solidFill>
                  <a:srgbClr val="161616"/>
                </a:solidFill>
                <a:latin typeface="Roboto"/>
                <a:ea typeface="Roboto"/>
                <a:cs typeface="Roboto"/>
                <a:sym typeface="Roboto"/>
              </a:defRPr>
            </a:pPr>
            <a:r>
              <a:t>OpenAI API Key - $</a:t>
            </a:r>
          </a:p>
          <a:p>
            <a:pPr algn="l" defTabSz="2316479">
              <a:defRPr sz="3420">
                <a:solidFill>
                  <a:srgbClr val="000000"/>
                </a:solidFill>
                <a:latin typeface="Roboto"/>
                <a:ea typeface="Roboto"/>
                <a:cs typeface="Roboto"/>
                <a:sym typeface="Roboto"/>
              </a:defRPr>
            </a:pPr>
            <a:endParaRPr>
              <a:solidFill>
                <a:srgbClr val="FFFFFF"/>
              </a:solidFill>
            </a:endParaRPr>
          </a:p>
          <a:p>
            <a:pPr algn="l" defTabSz="2316479">
              <a:defRPr sz="3420">
                <a:solidFill>
                  <a:srgbClr val="161616"/>
                </a:solidFill>
                <a:latin typeface="Roboto"/>
                <a:ea typeface="Roboto"/>
                <a:cs typeface="Roboto"/>
                <a:sym typeface="Roboto"/>
              </a:defRPr>
            </a:pPr>
            <a:r>
              <a:t>Resources:</a:t>
            </a:r>
          </a:p>
          <a:p>
            <a:pPr marL="908322" indent="-775607" algn="l" defTabSz="2316479">
              <a:buClr>
                <a:srgbClr val="161616"/>
              </a:buClr>
              <a:buSzPts val="3400"/>
              <a:buFont typeface="Helvetica"/>
              <a:buChar char="●"/>
              <a:defRPr sz="3420">
                <a:solidFill>
                  <a:srgbClr val="161616"/>
                </a:solidFill>
                <a:latin typeface="Jura"/>
                <a:ea typeface="Jura"/>
                <a:cs typeface="Jura"/>
                <a:sym typeface="Jura"/>
              </a:defRPr>
            </a:pPr>
            <a:r>
              <a:rPr>
                <a:latin typeface="Roboto"/>
                <a:ea typeface="Roboto"/>
                <a:cs typeface="Roboto"/>
                <a:sym typeface="Roboto"/>
              </a:rPr>
              <a:t>https://github.com/robusta-dev/kubernetes-chatgpt-bot</a:t>
            </a:r>
            <a:endParaRPr>
              <a:latin typeface="Roboto"/>
              <a:ea typeface="Roboto"/>
              <a:cs typeface="Roboto"/>
              <a:sym typeface="Roboto"/>
            </a:endParaRPr>
          </a:p>
          <a:p>
            <a:pPr algn="l" defTabSz="2316479">
              <a:defRPr sz="3420" u="sng">
                <a:solidFill>
                  <a:srgbClr val="0097A7"/>
                </a:solidFill>
                <a:latin typeface="Roboto"/>
                <a:ea typeface="Roboto"/>
                <a:cs typeface="Roboto"/>
                <a:sym typeface="Roboto"/>
              </a:defRPr>
            </a:pPr>
            <a:endParaRPr>
              <a:solidFill>
                <a:srgbClr val="161616"/>
              </a:solidFill>
            </a:endParaR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06" name="Google Shape;856;p103"/>
          <p:cNvGrpSpPr/>
          <p:nvPr/>
        </p:nvGrpSpPr>
        <p:grpSpPr>
          <a:xfrm>
            <a:off x="-6" y="-6"/>
            <a:ext cx="24412731" cy="115062"/>
            <a:chOff x="-2" y="-2"/>
            <a:chExt cx="24412730" cy="115061"/>
          </a:xfrm>
        </p:grpSpPr>
        <p:sp>
          <p:nvSpPr>
            <p:cNvPr id="302" name="Google Shape;857;p103"/>
            <p:cNvSpPr/>
            <p:nvPr/>
          </p:nvSpPr>
          <p:spPr>
            <a:xfrm>
              <a:off x="-3" y="-3"/>
              <a:ext cx="6138479" cy="115062"/>
            </a:xfrm>
            <a:prstGeom prst="rect">
              <a:avLst/>
            </a:prstGeom>
            <a:solidFill>
              <a:srgbClr val="ED362F"/>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303" name="Google Shape;858;p103"/>
            <p:cNvSpPr/>
            <p:nvPr/>
          </p:nvSpPr>
          <p:spPr>
            <a:xfrm>
              <a:off x="6138475" y="-3"/>
              <a:ext cx="6138479" cy="115062"/>
            </a:xfrm>
            <a:prstGeom prst="rect">
              <a:avLst/>
            </a:prstGeom>
            <a:solidFill>
              <a:srgbClr val="43B85C"/>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304" name="Google Shape;859;p103"/>
            <p:cNvSpPr/>
            <p:nvPr/>
          </p:nvSpPr>
          <p:spPr>
            <a:xfrm>
              <a:off x="12135770" y="-3"/>
              <a:ext cx="6138479" cy="115062"/>
            </a:xfrm>
            <a:prstGeom prst="rect">
              <a:avLst/>
            </a:prstGeom>
            <a:solidFill>
              <a:srgbClr val="F7B749"/>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305" name="Google Shape;860;p103"/>
            <p:cNvSpPr/>
            <p:nvPr/>
          </p:nvSpPr>
          <p:spPr>
            <a:xfrm>
              <a:off x="18274250" y="-3"/>
              <a:ext cx="6138479" cy="115062"/>
            </a:xfrm>
            <a:prstGeom prst="rect">
              <a:avLst/>
            </a:prstGeom>
            <a:solidFill>
              <a:srgbClr val="2CB4E2"/>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grpSp>
      <p:sp>
        <p:nvSpPr>
          <p:cNvPr id="307" name="Google Shape;861;p103"/>
          <p:cNvSpPr txBox="1"/>
          <p:nvPr>
            <p:ph type="title" idx="4294967295"/>
          </p:nvPr>
        </p:nvSpPr>
        <p:spPr>
          <a:xfrm>
            <a:off x="1640399" y="1519666"/>
            <a:ext cx="21103202" cy="1879201"/>
          </a:xfrm>
          <a:prstGeom prst="rect">
            <a:avLst/>
          </a:prstGeom>
        </p:spPr>
        <p:txBody>
          <a:bodyPr lIns="91399" tIns="91399" rIns="91399" bIns="91399" anchor="ctr"/>
          <a:lstStyle>
            <a:lvl1pPr defTabSz="2438400">
              <a:lnSpc>
                <a:spcPct val="100000"/>
              </a:lnSpc>
              <a:defRPr spc="0" sz="7200">
                <a:latin typeface="Roboto Condensed"/>
                <a:ea typeface="Roboto Condensed"/>
                <a:cs typeface="Roboto Condensed"/>
                <a:sym typeface="Roboto Condensed"/>
              </a:defRPr>
            </a:lvl1pPr>
          </a:lstStyle>
          <a:p>
            <a:pPr/>
            <a:r>
              <a:t>Demo Time!</a:t>
            </a:r>
          </a:p>
        </p:txBody>
      </p:sp>
      <p:sp>
        <p:nvSpPr>
          <p:cNvPr id="308" name="Google Shape;862;p103"/>
          <p:cNvSpPr txBox="1"/>
          <p:nvPr/>
        </p:nvSpPr>
        <p:spPr>
          <a:xfrm>
            <a:off x="1624808" y="3327551"/>
            <a:ext cx="19643954" cy="88376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normAutofit fontScale="100000" lnSpcReduction="0"/>
          </a:bodyPr>
          <a:lstStyle/>
          <a:p>
            <a:pPr defTabSz="2438400">
              <a:defRPr sz="6500">
                <a:solidFill>
                  <a:srgbClr val="E61E24"/>
                </a:solidFill>
                <a:latin typeface="Roboto"/>
                <a:ea typeface="Roboto"/>
                <a:cs typeface="Roboto"/>
                <a:sym typeface="Roboto"/>
              </a:defRPr>
            </a:pPr>
            <a:r>
              <a:t>Lets see how all of this works</a:t>
            </a:r>
          </a:p>
          <a:p>
            <a:pPr algn="l" defTabSz="2438400">
              <a:defRPr sz="3600" u="sng">
                <a:solidFill>
                  <a:srgbClr val="0097A7"/>
                </a:solidFill>
                <a:latin typeface="Roboto"/>
                <a:ea typeface="Roboto"/>
                <a:cs typeface="Roboto"/>
                <a:sym typeface="Roboto"/>
              </a:defRPr>
            </a:pPr>
            <a:endParaRPr>
              <a:solidFill>
                <a:srgbClr val="161616"/>
              </a:solidFill>
            </a:endParaR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2" name="IMG_8521.jpg" descr="IMG_8521.jpg"/>
          <p:cNvPicPr>
            <a:picLocks noChangeAspect="1"/>
          </p:cNvPicPr>
          <p:nvPr>
            <p:ph type="pic" idx="21"/>
          </p:nvPr>
        </p:nvPicPr>
        <p:blipFill>
          <a:blip r:embed="rId2">
            <a:extLst/>
          </a:blip>
          <a:srcRect l="11829" t="0" r="0" b="0"/>
          <a:stretch>
            <a:fillRect/>
          </a:stretch>
        </p:blipFill>
        <p:spPr>
          <a:xfrm>
            <a:off x="13353770" y="126999"/>
            <a:ext cx="11038701" cy="13591255"/>
          </a:xfrm>
          <a:prstGeom prst="rect">
            <a:avLst/>
          </a:prstGeom>
          <a:ln w="25400">
            <a:solidFill>
              <a:srgbClr val="000000"/>
            </a:solidFill>
          </a:ln>
        </p:spPr>
      </p:pic>
      <p:sp>
        <p:nvSpPr>
          <p:cNvPr id="193" name="Google Shape;804;p99"/>
          <p:cNvSpPr txBox="1"/>
          <p:nvPr>
            <p:ph type="body" sz="quarter" idx="1"/>
          </p:nvPr>
        </p:nvSpPr>
        <p:spPr>
          <a:xfrm>
            <a:off x="1804783" y="1947333"/>
            <a:ext cx="10579383" cy="2713102"/>
          </a:xfrm>
          <a:prstGeom prst="rect">
            <a:avLst/>
          </a:prstGeom>
        </p:spPr>
        <p:txBody>
          <a:bodyPr/>
          <a:lstStyle>
            <a:lvl1pPr marL="0" indent="0"/>
          </a:lstStyle>
          <a:p>
            <a:pPr/>
            <a:r>
              <a:t>Jonathan Arrance</a:t>
            </a:r>
          </a:p>
        </p:txBody>
      </p:sp>
      <p:sp>
        <p:nvSpPr>
          <p:cNvPr id="194" name="Google Shape;805;p99"/>
          <p:cNvSpPr txBox="1"/>
          <p:nvPr>
            <p:ph type="body" idx="22"/>
          </p:nvPr>
        </p:nvSpPr>
        <p:spPr>
          <a:xfrm>
            <a:off x="1736623" y="4647198"/>
            <a:ext cx="10091202" cy="4662959"/>
          </a:xfrm>
          <a:prstGeom prst="rect">
            <a:avLst/>
          </a:prstGeom>
          <a:extLst>
            <a:ext uri="{C572A759-6A51-4108-AA02-DFA0A04FC94B}">
              <ma14:wrappingTextBoxFlag xmlns:ma14="http://schemas.microsoft.com/office/mac/drawingml/2011/main" val="1"/>
            </a:ext>
          </a:extLst>
        </p:spPr>
        <p:txBody>
          <a:bodyPr/>
          <a:lstStyle>
            <a:lvl1pPr marL="0" indent="0" defTabSz="457200">
              <a:lnSpc>
                <a:spcPct val="100000"/>
              </a:lnSpc>
              <a:spcBef>
                <a:spcPts val="1200"/>
              </a:spcBef>
              <a:buSzTx/>
              <a:buNone/>
              <a:defRPr sz="3400">
                <a:latin typeface="Roboto"/>
                <a:ea typeface="Roboto"/>
                <a:cs typeface="Roboto"/>
                <a:sym typeface="Roboto"/>
              </a:defRPr>
            </a:lvl1pPr>
          </a:lstStyle>
          <a:p>
            <a:pPr/>
            <a:r>
              <a:t>I am a technology professional with over 20 years of experience. He has done everything from help build datacenters, architect early cloud solutions and built a company. Recently he has worked in the observability industry and is now in the freelance market exploring opportunities in AI and ML. In his spare time he enjoys rock climbing, BJJ, and building things with Python.</a:t>
            </a:r>
          </a:p>
        </p:txBody>
      </p:sp>
      <p:sp>
        <p:nvSpPr>
          <p:cNvPr id="195" name="Google Shape;806;p99"/>
          <p:cNvSpPr txBox="1"/>
          <p:nvPr>
            <p:ph type="body" idx="23"/>
          </p:nvPr>
        </p:nvSpPr>
        <p:spPr>
          <a:xfrm>
            <a:off x="1721498" y="9930012"/>
            <a:ext cx="8356801" cy="2428428"/>
          </a:xfrm>
          <a:prstGeom prst="rect">
            <a:avLst/>
          </a:prstGeom>
          <a:extLst>
            <a:ext uri="{C572A759-6A51-4108-AA02-DFA0A04FC94B}">
              <ma14:wrappingTextBoxFlag xmlns:ma14="http://schemas.microsoft.com/office/mac/drawingml/2011/main" val="1"/>
            </a:ext>
          </a:extLst>
        </p:spPr>
        <p:txBody>
          <a:bodyPr/>
          <a:lstStyle/>
          <a:p>
            <a:pPr marL="0" indent="0" defTabSz="2438400">
              <a:lnSpc>
                <a:spcPct val="110000"/>
              </a:lnSpc>
              <a:spcBef>
                <a:spcPts val="0"/>
              </a:spcBef>
              <a:buSzTx/>
              <a:buNone/>
              <a:defRPr sz="2600">
                <a:solidFill>
                  <a:srgbClr val="161616"/>
                </a:solidFill>
                <a:latin typeface="Roboto"/>
                <a:ea typeface="Roboto"/>
                <a:cs typeface="Roboto"/>
                <a:sym typeface="Roboto"/>
              </a:defRPr>
            </a:pPr>
            <a:r>
              <a:t>LinkedIn: </a:t>
            </a:r>
            <a:r>
              <a:rPr u="sng">
                <a:hlinkClick r:id="rId3" invalidUrl="" action="" tgtFrame="" tooltip="" history="1" highlightClick="0" endSnd="0"/>
              </a:rPr>
              <a:t>https://www.linkedin.com/in/jonathanarrance/</a:t>
            </a:r>
          </a:p>
          <a:p>
            <a:pPr marL="0" indent="0" defTabSz="2438400">
              <a:lnSpc>
                <a:spcPct val="110000"/>
              </a:lnSpc>
              <a:spcBef>
                <a:spcPts val="0"/>
              </a:spcBef>
              <a:buSzTx/>
              <a:buNone/>
              <a:defRPr sz="2600">
                <a:solidFill>
                  <a:srgbClr val="161616"/>
                </a:solidFill>
                <a:latin typeface="Roboto"/>
                <a:ea typeface="Roboto"/>
                <a:cs typeface="Roboto"/>
                <a:sym typeface="Roboto"/>
              </a:defRPr>
            </a:pPr>
            <a:r>
              <a:t>GitHub: </a:t>
            </a:r>
            <a:r>
              <a:rPr u="sng">
                <a:hlinkClick r:id="rId4" invalidUrl="" action="" tgtFrame="" tooltip="" history="1" highlightClick="0" endSnd="0"/>
              </a:rPr>
              <a:t>https://github.com/JonathanArrance</a:t>
            </a:r>
          </a:p>
          <a:p>
            <a:pPr marL="0" indent="0" defTabSz="2438400">
              <a:lnSpc>
                <a:spcPct val="110000"/>
              </a:lnSpc>
              <a:spcBef>
                <a:spcPts val="0"/>
              </a:spcBef>
              <a:buSzTx/>
              <a:buNone/>
              <a:defRPr sz="2600">
                <a:solidFill>
                  <a:srgbClr val="161616"/>
                </a:solidFill>
                <a:latin typeface="Roboto"/>
                <a:ea typeface="Roboto"/>
                <a:cs typeface="Roboto"/>
                <a:sym typeface="Roboto"/>
              </a:defRPr>
            </a:pPr>
            <a:r>
              <a:t>Twitter: @JonathanArrance</a:t>
            </a:r>
          </a:p>
          <a:p>
            <a:pPr marL="0" indent="0" defTabSz="2438400">
              <a:lnSpc>
                <a:spcPct val="110000"/>
              </a:lnSpc>
              <a:spcBef>
                <a:spcPts val="0"/>
              </a:spcBef>
              <a:buSzTx/>
              <a:buNone/>
              <a:defRPr sz="2600">
                <a:solidFill>
                  <a:srgbClr val="161616"/>
                </a:solidFill>
                <a:latin typeface="Roboto"/>
                <a:ea typeface="Roboto"/>
                <a:cs typeface="Roboto"/>
                <a:sym typeface="Roboto"/>
              </a:defRPr>
            </a:pPr>
            <a:r>
              <a:t>Instagram: Jonathan.arrance</a:t>
            </a:r>
          </a:p>
          <a:p>
            <a:pPr marL="0" indent="0" defTabSz="2438400">
              <a:lnSpc>
                <a:spcPct val="110000"/>
              </a:lnSpc>
              <a:spcBef>
                <a:spcPts val="0"/>
              </a:spcBef>
              <a:buSzTx/>
              <a:buNone/>
              <a:defRPr sz="2600">
                <a:solidFill>
                  <a:srgbClr val="161616"/>
                </a:solidFill>
                <a:latin typeface="Roboto"/>
                <a:ea typeface="Roboto"/>
                <a:cs typeface="Roboto"/>
                <a:sym typeface="Roboto"/>
              </a:defRPr>
            </a:pPr>
            <a:r>
              <a:t>Email: </a:t>
            </a:r>
            <a:r>
              <a:rPr u="sng">
                <a:hlinkClick r:id="rId5" invalidUrl="" action="" tgtFrame="" tooltip="" history="1" highlightClick="0" endSnd="0"/>
              </a:rPr>
              <a:t>jonathan.arrance@gmail.com</a:t>
            </a:r>
          </a:p>
        </p:txBody>
      </p:sp>
      <p:pic>
        <p:nvPicPr>
          <p:cNvPr id="196" name="Google Shape;807;p99" descr="Google Shape;807;p99"/>
          <p:cNvPicPr>
            <a:picLocks noChangeAspect="1"/>
          </p:cNvPicPr>
          <p:nvPr>
            <p:ph type="pic" idx="24"/>
          </p:nvPr>
        </p:nvPicPr>
        <p:blipFill>
          <a:blip r:embed="rId6">
            <a:extLst/>
          </a:blip>
          <a:stretch>
            <a:fillRect/>
          </a:stretch>
        </p:blipFill>
        <p:spPr>
          <a:xfrm>
            <a:off x="1823967" y="1225151"/>
            <a:ext cx="433063" cy="343695"/>
          </a:xfrm>
          <a:prstGeom prst="rect">
            <a:avLst/>
          </a:prstGeom>
        </p:spPr>
      </p:pic>
      <p:sp>
        <p:nvSpPr>
          <p:cNvPr id="197" name="Google Shape;808;p99"/>
          <p:cNvSpPr txBox="1"/>
          <p:nvPr>
            <p:ph type="body" idx="25"/>
          </p:nvPr>
        </p:nvSpPr>
        <p:spPr>
          <a:xfrm>
            <a:off x="2443023" y="1117599"/>
            <a:ext cx="8678402" cy="559199"/>
          </a:xfrm>
          <a:prstGeom prst="rect">
            <a:avLst/>
          </a:prstGeom>
          <a:extLst>
            <a:ext uri="{C572A759-6A51-4108-AA02-DFA0A04FC94B}">
              <ma14:wrappingTextBoxFlag xmlns:ma14="http://schemas.microsoft.com/office/mac/drawingml/2011/main" val="1"/>
            </a:ext>
          </a:extLst>
        </p:spPr>
        <p:txBody>
          <a:bodyPr/>
          <a:lstStyle>
            <a:lvl1pPr marL="0" indent="0" defTabSz="2438400">
              <a:lnSpc>
                <a:spcPct val="100000"/>
              </a:lnSpc>
              <a:spcBef>
                <a:spcPts val="0"/>
              </a:spcBef>
              <a:buSzTx/>
              <a:buNone/>
              <a:defRPr sz="2800">
                <a:solidFill>
                  <a:srgbClr val="161616"/>
                </a:solidFill>
              </a:defRPr>
            </a:lvl1pPr>
          </a:lstStyle>
          <a:p>
            <a:pPr/>
            <a:r>
              <a:t>NAME SECTION</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3" name="Google Shape;774;p98"/>
          <p:cNvGrpSpPr/>
          <p:nvPr/>
        </p:nvGrpSpPr>
        <p:grpSpPr>
          <a:xfrm>
            <a:off x="-6" y="-6"/>
            <a:ext cx="24412731" cy="115062"/>
            <a:chOff x="-2" y="-2"/>
            <a:chExt cx="24412730" cy="115061"/>
          </a:xfrm>
        </p:grpSpPr>
        <p:sp>
          <p:nvSpPr>
            <p:cNvPr id="199" name="Google Shape;775;p98"/>
            <p:cNvSpPr/>
            <p:nvPr/>
          </p:nvSpPr>
          <p:spPr>
            <a:xfrm>
              <a:off x="-3" y="-3"/>
              <a:ext cx="6138479" cy="115062"/>
            </a:xfrm>
            <a:prstGeom prst="rect">
              <a:avLst/>
            </a:prstGeom>
            <a:solidFill>
              <a:srgbClr val="ED362F"/>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00" name="Google Shape;776;p98"/>
            <p:cNvSpPr/>
            <p:nvPr/>
          </p:nvSpPr>
          <p:spPr>
            <a:xfrm>
              <a:off x="6138475" y="-3"/>
              <a:ext cx="6138479" cy="115062"/>
            </a:xfrm>
            <a:prstGeom prst="rect">
              <a:avLst/>
            </a:prstGeom>
            <a:solidFill>
              <a:srgbClr val="43B85C"/>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01" name="Google Shape;777;p98"/>
            <p:cNvSpPr/>
            <p:nvPr/>
          </p:nvSpPr>
          <p:spPr>
            <a:xfrm>
              <a:off x="12135771" y="-3"/>
              <a:ext cx="6138478" cy="115062"/>
            </a:xfrm>
            <a:prstGeom prst="rect">
              <a:avLst/>
            </a:prstGeom>
            <a:solidFill>
              <a:srgbClr val="F7B749"/>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02" name="Google Shape;778;p98"/>
            <p:cNvSpPr/>
            <p:nvPr/>
          </p:nvSpPr>
          <p:spPr>
            <a:xfrm>
              <a:off x="18274250" y="-3"/>
              <a:ext cx="6138479" cy="115062"/>
            </a:xfrm>
            <a:prstGeom prst="rect">
              <a:avLst/>
            </a:prstGeom>
            <a:solidFill>
              <a:srgbClr val="2CB4E2"/>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grpSp>
      <p:sp>
        <p:nvSpPr>
          <p:cNvPr id="204" name="Google Shape;779;p98"/>
          <p:cNvSpPr txBox="1"/>
          <p:nvPr/>
        </p:nvSpPr>
        <p:spPr>
          <a:xfrm>
            <a:off x="1940202" y="4170759"/>
            <a:ext cx="9292801" cy="11950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2438400">
              <a:lnSpc>
                <a:spcPct val="110000"/>
              </a:lnSpc>
              <a:defRPr sz="3400">
                <a:solidFill>
                  <a:srgbClr val="161616"/>
                </a:solidFill>
                <a:latin typeface="Roboto"/>
                <a:ea typeface="Roboto"/>
                <a:cs typeface="Roboto"/>
                <a:sym typeface="Roboto"/>
              </a:defRPr>
            </a:lvl1pPr>
          </a:lstStyle>
          <a:p>
            <a:pPr/>
            <a:r>
              <a:t>Why are organizations building club native apps in Kubernetes? What makes it so complex?</a:t>
            </a:r>
          </a:p>
        </p:txBody>
      </p:sp>
      <p:sp>
        <p:nvSpPr>
          <p:cNvPr id="205" name="Google Shape;780;p98"/>
          <p:cNvSpPr txBox="1"/>
          <p:nvPr/>
        </p:nvSpPr>
        <p:spPr>
          <a:xfrm>
            <a:off x="3007900" y="3060698"/>
            <a:ext cx="8224802" cy="88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2438400">
              <a:lnSpc>
                <a:spcPct val="140000"/>
              </a:lnSpc>
              <a:defRPr b="1" sz="5200">
                <a:solidFill>
                  <a:srgbClr val="39AE4A"/>
                </a:solidFill>
                <a:latin typeface="Roboto Condensed"/>
                <a:ea typeface="Roboto Condensed"/>
                <a:cs typeface="Roboto Condensed"/>
                <a:sym typeface="Roboto Condensed"/>
              </a:defRPr>
            </a:lvl1pPr>
          </a:lstStyle>
          <a:p>
            <a:pPr/>
            <a:r>
              <a:t>Kubernetes</a:t>
            </a:r>
          </a:p>
        </p:txBody>
      </p:sp>
      <p:pic>
        <p:nvPicPr>
          <p:cNvPr id="206" name="Google Shape;781;p98" descr="Google Shape;781;p98"/>
          <p:cNvPicPr>
            <a:picLocks noChangeAspect="1"/>
          </p:cNvPicPr>
          <p:nvPr/>
        </p:nvPicPr>
        <p:blipFill>
          <a:blip r:embed="rId3">
            <a:extLst/>
          </a:blip>
          <a:stretch>
            <a:fillRect/>
          </a:stretch>
        </p:blipFill>
        <p:spPr>
          <a:xfrm>
            <a:off x="1963335" y="1895951"/>
            <a:ext cx="433063" cy="343695"/>
          </a:xfrm>
          <a:prstGeom prst="rect">
            <a:avLst/>
          </a:prstGeom>
          <a:ln w="12700">
            <a:miter lim="400000"/>
          </a:ln>
        </p:spPr>
      </p:pic>
      <p:sp>
        <p:nvSpPr>
          <p:cNvPr id="207" name="Google Shape;782;p98"/>
          <p:cNvSpPr txBox="1"/>
          <p:nvPr/>
        </p:nvSpPr>
        <p:spPr>
          <a:xfrm>
            <a:off x="2582413" y="1743999"/>
            <a:ext cx="10674399" cy="634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2438400">
              <a:defRPr sz="3600">
                <a:solidFill>
                  <a:srgbClr val="161616"/>
                </a:solidFill>
              </a:defRPr>
            </a:lvl1pPr>
          </a:lstStyle>
          <a:p>
            <a:pPr/>
            <a:r>
              <a:t>TOPICS TO TALK ABOUT</a:t>
            </a:r>
          </a:p>
        </p:txBody>
      </p:sp>
      <p:pic>
        <p:nvPicPr>
          <p:cNvPr id="208" name="Google Shape;783;p98" descr="Google Shape;783;p98"/>
          <p:cNvPicPr>
            <a:picLocks noChangeAspect="1"/>
          </p:cNvPicPr>
          <p:nvPr/>
        </p:nvPicPr>
        <p:blipFill>
          <a:blip r:embed="rId4">
            <a:extLst/>
          </a:blip>
          <a:stretch>
            <a:fillRect/>
          </a:stretch>
        </p:blipFill>
        <p:spPr>
          <a:xfrm>
            <a:off x="1920039" y="3046919"/>
            <a:ext cx="873564" cy="903276"/>
          </a:xfrm>
          <a:prstGeom prst="rect">
            <a:avLst/>
          </a:prstGeom>
          <a:ln w="12700">
            <a:miter lim="400000"/>
          </a:ln>
        </p:spPr>
      </p:pic>
      <p:sp>
        <p:nvSpPr>
          <p:cNvPr id="209" name="Google Shape;784;p98"/>
          <p:cNvSpPr txBox="1"/>
          <p:nvPr/>
        </p:nvSpPr>
        <p:spPr>
          <a:xfrm>
            <a:off x="1940202" y="7462346"/>
            <a:ext cx="9292801" cy="11950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2438400">
              <a:lnSpc>
                <a:spcPct val="110000"/>
              </a:lnSpc>
              <a:defRPr sz="3400">
                <a:solidFill>
                  <a:srgbClr val="161616"/>
                </a:solidFill>
                <a:latin typeface="Roboto"/>
                <a:ea typeface="Roboto"/>
                <a:cs typeface="Roboto"/>
                <a:sym typeface="Roboto"/>
              </a:defRPr>
            </a:lvl1pPr>
          </a:lstStyle>
          <a:p>
            <a:pPr/>
            <a:r>
              <a:t>Why would we use an Observability platform to watch over Kubernetes?</a:t>
            </a:r>
          </a:p>
        </p:txBody>
      </p:sp>
      <p:sp>
        <p:nvSpPr>
          <p:cNvPr id="210" name="Google Shape;785;p98"/>
          <p:cNvSpPr txBox="1"/>
          <p:nvPr/>
        </p:nvSpPr>
        <p:spPr>
          <a:xfrm>
            <a:off x="3007900" y="6352285"/>
            <a:ext cx="8224802" cy="88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2438400">
              <a:lnSpc>
                <a:spcPct val="140000"/>
              </a:lnSpc>
              <a:defRPr b="1" sz="5200">
                <a:solidFill>
                  <a:srgbClr val="39AE4A"/>
                </a:solidFill>
                <a:latin typeface="Roboto Condensed"/>
                <a:ea typeface="Roboto Condensed"/>
                <a:cs typeface="Roboto Condensed"/>
                <a:sym typeface="Roboto Condensed"/>
              </a:defRPr>
            </a:lvl1pPr>
          </a:lstStyle>
          <a:p>
            <a:pPr/>
            <a:r>
              <a:t>Observability</a:t>
            </a:r>
          </a:p>
        </p:txBody>
      </p:sp>
      <p:pic>
        <p:nvPicPr>
          <p:cNvPr id="211" name="Google Shape;786;p98" descr="Google Shape;786;p98"/>
          <p:cNvPicPr>
            <a:picLocks noChangeAspect="1"/>
          </p:cNvPicPr>
          <p:nvPr/>
        </p:nvPicPr>
        <p:blipFill>
          <a:blip r:embed="rId4">
            <a:extLst/>
          </a:blip>
          <a:stretch>
            <a:fillRect/>
          </a:stretch>
        </p:blipFill>
        <p:spPr>
          <a:xfrm>
            <a:off x="1920039" y="6338506"/>
            <a:ext cx="873564" cy="903276"/>
          </a:xfrm>
          <a:prstGeom prst="rect">
            <a:avLst/>
          </a:prstGeom>
          <a:ln w="12700">
            <a:miter lim="400000"/>
          </a:ln>
        </p:spPr>
      </p:pic>
      <p:sp>
        <p:nvSpPr>
          <p:cNvPr id="212" name="Google Shape;787;p98"/>
          <p:cNvSpPr txBox="1"/>
          <p:nvPr/>
        </p:nvSpPr>
        <p:spPr>
          <a:xfrm>
            <a:off x="1940202" y="10750344"/>
            <a:ext cx="9292801" cy="11950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2438400">
              <a:lnSpc>
                <a:spcPct val="110000"/>
              </a:lnSpc>
              <a:defRPr sz="3400">
                <a:solidFill>
                  <a:srgbClr val="161616"/>
                </a:solidFill>
                <a:latin typeface="Roboto"/>
                <a:ea typeface="Roboto"/>
                <a:cs typeface="Roboto"/>
                <a:sym typeface="Roboto"/>
              </a:defRPr>
            </a:lvl1pPr>
          </a:lstStyle>
          <a:p>
            <a:pPr/>
            <a:r>
              <a:t>Why use prometheus for observability and what are the challenges?</a:t>
            </a:r>
          </a:p>
        </p:txBody>
      </p:sp>
      <p:sp>
        <p:nvSpPr>
          <p:cNvPr id="213" name="Google Shape;788;p98"/>
          <p:cNvSpPr txBox="1"/>
          <p:nvPr/>
        </p:nvSpPr>
        <p:spPr>
          <a:xfrm>
            <a:off x="3007900" y="9640279"/>
            <a:ext cx="8224802" cy="88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2438400">
              <a:lnSpc>
                <a:spcPct val="140000"/>
              </a:lnSpc>
              <a:defRPr b="1" sz="5200">
                <a:solidFill>
                  <a:srgbClr val="39AE4A"/>
                </a:solidFill>
                <a:latin typeface="Roboto Condensed"/>
                <a:ea typeface="Roboto Condensed"/>
                <a:cs typeface="Roboto Condensed"/>
                <a:sym typeface="Roboto Condensed"/>
              </a:defRPr>
            </a:lvl1pPr>
          </a:lstStyle>
          <a:p>
            <a:pPr/>
            <a:r>
              <a:t>Prometheus</a:t>
            </a:r>
          </a:p>
        </p:txBody>
      </p:sp>
      <p:pic>
        <p:nvPicPr>
          <p:cNvPr id="214" name="Google Shape;789;p98" descr="Google Shape;789;p98"/>
          <p:cNvPicPr>
            <a:picLocks noChangeAspect="1"/>
          </p:cNvPicPr>
          <p:nvPr/>
        </p:nvPicPr>
        <p:blipFill>
          <a:blip r:embed="rId4">
            <a:extLst/>
          </a:blip>
          <a:stretch>
            <a:fillRect/>
          </a:stretch>
        </p:blipFill>
        <p:spPr>
          <a:xfrm>
            <a:off x="1920039" y="9626503"/>
            <a:ext cx="873564" cy="903276"/>
          </a:xfrm>
          <a:prstGeom prst="rect">
            <a:avLst/>
          </a:prstGeom>
          <a:ln w="12700">
            <a:miter lim="400000"/>
          </a:ln>
        </p:spPr>
      </p:pic>
      <p:sp>
        <p:nvSpPr>
          <p:cNvPr id="215" name="Google Shape;790;p98"/>
          <p:cNvSpPr txBox="1"/>
          <p:nvPr/>
        </p:nvSpPr>
        <p:spPr>
          <a:xfrm>
            <a:off x="13171138" y="4170759"/>
            <a:ext cx="9292801" cy="11950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2438400">
              <a:lnSpc>
                <a:spcPct val="110000"/>
              </a:lnSpc>
              <a:defRPr sz="3400">
                <a:solidFill>
                  <a:srgbClr val="161616"/>
                </a:solidFill>
                <a:latin typeface="Roboto"/>
                <a:ea typeface="Roboto"/>
                <a:cs typeface="Roboto"/>
                <a:sym typeface="Roboto"/>
              </a:defRPr>
            </a:lvl1pPr>
          </a:lstStyle>
          <a:p>
            <a:pPr/>
            <a:r>
              <a:t>How does Robusta help make Kubernetes Observability easier?</a:t>
            </a:r>
          </a:p>
        </p:txBody>
      </p:sp>
      <p:sp>
        <p:nvSpPr>
          <p:cNvPr id="216" name="Google Shape;791;p98"/>
          <p:cNvSpPr txBox="1"/>
          <p:nvPr/>
        </p:nvSpPr>
        <p:spPr>
          <a:xfrm>
            <a:off x="14238840" y="3060698"/>
            <a:ext cx="8224802" cy="88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2438400">
              <a:lnSpc>
                <a:spcPct val="140000"/>
              </a:lnSpc>
              <a:defRPr b="1" sz="5200">
                <a:solidFill>
                  <a:srgbClr val="39AE4A"/>
                </a:solidFill>
                <a:latin typeface="Roboto Condensed"/>
                <a:ea typeface="Roboto Condensed"/>
                <a:cs typeface="Roboto Condensed"/>
                <a:sym typeface="Roboto Condensed"/>
              </a:defRPr>
            </a:lvl1pPr>
          </a:lstStyle>
          <a:p>
            <a:pPr/>
            <a:r>
              <a:t>Robusta</a:t>
            </a:r>
          </a:p>
        </p:txBody>
      </p:sp>
      <p:pic>
        <p:nvPicPr>
          <p:cNvPr id="217" name="Google Shape;792;p98" descr="Google Shape;792;p98"/>
          <p:cNvPicPr>
            <a:picLocks noChangeAspect="1"/>
          </p:cNvPicPr>
          <p:nvPr/>
        </p:nvPicPr>
        <p:blipFill>
          <a:blip r:embed="rId4">
            <a:extLst/>
          </a:blip>
          <a:stretch>
            <a:fillRect/>
          </a:stretch>
        </p:blipFill>
        <p:spPr>
          <a:xfrm>
            <a:off x="13150976" y="3046919"/>
            <a:ext cx="873563" cy="903276"/>
          </a:xfrm>
          <a:prstGeom prst="rect">
            <a:avLst/>
          </a:prstGeom>
          <a:ln w="12700">
            <a:miter lim="400000"/>
          </a:ln>
        </p:spPr>
      </p:pic>
      <p:sp>
        <p:nvSpPr>
          <p:cNvPr id="218" name="Google Shape;793;p98"/>
          <p:cNvSpPr txBox="1"/>
          <p:nvPr/>
        </p:nvSpPr>
        <p:spPr>
          <a:xfrm>
            <a:off x="13171138" y="7462346"/>
            <a:ext cx="9292801" cy="11950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2438400">
              <a:lnSpc>
                <a:spcPct val="110000"/>
              </a:lnSpc>
              <a:defRPr sz="3400">
                <a:solidFill>
                  <a:srgbClr val="161616"/>
                </a:solidFill>
                <a:latin typeface="Roboto"/>
                <a:ea typeface="Roboto"/>
                <a:cs typeface="Roboto"/>
                <a:sym typeface="Roboto"/>
              </a:defRPr>
            </a:lvl1pPr>
          </a:lstStyle>
          <a:p>
            <a:pPr/>
            <a:r>
              <a:t>Make Robusta an LLM powered troubleshooting assistant.</a:t>
            </a:r>
          </a:p>
        </p:txBody>
      </p:sp>
      <p:sp>
        <p:nvSpPr>
          <p:cNvPr id="219" name="Google Shape;794;p98"/>
          <p:cNvSpPr txBox="1"/>
          <p:nvPr/>
        </p:nvSpPr>
        <p:spPr>
          <a:xfrm>
            <a:off x="14238840" y="6352285"/>
            <a:ext cx="8224802" cy="88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2438400">
              <a:lnSpc>
                <a:spcPct val="140000"/>
              </a:lnSpc>
              <a:defRPr b="1" sz="5200">
                <a:solidFill>
                  <a:srgbClr val="39AE4A"/>
                </a:solidFill>
                <a:latin typeface="Roboto Condensed"/>
                <a:ea typeface="Roboto Condensed"/>
                <a:cs typeface="Roboto Condensed"/>
                <a:sym typeface="Roboto Condensed"/>
              </a:defRPr>
            </a:lvl1pPr>
          </a:lstStyle>
          <a:p>
            <a:pPr/>
            <a:r>
              <a:t>Robusta with OpenAI</a:t>
            </a:r>
          </a:p>
        </p:txBody>
      </p:sp>
      <p:pic>
        <p:nvPicPr>
          <p:cNvPr id="220" name="Google Shape;795;p98" descr="Google Shape;795;p98"/>
          <p:cNvPicPr>
            <a:picLocks noChangeAspect="1"/>
          </p:cNvPicPr>
          <p:nvPr/>
        </p:nvPicPr>
        <p:blipFill>
          <a:blip r:embed="rId4">
            <a:extLst/>
          </a:blip>
          <a:stretch>
            <a:fillRect/>
          </a:stretch>
        </p:blipFill>
        <p:spPr>
          <a:xfrm>
            <a:off x="13150976" y="6338506"/>
            <a:ext cx="873563" cy="903276"/>
          </a:xfrm>
          <a:prstGeom prst="rect">
            <a:avLst/>
          </a:prstGeom>
          <a:ln w="12700">
            <a:miter lim="400000"/>
          </a:ln>
        </p:spPr>
      </p:pic>
      <p:sp>
        <p:nvSpPr>
          <p:cNvPr id="221" name="Google Shape;796;p98"/>
          <p:cNvSpPr txBox="1"/>
          <p:nvPr/>
        </p:nvSpPr>
        <p:spPr>
          <a:xfrm>
            <a:off x="13171138" y="10750344"/>
            <a:ext cx="9292801" cy="62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2438400">
              <a:lnSpc>
                <a:spcPct val="110000"/>
              </a:lnSpc>
              <a:defRPr sz="3400">
                <a:solidFill>
                  <a:srgbClr val="161616"/>
                </a:solidFill>
                <a:latin typeface="Roboto"/>
                <a:ea typeface="Roboto"/>
                <a:cs typeface="Roboto"/>
                <a:sym typeface="Roboto"/>
              </a:defRPr>
            </a:lvl1pPr>
          </a:lstStyle>
          <a:p>
            <a:pPr/>
            <a:r>
              <a:t>Let’s see this in action with a simple POC. </a:t>
            </a:r>
          </a:p>
        </p:txBody>
      </p:sp>
      <p:sp>
        <p:nvSpPr>
          <p:cNvPr id="222" name="Google Shape;797;p98"/>
          <p:cNvSpPr txBox="1"/>
          <p:nvPr/>
        </p:nvSpPr>
        <p:spPr>
          <a:xfrm>
            <a:off x="14238840" y="9640279"/>
            <a:ext cx="8224802" cy="88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defTabSz="2438400">
              <a:lnSpc>
                <a:spcPct val="140000"/>
              </a:lnSpc>
              <a:defRPr b="1" sz="5200">
                <a:solidFill>
                  <a:srgbClr val="39AE4A"/>
                </a:solidFill>
                <a:latin typeface="Roboto Condensed"/>
                <a:ea typeface="Roboto Condensed"/>
                <a:cs typeface="Roboto Condensed"/>
                <a:sym typeface="Roboto Condensed"/>
              </a:defRPr>
            </a:lvl1pPr>
          </a:lstStyle>
          <a:p>
            <a:pPr/>
            <a:r>
              <a:t>Demo</a:t>
            </a:r>
          </a:p>
        </p:txBody>
      </p:sp>
      <p:pic>
        <p:nvPicPr>
          <p:cNvPr id="223" name="Google Shape;798;p98" descr="Google Shape;798;p98"/>
          <p:cNvPicPr>
            <a:picLocks noChangeAspect="1"/>
          </p:cNvPicPr>
          <p:nvPr/>
        </p:nvPicPr>
        <p:blipFill>
          <a:blip r:embed="rId4">
            <a:extLst/>
          </a:blip>
          <a:stretch>
            <a:fillRect/>
          </a:stretch>
        </p:blipFill>
        <p:spPr>
          <a:xfrm>
            <a:off x="13150976" y="9626503"/>
            <a:ext cx="873563" cy="90327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1" name="Google Shape;856;p103"/>
          <p:cNvGrpSpPr/>
          <p:nvPr/>
        </p:nvGrpSpPr>
        <p:grpSpPr>
          <a:xfrm>
            <a:off x="-6" y="-6"/>
            <a:ext cx="24412731" cy="115062"/>
            <a:chOff x="-2" y="-2"/>
            <a:chExt cx="24412730" cy="115061"/>
          </a:xfrm>
        </p:grpSpPr>
        <p:sp>
          <p:nvSpPr>
            <p:cNvPr id="227" name="Google Shape;857;p103"/>
            <p:cNvSpPr/>
            <p:nvPr/>
          </p:nvSpPr>
          <p:spPr>
            <a:xfrm>
              <a:off x="-3" y="-3"/>
              <a:ext cx="6138479" cy="115062"/>
            </a:xfrm>
            <a:prstGeom prst="rect">
              <a:avLst/>
            </a:prstGeom>
            <a:solidFill>
              <a:srgbClr val="ED362F"/>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28" name="Google Shape;858;p103"/>
            <p:cNvSpPr/>
            <p:nvPr/>
          </p:nvSpPr>
          <p:spPr>
            <a:xfrm>
              <a:off x="6138475" y="-3"/>
              <a:ext cx="6138479" cy="115062"/>
            </a:xfrm>
            <a:prstGeom prst="rect">
              <a:avLst/>
            </a:prstGeom>
            <a:solidFill>
              <a:srgbClr val="43B85C"/>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29" name="Google Shape;859;p103"/>
            <p:cNvSpPr/>
            <p:nvPr/>
          </p:nvSpPr>
          <p:spPr>
            <a:xfrm>
              <a:off x="12135770" y="-3"/>
              <a:ext cx="6138479" cy="115062"/>
            </a:xfrm>
            <a:prstGeom prst="rect">
              <a:avLst/>
            </a:prstGeom>
            <a:solidFill>
              <a:srgbClr val="F7B749"/>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30" name="Google Shape;860;p103"/>
            <p:cNvSpPr/>
            <p:nvPr/>
          </p:nvSpPr>
          <p:spPr>
            <a:xfrm>
              <a:off x="18274250" y="-3"/>
              <a:ext cx="6138479" cy="115062"/>
            </a:xfrm>
            <a:prstGeom prst="rect">
              <a:avLst/>
            </a:prstGeom>
            <a:solidFill>
              <a:srgbClr val="2CB4E2"/>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grpSp>
      <p:sp>
        <p:nvSpPr>
          <p:cNvPr id="232" name="Google Shape;861;p103"/>
          <p:cNvSpPr txBox="1"/>
          <p:nvPr>
            <p:ph type="title" idx="4294967295"/>
          </p:nvPr>
        </p:nvSpPr>
        <p:spPr>
          <a:xfrm>
            <a:off x="1640399" y="1519666"/>
            <a:ext cx="21103202" cy="1873574"/>
          </a:xfrm>
          <a:prstGeom prst="rect">
            <a:avLst/>
          </a:prstGeom>
        </p:spPr>
        <p:txBody>
          <a:bodyPr lIns="91399" tIns="91399" rIns="91399" bIns="91399" anchor="ctr"/>
          <a:lstStyle>
            <a:lvl1pPr defTabSz="2438400">
              <a:lnSpc>
                <a:spcPct val="100000"/>
              </a:lnSpc>
              <a:defRPr spc="0" sz="7200">
                <a:latin typeface="Roboto Condensed"/>
                <a:ea typeface="Roboto Condensed"/>
                <a:cs typeface="Roboto Condensed"/>
                <a:sym typeface="Roboto Condensed"/>
              </a:defRPr>
            </a:lvl1pPr>
          </a:lstStyle>
          <a:p>
            <a:pPr/>
            <a:r>
              <a:t>Kubernetes</a:t>
            </a:r>
          </a:p>
        </p:txBody>
      </p:sp>
      <p:sp>
        <p:nvSpPr>
          <p:cNvPr id="233" name="Google Shape;862;p103"/>
          <p:cNvSpPr txBox="1"/>
          <p:nvPr/>
        </p:nvSpPr>
        <p:spPr>
          <a:xfrm>
            <a:off x="1640399" y="3358732"/>
            <a:ext cx="18008509" cy="883760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algn="l" defTabSz="2438400">
              <a:defRPr sz="3600">
                <a:solidFill>
                  <a:srgbClr val="E61E24"/>
                </a:solidFill>
                <a:latin typeface="Roboto"/>
                <a:ea typeface="Roboto"/>
                <a:cs typeface="Roboto"/>
                <a:sym typeface="Roboto"/>
              </a:defRPr>
            </a:pPr>
            <a:r>
              <a:t>What is so attractive about Kubernetes?</a:t>
            </a:r>
          </a:p>
          <a:p>
            <a:pPr algn="l" defTabSz="2438400">
              <a:defRPr sz="3600">
                <a:solidFill>
                  <a:srgbClr val="E61E24"/>
                </a:solidFill>
                <a:latin typeface="Roboto"/>
                <a:ea typeface="Roboto"/>
                <a:cs typeface="Roboto"/>
                <a:sym typeface="Roboto"/>
              </a:defRPr>
            </a:pPr>
            <a:endParaRPr>
              <a:solidFill>
                <a:srgbClr val="28A4DB"/>
              </a:solidFill>
            </a:endParaRP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It is a cloud native container orchestration layer.</a:t>
            </a: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If done correctly, apps are portable from one provider to another.</a:t>
            </a: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Faster deployment, testing and updating.</a:t>
            </a: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Scalability</a:t>
            </a: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Streamlining of infrastructure - a.k.a cost efficiency</a:t>
            </a:r>
          </a:p>
          <a:p>
            <a:pPr algn="l" defTabSz="2438400">
              <a:defRPr sz="3600">
                <a:solidFill>
                  <a:srgbClr val="161616"/>
                </a:solidFill>
                <a:latin typeface="Roboto"/>
                <a:ea typeface="Roboto"/>
                <a:cs typeface="Roboto"/>
                <a:sym typeface="Roboto"/>
              </a:defRPr>
            </a:pPr>
          </a:p>
          <a:p>
            <a:pPr algn="l" defTabSz="2438400">
              <a:defRPr sz="3600">
                <a:solidFill>
                  <a:srgbClr val="161616"/>
                </a:solidFill>
                <a:latin typeface="Roboto"/>
                <a:ea typeface="Roboto"/>
                <a:cs typeface="Roboto"/>
                <a:sym typeface="Roboto"/>
              </a:defRPr>
            </a:pPr>
          </a:p>
          <a:p>
            <a:pPr algn="l" defTabSz="2438400">
              <a:defRPr sz="4500">
                <a:solidFill>
                  <a:srgbClr val="161616"/>
                </a:solidFill>
                <a:latin typeface="Roboto"/>
                <a:ea typeface="Roboto"/>
                <a:cs typeface="Roboto"/>
                <a:sym typeface="Roboto"/>
              </a:defRPr>
            </a:pPr>
            <a:r>
              <a:t>So what’s the issue? All of this sounds great!</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1" name="Google Shape;856;p103"/>
          <p:cNvGrpSpPr/>
          <p:nvPr/>
        </p:nvGrpSpPr>
        <p:grpSpPr>
          <a:xfrm>
            <a:off x="-6" y="-6"/>
            <a:ext cx="24412731" cy="115062"/>
            <a:chOff x="-2" y="-2"/>
            <a:chExt cx="24412730" cy="115061"/>
          </a:xfrm>
        </p:grpSpPr>
        <p:sp>
          <p:nvSpPr>
            <p:cNvPr id="237" name="Google Shape;857;p103"/>
            <p:cNvSpPr/>
            <p:nvPr/>
          </p:nvSpPr>
          <p:spPr>
            <a:xfrm>
              <a:off x="-3" y="-3"/>
              <a:ext cx="6138479" cy="115062"/>
            </a:xfrm>
            <a:prstGeom prst="rect">
              <a:avLst/>
            </a:prstGeom>
            <a:solidFill>
              <a:srgbClr val="ED362F"/>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38" name="Google Shape;858;p103"/>
            <p:cNvSpPr/>
            <p:nvPr/>
          </p:nvSpPr>
          <p:spPr>
            <a:xfrm>
              <a:off x="6138475" y="-3"/>
              <a:ext cx="6138479" cy="115062"/>
            </a:xfrm>
            <a:prstGeom prst="rect">
              <a:avLst/>
            </a:prstGeom>
            <a:solidFill>
              <a:srgbClr val="43B85C"/>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39" name="Google Shape;859;p103"/>
            <p:cNvSpPr/>
            <p:nvPr/>
          </p:nvSpPr>
          <p:spPr>
            <a:xfrm>
              <a:off x="12135771" y="-3"/>
              <a:ext cx="6138478" cy="115062"/>
            </a:xfrm>
            <a:prstGeom prst="rect">
              <a:avLst/>
            </a:prstGeom>
            <a:solidFill>
              <a:srgbClr val="F7B749"/>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40" name="Google Shape;860;p103"/>
            <p:cNvSpPr/>
            <p:nvPr/>
          </p:nvSpPr>
          <p:spPr>
            <a:xfrm>
              <a:off x="18274250" y="-3"/>
              <a:ext cx="6138479" cy="115062"/>
            </a:xfrm>
            <a:prstGeom prst="rect">
              <a:avLst/>
            </a:prstGeom>
            <a:solidFill>
              <a:srgbClr val="2CB4E2"/>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grpSp>
      <p:sp>
        <p:nvSpPr>
          <p:cNvPr id="242" name="Google Shape;861;p103"/>
          <p:cNvSpPr txBox="1"/>
          <p:nvPr>
            <p:ph type="title" idx="4294967295"/>
          </p:nvPr>
        </p:nvSpPr>
        <p:spPr>
          <a:xfrm>
            <a:off x="1640400" y="1519666"/>
            <a:ext cx="21103201" cy="1873395"/>
          </a:xfrm>
          <a:prstGeom prst="rect">
            <a:avLst/>
          </a:prstGeom>
        </p:spPr>
        <p:txBody>
          <a:bodyPr lIns="91399" tIns="91399" rIns="91399" bIns="91399" anchor="ctr"/>
          <a:lstStyle>
            <a:lvl1pPr defTabSz="2438400">
              <a:lnSpc>
                <a:spcPct val="100000"/>
              </a:lnSpc>
              <a:defRPr spc="0" sz="7200">
                <a:latin typeface="Roboto Condensed"/>
                <a:ea typeface="Roboto Condensed"/>
                <a:cs typeface="Roboto Condensed"/>
                <a:sym typeface="Roboto Condensed"/>
              </a:defRPr>
            </a:lvl1pPr>
          </a:lstStyle>
          <a:p>
            <a:pPr/>
            <a:r>
              <a:t>Kubernetes</a:t>
            </a:r>
          </a:p>
        </p:txBody>
      </p:sp>
      <p:sp>
        <p:nvSpPr>
          <p:cNvPr id="243" name="Google Shape;862;p103"/>
          <p:cNvSpPr txBox="1"/>
          <p:nvPr/>
        </p:nvSpPr>
        <p:spPr>
          <a:xfrm>
            <a:off x="1640399" y="2825333"/>
            <a:ext cx="15300518" cy="88376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algn="l" defTabSz="2438400">
              <a:defRPr sz="3600">
                <a:solidFill>
                  <a:srgbClr val="E61E24"/>
                </a:solidFill>
                <a:latin typeface="Roboto"/>
                <a:ea typeface="Roboto"/>
                <a:cs typeface="Roboto"/>
                <a:sym typeface="Roboto"/>
              </a:defRPr>
            </a:pPr>
            <a:r>
              <a:t>Why is Kubernetes so complicated?</a:t>
            </a:r>
          </a:p>
          <a:p>
            <a:pPr algn="l" defTabSz="2438400">
              <a:defRPr sz="3600">
                <a:solidFill>
                  <a:srgbClr val="000000"/>
                </a:solidFill>
                <a:latin typeface="Roboto"/>
                <a:ea typeface="Roboto"/>
                <a:cs typeface="Roboto"/>
                <a:sym typeface="Roboto"/>
              </a:defRPr>
            </a:pPr>
          </a:p>
        </p:txBody>
      </p:sp>
      <p:grpSp>
        <p:nvGrpSpPr>
          <p:cNvPr id="246" name="Image Gallery"/>
          <p:cNvGrpSpPr/>
          <p:nvPr/>
        </p:nvGrpSpPr>
        <p:grpSpPr>
          <a:xfrm>
            <a:off x="802269" y="4262274"/>
            <a:ext cx="16307567" cy="8514333"/>
            <a:chOff x="0" y="0"/>
            <a:chExt cx="16307565" cy="8514331"/>
          </a:xfrm>
        </p:grpSpPr>
        <p:pic>
          <p:nvPicPr>
            <p:cNvPr id="244" name="kube.jpg" descr="kube.jpg"/>
            <p:cNvPicPr>
              <a:picLocks noChangeAspect="1"/>
            </p:cNvPicPr>
            <p:nvPr/>
          </p:nvPicPr>
          <p:blipFill>
            <a:blip r:embed="rId3">
              <a:extLst/>
            </a:blip>
            <a:srcRect l="0" t="0" r="0" b="0"/>
            <a:stretch>
              <a:fillRect/>
            </a:stretch>
          </p:blipFill>
          <p:spPr>
            <a:xfrm>
              <a:off x="982670" y="0"/>
              <a:ext cx="14342225" cy="7925966"/>
            </a:xfrm>
            <a:prstGeom prst="rect">
              <a:avLst/>
            </a:prstGeom>
            <a:ln w="12700" cap="flat">
              <a:noFill/>
              <a:miter lim="400000"/>
            </a:ln>
            <a:effectLst/>
          </p:spPr>
        </p:pic>
        <p:sp>
          <p:nvSpPr>
            <p:cNvPr id="245" name="A good illustration of an app running Kubernetes."/>
            <p:cNvSpPr/>
            <p:nvPr/>
          </p:nvSpPr>
          <p:spPr>
            <a:xfrm>
              <a:off x="0" y="8002165"/>
              <a:ext cx="16307566" cy="5121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A good illustration of an app running Kubernetes.</a:t>
              </a:r>
            </a:p>
          </p:txBody>
        </p:sp>
      </p:grpSp>
      <p:sp>
        <p:nvSpPr>
          <p:cNvPr id="247" name="Google Shape;861;p103"/>
          <p:cNvSpPr txBox="1"/>
          <p:nvPr/>
        </p:nvSpPr>
        <p:spPr>
          <a:xfrm>
            <a:off x="16298018" y="4608872"/>
            <a:ext cx="7445241" cy="6851117"/>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normAutofit fontScale="100000" lnSpcReduction="0"/>
          </a:bodyPr>
          <a:lstStyle/>
          <a:p>
            <a:pPr marL="457200" indent="-457200" algn="l">
              <a:lnSpc>
                <a:spcPct val="90000"/>
              </a:lnSpc>
              <a:spcBef>
                <a:spcPts val="4500"/>
              </a:spcBef>
              <a:buSzPct val="123000"/>
              <a:buChar char="*"/>
              <a:defRPr sz="3600">
                <a:solidFill>
                  <a:srgbClr val="161616"/>
                </a:solidFill>
                <a:latin typeface="Roboto"/>
                <a:ea typeface="Roboto"/>
                <a:cs typeface="Roboto"/>
                <a:sym typeface="Roboto"/>
              </a:defRPr>
            </a:pPr>
            <a:r>
              <a:t>A lot of moving parts</a:t>
            </a:r>
          </a:p>
          <a:p>
            <a:pPr marL="457200" indent="-457200" algn="l">
              <a:lnSpc>
                <a:spcPct val="90000"/>
              </a:lnSpc>
              <a:spcBef>
                <a:spcPts val="4500"/>
              </a:spcBef>
              <a:buSzPct val="123000"/>
              <a:buChar char="*"/>
              <a:defRPr sz="3600">
                <a:solidFill>
                  <a:srgbClr val="161616"/>
                </a:solidFill>
                <a:latin typeface="Roboto"/>
                <a:ea typeface="Roboto"/>
                <a:cs typeface="Roboto"/>
                <a:sym typeface="Roboto"/>
              </a:defRPr>
            </a:pPr>
            <a:r>
              <a:t>Networking is complex</a:t>
            </a:r>
          </a:p>
          <a:p>
            <a:pPr marL="457200" indent="-457200" algn="l">
              <a:lnSpc>
                <a:spcPct val="90000"/>
              </a:lnSpc>
              <a:spcBef>
                <a:spcPts val="4500"/>
              </a:spcBef>
              <a:buSzPct val="123000"/>
              <a:buChar char="*"/>
              <a:defRPr sz="3600">
                <a:solidFill>
                  <a:srgbClr val="161616"/>
                </a:solidFill>
                <a:latin typeface="Roboto"/>
                <a:ea typeface="Roboto"/>
                <a:cs typeface="Roboto"/>
                <a:sym typeface="Roboto"/>
              </a:defRPr>
            </a:pPr>
            <a:r>
              <a:t>Tracking down all parts of an app is difficult for the uninitiated.</a:t>
            </a:r>
          </a:p>
          <a:p>
            <a:pPr marL="457200" indent="-457200" algn="l">
              <a:lnSpc>
                <a:spcPct val="90000"/>
              </a:lnSpc>
              <a:spcBef>
                <a:spcPts val="4500"/>
              </a:spcBef>
              <a:buSzPct val="123000"/>
              <a:buChar char="*"/>
              <a:defRPr sz="3600">
                <a:solidFill>
                  <a:srgbClr val="161616"/>
                </a:solidFill>
                <a:latin typeface="Roboto"/>
                <a:ea typeface="Roboto"/>
                <a:cs typeface="Roboto"/>
                <a:sym typeface="Roboto"/>
              </a:defRPr>
            </a:pPr>
            <a:r>
              <a:t>Configuring the app for deployment can be confusing if you do not understand the environment.</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5" name="Google Shape;856;p103"/>
          <p:cNvGrpSpPr/>
          <p:nvPr/>
        </p:nvGrpSpPr>
        <p:grpSpPr>
          <a:xfrm>
            <a:off x="-6" y="-6"/>
            <a:ext cx="24412731" cy="115062"/>
            <a:chOff x="-2" y="-2"/>
            <a:chExt cx="24412730" cy="115061"/>
          </a:xfrm>
        </p:grpSpPr>
        <p:sp>
          <p:nvSpPr>
            <p:cNvPr id="251" name="Google Shape;857;p103"/>
            <p:cNvSpPr/>
            <p:nvPr/>
          </p:nvSpPr>
          <p:spPr>
            <a:xfrm>
              <a:off x="-3" y="-3"/>
              <a:ext cx="6138479" cy="115062"/>
            </a:xfrm>
            <a:prstGeom prst="rect">
              <a:avLst/>
            </a:prstGeom>
            <a:solidFill>
              <a:srgbClr val="ED362F"/>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52" name="Google Shape;858;p103"/>
            <p:cNvSpPr/>
            <p:nvPr/>
          </p:nvSpPr>
          <p:spPr>
            <a:xfrm>
              <a:off x="6138475" y="-3"/>
              <a:ext cx="6138479" cy="115062"/>
            </a:xfrm>
            <a:prstGeom prst="rect">
              <a:avLst/>
            </a:prstGeom>
            <a:solidFill>
              <a:srgbClr val="43B85C"/>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53" name="Google Shape;859;p103"/>
            <p:cNvSpPr/>
            <p:nvPr/>
          </p:nvSpPr>
          <p:spPr>
            <a:xfrm>
              <a:off x="12135771" y="-3"/>
              <a:ext cx="6138478" cy="115062"/>
            </a:xfrm>
            <a:prstGeom prst="rect">
              <a:avLst/>
            </a:prstGeom>
            <a:solidFill>
              <a:srgbClr val="F7B749"/>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54" name="Google Shape;860;p103"/>
            <p:cNvSpPr/>
            <p:nvPr/>
          </p:nvSpPr>
          <p:spPr>
            <a:xfrm>
              <a:off x="18274250" y="-3"/>
              <a:ext cx="6138479" cy="115062"/>
            </a:xfrm>
            <a:prstGeom prst="rect">
              <a:avLst/>
            </a:prstGeom>
            <a:solidFill>
              <a:srgbClr val="2CB4E2"/>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grpSp>
      <p:sp>
        <p:nvSpPr>
          <p:cNvPr id="256" name="Google Shape;861;p103"/>
          <p:cNvSpPr txBox="1"/>
          <p:nvPr>
            <p:ph type="title" idx="4294967295"/>
          </p:nvPr>
        </p:nvSpPr>
        <p:spPr>
          <a:xfrm>
            <a:off x="1640399" y="1519666"/>
            <a:ext cx="21103202" cy="1879201"/>
          </a:xfrm>
          <a:prstGeom prst="rect">
            <a:avLst/>
          </a:prstGeom>
        </p:spPr>
        <p:txBody>
          <a:bodyPr lIns="91399" tIns="91399" rIns="91399" bIns="91399" anchor="ctr"/>
          <a:lstStyle>
            <a:lvl1pPr defTabSz="2438400">
              <a:lnSpc>
                <a:spcPct val="100000"/>
              </a:lnSpc>
              <a:defRPr spc="0" sz="7200">
                <a:latin typeface="Roboto Condensed"/>
                <a:ea typeface="Roboto Condensed"/>
                <a:cs typeface="Roboto Condensed"/>
                <a:sym typeface="Roboto Condensed"/>
              </a:defRPr>
            </a:lvl1pPr>
          </a:lstStyle>
          <a:p>
            <a:pPr/>
            <a:r>
              <a:t>Observability is key!</a:t>
            </a:r>
          </a:p>
        </p:txBody>
      </p:sp>
      <p:sp>
        <p:nvSpPr>
          <p:cNvPr id="257" name="Google Shape;862;p103"/>
          <p:cNvSpPr txBox="1"/>
          <p:nvPr/>
        </p:nvSpPr>
        <p:spPr>
          <a:xfrm>
            <a:off x="1640399" y="3358733"/>
            <a:ext cx="19266876" cy="88376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algn="l" defTabSz="2438400">
              <a:defRPr sz="3600">
                <a:solidFill>
                  <a:srgbClr val="000000"/>
                </a:solidFill>
                <a:latin typeface="Roboto"/>
                <a:ea typeface="Roboto"/>
                <a:cs typeface="Roboto"/>
                <a:sym typeface="Roboto"/>
              </a:defRPr>
            </a:pPr>
            <a:r>
              <a:t>Because of the inherent complexity of Kubernetes we need to be able to look under the hood to find out what is going on.</a:t>
            </a:r>
          </a:p>
          <a:p>
            <a:pPr algn="l" defTabSz="2438400">
              <a:defRPr sz="3600">
                <a:solidFill>
                  <a:srgbClr val="000000"/>
                </a:solidFill>
                <a:latin typeface="Roboto"/>
                <a:ea typeface="Roboto"/>
                <a:cs typeface="Roboto"/>
                <a:sym typeface="Roboto"/>
              </a:defRPr>
            </a:pPr>
          </a:p>
          <a:p>
            <a:pPr algn="l" defTabSz="2438400">
              <a:defRPr sz="3600">
                <a:solidFill>
                  <a:srgbClr val="000000"/>
                </a:solidFill>
                <a:latin typeface="Roboto"/>
                <a:ea typeface="Roboto"/>
                <a:cs typeface="Roboto"/>
                <a:sym typeface="Roboto"/>
              </a:defRPr>
            </a:pPr>
            <a:r>
              <a:t>A good observability metrics platform should gather quantitative readings used to identify issues, find performance issues, and troubleshoot problems.</a:t>
            </a:r>
          </a:p>
          <a:p>
            <a:pPr algn="l" defTabSz="2438400">
              <a:defRPr sz="3600">
                <a:solidFill>
                  <a:srgbClr val="000000"/>
                </a:solidFill>
                <a:latin typeface="Roboto"/>
                <a:ea typeface="Roboto"/>
                <a:cs typeface="Roboto"/>
                <a:sym typeface="Roboto"/>
              </a:defRPr>
            </a:pPr>
          </a:p>
          <a:p>
            <a:pPr algn="l" defTabSz="2438400">
              <a:defRPr sz="3600">
                <a:solidFill>
                  <a:srgbClr val="000000"/>
                </a:solidFill>
                <a:latin typeface="Roboto"/>
                <a:ea typeface="Roboto"/>
                <a:cs typeface="Roboto"/>
                <a:sym typeface="Roboto"/>
              </a:defRPr>
            </a:pPr>
            <a:r>
              <a:t>We need to see how both applications and the infrastructure operates and reacts to changes made in the development process.</a:t>
            </a:r>
          </a:p>
          <a:p>
            <a:pPr algn="l" defTabSz="2438400">
              <a:defRPr sz="3600">
                <a:solidFill>
                  <a:srgbClr val="000000"/>
                </a:solidFill>
                <a:latin typeface="Roboto"/>
                <a:ea typeface="Roboto"/>
                <a:cs typeface="Roboto"/>
                <a:sym typeface="Roboto"/>
              </a:defRPr>
            </a:pP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5" name="Google Shape;856;p103"/>
          <p:cNvGrpSpPr/>
          <p:nvPr/>
        </p:nvGrpSpPr>
        <p:grpSpPr>
          <a:xfrm>
            <a:off x="-6" y="-6"/>
            <a:ext cx="24412731" cy="115062"/>
            <a:chOff x="-2" y="-2"/>
            <a:chExt cx="24412730" cy="115061"/>
          </a:xfrm>
        </p:grpSpPr>
        <p:sp>
          <p:nvSpPr>
            <p:cNvPr id="261" name="Google Shape;857;p103"/>
            <p:cNvSpPr/>
            <p:nvPr/>
          </p:nvSpPr>
          <p:spPr>
            <a:xfrm>
              <a:off x="-3" y="-3"/>
              <a:ext cx="6138479" cy="115062"/>
            </a:xfrm>
            <a:prstGeom prst="rect">
              <a:avLst/>
            </a:prstGeom>
            <a:solidFill>
              <a:srgbClr val="ED362F"/>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62" name="Google Shape;858;p103"/>
            <p:cNvSpPr/>
            <p:nvPr/>
          </p:nvSpPr>
          <p:spPr>
            <a:xfrm>
              <a:off x="6138475" y="-3"/>
              <a:ext cx="6138479" cy="115062"/>
            </a:xfrm>
            <a:prstGeom prst="rect">
              <a:avLst/>
            </a:prstGeom>
            <a:solidFill>
              <a:srgbClr val="43B85C"/>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63" name="Google Shape;859;p103"/>
            <p:cNvSpPr/>
            <p:nvPr/>
          </p:nvSpPr>
          <p:spPr>
            <a:xfrm>
              <a:off x="12135770" y="-3"/>
              <a:ext cx="6138479" cy="115062"/>
            </a:xfrm>
            <a:prstGeom prst="rect">
              <a:avLst/>
            </a:prstGeom>
            <a:solidFill>
              <a:srgbClr val="F7B749"/>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64" name="Google Shape;860;p103"/>
            <p:cNvSpPr/>
            <p:nvPr/>
          </p:nvSpPr>
          <p:spPr>
            <a:xfrm>
              <a:off x="18274250" y="-3"/>
              <a:ext cx="6138479" cy="115062"/>
            </a:xfrm>
            <a:prstGeom prst="rect">
              <a:avLst/>
            </a:prstGeom>
            <a:solidFill>
              <a:srgbClr val="2CB4E2"/>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grpSp>
      <p:sp>
        <p:nvSpPr>
          <p:cNvPr id="266" name="Google Shape;861;p103"/>
          <p:cNvSpPr txBox="1"/>
          <p:nvPr>
            <p:ph type="title" idx="4294967295"/>
          </p:nvPr>
        </p:nvSpPr>
        <p:spPr>
          <a:xfrm>
            <a:off x="1640399" y="1519666"/>
            <a:ext cx="21103202" cy="1879201"/>
          </a:xfrm>
          <a:prstGeom prst="rect">
            <a:avLst/>
          </a:prstGeom>
        </p:spPr>
        <p:txBody>
          <a:bodyPr lIns="91399" tIns="91399" rIns="91399" bIns="91399" anchor="ctr"/>
          <a:lstStyle>
            <a:lvl1pPr defTabSz="2438400">
              <a:lnSpc>
                <a:spcPct val="100000"/>
              </a:lnSpc>
              <a:defRPr spc="0" sz="7200">
                <a:latin typeface="Roboto Condensed"/>
                <a:ea typeface="Roboto Condensed"/>
                <a:cs typeface="Roboto Condensed"/>
                <a:sym typeface="Roboto Condensed"/>
              </a:defRPr>
            </a:lvl1pPr>
          </a:lstStyle>
          <a:p>
            <a:pPr/>
            <a:r>
              <a:t>Prometheus to the rescue!</a:t>
            </a:r>
          </a:p>
        </p:txBody>
      </p:sp>
      <p:sp>
        <p:nvSpPr>
          <p:cNvPr id="267" name="Google Shape;862;p103"/>
          <p:cNvSpPr txBox="1"/>
          <p:nvPr/>
        </p:nvSpPr>
        <p:spPr>
          <a:xfrm>
            <a:off x="1602943" y="3358732"/>
            <a:ext cx="20215425" cy="883760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algn="l" defTabSz="2438400">
              <a:defRPr sz="3600">
                <a:solidFill>
                  <a:srgbClr val="E61E24"/>
                </a:solidFill>
                <a:latin typeface="Roboto"/>
                <a:ea typeface="Roboto"/>
                <a:cs typeface="Roboto"/>
                <a:sym typeface="Roboto"/>
              </a:defRPr>
            </a:pPr>
            <a:r>
              <a:t>Kubernetes requires observability and Prometheus is the standard for observability.</a:t>
            </a:r>
          </a:p>
          <a:p>
            <a:pPr algn="l" defTabSz="2438400">
              <a:defRPr sz="3600">
                <a:solidFill>
                  <a:srgbClr val="E61E24"/>
                </a:solidFill>
                <a:latin typeface="Roboto"/>
                <a:ea typeface="Roboto"/>
                <a:cs typeface="Roboto"/>
                <a:sym typeface="Roboto"/>
              </a:defRPr>
            </a:pP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Kubernetes works with Prometheus “out of the box”.</a:t>
            </a: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Prometheus has a native, flexible, query language; PromQL.</a:t>
            </a: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Applications can be built to natively work with Prometheus. Ex. GoLang, Python</a:t>
            </a: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Simplified data collection by using a scrape based model.</a:t>
            </a:r>
          </a:p>
          <a:p>
            <a:pPr algn="l" defTabSz="2438400">
              <a:defRPr sz="3600">
                <a:solidFill>
                  <a:srgbClr val="161616"/>
                </a:solidFill>
                <a:latin typeface="Roboto"/>
                <a:ea typeface="Roboto"/>
                <a:cs typeface="Roboto"/>
                <a:sym typeface="Roboto"/>
              </a:defRPr>
            </a:pPr>
          </a:p>
          <a:p>
            <a:pPr algn="l" defTabSz="2438400">
              <a:defRPr sz="3600">
                <a:solidFill>
                  <a:srgbClr val="E61E24"/>
                </a:solidFill>
                <a:latin typeface="Roboto"/>
                <a:ea typeface="Roboto"/>
                <a:cs typeface="Roboto"/>
                <a:sym typeface="Roboto"/>
              </a:defRPr>
            </a:pPr>
            <a:r>
              <a:t>Prometheus is not the end all.</a:t>
            </a:r>
          </a:p>
          <a:p>
            <a:pPr algn="l" defTabSz="2438400">
              <a:defRPr sz="3600">
                <a:solidFill>
                  <a:srgbClr val="E61E24"/>
                </a:solidFill>
                <a:latin typeface="Roboto"/>
                <a:ea typeface="Roboto"/>
                <a:cs typeface="Roboto"/>
                <a:sym typeface="Roboto"/>
              </a:defRPr>
            </a:pP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We can only get metrics, no logging or tracing. So it is not a one stop solution.</a:t>
            </a: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Query language has a high learning learning curve.</a:t>
            </a: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Reliant on external dashboard solutions</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75" name="Google Shape;856;p103"/>
          <p:cNvGrpSpPr/>
          <p:nvPr/>
        </p:nvGrpSpPr>
        <p:grpSpPr>
          <a:xfrm>
            <a:off x="-6" y="-6"/>
            <a:ext cx="24412731" cy="115062"/>
            <a:chOff x="-2" y="-2"/>
            <a:chExt cx="24412730" cy="115061"/>
          </a:xfrm>
        </p:grpSpPr>
        <p:sp>
          <p:nvSpPr>
            <p:cNvPr id="271" name="Google Shape;857;p103"/>
            <p:cNvSpPr/>
            <p:nvPr/>
          </p:nvSpPr>
          <p:spPr>
            <a:xfrm>
              <a:off x="-3" y="-3"/>
              <a:ext cx="6138479" cy="115062"/>
            </a:xfrm>
            <a:prstGeom prst="rect">
              <a:avLst/>
            </a:prstGeom>
            <a:solidFill>
              <a:srgbClr val="ED362F"/>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72" name="Google Shape;858;p103"/>
            <p:cNvSpPr/>
            <p:nvPr/>
          </p:nvSpPr>
          <p:spPr>
            <a:xfrm>
              <a:off x="6138475" y="-3"/>
              <a:ext cx="6138479" cy="115062"/>
            </a:xfrm>
            <a:prstGeom prst="rect">
              <a:avLst/>
            </a:prstGeom>
            <a:solidFill>
              <a:srgbClr val="43B85C"/>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73" name="Google Shape;859;p103"/>
            <p:cNvSpPr/>
            <p:nvPr/>
          </p:nvSpPr>
          <p:spPr>
            <a:xfrm>
              <a:off x="12135770" y="-3"/>
              <a:ext cx="6138479" cy="115062"/>
            </a:xfrm>
            <a:prstGeom prst="rect">
              <a:avLst/>
            </a:prstGeom>
            <a:solidFill>
              <a:srgbClr val="F7B749"/>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74" name="Google Shape;860;p103"/>
            <p:cNvSpPr/>
            <p:nvPr/>
          </p:nvSpPr>
          <p:spPr>
            <a:xfrm>
              <a:off x="18274250" y="-3"/>
              <a:ext cx="6138479" cy="115062"/>
            </a:xfrm>
            <a:prstGeom prst="rect">
              <a:avLst/>
            </a:prstGeom>
            <a:solidFill>
              <a:srgbClr val="2CB4E2"/>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grpSp>
      <p:sp>
        <p:nvSpPr>
          <p:cNvPr id="276" name="Google Shape;861;p103"/>
          <p:cNvSpPr txBox="1"/>
          <p:nvPr>
            <p:ph type="title" idx="4294967295"/>
          </p:nvPr>
        </p:nvSpPr>
        <p:spPr>
          <a:xfrm>
            <a:off x="1640399" y="1519666"/>
            <a:ext cx="21103202" cy="1879201"/>
          </a:xfrm>
          <a:prstGeom prst="rect">
            <a:avLst/>
          </a:prstGeom>
        </p:spPr>
        <p:txBody>
          <a:bodyPr lIns="91399" tIns="91399" rIns="91399" bIns="91399" anchor="ctr"/>
          <a:lstStyle>
            <a:lvl1pPr defTabSz="2438400">
              <a:lnSpc>
                <a:spcPct val="100000"/>
              </a:lnSpc>
              <a:defRPr spc="0" sz="7200">
                <a:latin typeface="Roboto Condensed"/>
                <a:ea typeface="Roboto Condensed"/>
                <a:cs typeface="Roboto Condensed"/>
                <a:sym typeface="Roboto Condensed"/>
              </a:defRPr>
            </a:lvl1pPr>
          </a:lstStyle>
          <a:p>
            <a:pPr/>
            <a:r>
              <a:t>Robusta </a:t>
            </a:r>
          </a:p>
        </p:txBody>
      </p:sp>
      <p:sp>
        <p:nvSpPr>
          <p:cNvPr id="277" name="Google Shape;862;p103"/>
          <p:cNvSpPr txBox="1"/>
          <p:nvPr/>
        </p:nvSpPr>
        <p:spPr>
          <a:xfrm>
            <a:off x="1481450" y="3077907"/>
            <a:ext cx="20387343" cy="88376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algn="l" defTabSz="2438400">
              <a:defRPr sz="3600">
                <a:solidFill>
                  <a:srgbClr val="E61E24"/>
                </a:solidFill>
                <a:latin typeface="Roboto"/>
                <a:ea typeface="Roboto"/>
                <a:cs typeface="Roboto"/>
                <a:sym typeface="Roboto"/>
              </a:defRPr>
            </a:pPr>
            <a:r>
              <a:t>Simplify two complex systems and get the info you need.</a:t>
            </a:r>
          </a:p>
          <a:p>
            <a:pPr algn="l" defTabSz="2438400">
              <a:defRPr sz="3600">
                <a:solidFill>
                  <a:srgbClr val="28A4DB"/>
                </a:solidFill>
                <a:latin typeface="Roboto"/>
                <a:ea typeface="Roboto"/>
                <a:cs typeface="Roboto"/>
                <a:sym typeface="Roboto"/>
              </a:defRPr>
            </a:pP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Simplify your Prometheus journey with prebuilt dashboards and improved alerting.</a:t>
            </a: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Simplified runbook </a:t>
            </a: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Open source.</a:t>
            </a: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“On prem” installation in your Kubernetes environment.</a:t>
            </a: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t>Added features and integrations when using the Robusta SaaS platform.</a:t>
            </a:r>
          </a:p>
          <a:p>
            <a:pPr algn="l" defTabSz="2438400">
              <a:defRPr sz="3600">
                <a:solidFill>
                  <a:srgbClr val="FFFFFF"/>
                </a:solidFill>
                <a:latin typeface="Roboto"/>
                <a:ea typeface="Roboto"/>
                <a:cs typeface="Roboto"/>
                <a:sym typeface="Roboto"/>
              </a:defRPr>
            </a:pPr>
          </a:p>
          <a:p>
            <a:pPr algn="l" defTabSz="2438400">
              <a:defRPr sz="3600">
                <a:solidFill>
                  <a:srgbClr val="161616"/>
                </a:solidFill>
                <a:latin typeface="Roboto"/>
                <a:ea typeface="Roboto"/>
                <a:cs typeface="Roboto"/>
                <a:sym typeface="Roboto"/>
              </a:defRPr>
            </a:pPr>
            <a:r>
              <a:t>Robusta Resources:</a:t>
            </a:r>
          </a:p>
          <a:p>
            <a:pPr marL="956128" indent="-816428" algn="l" defTabSz="2438400">
              <a:buClr>
                <a:srgbClr val="161616"/>
              </a:buClr>
              <a:buSzPts val="3600"/>
              <a:buFont typeface="Helvetica"/>
              <a:buChar char="●"/>
              <a:defRPr sz="3600">
                <a:solidFill>
                  <a:srgbClr val="161616"/>
                </a:solidFill>
                <a:latin typeface="Jura"/>
                <a:ea typeface="Jura"/>
                <a:cs typeface="Jura"/>
                <a:sym typeface="Jura"/>
              </a:defRPr>
            </a:pPr>
            <a:r>
              <a:rPr>
                <a:latin typeface="Roboto"/>
                <a:ea typeface="Roboto"/>
                <a:cs typeface="Roboto"/>
                <a:sym typeface="Roboto"/>
              </a:rPr>
              <a:t>https://home.robusta.dev</a:t>
            </a:r>
          </a:p>
          <a:p>
            <a:pPr marL="956128" indent="-816428" algn="l" defTabSz="2438400">
              <a:buClr>
                <a:srgbClr val="161616"/>
              </a:buClr>
              <a:buSzPts val="3600"/>
              <a:buFont typeface="Helvetica"/>
              <a:buChar char="●"/>
              <a:defRPr sz="3600">
                <a:solidFill>
                  <a:srgbClr val="161616"/>
                </a:solidFill>
                <a:latin typeface="Roboto"/>
                <a:ea typeface="Roboto"/>
                <a:cs typeface="Roboto"/>
                <a:sym typeface="Roboto"/>
              </a:defRPr>
            </a:pPr>
            <a:r>
              <a:rPr>
                <a:latin typeface="Jura"/>
                <a:ea typeface="Jura"/>
                <a:cs typeface="Jura"/>
                <a:sym typeface="Jura"/>
              </a:rPr>
              <a:t>https://github.com/robusta-dev/robusta</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85" name="Google Shape;856;p103"/>
          <p:cNvGrpSpPr/>
          <p:nvPr/>
        </p:nvGrpSpPr>
        <p:grpSpPr>
          <a:xfrm>
            <a:off x="-6" y="-6"/>
            <a:ext cx="24412731" cy="115062"/>
            <a:chOff x="-2" y="-2"/>
            <a:chExt cx="24412730" cy="115061"/>
          </a:xfrm>
        </p:grpSpPr>
        <p:sp>
          <p:nvSpPr>
            <p:cNvPr id="281" name="Google Shape;857;p103"/>
            <p:cNvSpPr/>
            <p:nvPr/>
          </p:nvSpPr>
          <p:spPr>
            <a:xfrm>
              <a:off x="-3" y="-3"/>
              <a:ext cx="6138479" cy="115062"/>
            </a:xfrm>
            <a:prstGeom prst="rect">
              <a:avLst/>
            </a:prstGeom>
            <a:solidFill>
              <a:srgbClr val="ED362F"/>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82" name="Google Shape;858;p103"/>
            <p:cNvSpPr/>
            <p:nvPr/>
          </p:nvSpPr>
          <p:spPr>
            <a:xfrm>
              <a:off x="6138475" y="-3"/>
              <a:ext cx="6138479" cy="115062"/>
            </a:xfrm>
            <a:prstGeom prst="rect">
              <a:avLst/>
            </a:prstGeom>
            <a:solidFill>
              <a:srgbClr val="43B85C"/>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83" name="Google Shape;859;p103"/>
            <p:cNvSpPr/>
            <p:nvPr/>
          </p:nvSpPr>
          <p:spPr>
            <a:xfrm>
              <a:off x="12135770" y="-3"/>
              <a:ext cx="6138479" cy="115062"/>
            </a:xfrm>
            <a:prstGeom prst="rect">
              <a:avLst/>
            </a:prstGeom>
            <a:solidFill>
              <a:srgbClr val="F7B749"/>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sp>
          <p:nvSpPr>
            <p:cNvPr id="284" name="Google Shape;860;p103"/>
            <p:cNvSpPr/>
            <p:nvPr/>
          </p:nvSpPr>
          <p:spPr>
            <a:xfrm>
              <a:off x="18274250" y="-3"/>
              <a:ext cx="6138479" cy="115062"/>
            </a:xfrm>
            <a:prstGeom prst="rect">
              <a:avLst/>
            </a:prstGeom>
            <a:solidFill>
              <a:srgbClr val="2CB4E2"/>
            </a:solidFill>
            <a:ln w="12700" cap="flat">
              <a:noFill/>
              <a:miter lim="400000"/>
            </a:ln>
            <a:effectLst/>
          </p:spPr>
          <p:txBody>
            <a:bodyPr wrap="square" lIns="0" tIns="0" rIns="0" bIns="0" numCol="1" anchor="ctr">
              <a:noAutofit/>
            </a:bodyPr>
            <a:lstStyle/>
            <a:p>
              <a:pPr algn="l" defTabSz="2438400">
                <a:defRPr sz="3600">
                  <a:solidFill>
                    <a:srgbClr val="000000"/>
                  </a:solidFill>
                  <a:latin typeface="Arial"/>
                  <a:ea typeface="Arial"/>
                  <a:cs typeface="Arial"/>
                  <a:sym typeface="Arial"/>
                </a:defRPr>
              </a:pPr>
            </a:p>
          </p:txBody>
        </p:sp>
      </p:grpSp>
      <p:sp>
        <p:nvSpPr>
          <p:cNvPr id="286" name="Google Shape;861;p103"/>
          <p:cNvSpPr txBox="1"/>
          <p:nvPr>
            <p:ph type="title" idx="4294967295"/>
          </p:nvPr>
        </p:nvSpPr>
        <p:spPr>
          <a:xfrm>
            <a:off x="1640399" y="1519666"/>
            <a:ext cx="21103202" cy="1879201"/>
          </a:xfrm>
          <a:prstGeom prst="rect">
            <a:avLst/>
          </a:prstGeom>
        </p:spPr>
        <p:txBody>
          <a:bodyPr lIns="91399" tIns="91399" rIns="91399" bIns="91399" anchor="ctr"/>
          <a:lstStyle>
            <a:lvl1pPr defTabSz="2438400">
              <a:lnSpc>
                <a:spcPct val="100000"/>
              </a:lnSpc>
              <a:defRPr spc="0" sz="7200">
                <a:latin typeface="Roboto Condensed"/>
                <a:ea typeface="Roboto Condensed"/>
                <a:cs typeface="Roboto Condensed"/>
                <a:sym typeface="Roboto Condensed"/>
              </a:defRPr>
            </a:lvl1pPr>
          </a:lstStyle>
          <a:p>
            <a:pPr/>
            <a:r>
              <a:t>Robusta Under the Hood</a:t>
            </a:r>
          </a:p>
        </p:txBody>
      </p:sp>
      <p:pic>
        <p:nvPicPr>
          <p:cNvPr id="287" name="arch-11.png" descr="arch-11.png"/>
          <p:cNvPicPr>
            <a:picLocks noChangeAspect="1"/>
          </p:cNvPicPr>
          <p:nvPr/>
        </p:nvPicPr>
        <p:blipFill>
          <a:blip r:embed="rId3">
            <a:extLst/>
          </a:blip>
          <a:stretch>
            <a:fillRect/>
          </a:stretch>
        </p:blipFill>
        <p:spPr>
          <a:xfrm>
            <a:off x="4138564" y="6274007"/>
            <a:ext cx="13672140" cy="6202150"/>
          </a:xfrm>
          <a:prstGeom prst="rect">
            <a:avLst/>
          </a:prstGeom>
          <a:ln w="12700">
            <a:miter lim="400000"/>
          </a:ln>
        </p:spPr>
      </p:pic>
      <p:sp>
        <p:nvSpPr>
          <p:cNvPr id="288" name="Google Shape;862;p103"/>
          <p:cNvSpPr txBox="1"/>
          <p:nvPr/>
        </p:nvSpPr>
        <p:spPr>
          <a:xfrm>
            <a:off x="1659338" y="3327551"/>
            <a:ext cx="19609424" cy="2807003"/>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algn="l" defTabSz="2194559">
              <a:lnSpc>
                <a:spcPct val="120000"/>
              </a:lnSpc>
              <a:defRPr sz="3239">
                <a:solidFill>
                  <a:srgbClr val="161616"/>
                </a:solidFill>
                <a:latin typeface="Jura"/>
                <a:ea typeface="Jura"/>
                <a:cs typeface="Jura"/>
                <a:sym typeface="Jura"/>
              </a:defRPr>
            </a:pPr>
            <a:r>
              <a:t>Robusta-Forwarder - Monitors for Kubernetes changes, forwards to the runner.</a:t>
            </a:r>
            <a:endParaRPr>
              <a:latin typeface="Roboto"/>
              <a:ea typeface="Roboto"/>
              <a:cs typeface="Roboto"/>
              <a:sym typeface="Roboto"/>
            </a:endParaRPr>
          </a:p>
          <a:p>
            <a:pPr algn="l" defTabSz="2194559">
              <a:lnSpc>
                <a:spcPct val="120000"/>
              </a:lnSpc>
              <a:defRPr sz="3239">
                <a:solidFill>
                  <a:srgbClr val="0097A7"/>
                </a:solidFill>
                <a:latin typeface="Roboto"/>
                <a:ea typeface="Roboto"/>
                <a:cs typeface="Roboto"/>
                <a:sym typeface="Roboto"/>
              </a:defRPr>
            </a:pPr>
            <a:r>
              <a:rPr>
                <a:solidFill>
                  <a:srgbClr val="161616"/>
                </a:solidFill>
              </a:rPr>
              <a:t>Robusta-Runner - Receives events, evaluates which playbook to run and forwards notifications.</a:t>
            </a:r>
            <a:endParaRPr>
              <a:solidFill>
                <a:srgbClr val="161616"/>
              </a:solidFill>
            </a:endParaRPr>
          </a:p>
          <a:p>
            <a:pPr algn="l" defTabSz="2194559">
              <a:lnSpc>
                <a:spcPct val="120000"/>
              </a:lnSpc>
              <a:defRPr sz="3239">
                <a:solidFill>
                  <a:srgbClr val="0097A7"/>
                </a:solidFill>
                <a:latin typeface="Roboto"/>
                <a:ea typeface="Roboto"/>
                <a:cs typeface="Roboto"/>
                <a:sym typeface="Roboto"/>
              </a:defRPr>
            </a:pPr>
            <a:r>
              <a:rPr>
                <a:solidFill>
                  <a:srgbClr val="161616"/>
                </a:solidFill>
              </a:rPr>
              <a:t>OpenAI Plugin - Extends the Robusta runner, communicates with the OpenAI API to prompt the LLM.</a:t>
            </a:r>
            <a:endParaRPr>
              <a:solidFill>
                <a:srgbClr val="161616"/>
              </a:solidFill>
            </a:endParaRPr>
          </a:p>
          <a:p>
            <a:pPr algn="l" defTabSz="2194559">
              <a:lnSpc>
                <a:spcPct val="120000"/>
              </a:lnSpc>
              <a:defRPr sz="3239">
                <a:solidFill>
                  <a:srgbClr val="000000"/>
                </a:solidFill>
                <a:latin typeface="Roboto"/>
                <a:ea typeface="Roboto"/>
                <a:cs typeface="Roboto"/>
                <a:sym typeface="Roboto"/>
              </a:defRPr>
            </a:pPr>
            <a:r>
              <a:rPr>
                <a:solidFill>
                  <a:srgbClr val="161616"/>
                </a:solidFill>
              </a:rPr>
              <a:t>Resource: https://docs.robusta.dev/master/how-it-works/architecture.html</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