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9"/>
  </p:notesMasterIdLst>
  <p:handoutMasterIdLst>
    <p:handoutMasterId r:id="rId20"/>
  </p:handoutMasterIdLst>
  <p:sldIdLst>
    <p:sldId id="388" r:id="rId2"/>
    <p:sldId id="339" r:id="rId3"/>
    <p:sldId id="602" r:id="rId4"/>
    <p:sldId id="614" r:id="rId5"/>
    <p:sldId id="616" r:id="rId6"/>
    <p:sldId id="603" r:id="rId7"/>
    <p:sldId id="615" r:id="rId8"/>
    <p:sldId id="617" r:id="rId9"/>
    <p:sldId id="618" r:id="rId10"/>
    <p:sldId id="619" r:id="rId11"/>
    <p:sldId id="620" r:id="rId12"/>
    <p:sldId id="621" r:id="rId13"/>
    <p:sldId id="622" r:id="rId14"/>
    <p:sldId id="623" r:id="rId15"/>
    <p:sldId id="624" r:id="rId16"/>
    <p:sldId id="612" r:id="rId17"/>
    <p:sldId id="613" r:id="rId18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9A28250-FB5D-4D9A-ABE6-AB7416B241BE}">
          <p14:sldIdLst>
            <p14:sldId id="388"/>
            <p14:sldId id="339"/>
            <p14:sldId id="602"/>
          </p14:sldIdLst>
        </p14:section>
        <p14:section name="Module 1" id="{C1BF0F0E-4AD9-46FA-882F-38E42F2A600B}">
          <p14:sldIdLst>
            <p14:sldId id="614"/>
            <p14:sldId id="616"/>
            <p14:sldId id="603"/>
            <p14:sldId id="615"/>
            <p14:sldId id="617"/>
            <p14:sldId id="618"/>
            <p14:sldId id="619"/>
            <p14:sldId id="620"/>
            <p14:sldId id="621"/>
            <p14:sldId id="622"/>
            <p14:sldId id="623"/>
          </p14:sldIdLst>
        </p14:section>
        <p14:section name="Closing" id="{98E8091B-3872-47A9-9845-9F620E2499D8}">
          <p14:sldIdLst>
            <p14:sldId id="624"/>
            <p14:sldId id="612"/>
            <p14:sldId id="6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 autoAdjust="0"/>
    <p:restoredTop sz="88992" autoAdjust="0"/>
  </p:normalViewPr>
  <p:slideViewPr>
    <p:cSldViewPr snapToGrid="0">
      <p:cViewPr varScale="1">
        <p:scale>
          <a:sx n="98" d="100"/>
          <a:sy n="98" d="100"/>
        </p:scale>
        <p:origin x="133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445EC-C5F6-4B5D-A96B-C049AA45B6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DD00AAC-6D13-44C8-BF26-EE37C247F61A}">
      <dgm:prSet phldrT="[Text]" custT="1"/>
      <dgm:spPr/>
      <dgm:t>
        <a:bodyPr/>
        <a:lstStyle/>
        <a:p>
          <a:r>
            <a:rPr lang="en-US" sz="1500" dirty="0"/>
            <a:t>Create the difference</a:t>
          </a:r>
        </a:p>
      </dgm:t>
    </dgm:pt>
    <dgm:pt modelId="{7C8375A3-27A8-4E97-AD1B-9218D357E9E6}" type="parTrans" cxnId="{7525FE26-9322-4490-8FC7-0C1A744B3C25}">
      <dgm:prSet/>
      <dgm:spPr/>
      <dgm:t>
        <a:bodyPr/>
        <a:lstStyle/>
        <a:p>
          <a:endParaRPr lang="en-US" sz="1500"/>
        </a:p>
      </dgm:t>
    </dgm:pt>
    <dgm:pt modelId="{9F05BFC5-7F56-4165-9E15-4B3FDEF48C93}" type="sibTrans" cxnId="{7525FE26-9322-4490-8FC7-0C1A744B3C25}">
      <dgm:prSet custT="1"/>
      <dgm:spPr>
        <a:solidFill>
          <a:schemeClr val="tx2"/>
        </a:solidFill>
      </dgm:spPr>
      <dgm:t>
        <a:bodyPr/>
        <a:lstStyle/>
        <a:p>
          <a:endParaRPr lang="en-US" sz="1500"/>
        </a:p>
      </dgm:t>
    </dgm:pt>
    <dgm:pt modelId="{4EA11FCB-E07E-41E5-98A6-CC786E00C156}">
      <dgm:prSet phldrT="[Text]" custT="1"/>
      <dgm:spPr/>
      <dgm:t>
        <a:bodyPr/>
        <a:lstStyle/>
        <a:p>
          <a:r>
            <a:rPr lang="en-US" sz="1500" dirty="0"/>
            <a:t>Difference updated</a:t>
          </a:r>
        </a:p>
      </dgm:t>
    </dgm:pt>
    <dgm:pt modelId="{30864118-0850-42EE-819E-DB85210744BD}" type="parTrans" cxnId="{7298B048-9D0A-439B-B97A-CA5AA5E30241}">
      <dgm:prSet/>
      <dgm:spPr/>
      <dgm:t>
        <a:bodyPr/>
        <a:lstStyle/>
        <a:p>
          <a:endParaRPr lang="en-US" sz="1500"/>
        </a:p>
      </dgm:t>
    </dgm:pt>
    <dgm:pt modelId="{F1E20C83-31DC-4B79-B23A-5B04E9F6B13A}" type="sibTrans" cxnId="{7298B048-9D0A-439B-B97A-CA5AA5E30241}">
      <dgm:prSet custT="1"/>
      <dgm:spPr>
        <a:solidFill>
          <a:schemeClr val="tx2"/>
        </a:solidFill>
      </dgm:spPr>
      <dgm:t>
        <a:bodyPr/>
        <a:lstStyle/>
        <a:p>
          <a:endParaRPr lang="en-US" sz="1500"/>
        </a:p>
      </dgm:t>
    </dgm:pt>
    <dgm:pt modelId="{6F87973D-9B86-49E0-8067-792741C81D7B}">
      <dgm:prSet phldrT="[Text]" custT="1"/>
      <dgm:spPr/>
      <dgm:t>
        <a:bodyPr/>
        <a:lstStyle/>
        <a:p>
          <a:r>
            <a:rPr lang="en-US" sz="1500" dirty="0"/>
            <a:t>Commit to repo</a:t>
          </a:r>
        </a:p>
      </dgm:t>
    </dgm:pt>
    <dgm:pt modelId="{9DD68CA9-DD01-4CB1-828E-E248489A6781}" type="parTrans" cxnId="{3AE6BEBE-88E5-4919-85D7-A9CD8C70BD4A}">
      <dgm:prSet/>
      <dgm:spPr/>
      <dgm:t>
        <a:bodyPr/>
        <a:lstStyle/>
        <a:p>
          <a:endParaRPr lang="en-US" sz="1500"/>
        </a:p>
      </dgm:t>
    </dgm:pt>
    <dgm:pt modelId="{B1D9F3E8-30C4-4A13-9048-2A6B6BF33C6E}" type="sibTrans" cxnId="{3AE6BEBE-88E5-4919-85D7-A9CD8C70BD4A}">
      <dgm:prSet/>
      <dgm:spPr/>
      <dgm:t>
        <a:bodyPr/>
        <a:lstStyle/>
        <a:p>
          <a:endParaRPr lang="en-US" sz="1500"/>
        </a:p>
      </dgm:t>
    </dgm:pt>
    <dgm:pt modelId="{F38808D6-DD3B-4867-864F-9D3809C33DF8}" type="pres">
      <dgm:prSet presAssocID="{88C445EC-C5F6-4B5D-A96B-C049AA45B665}" presName="Name0" presStyleCnt="0">
        <dgm:presLayoutVars>
          <dgm:dir/>
          <dgm:resizeHandles val="exact"/>
        </dgm:presLayoutVars>
      </dgm:prSet>
      <dgm:spPr/>
    </dgm:pt>
    <dgm:pt modelId="{FB68C7A3-3072-4DED-8B51-1062D15C614C}" type="pres">
      <dgm:prSet presAssocID="{EDD00AAC-6D13-44C8-BF26-EE37C247F61A}" presName="node" presStyleLbl="node1" presStyleIdx="0" presStyleCnt="3">
        <dgm:presLayoutVars>
          <dgm:bulletEnabled val="1"/>
        </dgm:presLayoutVars>
      </dgm:prSet>
      <dgm:spPr/>
    </dgm:pt>
    <dgm:pt modelId="{D132C1E7-4FC0-49BF-BDE5-39E4B5F74617}" type="pres">
      <dgm:prSet presAssocID="{9F05BFC5-7F56-4165-9E15-4B3FDEF48C93}" presName="sibTrans" presStyleLbl="sibTrans2D1" presStyleIdx="0" presStyleCnt="2"/>
      <dgm:spPr/>
    </dgm:pt>
    <dgm:pt modelId="{7922BD9D-366B-4428-83F3-926207C69940}" type="pres">
      <dgm:prSet presAssocID="{9F05BFC5-7F56-4165-9E15-4B3FDEF48C93}" presName="connectorText" presStyleLbl="sibTrans2D1" presStyleIdx="0" presStyleCnt="2"/>
      <dgm:spPr/>
    </dgm:pt>
    <dgm:pt modelId="{86909260-9AC8-4E69-B20E-0EF76A9BA411}" type="pres">
      <dgm:prSet presAssocID="{4EA11FCB-E07E-41E5-98A6-CC786E00C156}" presName="node" presStyleLbl="node1" presStyleIdx="1" presStyleCnt="3">
        <dgm:presLayoutVars>
          <dgm:bulletEnabled val="1"/>
        </dgm:presLayoutVars>
      </dgm:prSet>
      <dgm:spPr/>
    </dgm:pt>
    <dgm:pt modelId="{A2382BBA-9141-45B1-A999-3A56577CD5AE}" type="pres">
      <dgm:prSet presAssocID="{F1E20C83-31DC-4B79-B23A-5B04E9F6B13A}" presName="sibTrans" presStyleLbl="sibTrans2D1" presStyleIdx="1" presStyleCnt="2"/>
      <dgm:spPr/>
    </dgm:pt>
    <dgm:pt modelId="{402262E0-2C5B-434D-8635-481D46739E22}" type="pres">
      <dgm:prSet presAssocID="{F1E20C83-31DC-4B79-B23A-5B04E9F6B13A}" presName="connectorText" presStyleLbl="sibTrans2D1" presStyleIdx="1" presStyleCnt="2"/>
      <dgm:spPr/>
    </dgm:pt>
    <dgm:pt modelId="{534D6E3D-E096-4849-8F47-2B46D35F654D}" type="pres">
      <dgm:prSet presAssocID="{6F87973D-9B86-49E0-8067-792741C81D7B}" presName="node" presStyleLbl="node1" presStyleIdx="2" presStyleCnt="3">
        <dgm:presLayoutVars>
          <dgm:bulletEnabled val="1"/>
        </dgm:presLayoutVars>
      </dgm:prSet>
      <dgm:spPr/>
    </dgm:pt>
  </dgm:ptLst>
  <dgm:cxnLst>
    <dgm:cxn modelId="{1C070F00-DD66-41A3-A339-63742C673565}" type="presOf" srcId="{9F05BFC5-7F56-4165-9E15-4B3FDEF48C93}" destId="{D132C1E7-4FC0-49BF-BDE5-39E4B5F74617}" srcOrd="0" destOrd="0" presId="urn:microsoft.com/office/officeart/2005/8/layout/process1"/>
    <dgm:cxn modelId="{BE602B0B-EF11-437A-92EF-08066A40AC7D}" type="presOf" srcId="{88C445EC-C5F6-4B5D-A96B-C049AA45B665}" destId="{F38808D6-DD3B-4867-864F-9D3809C33DF8}" srcOrd="0" destOrd="0" presId="urn:microsoft.com/office/officeart/2005/8/layout/process1"/>
    <dgm:cxn modelId="{7039C81B-6073-4A66-A3DD-72DA5C1C0B1D}" type="presOf" srcId="{EDD00AAC-6D13-44C8-BF26-EE37C247F61A}" destId="{FB68C7A3-3072-4DED-8B51-1062D15C614C}" srcOrd="0" destOrd="0" presId="urn:microsoft.com/office/officeart/2005/8/layout/process1"/>
    <dgm:cxn modelId="{7525FE26-9322-4490-8FC7-0C1A744B3C25}" srcId="{88C445EC-C5F6-4B5D-A96B-C049AA45B665}" destId="{EDD00AAC-6D13-44C8-BF26-EE37C247F61A}" srcOrd="0" destOrd="0" parTransId="{7C8375A3-27A8-4E97-AD1B-9218D357E9E6}" sibTransId="{9F05BFC5-7F56-4165-9E15-4B3FDEF48C93}"/>
    <dgm:cxn modelId="{DF490B37-4C80-4C81-8505-00FF613ED39D}" type="presOf" srcId="{6F87973D-9B86-49E0-8067-792741C81D7B}" destId="{534D6E3D-E096-4849-8F47-2B46D35F654D}" srcOrd="0" destOrd="0" presId="urn:microsoft.com/office/officeart/2005/8/layout/process1"/>
    <dgm:cxn modelId="{7298B048-9D0A-439B-B97A-CA5AA5E30241}" srcId="{88C445EC-C5F6-4B5D-A96B-C049AA45B665}" destId="{4EA11FCB-E07E-41E5-98A6-CC786E00C156}" srcOrd="1" destOrd="0" parTransId="{30864118-0850-42EE-819E-DB85210744BD}" sibTransId="{F1E20C83-31DC-4B79-B23A-5B04E9F6B13A}"/>
    <dgm:cxn modelId="{7691E85C-EF41-4812-8F84-5D4DA754A8B2}" type="presOf" srcId="{4EA11FCB-E07E-41E5-98A6-CC786E00C156}" destId="{86909260-9AC8-4E69-B20E-0EF76A9BA411}" srcOrd="0" destOrd="0" presId="urn:microsoft.com/office/officeart/2005/8/layout/process1"/>
    <dgm:cxn modelId="{3AE6BEBE-88E5-4919-85D7-A9CD8C70BD4A}" srcId="{88C445EC-C5F6-4B5D-A96B-C049AA45B665}" destId="{6F87973D-9B86-49E0-8067-792741C81D7B}" srcOrd="2" destOrd="0" parTransId="{9DD68CA9-DD01-4CB1-828E-E248489A6781}" sibTransId="{B1D9F3E8-30C4-4A13-9048-2A6B6BF33C6E}"/>
    <dgm:cxn modelId="{D5639DC9-22A4-4E9A-A0F7-8E34611E97F3}" type="presOf" srcId="{F1E20C83-31DC-4B79-B23A-5B04E9F6B13A}" destId="{A2382BBA-9141-45B1-A999-3A56577CD5AE}" srcOrd="0" destOrd="0" presId="urn:microsoft.com/office/officeart/2005/8/layout/process1"/>
    <dgm:cxn modelId="{547776E1-72A7-41EB-A7A7-4BC2C3D53CEA}" type="presOf" srcId="{9F05BFC5-7F56-4165-9E15-4B3FDEF48C93}" destId="{7922BD9D-366B-4428-83F3-926207C69940}" srcOrd="1" destOrd="0" presId="urn:microsoft.com/office/officeart/2005/8/layout/process1"/>
    <dgm:cxn modelId="{93278AE5-CAAD-4B80-9956-229EB6AFCE8B}" type="presOf" srcId="{F1E20C83-31DC-4B79-B23A-5B04E9F6B13A}" destId="{402262E0-2C5B-434D-8635-481D46739E22}" srcOrd="1" destOrd="0" presId="urn:microsoft.com/office/officeart/2005/8/layout/process1"/>
    <dgm:cxn modelId="{7E045AA1-CE7F-418A-957E-361B897F203B}" type="presParOf" srcId="{F38808D6-DD3B-4867-864F-9D3809C33DF8}" destId="{FB68C7A3-3072-4DED-8B51-1062D15C614C}" srcOrd="0" destOrd="0" presId="urn:microsoft.com/office/officeart/2005/8/layout/process1"/>
    <dgm:cxn modelId="{270D09FB-341C-43CF-80DD-67426E61AF67}" type="presParOf" srcId="{F38808D6-DD3B-4867-864F-9D3809C33DF8}" destId="{D132C1E7-4FC0-49BF-BDE5-39E4B5F74617}" srcOrd="1" destOrd="0" presId="urn:microsoft.com/office/officeart/2005/8/layout/process1"/>
    <dgm:cxn modelId="{69E1284F-177F-4102-B4AB-6914AD074FAC}" type="presParOf" srcId="{D132C1E7-4FC0-49BF-BDE5-39E4B5F74617}" destId="{7922BD9D-366B-4428-83F3-926207C69940}" srcOrd="0" destOrd="0" presId="urn:microsoft.com/office/officeart/2005/8/layout/process1"/>
    <dgm:cxn modelId="{F537E6C8-0BE9-49E5-86A5-D576C794BFC7}" type="presParOf" srcId="{F38808D6-DD3B-4867-864F-9D3809C33DF8}" destId="{86909260-9AC8-4E69-B20E-0EF76A9BA411}" srcOrd="2" destOrd="0" presId="urn:microsoft.com/office/officeart/2005/8/layout/process1"/>
    <dgm:cxn modelId="{E195C57E-64F2-4D64-AF0C-41FC4AC0FA97}" type="presParOf" srcId="{F38808D6-DD3B-4867-864F-9D3809C33DF8}" destId="{A2382BBA-9141-45B1-A999-3A56577CD5AE}" srcOrd="3" destOrd="0" presId="urn:microsoft.com/office/officeart/2005/8/layout/process1"/>
    <dgm:cxn modelId="{BD6EAACC-B4CE-4EB7-B685-8F83FEB22F05}" type="presParOf" srcId="{A2382BBA-9141-45B1-A999-3A56577CD5AE}" destId="{402262E0-2C5B-434D-8635-481D46739E22}" srcOrd="0" destOrd="0" presId="urn:microsoft.com/office/officeart/2005/8/layout/process1"/>
    <dgm:cxn modelId="{ACE81B46-8D85-46E6-8157-B1039341AA3A}" type="presParOf" srcId="{F38808D6-DD3B-4867-864F-9D3809C33DF8}" destId="{534D6E3D-E096-4849-8F47-2B46D35F654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C445EC-C5F6-4B5D-A96B-C049AA45B6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DD00AAC-6D13-44C8-BF26-EE37C247F61A}">
      <dgm:prSet phldrT="[Text]" custT="1"/>
      <dgm:spPr/>
      <dgm:t>
        <a:bodyPr/>
        <a:lstStyle/>
        <a:p>
          <a:r>
            <a:rPr lang="en-US" sz="1500" dirty="0"/>
            <a:t>Build code</a:t>
          </a:r>
        </a:p>
      </dgm:t>
    </dgm:pt>
    <dgm:pt modelId="{7C8375A3-27A8-4E97-AD1B-9218D357E9E6}" type="parTrans" cxnId="{7525FE26-9322-4490-8FC7-0C1A744B3C25}">
      <dgm:prSet/>
      <dgm:spPr/>
      <dgm:t>
        <a:bodyPr/>
        <a:lstStyle/>
        <a:p>
          <a:endParaRPr lang="en-US" sz="1500"/>
        </a:p>
      </dgm:t>
    </dgm:pt>
    <dgm:pt modelId="{9F05BFC5-7F56-4165-9E15-4B3FDEF48C93}" type="sibTrans" cxnId="{7525FE26-9322-4490-8FC7-0C1A744B3C25}">
      <dgm:prSet custT="1"/>
      <dgm:spPr>
        <a:solidFill>
          <a:schemeClr val="accent4"/>
        </a:solidFill>
      </dgm:spPr>
      <dgm:t>
        <a:bodyPr/>
        <a:lstStyle/>
        <a:p>
          <a:endParaRPr lang="en-US" sz="1500"/>
        </a:p>
      </dgm:t>
    </dgm:pt>
    <dgm:pt modelId="{4EA11FCB-E07E-41E5-98A6-CC786E00C156}">
      <dgm:prSet phldrT="[Text]" custT="1"/>
      <dgm:spPr/>
      <dgm:t>
        <a:bodyPr/>
        <a:lstStyle/>
        <a:p>
          <a:r>
            <a:rPr lang="en-US" sz="1500" dirty="0"/>
            <a:t>Static analysis</a:t>
          </a:r>
        </a:p>
      </dgm:t>
    </dgm:pt>
    <dgm:pt modelId="{30864118-0850-42EE-819E-DB85210744BD}" type="parTrans" cxnId="{7298B048-9D0A-439B-B97A-CA5AA5E30241}">
      <dgm:prSet/>
      <dgm:spPr/>
      <dgm:t>
        <a:bodyPr/>
        <a:lstStyle/>
        <a:p>
          <a:endParaRPr lang="en-US" sz="1500"/>
        </a:p>
      </dgm:t>
    </dgm:pt>
    <dgm:pt modelId="{F1E20C83-31DC-4B79-B23A-5B04E9F6B13A}" type="sibTrans" cxnId="{7298B048-9D0A-439B-B97A-CA5AA5E30241}">
      <dgm:prSet custT="1"/>
      <dgm:spPr>
        <a:solidFill>
          <a:schemeClr val="accent4"/>
        </a:solidFill>
      </dgm:spPr>
      <dgm:t>
        <a:bodyPr/>
        <a:lstStyle/>
        <a:p>
          <a:endParaRPr lang="en-US" sz="1500"/>
        </a:p>
      </dgm:t>
    </dgm:pt>
    <dgm:pt modelId="{6F87973D-9B86-49E0-8067-792741C81D7B}">
      <dgm:prSet phldrT="[Text]" custT="1"/>
      <dgm:spPr/>
      <dgm:t>
        <a:bodyPr/>
        <a:lstStyle/>
        <a:p>
          <a:r>
            <a:rPr lang="en-US" sz="1500" dirty="0"/>
            <a:t>Tests</a:t>
          </a:r>
        </a:p>
      </dgm:t>
    </dgm:pt>
    <dgm:pt modelId="{9DD68CA9-DD01-4CB1-828E-E248489A6781}" type="parTrans" cxnId="{3AE6BEBE-88E5-4919-85D7-A9CD8C70BD4A}">
      <dgm:prSet/>
      <dgm:spPr/>
      <dgm:t>
        <a:bodyPr/>
        <a:lstStyle/>
        <a:p>
          <a:endParaRPr lang="en-US" sz="1500"/>
        </a:p>
      </dgm:t>
    </dgm:pt>
    <dgm:pt modelId="{B1D9F3E8-30C4-4A13-9048-2A6B6BF33C6E}" type="sibTrans" cxnId="{3AE6BEBE-88E5-4919-85D7-A9CD8C70BD4A}">
      <dgm:prSet/>
      <dgm:spPr/>
      <dgm:t>
        <a:bodyPr/>
        <a:lstStyle/>
        <a:p>
          <a:endParaRPr lang="en-US" sz="1500"/>
        </a:p>
      </dgm:t>
    </dgm:pt>
    <dgm:pt modelId="{F38808D6-DD3B-4867-864F-9D3809C33DF8}" type="pres">
      <dgm:prSet presAssocID="{88C445EC-C5F6-4B5D-A96B-C049AA45B665}" presName="Name0" presStyleCnt="0">
        <dgm:presLayoutVars>
          <dgm:dir/>
          <dgm:resizeHandles val="exact"/>
        </dgm:presLayoutVars>
      </dgm:prSet>
      <dgm:spPr/>
    </dgm:pt>
    <dgm:pt modelId="{FB68C7A3-3072-4DED-8B51-1062D15C614C}" type="pres">
      <dgm:prSet presAssocID="{EDD00AAC-6D13-44C8-BF26-EE37C247F61A}" presName="node" presStyleLbl="node1" presStyleIdx="0" presStyleCnt="3">
        <dgm:presLayoutVars>
          <dgm:bulletEnabled val="1"/>
        </dgm:presLayoutVars>
      </dgm:prSet>
      <dgm:spPr/>
    </dgm:pt>
    <dgm:pt modelId="{D132C1E7-4FC0-49BF-BDE5-39E4B5F74617}" type="pres">
      <dgm:prSet presAssocID="{9F05BFC5-7F56-4165-9E15-4B3FDEF48C93}" presName="sibTrans" presStyleLbl="sibTrans2D1" presStyleIdx="0" presStyleCnt="2"/>
      <dgm:spPr/>
    </dgm:pt>
    <dgm:pt modelId="{7922BD9D-366B-4428-83F3-926207C69940}" type="pres">
      <dgm:prSet presAssocID="{9F05BFC5-7F56-4165-9E15-4B3FDEF48C93}" presName="connectorText" presStyleLbl="sibTrans2D1" presStyleIdx="0" presStyleCnt="2"/>
      <dgm:spPr/>
    </dgm:pt>
    <dgm:pt modelId="{86909260-9AC8-4E69-B20E-0EF76A9BA411}" type="pres">
      <dgm:prSet presAssocID="{4EA11FCB-E07E-41E5-98A6-CC786E00C156}" presName="node" presStyleLbl="node1" presStyleIdx="1" presStyleCnt="3">
        <dgm:presLayoutVars>
          <dgm:bulletEnabled val="1"/>
        </dgm:presLayoutVars>
      </dgm:prSet>
      <dgm:spPr/>
    </dgm:pt>
    <dgm:pt modelId="{A2382BBA-9141-45B1-A999-3A56577CD5AE}" type="pres">
      <dgm:prSet presAssocID="{F1E20C83-31DC-4B79-B23A-5B04E9F6B13A}" presName="sibTrans" presStyleLbl="sibTrans2D1" presStyleIdx="1" presStyleCnt="2"/>
      <dgm:spPr/>
    </dgm:pt>
    <dgm:pt modelId="{402262E0-2C5B-434D-8635-481D46739E22}" type="pres">
      <dgm:prSet presAssocID="{F1E20C83-31DC-4B79-B23A-5B04E9F6B13A}" presName="connectorText" presStyleLbl="sibTrans2D1" presStyleIdx="1" presStyleCnt="2"/>
      <dgm:spPr/>
    </dgm:pt>
    <dgm:pt modelId="{534D6E3D-E096-4849-8F47-2B46D35F654D}" type="pres">
      <dgm:prSet presAssocID="{6F87973D-9B86-49E0-8067-792741C81D7B}" presName="node" presStyleLbl="node1" presStyleIdx="2" presStyleCnt="3">
        <dgm:presLayoutVars>
          <dgm:bulletEnabled val="1"/>
        </dgm:presLayoutVars>
      </dgm:prSet>
      <dgm:spPr/>
    </dgm:pt>
  </dgm:ptLst>
  <dgm:cxnLst>
    <dgm:cxn modelId="{1C070F00-DD66-41A3-A339-63742C673565}" type="presOf" srcId="{9F05BFC5-7F56-4165-9E15-4B3FDEF48C93}" destId="{D132C1E7-4FC0-49BF-BDE5-39E4B5F74617}" srcOrd="0" destOrd="0" presId="urn:microsoft.com/office/officeart/2005/8/layout/process1"/>
    <dgm:cxn modelId="{BE602B0B-EF11-437A-92EF-08066A40AC7D}" type="presOf" srcId="{88C445EC-C5F6-4B5D-A96B-C049AA45B665}" destId="{F38808D6-DD3B-4867-864F-9D3809C33DF8}" srcOrd="0" destOrd="0" presId="urn:microsoft.com/office/officeart/2005/8/layout/process1"/>
    <dgm:cxn modelId="{7039C81B-6073-4A66-A3DD-72DA5C1C0B1D}" type="presOf" srcId="{EDD00AAC-6D13-44C8-BF26-EE37C247F61A}" destId="{FB68C7A3-3072-4DED-8B51-1062D15C614C}" srcOrd="0" destOrd="0" presId="urn:microsoft.com/office/officeart/2005/8/layout/process1"/>
    <dgm:cxn modelId="{7525FE26-9322-4490-8FC7-0C1A744B3C25}" srcId="{88C445EC-C5F6-4B5D-A96B-C049AA45B665}" destId="{EDD00AAC-6D13-44C8-BF26-EE37C247F61A}" srcOrd="0" destOrd="0" parTransId="{7C8375A3-27A8-4E97-AD1B-9218D357E9E6}" sibTransId="{9F05BFC5-7F56-4165-9E15-4B3FDEF48C93}"/>
    <dgm:cxn modelId="{DF490B37-4C80-4C81-8505-00FF613ED39D}" type="presOf" srcId="{6F87973D-9B86-49E0-8067-792741C81D7B}" destId="{534D6E3D-E096-4849-8F47-2B46D35F654D}" srcOrd="0" destOrd="0" presId="urn:microsoft.com/office/officeart/2005/8/layout/process1"/>
    <dgm:cxn modelId="{7298B048-9D0A-439B-B97A-CA5AA5E30241}" srcId="{88C445EC-C5F6-4B5D-A96B-C049AA45B665}" destId="{4EA11FCB-E07E-41E5-98A6-CC786E00C156}" srcOrd="1" destOrd="0" parTransId="{30864118-0850-42EE-819E-DB85210744BD}" sibTransId="{F1E20C83-31DC-4B79-B23A-5B04E9F6B13A}"/>
    <dgm:cxn modelId="{7691E85C-EF41-4812-8F84-5D4DA754A8B2}" type="presOf" srcId="{4EA11FCB-E07E-41E5-98A6-CC786E00C156}" destId="{86909260-9AC8-4E69-B20E-0EF76A9BA411}" srcOrd="0" destOrd="0" presId="urn:microsoft.com/office/officeart/2005/8/layout/process1"/>
    <dgm:cxn modelId="{3AE6BEBE-88E5-4919-85D7-A9CD8C70BD4A}" srcId="{88C445EC-C5F6-4B5D-A96B-C049AA45B665}" destId="{6F87973D-9B86-49E0-8067-792741C81D7B}" srcOrd="2" destOrd="0" parTransId="{9DD68CA9-DD01-4CB1-828E-E248489A6781}" sibTransId="{B1D9F3E8-30C4-4A13-9048-2A6B6BF33C6E}"/>
    <dgm:cxn modelId="{D5639DC9-22A4-4E9A-A0F7-8E34611E97F3}" type="presOf" srcId="{F1E20C83-31DC-4B79-B23A-5B04E9F6B13A}" destId="{A2382BBA-9141-45B1-A999-3A56577CD5AE}" srcOrd="0" destOrd="0" presId="urn:microsoft.com/office/officeart/2005/8/layout/process1"/>
    <dgm:cxn modelId="{547776E1-72A7-41EB-A7A7-4BC2C3D53CEA}" type="presOf" srcId="{9F05BFC5-7F56-4165-9E15-4B3FDEF48C93}" destId="{7922BD9D-366B-4428-83F3-926207C69940}" srcOrd="1" destOrd="0" presId="urn:microsoft.com/office/officeart/2005/8/layout/process1"/>
    <dgm:cxn modelId="{93278AE5-CAAD-4B80-9956-229EB6AFCE8B}" type="presOf" srcId="{F1E20C83-31DC-4B79-B23A-5B04E9F6B13A}" destId="{402262E0-2C5B-434D-8635-481D46739E22}" srcOrd="1" destOrd="0" presId="urn:microsoft.com/office/officeart/2005/8/layout/process1"/>
    <dgm:cxn modelId="{7E045AA1-CE7F-418A-957E-361B897F203B}" type="presParOf" srcId="{F38808D6-DD3B-4867-864F-9D3809C33DF8}" destId="{FB68C7A3-3072-4DED-8B51-1062D15C614C}" srcOrd="0" destOrd="0" presId="urn:microsoft.com/office/officeart/2005/8/layout/process1"/>
    <dgm:cxn modelId="{270D09FB-341C-43CF-80DD-67426E61AF67}" type="presParOf" srcId="{F38808D6-DD3B-4867-864F-9D3809C33DF8}" destId="{D132C1E7-4FC0-49BF-BDE5-39E4B5F74617}" srcOrd="1" destOrd="0" presId="urn:microsoft.com/office/officeart/2005/8/layout/process1"/>
    <dgm:cxn modelId="{69E1284F-177F-4102-B4AB-6914AD074FAC}" type="presParOf" srcId="{D132C1E7-4FC0-49BF-BDE5-39E4B5F74617}" destId="{7922BD9D-366B-4428-83F3-926207C69940}" srcOrd="0" destOrd="0" presId="urn:microsoft.com/office/officeart/2005/8/layout/process1"/>
    <dgm:cxn modelId="{F537E6C8-0BE9-49E5-86A5-D576C794BFC7}" type="presParOf" srcId="{F38808D6-DD3B-4867-864F-9D3809C33DF8}" destId="{86909260-9AC8-4E69-B20E-0EF76A9BA411}" srcOrd="2" destOrd="0" presId="urn:microsoft.com/office/officeart/2005/8/layout/process1"/>
    <dgm:cxn modelId="{E195C57E-64F2-4D64-AF0C-41FC4AC0FA97}" type="presParOf" srcId="{F38808D6-DD3B-4867-864F-9D3809C33DF8}" destId="{A2382BBA-9141-45B1-A999-3A56577CD5AE}" srcOrd="3" destOrd="0" presId="urn:microsoft.com/office/officeart/2005/8/layout/process1"/>
    <dgm:cxn modelId="{BD6EAACC-B4CE-4EB7-B685-8F83FEB22F05}" type="presParOf" srcId="{A2382BBA-9141-45B1-A999-3A56577CD5AE}" destId="{402262E0-2C5B-434D-8635-481D46739E22}" srcOrd="0" destOrd="0" presId="urn:microsoft.com/office/officeart/2005/8/layout/process1"/>
    <dgm:cxn modelId="{ACE81B46-8D85-46E6-8157-B1039341AA3A}" type="presParOf" srcId="{F38808D6-DD3B-4867-864F-9D3809C33DF8}" destId="{534D6E3D-E096-4849-8F47-2B46D35F654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8C7A3-3072-4DED-8B51-1062D15C614C}">
      <dsp:nvSpPr>
        <dsp:cNvPr id="0" name=""/>
        <dsp:cNvSpPr/>
      </dsp:nvSpPr>
      <dsp:spPr>
        <a:xfrm>
          <a:off x="6965" y="234761"/>
          <a:ext cx="2082017" cy="1249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the difference</a:t>
          </a:r>
        </a:p>
      </dsp:txBody>
      <dsp:txXfrm>
        <a:off x="43553" y="271349"/>
        <a:ext cx="2008841" cy="1176034"/>
      </dsp:txXfrm>
    </dsp:sp>
    <dsp:sp modelId="{D132C1E7-4FC0-49BF-BDE5-39E4B5F74617}">
      <dsp:nvSpPr>
        <dsp:cNvPr id="0" name=""/>
        <dsp:cNvSpPr/>
      </dsp:nvSpPr>
      <dsp:spPr>
        <a:xfrm>
          <a:off x="2297185" y="601196"/>
          <a:ext cx="441387" cy="51634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297185" y="704464"/>
        <a:ext cx="308971" cy="309804"/>
      </dsp:txXfrm>
    </dsp:sp>
    <dsp:sp modelId="{86909260-9AC8-4E69-B20E-0EF76A9BA411}">
      <dsp:nvSpPr>
        <dsp:cNvPr id="0" name=""/>
        <dsp:cNvSpPr/>
      </dsp:nvSpPr>
      <dsp:spPr>
        <a:xfrm>
          <a:off x="2921790" y="234761"/>
          <a:ext cx="2082017" cy="1249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Difference updated</a:t>
          </a:r>
        </a:p>
      </dsp:txBody>
      <dsp:txXfrm>
        <a:off x="2958378" y="271349"/>
        <a:ext cx="2008841" cy="1176034"/>
      </dsp:txXfrm>
    </dsp:sp>
    <dsp:sp modelId="{A2382BBA-9141-45B1-A999-3A56577CD5AE}">
      <dsp:nvSpPr>
        <dsp:cNvPr id="0" name=""/>
        <dsp:cNvSpPr/>
      </dsp:nvSpPr>
      <dsp:spPr>
        <a:xfrm>
          <a:off x="5212010" y="601196"/>
          <a:ext cx="441387" cy="51634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212010" y="704464"/>
        <a:ext cx="308971" cy="309804"/>
      </dsp:txXfrm>
    </dsp:sp>
    <dsp:sp modelId="{534D6E3D-E096-4849-8F47-2B46D35F654D}">
      <dsp:nvSpPr>
        <dsp:cNvPr id="0" name=""/>
        <dsp:cNvSpPr/>
      </dsp:nvSpPr>
      <dsp:spPr>
        <a:xfrm>
          <a:off x="5836615" y="234761"/>
          <a:ext cx="2082017" cy="1249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Commit to repo</a:t>
          </a:r>
        </a:p>
      </dsp:txBody>
      <dsp:txXfrm>
        <a:off x="5873203" y="271349"/>
        <a:ext cx="2008841" cy="117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8C7A3-3072-4DED-8B51-1062D15C614C}">
      <dsp:nvSpPr>
        <dsp:cNvPr id="0" name=""/>
        <dsp:cNvSpPr/>
      </dsp:nvSpPr>
      <dsp:spPr>
        <a:xfrm>
          <a:off x="6965" y="234761"/>
          <a:ext cx="2082017" cy="1249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Build code</a:t>
          </a:r>
        </a:p>
      </dsp:txBody>
      <dsp:txXfrm>
        <a:off x="43553" y="271349"/>
        <a:ext cx="2008841" cy="1176034"/>
      </dsp:txXfrm>
    </dsp:sp>
    <dsp:sp modelId="{D132C1E7-4FC0-49BF-BDE5-39E4B5F74617}">
      <dsp:nvSpPr>
        <dsp:cNvPr id="0" name=""/>
        <dsp:cNvSpPr/>
      </dsp:nvSpPr>
      <dsp:spPr>
        <a:xfrm>
          <a:off x="2297185" y="601196"/>
          <a:ext cx="441387" cy="516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297185" y="704464"/>
        <a:ext cx="308971" cy="309804"/>
      </dsp:txXfrm>
    </dsp:sp>
    <dsp:sp modelId="{86909260-9AC8-4E69-B20E-0EF76A9BA411}">
      <dsp:nvSpPr>
        <dsp:cNvPr id="0" name=""/>
        <dsp:cNvSpPr/>
      </dsp:nvSpPr>
      <dsp:spPr>
        <a:xfrm>
          <a:off x="2921790" y="234761"/>
          <a:ext cx="2082017" cy="1249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Static analysis</a:t>
          </a:r>
        </a:p>
      </dsp:txBody>
      <dsp:txXfrm>
        <a:off x="2958378" y="271349"/>
        <a:ext cx="2008841" cy="1176034"/>
      </dsp:txXfrm>
    </dsp:sp>
    <dsp:sp modelId="{A2382BBA-9141-45B1-A999-3A56577CD5AE}">
      <dsp:nvSpPr>
        <dsp:cNvPr id="0" name=""/>
        <dsp:cNvSpPr/>
      </dsp:nvSpPr>
      <dsp:spPr>
        <a:xfrm>
          <a:off x="5212010" y="601196"/>
          <a:ext cx="441387" cy="516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212010" y="704464"/>
        <a:ext cx="308971" cy="309804"/>
      </dsp:txXfrm>
    </dsp:sp>
    <dsp:sp modelId="{534D6E3D-E096-4849-8F47-2B46D35F654D}">
      <dsp:nvSpPr>
        <dsp:cNvPr id="0" name=""/>
        <dsp:cNvSpPr/>
      </dsp:nvSpPr>
      <dsp:spPr>
        <a:xfrm>
          <a:off x="5836615" y="234761"/>
          <a:ext cx="2082017" cy="1249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Tests</a:t>
          </a:r>
        </a:p>
      </dsp:txBody>
      <dsp:txXfrm>
        <a:off x="5873203" y="271349"/>
        <a:ext cx="2008841" cy="117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Really good video around this case study:</a:t>
            </a:r>
            <a:r>
              <a:rPr lang="en-GB" baseline="0" dirty="0"/>
              <a:t> https://www.infoq.com/presentations/Facebook-Release-Process 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34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Take the consultants through each section, pointing out each section and have an open discussion with the room about it.</a:t>
            </a:r>
          </a:p>
        </p:txBody>
      </p:sp>
    </p:spTree>
    <p:extLst>
      <p:ext uri="{BB962C8B-B14F-4D97-AF65-F5344CB8AC3E}">
        <p14:creationId xmlns:p14="http://schemas.microsoft.com/office/powerpoint/2010/main" val="109778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9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3CBE30-71A1-498E-BF62-2CE067098F5B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00" y="1867988"/>
            <a:ext cx="11404800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16/08/2019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F511BA-E702-473C-9556-05E49752C1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5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16/08/2019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19" r:id="rId8"/>
    <p:sldLayoutId id="2147483720" r:id="rId9"/>
    <p:sldLayoutId id="2147483721" r:id="rId10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Introduction to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Continuous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1 –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690604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Continuous Deployment extends even further on Continuous Delivery, automating the full process</a:t>
            </a:r>
          </a:p>
          <a:p>
            <a:pPr lvl="1"/>
            <a:r>
              <a:rPr lang="en-GB" dirty="0"/>
              <a:t>This means automating deployment into a customer-facing environment – the production environment!</a:t>
            </a:r>
          </a:p>
          <a:p>
            <a:pPr lvl="1"/>
            <a:endParaRPr lang="en-GB" dirty="0"/>
          </a:p>
          <a:p>
            <a:r>
              <a:rPr lang="en-GB" dirty="0"/>
              <a:t>As you can probably assume, this is quite the difficult and stressful task!</a:t>
            </a:r>
          </a:p>
          <a:p>
            <a:pPr lvl="1"/>
            <a:r>
              <a:rPr lang="en-GB" dirty="0"/>
              <a:t>If anything is wrong with a feature, it could be seen by customers</a:t>
            </a:r>
          </a:p>
          <a:p>
            <a:pPr lvl="1"/>
            <a:r>
              <a:rPr lang="en-GB" dirty="0"/>
              <a:t>This is the end goal of most companies – automating everything where possible!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314593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– CI in 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Directions</a:t>
            </a:r>
          </a:p>
          <a:p>
            <a:pPr lvl="1"/>
            <a:r>
              <a:rPr lang="en-GB" dirty="0"/>
              <a:t>Pairs, 10 </a:t>
            </a:r>
            <a:r>
              <a:rPr lang="en-GB" dirty="0" err="1"/>
              <a:t>mins</a:t>
            </a:r>
            <a:endParaRPr lang="en-GB" dirty="0"/>
          </a:p>
          <a:p>
            <a:pPr lvl="1"/>
            <a:r>
              <a:rPr lang="en-GB" dirty="0"/>
              <a:t>Research online about a company that utilises CI and CD principles within their business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Debrief</a:t>
            </a:r>
          </a:p>
          <a:p>
            <a:pPr lvl="1"/>
            <a:r>
              <a:rPr lang="en-GB" dirty="0"/>
              <a:t>Share your research and thoughts with the rest of the room</a:t>
            </a:r>
          </a:p>
        </p:txBody>
      </p:sp>
    </p:spTree>
    <p:extLst>
      <p:ext uri="{BB962C8B-B14F-4D97-AF65-F5344CB8AC3E}">
        <p14:creationId xmlns:p14="http://schemas.microsoft.com/office/powerpoint/2010/main" val="182422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Facebook is one of the biggest social media platforms and has 2.3 billion monthly active mobile users as of the third quarter of 2018 (source: </a:t>
            </a:r>
            <a:r>
              <a:rPr lang="en-GB" dirty="0">
                <a:hlinkClick r:id="rId3"/>
              </a:rPr>
              <a:t>https://www.statista.com/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 Christian </a:t>
            </a:r>
            <a:r>
              <a:rPr lang="en-GB" dirty="0" err="1"/>
              <a:t>Legnitto</a:t>
            </a:r>
            <a:r>
              <a:rPr lang="en-GB" dirty="0"/>
              <a:t> discussed the way Facebook developed their mobile platform in 2014</a:t>
            </a:r>
          </a:p>
          <a:p>
            <a:pPr lvl="1"/>
            <a:r>
              <a:rPr lang="en-GB" dirty="0"/>
              <a:t>Number of different teams – messages, photos, Android, iOS, events</a:t>
            </a:r>
          </a:p>
          <a:p>
            <a:pPr lvl="1"/>
            <a:r>
              <a:rPr lang="en-GB" dirty="0"/>
              <a:t>Have over 100,000 commits to their Git repository</a:t>
            </a:r>
          </a:p>
          <a:p>
            <a:pPr lvl="1"/>
            <a:r>
              <a:rPr lang="en-GB" dirty="0"/>
              <a:t>300 </a:t>
            </a:r>
            <a:r>
              <a:rPr lang="en-GB" dirty="0" err="1"/>
              <a:t>contributers</a:t>
            </a:r>
            <a:r>
              <a:rPr lang="en-GB" dirty="0"/>
              <a:t> with over 150,000 files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in action – Facebook Mobile</a:t>
            </a:r>
          </a:p>
        </p:txBody>
      </p:sp>
      <p:pic>
        <p:nvPicPr>
          <p:cNvPr id="1026" name="Picture 2" descr="@face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000" y="397977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24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49640" y="4170947"/>
            <a:ext cx="8406063" cy="16224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9641" y="2355962"/>
            <a:ext cx="8406063" cy="17187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Code review – Phabricator</a:t>
            </a:r>
          </a:p>
          <a:p>
            <a:r>
              <a:rPr lang="en-GB" dirty="0"/>
              <a:t>CI tool – </a:t>
            </a:r>
            <a:r>
              <a:rPr lang="en-GB" dirty="0" err="1"/>
              <a:t>Buildbot</a:t>
            </a:r>
            <a:r>
              <a:rPr lang="en-GB" dirty="0"/>
              <a:t> with Buck as a build tool</a:t>
            </a:r>
          </a:p>
          <a:p>
            <a:r>
              <a:rPr lang="en-GB" dirty="0"/>
              <a:t>Testing – Lint, JUnit, Static Analysis, </a:t>
            </a:r>
            <a:r>
              <a:rPr lang="en-GB" dirty="0" err="1"/>
              <a:t>OCUnit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in </a:t>
            </a:r>
            <a:r>
              <a:rPr lang="en-GB" dirty="0" err="1"/>
              <a:t>acion</a:t>
            </a:r>
            <a:r>
              <a:rPr lang="en-GB" dirty="0"/>
              <a:t> - Facebook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7811290"/>
              </p:ext>
            </p:extLst>
          </p:nvPr>
        </p:nvGraphicFramePr>
        <p:xfrm>
          <a:off x="2400967" y="2355962"/>
          <a:ext cx="7925599" cy="171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79729789"/>
              </p:ext>
            </p:extLst>
          </p:nvPr>
        </p:nvGraphicFramePr>
        <p:xfrm>
          <a:off x="2400966" y="4074695"/>
          <a:ext cx="7925599" cy="171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Rectangle 9"/>
          <p:cNvSpPr/>
          <p:nvPr/>
        </p:nvSpPr>
        <p:spPr>
          <a:xfrm>
            <a:off x="9607726" y="2115331"/>
            <a:ext cx="1259766" cy="3850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cs typeface="Arial" pitchFamily="34" charset="0"/>
              </a:rPr>
              <a:t>Version Control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07726" y="5649048"/>
            <a:ext cx="1259766" cy="3850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cs typeface="Arial" pitchFamily="34" charset="0"/>
              </a:rPr>
              <a:t>Build process</a:t>
            </a:r>
          </a:p>
        </p:txBody>
      </p:sp>
    </p:spTree>
    <p:extLst>
      <p:ext uri="{BB962C8B-B14F-4D97-AF65-F5344CB8AC3E}">
        <p14:creationId xmlns:p14="http://schemas.microsoft.com/office/powerpoint/2010/main" val="225827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920EE61-FB88-40F9-9563-6D6FD66EE355}"/>
              </a:ext>
            </a:extLst>
          </p:cNvPr>
          <p:cNvSpPr/>
          <p:nvPr/>
        </p:nvSpPr>
        <p:spPr>
          <a:xfrm>
            <a:off x="786620" y="5181004"/>
            <a:ext cx="11405379" cy="17983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822FB3-B377-40BE-BEB6-57A903B92456}"/>
              </a:ext>
            </a:extLst>
          </p:cNvPr>
          <p:cNvSpPr/>
          <p:nvPr/>
        </p:nvSpPr>
        <p:spPr>
          <a:xfrm>
            <a:off x="786620" y="1807592"/>
            <a:ext cx="11405379" cy="3368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AE1387-251F-402F-83F2-D47A5C92AE1A}"/>
              </a:ext>
            </a:extLst>
          </p:cNvPr>
          <p:cNvSpPr/>
          <p:nvPr/>
        </p:nvSpPr>
        <p:spPr>
          <a:xfrm>
            <a:off x="786620" y="0"/>
            <a:ext cx="11405379" cy="1807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2B20B6-1461-4850-9C64-35C23A5E82EA}"/>
              </a:ext>
            </a:extLst>
          </p:cNvPr>
          <p:cNvCxnSpPr>
            <a:cxnSpLocks/>
          </p:cNvCxnSpPr>
          <p:nvPr/>
        </p:nvCxnSpPr>
        <p:spPr>
          <a:xfrm>
            <a:off x="540001" y="1798356"/>
            <a:ext cx="1165199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52D29C-8F2C-4610-8319-62BE2DB11A33}"/>
              </a:ext>
            </a:extLst>
          </p:cNvPr>
          <p:cNvCxnSpPr>
            <a:cxnSpLocks/>
          </p:cNvCxnSpPr>
          <p:nvPr/>
        </p:nvCxnSpPr>
        <p:spPr>
          <a:xfrm>
            <a:off x="553512" y="5176116"/>
            <a:ext cx="1165199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pipeline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F88B7-F028-458A-90A4-9A600C075CC5}"/>
              </a:ext>
            </a:extLst>
          </p:cNvPr>
          <p:cNvSpPr/>
          <p:nvPr/>
        </p:nvSpPr>
        <p:spPr>
          <a:xfrm>
            <a:off x="2316420" y="463950"/>
            <a:ext cx="1581150" cy="938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Source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3FAA5D-6013-4BF5-923B-26F36596CFD2}"/>
              </a:ext>
            </a:extLst>
          </p:cNvPr>
          <p:cNvSpPr/>
          <p:nvPr/>
        </p:nvSpPr>
        <p:spPr>
          <a:xfrm>
            <a:off x="5674691" y="463952"/>
            <a:ext cx="2419349" cy="938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Version Control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2F2544-46B3-4058-9F72-F70BCA1A0A87}"/>
              </a:ext>
            </a:extLst>
          </p:cNvPr>
          <p:cNvSpPr/>
          <p:nvPr/>
        </p:nvSpPr>
        <p:spPr>
          <a:xfrm>
            <a:off x="5931865" y="2652632"/>
            <a:ext cx="1905000" cy="628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CI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8C9E88-7F58-4511-A3CB-DF35DD5C6D43}"/>
              </a:ext>
            </a:extLst>
          </p:cNvPr>
          <p:cNvSpPr/>
          <p:nvPr/>
        </p:nvSpPr>
        <p:spPr>
          <a:xfrm>
            <a:off x="9614276" y="2647745"/>
            <a:ext cx="1905000" cy="628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Build Tool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AAA76-2749-4663-AE91-6A270C6DAB63}"/>
              </a:ext>
            </a:extLst>
          </p:cNvPr>
          <p:cNvSpPr/>
          <p:nvPr/>
        </p:nvSpPr>
        <p:spPr>
          <a:xfrm>
            <a:off x="9661901" y="4114426"/>
            <a:ext cx="1905000" cy="628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Automated Testing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1FC8F-5692-4413-8D43-5FFF817D1EA5}"/>
              </a:ext>
            </a:extLst>
          </p:cNvPr>
          <p:cNvSpPr/>
          <p:nvPr/>
        </p:nvSpPr>
        <p:spPr>
          <a:xfrm>
            <a:off x="9888886" y="605164"/>
            <a:ext cx="1738242" cy="628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Project Tracking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302012-097E-4496-B4DF-64E64C09093C}"/>
              </a:ext>
            </a:extLst>
          </p:cNvPr>
          <p:cNvSpPr/>
          <p:nvPr/>
        </p:nvSpPr>
        <p:spPr>
          <a:xfrm>
            <a:off x="3484207" y="4285187"/>
            <a:ext cx="2419349" cy="628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Artefact Repository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5F5A3A-6FB6-4C49-9C34-C8EA9E852C89}"/>
              </a:ext>
            </a:extLst>
          </p:cNvPr>
          <p:cNvSpPr/>
          <p:nvPr/>
        </p:nvSpPr>
        <p:spPr>
          <a:xfrm>
            <a:off x="1588304" y="5586422"/>
            <a:ext cx="2419349" cy="628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Testing Environment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30CAD0-E6A0-42F1-862C-BF3E1AFEB411}"/>
              </a:ext>
            </a:extLst>
          </p:cNvPr>
          <p:cNvSpPr/>
          <p:nvPr/>
        </p:nvSpPr>
        <p:spPr>
          <a:xfrm>
            <a:off x="5979421" y="5586422"/>
            <a:ext cx="1678679" cy="628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Staging Environment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FF38A-4ACC-4669-9BCE-6D82610B5298}"/>
              </a:ext>
            </a:extLst>
          </p:cNvPr>
          <p:cNvSpPr/>
          <p:nvPr/>
        </p:nvSpPr>
        <p:spPr>
          <a:xfrm>
            <a:off x="9256341" y="5281649"/>
            <a:ext cx="2690860" cy="12277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Live Environment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585736-9A99-47E6-9DCE-990E84F99DA0}"/>
              </a:ext>
            </a:extLst>
          </p:cNvPr>
          <p:cNvSpPr/>
          <p:nvPr/>
        </p:nvSpPr>
        <p:spPr>
          <a:xfrm rot="16200000">
            <a:off x="557440" y="618863"/>
            <a:ext cx="1266825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Developers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C0D8C-CE90-4A0D-A9F5-A9849BB682A9}"/>
              </a:ext>
            </a:extLst>
          </p:cNvPr>
          <p:cNvSpPr/>
          <p:nvPr/>
        </p:nvSpPr>
        <p:spPr>
          <a:xfrm rot="16200000">
            <a:off x="559980" y="3172911"/>
            <a:ext cx="1266825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DevOps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46063F-CD09-497D-8186-BCBFA1F67E3A}"/>
              </a:ext>
            </a:extLst>
          </p:cNvPr>
          <p:cNvSpPr/>
          <p:nvPr/>
        </p:nvSpPr>
        <p:spPr>
          <a:xfrm rot="16200000">
            <a:off x="576980" y="5704036"/>
            <a:ext cx="1227744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Testers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507A61-8BBF-4F7A-9F40-21C0AD5EBF9D}"/>
              </a:ext>
            </a:extLst>
          </p:cNvPr>
          <p:cNvCxnSpPr/>
          <p:nvPr/>
        </p:nvCxnSpPr>
        <p:spPr>
          <a:xfrm>
            <a:off x="3897570" y="1230975"/>
            <a:ext cx="17948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6110A3-CC18-46B2-A027-445F2AD7960B}"/>
              </a:ext>
            </a:extLst>
          </p:cNvPr>
          <p:cNvCxnSpPr>
            <a:cxnSpLocks/>
          </p:cNvCxnSpPr>
          <p:nvPr/>
        </p:nvCxnSpPr>
        <p:spPr>
          <a:xfrm flipH="1">
            <a:off x="3897570" y="841321"/>
            <a:ext cx="17948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638E071-18F4-439E-9A78-AFACEBF09A6F}"/>
              </a:ext>
            </a:extLst>
          </p:cNvPr>
          <p:cNvSpPr/>
          <p:nvPr/>
        </p:nvSpPr>
        <p:spPr>
          <a:xfrm>
            <a:off x="3970232" y="1235863"/>
            <a:ext cx="1581150" cy="34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Push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58756D-8935-4469-B587-352F2046D42B}"/>
              </a:ext>
            </a:extLst>
          </p:cNvPr>
          <p:cNvSpPr/>
          <p:nvPr/>
        </p:nvSpPr>
        <p:spPr>
          <a:xfrm>
            <a:off x="3970232" y="454149"/>
            <a:ext cx="1581150" cy="34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Pull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484875-68A9-42E2-B2FD-8FFBB1348329}"/>
              </a:ext>
            </a:extLst>
          </p:cNvPr>
          <p:cNvCxnSpPr/>
          <p:nvPr/>
        </p:nvCxnSpPr>
        <p:spPr>
          <a:xfrm>
            <a:off x="8094040" y="1152364"/>
            <a:ext cx="17948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371E70-D25B-4CC2-872E-EC2822643815}"/>
              </a:ext>
            </a:extLst>
          </p:cNvPr>
          <p:cNvCxnSpPr>
            <a:cxnSpLocks/>
          </p:cNvCxnSpPr>
          <p:nvPr/>
        </p:nvCxnSpPr>
        <p:spPr>
          <a:xfrm flipH="1">
            <a:off x="8094040" y="762710"/>
            <a:ext cx="17948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F990DD-7E40-406F-BF7B-C239BD89055B}"/>
              </a:ext>
            </a:extLst>
          </p:cNvPr>
          <p:cNvSpPr/>
          <p:nvPr/>
        </p:nvSpPr>
        <p:spPr>
          <a:xfrm>
            <a:off x="8290011" y="1215748"/>
            <a:ext cx="1581150" cy="34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Update Work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119C37-18DB-4D8A-867D-5A7ABFCEF30E}"/>
              </a:ext>
            </a:extLst>
          </p:cNvPr>
          <p:cNvSpPr/>
          <p:nvPr/>
        </p:nvSpPr>
        <p:spPr>
          <a:xfrm>
            <a:off x="8290011" y="358075"/>
            <a:ext cx="1581150" cy="34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Get Work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C16284-A1D0-4743-AF41-D759A588FAEC}"/>
              </a:ext>
            </a:extLst>
          </p:cNvPr>
          <p:cNvCxnSpPr>
            <a:cxnSpLocks/>
          </p:cNvCxnSpPr>
          <p:nvPr/>
        </p:nvCxnSpPr>
        <p:spPr>
          <a:xfrm>
            <a:off x="6489309" y="1402425"/>
            <a:ext cx="12109" cy="1245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06EFDDF-436A-4F7E-9D5C-D2E51FD8AE88}"/>
              </a:ext>
            </a:extLst>
          </p:cNvPr>
          <p:cNvSpPr/>
          <p:nvPr/>
        </p:nvSpPr>
        <p:spPr>
          <a:xfrm>
            <a:off x="5110454" y="2110031"/>
            <a:ext cx="1581150" cy="34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Pull Code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4DACF1-88C4-4ABE-B205-8FB1B2B0D6DD}"/>
              </a:ext>
            </a:extLst>
          </p:cNvPr>
          <p:cNvCxnSpPr>
            <a:cxnSpLocks/>
          </p:cNvCxnSpPr>
          <p:nvPr/>
        </p:nvCxnSpPr>
        <p:spPr>
          <a:xfrm flipV="1">
            <a:off x="7265203" y="1402425"/>
            <a:ext cx="12109" cy="1245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4C17211-8D03-46A4-AC39-B66FC5DC64FD}"/>
              </a:ext>
            </a:extLst>
          </p:cNvPr>
          <p:cNvSpPr/>
          <p:nvPr/>
        </p:nvSpPr>
        <p:spPr>
          <a:xfrm>
            <a:off x="7189096" y="2128828"/>
            <a:ext cx="1581150" cy="34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Poll Code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481ABE-1090-4F1F-A76D-91AD351CBECE}"/>
              </a:ext>
            </a:extLst>
          </p:cNvPr>
          <p:cNvCxnSpPr/>
          <p:nvPr/>
        </p:nvCxnSpPr>
        <p:spPr>
          <a:xfrm>
            <a:off x="7829116" y="2832476"/>
            <a:ext cx="17948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4F5A08B-14BD-44B3-A4E2-F9285991E51A}"/>
              </a:ext>
            </a:extLst>
          </p:cNvPr>
          <p:cNvSpPr/>
          <p:nvPr/>
        </p:nvSpPr>
        <p:spPr>
          <a:xfrm>
            <a:off x="7993773" y="2510283"/>
            <a:ext cx="1581150" cy="34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Send Code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022795C-BDC9-4A96-91A0-E2D60C7AA1AD}"/>
              </a:ext>
            </a:extLst>
          </p:cNvPr>
          <p:cNvCxnSpPr>
            <a:cxnSpLocks/>
          </p:cNvCxnSpPr>
          <p:nvPr/>
        </p:nvCxnSpPr>
        <p:spPr>
          <a:xfrm>
            <a:off x="10223109" y="3276395"/>
            <a:ext cx="0" cy="846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84D2620-8C01-4E9C-988D-B94B1FC4A412}"/>
              </a:ext>
            </a:extLst>
          </p:cNvPr>
          <p:cNvSpPr/>
          <p:nvPr/>
        </p:nvSpPr>
        <p:spPr>
          <a:xfrm>
            <a:off x="8799158" y="3499653"/>
            <a:ext cx="1581150" cy="34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Run Tests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CED51F-3E92-410B-970D-9373CEBD8B57}"/>
              </a:ext>
            </a:extLst>
          </p:cNvPr>
          <p:cNvCxnSpPr>
            <a:cxnSpLocks/>
          </p:cNvCxnSpPr>
          <p:nvPr/>
        </p:nvCxnSpPr>
        <p:spPr>
          <a:xfrm flipV="1">
            <a:off x="10953625" y="3269546"/>
            <a:ext cx="0" cy="844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B5F232D-B43E-40A1-8BFD-24E133A97BD3}"/>
              </a:ext>
            </a:extLst>
          </p:cNvPr>
          <p:cNvSpPr/>
          <p:nvPr/>
        </p:nvSpPr>
        <p:spPr>
          <a:xfrm>
            <a:off x="10865315" y="3499653"/>
            <a:ext cx="1399511" cy="343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Test Results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EB42A3-61D6-42B9-98FD-23EF14C4A562}"/>
              </a:ext>
            </a:extLst>
          </p:cNvPr>
          <p:cNvCxnSpPr>
            <a:cxnSpLocks/>
          </p:cNvCxnSpPr>
          <p:nvPr/>
        </p:nvCxnSpPr>
        <p:spPr>
          <a:xfrm flipH="1">
            <a:off x="7818177" y="3124910"/>
            <a:ext cx="17948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EF45CB7-610A-484F-B625-90DE1212A5B5}"/>
              </a:ext>
            </a:extLst>
          </p:cNvPr>
          <p:cNvSpPr/>
          <p:nvPr/>
        </p:nvSpPr>
        <p:spPr>
          <a:xfrm>
            <a:off x="7973287" y="3154670"/>
            <a:ext cx="1601636" cy="371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Build Results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D05425-BBD0-487A-8BDF-B7B455387807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 flipV="1">
            <a:off x="3970232" y="2966203"/>
            <a:ext cx="1961633" cy="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1BFF3C9-45FD-4A37-99BF-5948CFA1F0C0}"/>
              </a:ext>
            </a:extLst>
          </p:cNvPr>
          <p:cNvSpPr/>
          <p:nvPr/>
        </p:nvSpPr>
        <p:spPr>
          <a:xfrm>
            <a:off x="4187891" y="3040730"/>
            <a:ext cx="1601636" cy="371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Build Report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67A7F6B-AFDF-4846-B069-403FADA20E18}"/>
              </a:ext>
            </a:extLst>
          </p:cNvPr>
          <p:cNvCxnSpPr>
            <a:cxnSpLocks/>
          </p:cNvCxnSpPr>
          <p:nvPr/>
        </p:nvCxnSpPr>
        <p:spPr>
          <a:xfrm flipH="1" flipV="1">
            <a:off x="1465727" y="1215748"/>
            <a:ext cx="1424826" cy="147474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E2E06-D50E-4101-9ACC-C140D17F2FB8}"/>
              </a:ext>
            </a:extLst>
          </p:cNvPr>
          <p:cNvSpPr/>
          <p:nvPr/>
        </p:nvSpPr>
        <p:spPr>
          <a:xfrm>
            <a:off x="2250288" y="2651878"/>
            <a:ext cx="1719944" cy="628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Email Server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7F865B-AA4E-4BC2-95BA-14330E512586}"/>
              </a:ext>
            </a:extLst>
          </p:cNvPr>
          <p:cNvSpPr/>
          <p:nvPr/>
        </p:nvSpPr>
        <p:spPr>
          <a:xfrm>
            <a:off x="2376535" y="1992857"/>
            <a:ext cx="1811356" cy="45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Email the Dev’s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7E45DF1-8C4B-4683-AD0B-753014FCE652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5400000">
            <a:off x="5287172" y="2687993"/>
            <a:ext cx="1003905" cy="219048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858DB58-810B-43A6-9AA8-DF434354A267}"/>
              </a:ext>
            </a:extLst>
          </p:cNvPr>
          <p:cNvSpPr/>
          <p:nvPr/>
        </p:nvSpPr>
        <p:spPr>
          <a:xfrm>
            <a:off x="5098635" y="3840175"/>
            <a:ext cx="1601636" cy="371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Send artefact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E8F425-F724-49A0-B9FA-352EFA838A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2797979" y="4913837"/>
            <a:ext cx="1895903" cy="672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F574A0D-56CC-4308-96B4-4E5D7702CD50}"/>
              </a:ext>
            </a:extLst>
          </p:cNvPr>
          <p:cNvSpPr/>
          <p:nvPr/>
        </p:nvSpPr>
        <p:spPr>
          <a:xfrm>
            <a:off x="3549950" y="5231604"/>
            <a:ext cx="1601636" cy="371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Test artefact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0E35202-0A70-42A1-B090-BF3CABF46F7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007653" y="5900747"/>
            <a:ext cx="19717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0AE2CBB-AC9D-45D9-985A-2C7BA3FAC979}"/>
              </a:ext>
            </a:extLst>
          </p:cNvPr>
          <p:cNvSpPr/>
          <p:nvPr/>
        </p:nvSpPr>
        <p:spPr>
          <a:xfrm>
            <a:off x="3948851" y="6061622"/>
            <a:ext cx="2089373" cy="49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Environment Testing Done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18C1128-63CA-43B2-98B4-06D090AE6A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7658100" y="5895521"/>
            <a:ext cx="1598241" cy="5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514B61C-63BA-4CF3-8904-3B280CFEAD9B}"/>
              </a:ext>
            </a:extLst>
          </p:cNvPr>
          <p:cNvSpPr/>
          <p:nvPr/>
        </p:nvSpPr>
        <p:spPr>
          <a:xfrm>
            <a:off x="7694713" y="6095290"/>
            <a:ext cx="1445074" cy="49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Staging Passed</a:t>
            </a:r>
          </a:p>
        </p:txBody>
      </p:sp>
    </p:spTree>
    <p:extLst>
      <p:ext uri="{BB962C8B-B14F-4D97-AF65-F5344CB8AC3E}">
        <p14:creationId xmlns:p14="http://schemas.microsoft.com/office/powerpoint/2010/main" val="34709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6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32" grpId="0" animBg="1"/>
      <p:bldP spid="33" grpId="0" animBg="1"/>
      <p:bldP spid="36" grpId="0" animBg="1"/>
      <p:bldP spid="37" grpId="0" animBg="1"/>
      <p:bldP spid="42" grpId="0" animBg="1"/>
      <p:bldP spid="44" grpId="0" animBg="1"/>
      <p:bldP spid="47" grpId="0" animBg="1"/>
      <p:bldP spid="50" grpId="0" animBg="1"/>
      <p:bldP spid="53" grpId="0" animBg="1"/>
      <p:bldP spid="55" grpId="0" animBg="1"/>
      <p:bldP spid="62" grpId="0" animBg="1"/>
      <p:bldP spid="12" grpId="0" animBg="1"/>
      <p:bldP spid="67" grpId="0" animBg="1"/>
      <p:bldP spid="72" grpId="0" animBg="1"/>
      <p:bldP spid="77" grpId="0" animBg="1"/>
      <p:bldP spid="82" grpId="0" animBg="1"/>
      <p:bldP spid="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– CI Lab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Directions</a:t>
            </a:r>
          </a:p>
          <a:p>
            <a:pPr lvl="1"/>
            <a:r>
              <a:rPr lang="en-GB" dirty="0"/>
              <a:t>Complete lab 1</a:t>
            </a:r>
          </a:p>
          <a:p>
            <a:pPr lvl="1"/>
            <a:r>
              <a:rPr lang="en-GB" dirty="0"/>
              <a:t>3 hours – small teams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Debrief</a:t>
            </a:r>
          </a:p>
          <a:p>
            <a:pPr lvl="1"/>
            <a:r>
              <a:rPr lang="en-GB" dirty="0"/>
              <a:t>Present your pipeline to the class</a:t>
            </a:r>
          </a:p>
        </p:txBody>
      </p:sp>
    </p:spTree>
    <p:extLst>
      <p:ext uri="{BB962C8B-B14F-4D97-AF65-F5344CB8AC3E}">
        <p14:creationId xmlns:p14="http://schemas.microsoft.com/office/powerpoint/2010/main" val="26710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E12776-944A-4A8C-9DD8-794D96B19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Describe what the culture of DevOps is</a:t>
            </a:r>
          </a:p>
          <a:p>
            <a:pPr lvl="1"/>
            <a:r>
              <a:rPr lang="en-GB" dirty="0"/>
              <a:t>DevOps is a software development technique that focuses on automating as much as possible so people, process and technology are aligned</a:t>
            </a:r>
          </a:p>
          <a:p>
            <a:r>
              <a:rPr lang="en-GB" b="1" dirty="0"/>
              <a:t>Discuss the differences between continuous integration, deployment and delivery </a:t>
            </a:r>
          </a:p>
          <a:p>
            <a:pPr lvl="1"/>
            <a:r>
              <a:rPr lang="en-GB" dirty="0"/>
              <a:t>Continuous Integration is around the integration and testing of new features into software </a:t>
            </a:r>
          </a:p>
          <a:p>
            <a:pPr lvl="1"/>
            <a:r>
              <a:rPr lang="en-GB" dirty="0"/>
              <a:t>Continuous Delivery is around deploying safe-working code into a staging environment </a:t>
            </a:r>
          </a:p>
          <a:p>
            <a:pPr lvl="1"/>
            <a:r>
              <a:rPr lang="en-GB" dirty="0"/>
              <a:t>Continuous Deployment is around deployment of applications to a customer for usage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B8502-D4E1-4830-ADC6-5FC11FA4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 - Summary</a:t>
            </a:r>
          </a:p>
        </p:txBody>
      </p:sp>
    </p:spTree>
    <p:extLst>
      <p:ext uri="{BB962C8B-B14F-4D97-AF65-F5344CB8AC3E}">
        <p14:creationId xmlns:p14="http://schemas.microsoft.com/office/powerpoint/2010/main" val="233687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0348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34270" y="2848131"/>
            <a:ext cx="5963478" cy="3628268"/>
          </a:xfrm>
        </p:spPr>
        <p:txBody>
          <a:bodyPr numCol="1"/>
          <a:lstStyle/>
          <a:p>
            <a:r>
              <a:rPr lang="en-GB" dirty="0"/>
              <a:t>What is Continuous Integration?</a:t>
            </a:r>
          </a:p>
          <a:p>
            <a:r>
              <a:rPr lang="en-GB" dirty="0"/>
              <a:t>What is Continuous Delivery?</a:t>
            </a:r>
          </a:p>
          <a:p>
            <a:r>
              <a:rPr lang="en-GB" dirty="0"/>
              <a:t>Database objects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370" y="1921382"/>
            <a:ext cx="6357730" cy="626400"/>
          </a:xfrm>
        </p:spPr>
        <p:txBody>
          <a:bodyPr/>
          <a:lstStyle/>
          <a:p>
            <a:r>
              <a:rPr lang="en-GB" dirty="0"/>
              <a:t>Presentation Contents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23533"/>
          <a:stretch>
            <a:fillRect/>
          </a:stretch>
        </p:blipFill>
        <p:spPr>
          <a:xfrm>
            <a:off x="0" y="0"/>
            <a:ext cx="544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9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7C4-254E-4051-BF49-AA4467FE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EADF-6EB8-43F7-B9AF-2935142D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Describe what the culture of DevOps is</a:t>
            </a:r>
          </a:p>
          <a:p>
            <a:r>
              <a:rPr lang="en-GB" dirty="0"/>
              <a:t>Discuss the differences between continuous integration, deployment and delivery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DCE7C-1C36-4171-84B3-069F1318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80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Teams used to work very separately from each other during project work</a:t>
            </a:r>
          </a:p>
          <a:p>
            <a:pPr lvl="1"/>
            <a:r>
              <a:rPr lang="en-GB" dirty="0"/>
              <a:t>Developers, testers, operations, security, etc.</a:t>
            </a:r>
          </a:p>
          <a:p>
            <a:endParaRPr lang="en-GB" dirty="0"/>
          </a:p>
          <a:p>
            <a:r>
              <a:rPr lang="en-GB" dirty="0"/>
              <a:t>It was easy for each team to see the shortcomings of other teams</a:t>
            </a:r>
          </a:p>
          <a:p>
            <a:pPr lvl="1"/>
            <a:r>
              <a:rPr lang="en-GB" dirty="0"/>
              <a:t>Developers didn’t ship fast enough, operations took too long to deploy, testers missed vital bugs</a:t>
            </a:r>
          </a:p>
          <a:p>
            <a:pPr lvl="1"/>
            <a:r>
              <a:rPr lang="en-GB" dirty="0"/>
              <a:t>Only creates toxicity in the workplace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before DevOps</a:t>
            </a:r>
          </a:p>
        </p:txBody>
      </p:sp>
    </p:spTree>
    <p:extLst>
      <p:ext uri="{BB962C8B-B14F-4D97-AF65-F5344CB8AC3E}">
        <p14:creationId xmlns:p14="http://schemas.microsoft.com/office/powerpoint/2010/main" val="250990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If teams aren’t working together and miscommunicating, there will be a lot of waste</a:t>
            </a:r>
          </a:p>
          <a:p>
            <a:pPr lvl="1"/>
            <a:r>
              <a:rPr lang="en-GB" b="1" dirty="0"/>
              <a:t>Technical waste</a:t>
            </a:r>
            <a:r>
              <a:rPr lang="en-GB" dirty="0"/>
              <a:t> - not fully understanding the structure of IT in the business means we don’t understand how to utilise it</a:t>
            </a:r>
          </a:p>
          <a:p>
            <a:pPr lvl="1"/>
            <a:r>
              <a:rPr lang="en-GB" b="1" dirty="0"/>
              <a:t>Time waste </a:t>
            </a:r>
            <a:r>
              <a:rPr lang="en-GB" dirty="0"/>
              <a:t>- waiting for teams to complete their function (approvals, code deployment, environments, tests)</a:t>
            </a:r>
          </a:p>
          <a:p>
            <a:pPr lvl="1"/>
            <a:r>
              <a:rPr lang="en-GB" b="1" dirty="0"/>
              <a:t>Manual waste </a:t>
            </a:r>
            <a:r>
              <a:rPr lang="en-GB" dirty="0"/>
              <a:t>- teams working for hours for software updates, having to run 100’s of manual tests</a:t>
            </a:r>
          </a:p>
          <a:p>
            <a:endParaRPr lang="en-GB" dirty="0"/>
          </a:p>
          <a:p>
            <a:r>
              <a:rPr lang="en-GB" dirty="0"/>
              <a:t>To eliminate this waste, we need a way to align people to processes and technology…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Miscommunication = Waste</a:t>
            </a:r>
          </a:p>
        </p:txBody>
      </p:sp>
    </p:spTree>
    <p:extLst>
      <p:ext uri="{BB962C8B-B14F-4D97-AF65-F5344CB8AC3E}">
        <p14:creationId xmlns:p14="http://schemas.microsoft.com/office/powerpoint/2010/main" val="363237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EEC9C4-E1CB-4C6E-A5C9-8ACDCF79F0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DevOps is a culture that revolves around eliminating waste and aligning people, processes and technology</a:t>
            </a:r>
          </a:p>
          <a:p>
            <a:pPr lvl="1"/>
            <a:r>
              <a:rPr lang="en-GB" dirty="0"/>
              <a:t>Focused around automation of a cycle from development to deployment</a:t>
            </a:r>
          </a:p>
          <a:p>
            <a:endParaRPr lang="en-GB" dirty="0"/>
          </a:p>
          <a:p>
            <a:r>
              <a:rPr lang="en-GB" dirty="0"/>
              <a:t>Feedback is extremely important, as DevOps is about bridging the gaps between teams</a:t>
            </a:r>
          </a:p>
          <a:p>
            <a:pPr lvl="1"/>
            <a:r>
              <a:rPr lang="en-GB" dirty="0"/>
              <a:t>All organisations should have a way to share information for improvements</a:t>
            </a:r>
          </a:p>
          <a:p>
            <a:pPr lvl="1"/>
            <a:r>
              <a:rPr lang="en-GB" dirty="0"/>
              <a:t>Not as easy as the dev’s telling the op’s team what to do, or vice versa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49FD2A-5129-4693-B20C-BAD4301C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DevOps Phenomenon</a:t>
            </a:r>
          </a:p>
        </p:txBody>
      </p:sp>
    </p:spTree>
    <p:extLst>
      <p:ext uri="{BB962C8B-B14F-4D97-AF65-F5344CB8AC3E}">
        <p14:creationId xmlns:p14="http://schemas.microsoft.com/office/powerpoint/2010/main" val="52402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Automation around process is a big part of DevOps, and this typically focuses around three main areas:</a:t>
            </a:r>
          </a:p>
          <a:p>
            <a:pPr lvl="1"/>
            <a:r>
              <a:rPr lang="en-GB" b="1" dirty="0"/>
              <a:t>Continuous Integration </a:t>
            </a:r>
            <a:r>
              <a:rPr lang="en-GB" dirty="0"/>
              <a:t>- Integration and testing of new features into software </a:t>
            </a:r>
          </a:p>
          <a:p>
            <a:pPr lvl="1"/>
            <a:r>
              <a:rPr lang="en-GB" b="1" dirty="0"/>
              <a:t>Continuous Delivery</a:t>
            </a:r>
            <a:r>
              <a:rPr lang="en-GB" dirty="0"/>
              <a:t> – Deploying safe-working code into a staging environment </a:t>
            </a:r>
          </a:p>
          <a:p>
            <a:pPr lvl="1"/>
            <a:r>
              <a:rPr lang="en-GB" b="1" dirty="0"/>
              <a:t>Continuous Deployment </a:t>
            </a:r>
            <a:r>
              <a:rPr lang="en-GB" dirty="0"/>
              <a:t>- Deployment of applications to a customer for usage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in DevOps</a:t>
            </a:r>
          </a:p>
        </p:txBody>
      </p:sp>
    </p:spTree>
    <p:extLst>
      <p:ext uri="{BB962C8B-B14F-4D97-AF65-F5344CB8AC3E}">
        <p14:creationId xmlns:p14="http://schemas.microsoft.com/office/powerpoint/2010/main" val="5404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Continuous Integration, or CI, is a software development practice that revolves around merging changes often</a:t>
            </a:r>
          </a:p>
          <a:p>
            <a:pPr lvl="1"/>
            <a:r>
              <a:rPr lang="en-GB" dirty="0"/>
              <a:t>Different features are combined, or integrated, frequently to expose issues quickly</a:t>
            </a:r>
          </a:p>
          <a:p>
            <a:pPr lvl="1"/>
            <a:endParaRPr lang="en-GB" dirty="0"/>
          </a:p>
          <a:p>
            <a:r>
              <a:rPr lang="en-GB" dirty="0"/>
              <a:t>Automating the following areas is key:</a:t>
            </a:r>
          </a:p>
          <a:p>
            <a:pPr lvl="1"/>
            <a:r>
              <a:rPr lang="en-GB" b="1" dirty="0"/>
              <a:t>Integration of code</a:t>
            </a:r>
            <a:r>
              <a:rPr lang="en-GB" dirty="0"/>
              <a:t> – different branches and features managed and merged through a version control system</a:t>
            </a:r>
          </a:p>
          <a:p>
            <a:pPr lvl="1"/>
            <a:r>
              <a:rPr lang="en-GB" b="1" dirty="0"/>
              <a:t>Build automation </a:t>
            </a:r>
            <a:r>
              <a:rPr lang="en-GB" dirty="0"/>
              <a:t>– running the code to compile once it has been merged together</a:t>
            </a:r>
          </a:p>
          <a:p>
            <a:pPr lvl="1"/>
            <a:r>
              <a:rPr lang="en-GB" b="1" dirty="0"/>
              <a:t>Test automation </a:t>
            </a:r>
            <a:r>
              <a:rPr lang="en-GB" dirty="0"/>
              <a:t>– running automated tests alongside the build of a project to see if it works as expected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6415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Continuous delivery extends on CI, ensuring that you can release new changes to customers quickly</a:t>
            </a:r>
          </a:p>
          <a:p>
            <a:pPr lvl="1"/>
            <a:r>
              <a:rPr lang="en-GB" dirty="0"/>
              <a:t>You can schedule releases (daily, weekly, monthly, etc.) but it’s suggested to release as often as possible!</a:t>
            </a:r>
          </a:p>
          <a:p>
            <a:pPr lvl="1"/>
            <a:endParaRPr lang="en-GB" dirty="0"/>
          </a:p>
          <a:p>
            <a:r>
              <a:rPr lang="en-GB" dirty="0"/>
              <a:t>This is specifically to see whether the product is ready for customers</a:t>
            </a:r>
          </a:p>
          <a:p>
            <a:pPr lvl="1"/>
            <a:r>
              <a:rPr lang="en-GB" dirty="0"/>
              <a:t>We automate the deployment to a staging environment – an environment that mimics the production environment as closely as possible</a:t>
            </a:r>
          </a:p>
          <a:p>
            <a:pPr lvl="1"/>
            <a:r>
              <a:rPr lang="en-GB" dirty="0"/>
              <a:t>Once we’ve verified that it works in this staging environment, it </a:t>
            </a:r>
            <a:r>
              <a:rPr lang="en-GB" b="1" i="1" dirty="0"/>
              <a:t>should </a:t>
            </a:r>
            <a:r>
              <a:rPr lang="en-GB" dirty="0"/>
              <a:t>work in a production environment</a:t>
            </a:r>
            <a:endParaRPr lang="en-GB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</p:spTree>
    <p:extLst>
      <p:ext uri="{BB962C8B-B14F-4D97-AF65-F5344CB8AC3E}">
        <p14:creationId xmlns:p14="http://schemas.microsoft.com/office/powerpoint/2010/main" val="1583251542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5C7238E-223C-4228-B6AA-06CFE18DF3F8}" vid="{87935238-5F45-4D71-B7B6-803430E2629B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QAC_NATIONWIDE_261018</Template>
  <TotalTime>2985</TotalTime>
  <Words>948</Words>
  <Application>Microsoft Macintosh PowerPoint</Application>
  <PresentationFormat>Widescreen</PresentationFormat>
  <Paragraphs>139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Segoe UI</vt:lpstr>
      <vt:lpstr>QAC_Powerpoint_Template</vt:lpstr>
      <vt:lpstr>Introduction to  Continuous Integration</vt:lpstr>
      <vt:lpstr>Presentation Contents</vt:lpstr>
      <vt:lpstr>Course objectives</vt:lpstr>
      <vt:lpstr>IT before DevOps</vt:lpstr>
      <vt:lpstr>Miscommunication = Waste</vt:lpstr>
      <vt:lpstr>The DevOps Phenomenon</vt:lpstr>
      <vt:lpstr>Working in DevOps</vt:lpstr>
      <vt:lpstr>Continuous Integration</vt:lpstr>
      <vt:lpstr>Continuous Delivery</vt:lpstr>
      <vt:lpstr>Continuous Deployment</vt:lpstr>
      <vt:lpstr>Activity – CI in action</vt:lpstr>
      <vt:lpstr>CI in action – Facebook Mobile</vt:lpstr>
      <vt:lpstr>CI in acion - Facebook</vt:lpstr>
      <vt:lpstr>CI pipeline</vt:lpstr>
      <vt:lpstr>Activity – CI Lab 1</vt:lpstr>
      <vt:lpstr>Course Objectives - Summary</vt:lpstr>
      <vt:lpstr>Thank you for listening.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for the Digital Age.</dc:title>
  <dc:creator>Rente, Hugo</dc:creator>
  <cp:lastModifiedBy>Grindrod Jordan</cp:lastModifiedBy>
  <cp:revision>207</cp:revision>
  <dcterms:created xsi:type="dcterms:W3CDTF">2018-10-26T11:22:29Z</dcterms:created>
  <dcterms:modified xsi:type="dcterms:W3CDTF">2019-08-16T08:21:25Z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