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0.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media/image12.png" ContentType="image/png"/>
  <Override PartName="/ppt/media/image11.png" ContentType="image/png"/>
  <Override PartName="/ppt/media/image10.jpeg" ContentType="image/jpe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32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326"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327"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328"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329" name="PlaceHolder 6"/>
          <p:cNvSpPr>
            <a:spLocks noGrp="1"/>
          </p:cNvSpPr>
          <p:nvPr>
            <p:ph type="sldNum"/>
          </p:nvPr>
        </p:nvSpPr>
        <p:spPr>
          <a:xfrm>
            <a:off x="4278960" y="10157400"/>
            <a:ext cx="3280680" cy="534240"/>
          </a:xfrm>
          <a:prstGeom prst="rect">
            <a:avLst/>
          </a:prstGeom>
        </p:spPr>
        <p:txBody>
          <a:bodyPr lIns="0" rIns="0" tIns="0" bIns="0" anchor="b"/>
          <a:p>
            <a:pPr algn="r"/>
            <a:fld id="{15040E83-2930-48C7-900C-F383265BCC31}"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571680" y="581040"/>
            <a:ext cx="5713920" cy="3215160"/>
          </a:xfrm>
          <a:prstGeom prst="rect">
            <a:avLst/>
          </a:prstGeom>
        </p:spPr>
      </p:sp>
      <p:sp>
        <p:nvSpPr>
          <p:cNvPr id="436"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37"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38FB0589-C5ED-4F31-909E-6C147865DFA5}"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571680" y="581040"/>
            <a:ext cx="5713920" cy="3215160"/>
          </a:xfrm>
          <a:prstGeom prst="rect">
            <a:avLst/>
          </a:prstGeom>
        </p:spPr>
      </p:sp>
      <p:sp>
        <p:nvSpPr>
          <p:cNvPr id="439"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0" lang="en-GB" sz="2000" spc="-1" strike="noStrike">
                <a:latin typeface="Arial"/>
              </a:rPr>
              <a:t>There are better, more maintainable ways of ignoring tests using Suites and Runners – out of scope for this course</a:t>
            </a:r>
            <a:endParaRPr b="0" lang="en-GB" sz="2000" spc="-1" strike="noStrike">
              <a:latin typeface="Arial"/>
            </a:endParaRPr>
          </a:p>
        </p:txBody>
      </p:sp>
      <p:sp>
        <p:nvSpPr>
          <p:cNvPr id="440"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ACE735CD-8475-42C2-A7FF-2236F41EDE99}"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571680" y="581040"/>
            <a:ext cx="5713920" cy="3215160"/>
          </a:xfrm>
          <a:prstGeom prst="rect">
            <a:avLst/>
          </a:prstGeom>
        </p:spPr>
      </p:sp>
      <p:sp>
        <p:nvSpPr>
          <p:cNvPr id="442"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43"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20E4F1C1-F5E2-4226-9C80-03B30BFE783C}"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571680" y="581040"/>
            <a:ext cx="5713920" cy="3215160"/>
          </a:xfrm>
          <a:prstGeom prst="rect">
            <a:avLst/>
          </a:prstGeom>
        </p:spPr>
      </p:sp>
      <p:sp>
        <p:nvSpPr>
          <p:cNvPr id="445"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46"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A87F5448-3345-455E-94B8-FC2AF54DFAD5}"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571680" y="581040"/>
            <a:ext cx="5713920" cy="3215160"/>
          </a:xfrm>
          <a:prstGeom prst="rect">
            <a:avLst/>
          </a:prstGeom>
        </p:spPr>
      </p:sp>
      <p:sp>
        <p:nvSpPr>
          <p:cNvPr id="448"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49"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E55EA973-F30E-4EFE-AB53-EE9A727A9678}"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571680" y="581040"/>
            <a:ext cx="5713920" cy="3215160"/>
          </a:xfrm>
          <a:prstGeom prst="rect">
            <a:avLst/>
          </a:prstGeom>
        </p:spPr>
      </p:sp>
      <p:sp>
        <p:nvSpPr>
          <p:cNvPr id="451"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0" lang="en-GB" sz="2000" spc="-1" strike="noStrike">
                <a:latin typeface="Arial"/>
              </a:rPr>
              <a:t>Delta is the tolerance – assertEquals(“Expected X to be 9, 10 or 11”, 10, getXPosition(), 1);</a:t>
            </a:r>
            <a:endParaRPr b="0" lang="en-GB" sz="2000" spc="-1" strike="noStrike">
              <a:latin typeface="Arial"/>
            </a:endParaRPr>
          </a:p>
          <a:p>
            <a:pPr marL="216000" indent="-215280">
              <a:lnSpc>
                <a:spcPct val="100000"/>
              </a:lnSpc>
            </a:pPr>
            <a:r>
              <a:rPr b="0" lang="en-GB" sz="2000" spc="-1" strike="noStrike">
                <a:latin typeface="Arial"/>
              </a:rPr>
              <a:t>-</a:t>
            </a:r>
            <a:r>
              <a:rPr b="0" lang="en-GB" sz="2000" spc="-1" strike="noStrike">
                <a:latin typeface="Arial"/>
              </a:rPr>
              <a:t>	</a:t>
            </a:r>
            <a:r>
              <a:rPr b="0" lang="en-GB" sz="2000" spc="-1" strike="noStrike">
                <a:latin typeface="Arial"/>
              </a:rPr>
              <a:t>would pass if getXPosition was 9, 10, or 11</a:t>
            </a:r>
            <a:endParaRPr b="0" lang="en-GB" sz="2000" spc="-1" strike="noStrike">
              <a:latin typeface="Arial"/>
            </a:endParaRPr>
          </a:p>
        </p:txBody>
      </p:sp>
      <p:sp>
        <p:nvSpPr>
          <p:cNvPr id="452"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3A83A46F-DF30-42C6-B5C5-EF2322E2B660}"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571680" y="581040"/>
            <a:ext cx="5713920" cy="3215160"/>
          </a:xfrm>
          <a:prstGeom prst="rect">
            <a:avLst/>
          </a:prstGeom>
        </p:spPr>
      </p:sp>
      <p:sp>
        <p:nvSpPr>
          <p:cNvPr id="454"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0" lang="en-GB" sz="2000" spc="-1" strike="noStrike">
                <a:latin typeface="Arial"/>
              </a:rPr>
              <a:t>If we ran the tests from a .jar file, the system.out.println() data lines would not be outputted in an observable fashion.</a:t>
            </a:r>
            <a:endParaRPr b="0" lang="en-GB" sz="2000" spc="-1" strike="noStrike">
              <a:latin typeface="Arial"/>
            </a:endParaRPr>
          </a:p>
        </p:txBody>
      </p:sp>
      <p:sp>
        <p:nvSpPr>
          <p:cNvPr id="455"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706A0591-F322-465F-BC38-51D6FA9D7D8E}"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571680" y="581040"/>
            <a:ext cx="5713920" cy="3215160"/>
          </a:xfrm>
          <a:prstGeom prst="rect">
            <a:avLst/>
          </a:prstGeom>
        </p:spPr>
      </p:sp>
      <p:sp>
        <p:nvSpPr>
          <p:cNvPr id="457"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58"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3FD81257-B42B-40C1-9EFD-646D4939BA1E}"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571680" y="581040"/>
            <a:ext cx="5713920" cy="3215160"/>
          </a:xfrm>
          <a:prstGeom prst="rect">
            <a:avLst/>
          </a:prstGeom>
        </p:spPr>
      </p:sp>
      <p:sp>
        <p:nvSpPr>
          <p:cNvPr id="460"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61"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02C81C5E-CCEB-43EC-91D6-25DAD23A9F69}"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571680" y="581040"/>
            <a:ext cx="5713920" cy="3215160"/>
          </a:xfrm>
          <a:prstGeom prst="rect">
            <a:avLst/>
          </a:prstGeom>
        </p:spPr>
      </p:sp>
      <p:sp>
        <p:nvSpPr>
          <p:cNvPr id="463"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64"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5F2A4913-4B60-443C-A6F2-F89E5887992A}"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571680" y="581040"/>
            <a:ext cx="5713920" cy="3215160"/>
          </a:xfrm>
          <a:prstGeom prst="rect">
            <a:avLst/>
          </a:prstGeom>
        </p:spPr>
      </p:sp>
      <p:sp>
        <p:nvSpPr>
          <p:cNvPr id="466"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0" lang="en-GB" sz="2000" spc="-1" strike="noStrike">
                <a:latin typeface="Arial"/>
              </a:rPr>
              <a:t>If blackjack exercise was not previously done:</a:t>
            </a:r>
            <a:endParaRPr b="0" lang="en-GB" sz="2000" spc="-1" strike="noStrike">
              <a:latin typeface="Arial"/>
            </a:endParaRPr>
          </a:p>
          <a:p>
            <a:pPr marL="216000" indent="-215280">
              <a:lnSpc>
                <a:spcPct val="100000"/>
              </a:lnSpc>
            </a:pPr>
            <a:r>
              <a:rPr b="0" lang="en-GB" sz="2000" spc="-1" strike="noStrike">
                <a:latin typeface="Arial"/>
              </a:rPr>
              <a:t>The rules of blackjack:</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Valid numbers from 3 to 30</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Legal numbers from 3 to 21</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Closest to 21 (inclusive) wins</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Start with 2 cards</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Can continually receive additional cards if total is less than 21</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Jack, Queen and King are equivalent to the number 10</a:t>
            </a:r>
            <a:endParaRPr b="0" lang="en-GB" sz="2000" spc="-1" strike="noStrike">
              <a:latin typeface="Arial"/>
            </a:endParaRPr>
          </a:p>
          <a:p>
            <a:pPr marL="171360" indent="-170280">
              <a:lnSpc>
                <a:spcPct val="100000"/>
              </a:lnSpc>
              <a:buClr>
                <a:srgbClr val="000000"/>
              </a:buClr>
              <a:buFont typeface="StarSymbol"/>
              <a:buChar char="-"/>
            </a:pPr>
            <a:r>
              <a:rPr b="0" lang="en-GB" sz="2000" spc="-1" strike="noStrike">
                <a:latin typeface="Arial"/>
              </a:rPr>
              <a:t>Ace is always high (11)  unless the total goes over 21, in which case, ace is low (1)</a:t>
            </a:r>
            <a:endParaRPr b="0" lang="en-GB" sz="2000" spc="-1" strike="noStrike">
              <a:latin typeface="Arial"/>
            </a:endParaRPr>
          </a:p>
        </p:txBody>
      </p:sp>
      <p:sp>
        <p:nvSpPr>
          <p:cNvPr id="467"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E24065E4-7A58-44EA-A54F-13BCEE4E46D1}"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571680" y="581040"/>
            <a:ext cx="5713920" cy="3215160"/>
          </a:xfrm>
          <a:prstGeom prst="rect">
            <a:avLst/>
          </a:prstGeom>
        </p:spPr>
      </p:sp>
      <p:sp>
        <p:nvSpPr>
          <p:cNvPr id="469"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0" lang="en-GB" sz="2000" spc="-1" strike="noStrike">
                <a:latin typeface="Arial"/>
              </a:rPr>
              <a:t>This is ran as a Java Application, not a JUnit Test. The main method with execute allTests(), which will execute the TestClassX as JUnit tests</a:t>
            </a:r>
            <a:endParaRPr b="0" lang="en-GB" sz="2000" spc="-1" strike="noStrike">
              <a:latin typeface="Arial"/>
            </a:endParaRPr>
          </a:p>
        </p:txBody>
      </p:sp>
      <p:sp>
        <p:nvSpPr>
          <p:cNvPr id="470"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B4D10AC2-C292-4739-B78D-0E1D92CF9D20}"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571680" y="581040"/>
            <a:ext cx="5713920" cy="3215160"/>
          </a:xfrm>
          <a:prstGeom prst="rect">
            <a:avLst/>
          </a:prstGeom>
        </p:spPr>
      </p:sp>
      <p:sp>
        <p:nvSpPr>
          <p:cNvPr id="472"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73"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F4DB225C-8640-476D-AC7B-CDF91ED6529F}" type="slidenum">
              <a:rPr b="0" lang="en-GB" sz="1000" spc="293" strike="noStrike" cap="all">
                <a:solidFill>
                  <a:srgbClr val="000000"/>
                </a:solidFill>
                <a:latin typeface="Segoe UI"/>
                <a:ea typeface="+mn-ea"/>
              </a:rPr>
              <a:t>&lt;number&gt;</a:t>
            </a:fld>
            <a:endParaRPr b="0" lang="en-GB" sz="1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571680" y="581040"/>
            <a:ext cx="5713920" cy="3215160"/>
          </a:xfrm>
          <a:prstGeom prst="rect">
            <a:avLst/>
          </a:prstGeom>
        </p:spPr>
      </p:sp>
      <p:sp>
        <p:nvSpPr>
          <p:cNvPr id="475"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76"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70c0"/>
                </a:solidFill>
                <a:latin typeface="Segoe UI"/>
                <a:ea typeface="+mn-ea"/>
              </a:rPr>
              <a:t>CONTINUED </a:t>
            </a:r>
            <a:fld id="{ECA23D3D-6693-431A-91B1-F01577706EE4}" type="slidenum">
              <a:rPr b="0" lang="en-GB" sz="1000" spc="293" strike="noStrike" cap="all">
                <a:solidFill>
                  <a:srgbClr val="0070c0"/>
                </a:solidFill>
                <a:latin typeface="Segoe UI"/>
                <a:ea typeface="+mn-ea"/>
              </a:rPr>
              <a:t>&lt;number&gt;</a:t>
            </a:fld>
            <a:endParaRPr b="0" lang="en-GB" sz="1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571680" y="581040"/>
            <a:ext cx="5713920" cy="3215160"/>
          </a:xfrm>
          <a:prstGeom prst="rect">
            <a:avLst/>
          </a:prstGeom>
        </p:spPr>
      </p:sp>
      <p:sp>
        <p:nvSpPr>
          <p:cNvPr id="418" name="PlaceHolder 2"/>
          <p:cNvSpPr>
            <a:spLocks noGrp="1"/>
          </p:cNvSpPr>
          <p:nvPr>
            <p:ph type="body"/>
          </p:nvPr>
        </p:nvSpPr>
        <p:spPr>
          <a:xfrm>
            <a:off x="570960" y="3952440"/>
            <a:ext cx="5715000" cy="5460120"/>
          </a:xfrm>
          <a:prstGeom prst="rect">
            <a:avLst/>
          </a:prstGeom>
        </p:spPr>
        <p:txBody>
          <a:bodyPr lIns="0" rIns="0" tIns="0" bIns="0"/>
          <a:p>
            <a:pPr marL="216000" indent="-215280">
              <a:lnSpc>
                <a:spcPct val="100000"/>
              </a:lnSpc>
            </a:pPr>
            <a:r>
              <a:rPr b="1" lang="en-GB" sz="1000" spc="-12" strike="noStrike">
                <a:solidFill>
                  <a:srgbClr val="555454"/>
                </a:solidFill>
                <a:latin typeface="Segoe UI"/>
                <a:ea typeface="+mn-ea"/>
              </a:rPr>
              <a:t>UNIT TESTING</a:t>
            </a:r>
            <a:r>
              <a:rPr b="0" lang="en-GB" sz="1000" spc="-12" strike="noStrike">
                <a:solidFill>
                  <a:srgbClr val="555454"/>
                </a:solidFill>
                <a:latin typeface="Segoe UI"/>
                <a:ea typeface="+mn-ea"/>
              </a:rPr>
              <a:t> is a level of software </a:t>
            </a:r>
            <a:r>
              <a:rPr b="1" lang="en-GB" sz="1000" spc="-12" strike="noStrike">
                <a:solidFill>
                  <a:srgbClr val="555454"/>
                </a:solidFill>
                <a:latin typeface="Segoe UI"/>
                <a:ea typeface="+mn-ea"/>
              </a:rPr>
              <a:t>testing</a:t>
            </a:r>
            <a:r>
              <a:rPr b="0" lang="en-GB" sz="1000" spc="-12" strike="noStrike">
                <a:solidFill>
                  <a:srgbClr val="555454"/>
                </a:solidFill>
                <a:latin typeface="Segoe UI"/>
                <a:ea typeface="+mn-ea"/>
              </a:rPr>
              <a:t> where individual units/ components of a software are tested – one module or method etc</a:t>
            </a:r>
            <a:endParaRPr b="0" lang="en-GB" sz="1000" spc="-1" strike="noStrike">
              <a:latin typeface="Arial"/>
            </a:endParaRPr>
          </a:p>
        </p:txBody>
      </p:sp>
      <p:sp>
        <p:nvSpPr>
          <p:cNvPr id="419"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D27A689C-33E7-4F7D-86C0-94B99CC389F0}"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571680" y="581040"/>
            <a:ext cx="5713920" cy="3215160"/>
          </a:xfrm>
          <a:prstGeom prst="rect">
            <a:avLst/>
          </a:prstGeom>
        </p:spPr>
      </p:sp>
      <p:sp>
        <p:nvSpPr>
          <p:cNvPr id="421"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22"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A78355F3-1ED7-470D-951C-C190E9E07B2D}"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571680" y="581040"/>
            <a:ext cx="5713920" cy="3215160"/>
          </a:xfrm>
          <a:prstGeom prst="rect">
            <a:avLst/>
          </a:prstGeom>
        </p:spPr>
      </p:sp>
      <p:sp>
        <p:nvSpPr>
          <p:cNvPr id="424"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25"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1861140D-74D7-4A7C-871B-85C441C0EEF7}"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571680" y="581040"/>
            <a:ext cx="5713920" cy="3215160"/>
          </a:xfrm>
          <a:prstGeom prst="rect">
            <a:avLst/>
          </a:prstGeom>
        </p:spPr>
      </p:sp>
      <p:sp>
        <p:nvSpPr>
          <p:cNvPr id="427"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28"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0BC81D61-9C72-4F1B-9A84-82B9EEF9A242}"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571680" y="581040"/>
            <a:ext cx="5713920" cy="3215160"/>
          </a:xfrm>
          <a:prstGeom prst="rect">
            <a:avLst/>
          </a:prstGeom>
        </p:spPr>
      </p:sp>
      <p:sp>
        <p:nvSpPr>
          <p:cNvPr id="430"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31"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1D0BB66C-5B34-4C6E-8250-6614C0F88855}"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571680" y="581040"/>
            <a:ext cx="5713920" cy="3215160"/>
          </a:xfrm>
          <a:prstGeom prst="rect">
            <a:avLst/>
          </a:prstGeom>
        </p:spPr>
      </p:sp>
      <p:sp>
        <p:nvSpPr>
          <p:cNvPr id="433" name="PlaceHolder 2"/>
          <p:cNvSpPr>
            <a:spLocks noGrp="1"/>
          </p:cNvSpPr>
          <p:nvPr>
            <p:ph type="body"/>
          </p:nvPr>
        </p:nvSpPr>
        <p:spPr>
          <a:xfrm>
            <a:off x="570960" y="3952440"/>
            <a:ext cx="5715000" cy="5460120"/>
          </a:xfrm>
          <a:prstGeom prst="rect">
            <a:avLst/>
          </a:prstGeom>
        </p:spPr>
        <p:txBody>
          <a:bodyPr lIns="0" rIns="0" tIns="0" bIns="0"/>
          <a:p>
            <a:endParaRPr b="0" lang="en-GB" sz="2000" spc="-1" strike="noStrike">
              <a:latin typeface="Arial"/>
            </a:endParaRPr>
          </a:p>
        </p:txBody>
      </p:sp>
      <p:sp>
        <p:nvSpPr>
          <p:cNvPr id="434" name="CustomShape 3"/>
          <p:cNvSpPr/>
          <p:nvPr/>
        </p:nvSpPr>
        <p:spPr>
          <a:xfrm>
            <a:off x="3440880" y="9570960"/>
            <a:ext cx="2943720" cy="264240"/>
          </a:xfrm>
          <a:prstGeom prst="rect">
            <a:avLst/>
          </a:prstGeom>
          <a:solidFill>
            <a:srgbClr val="000000"/>
          </a:solidFill>
          <a:ln>
            <a:noFill/>
          </a:ln>
        </p:spPr>
        <p:style>
          <a:lnRef idx="0"/>
          <a:fillRef idx="0"/>
          <a:effectRef idx="0"/>
          <a:fontRef idx="minor"/>
        </p:style>
        <p:txBody>
          <a:bodyPr lIns="90000" rIns="90000" tIns="45000" bIns="45000" anchor="b"/>
          <a:p>
            <a:pPr algn="r">
              <a:lnSpc>
                <a:spcPct val="100000"/>
              </a:lnSpc>
              <a:spcBef>
                <a:spcPts val="499"/>
              </a:spcBef>
            </a:pPr>
            <a:r>
              <a:rPr b="0" lang="en-GB" sz="1000" spc="293" strike="noStrike" cap="all">
                <a:solidFill>
                  <a:srgbClr val="000000"/>
                </a:solidFill>
                <a:latin typeface="Segoe UI"/>
                <a:ea typeface="+mn-ea"/>
              </a:rPr>
              <a:t>CONTINUED </a:t>
            </a:r>
            <a:fld id="{FD9A5F60-DA62-4589-B575-BBDA8FA5A6FC}" type="slidenum">
              <a:rPr b="0" lang="en-GB" sz="1000" spc="293" strike="noStrike" cap="all">
                <a:solidFill>
                  <a:srgbClr val="000000"/>
                </a:solidFill>
                <a:latin typeface="Segoe UI"/>
                <a:ea typeface="+mn-ea"/>
              </a:rPr>
              <a:t>1</a:t>
            </a:fld>
            <a:endParaRPr b="0" lang="en-GB"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3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5640" cy="152712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3160" cy="685692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1040" cy="1543680"/>
          </a:xfrm>
          <a:prstGeom prst="rect">
            <a:avLst/>
          </a:prstGeom>
          <a:solidFill>
            <a:schemeClr val="accent1"/>
          </a:solidFill>
          <a:ln>
            <a:round/>
          </a:ln>
        </p:spPr>
        <p:style>
          <a:lnRef idx="2">
            <a:schemeClr val="accent1"/>
          </a:lnRef>
          <a:fillRef idx="1">
            <a:schemeClr val="lt1"/>
          </a:fillRef>
          <a:effectRef idx="0">
            <a:schemeClr val="accent1"/>
          </a:effectRef>
          <a:fontRef idx="minor"/>
        </p:style>
      </p:sp>
      <p:sp>
        <p:nvSpPr>
          <p:cNvPr id="79" name="CustomShape 2"/>
          <p:cNvSpPr/>
          <p:nvPr/>
        </p:nvSpPr>
        <p:spPr>
          <a:xfrm>
            <a:off x="9061560" y="6403320"/>
            <a:ext cx="2843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423EBFC-4462-4DBB-BE8D-AB3F4082E003}" type="slidenum">
              <a:rPr b="0" lang="en-GB" sz="1000" spc="-1" strike="noStrike">
                <a:solidFill>
                  <a:srgbClr val="008fd0"/>
                </a:solidFill>
                <a:latin typeface="Arial"/>
                <a:ea typeface="DejaVu Sans"/>
              </a:rPr>
              <a:t>1</a:t>
            </a:fld>
            <a:endParaRPr b="0" lang="en-GB" sz="1000" spc="-1" strike="noStrike">
              <a:latin typeface="Arial"/>
            </a:endParaRPr>
          </a:p>
        </p:txBody>
      </p:sp>
      <p:pic>
        <p:nvPicPr>
          <p:cNvPr id="80" name="Picture 7" descr=""/>
          <p:cNvPicPr/>
          <p:nvPr/>
        </p:nvPicPr>
        <p:blipFill>
          <a:blip r:embed="rId2"/>
          <a:stretch/>
        </p:blipFill>
        <p:spPr>
          <a:xfrm>
            <a:off x="5297760" y="5994720"/>
            <a:ext cx="1595880" cy="89064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1040" cy="1543680"/>
          </a:xfrm>
          <a:prstGeom prst="rect">
            <a:avLst/>
          </a:prstGeom>
          <a:solidFill>
            <a:schemeClr val="accent1"/>
          </a:solidFill>
          <a:ln>
            <a:round/>
          </a:ln>
        </p:spPr>
        <p:style>
          <a:lnRef idx="2">
            <a:schemeClr val="accent1"/>
          </a:lnRef>
          <a:fillRef idx="1">
            <a:schemeClr val="lt1"/>
          </a:fillRef>
          <a:effectRef idx="0">
            <a:schemeClr val="accent1"/>
          </a:effectRef>
          <a:fontRef idx="minor"/>
        </p:style>
      </p:sp>
      <p:sp>
        <p:nvSpPr>
          <p:cNvPr id="120" name="CustomShape 2"/>
          <p:cNvSpPr/>
          <p:nvPr/>
        </p:nvSpPr>
        <p:spPr>
          <a:xfrm>
            <a:off x="9061560" y="6403320"/>
            <a:ext cx="2843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8866B89-2ECB-49CC-8C5D-F9468A3126AA}" type="slidenum">
              <a:rPr b="0" lang="en-GB" sz="1000" spc="-1" strike="noStrike">
                <a:solidFill>
                  <a:srgbClr val="008fd0"/>
                </a:solidFill>
                <a:latin typeface="Arial"/>
                <a:ea typeface="DejaVu Sans"/>
              </a:rPr>
              <a:t>1</a:t>
            </a:fld>
            <a:endParaRPr b="0" lang="en-GB" sz="1000" spc="-1" strike="noStrike">
              <a:latin typeface="Arial"/>
            </a:endParaRPr>
          </a:p>
        </p:txBody>
      </p:sp>
      <p:sp>
        <p:nvSpPr>
          <p:cNvPr id="121" name="CustomShape 3"/>
          <p:cNvSpPr/>
          <p:nvPr/>
        </p:nvSpPr>
        <p:spPr>
          <a:xfrm>
            <a:off x="6077880" y="1545480"/>
            <a:ext cx="44640" cy="4543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22" name="Picture 10" descr=""/>
          <p:cNvPicPr/>
          <p:nvPr/>
        </p:nvPicPr>
        <p:blipFill>
          <a:blip r:embed="rId2"/>
          <a:stretch/>
        </p:blipFill>
        <p:spPr>
          <a:xfrm>
            <a:off x="5297760" y="5994720"/>
            <a:ext cx="1595880" cy="890640"/>
          </a:xfrm>
          <a:prstGeom prst="rect">
            <a:avLst/>
          </a:prstGeom>
          <a:ln>
            <a:noFill/>
          </a:ln>
        </p:spPr>
      </p:pic>
      <p:sp>
        <p:nvSpPr>
          <p:cNvPr id="123" name="PlaceHolder 4"/>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5160" cy="687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2" name="CustomShape 2"/>
          <p:cNvSpPr/>
          <p:nvPr/>
        </p:nvSpPr>
        <p:spPr>
          <a:xfrm>
            <a:off x="9061560" y="6492960"/>
            <a:ext cx="2843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D5A9334-0156-4850-9277-2A5DD0A6375F}" type="slidenum">
              <a:rPr b="0" lang="en-GB" sz="1000" spc="-1" strike="noStrike">
                <a:solidFill>
                  <a:srgbClr val="008fd0"/>
                </a:solidFill>
                <a:latin typeface="Arial"/>
                <a:ea typeface="DejaVu Sans"/>
              </a:rPr>
              <a:t>1</a:t>
            </a:fld>
            <a:endParaRPr b="0" lang="en-GB" sz="1000" spc="-1" strike="noStrike">
              <a:latin typeface="Arial"/>
            </a:endParaRPr>
          </a:p>
        </p:txBody>
      </p:sp>
      <p:pic>
        <p:nvPicPr>
          <p:cNvPr id="163" name="Picture 6" descr=""/>
          <p:cNvPicPr/>
          <p:nvPr/>
        </p:nvPicPr>
        <p:blipFill>
          <a:blip r:embed="rId2"/>
          <a:stretch/>
        </p:blipFill>
        <p:spPr>
          <a:xfrm>
            <a:off x="5297760" y="5994720"/>
            <a:ext cx="1595880" cy="89064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040" cy="1543680"/>
          </a:xfrm>
          <a:prstGeom prst="rect">
            <a:avLst/>
          </a:prstGeom>
          <a:solidFill>
            <a:schemeClr val="accent1"/>
          </a:solidFill>
          <a:ln>
            <a:round/>
          </a:ln>
        </p:spPr>
        <p:style>
          <a:lnRef idx="2">
            <a:schemeClr val="accent1"/>
          </a:lnRef>
          <a:fillRef idx="1">
            <a:schemeClr val="lt1"/>
          </a:fillRef>
          <a:effectRef idx="0">
            <a:schemeClr val="accent1"/>
          </a:effectRef>
          <a:fontRef idx="minor"/>
        </p:style>
      </p:sp>
      <p:pic>
        <p:nvPicPr>
          <p:cNvPr id="203" name="Picture 6" descr=""/>
          <p:cNvPicPr/>
          <p:nvPr/>
        </p:nvPicPr>
        <p:blipFill>
          <a:blip r:embed="rId2"/>
          <a:stretch/>
        </p:blipFill>
        <p:spPr>
          <a:xfrm>
            <a:off x="5297760" y="5994720"/>
            <a:ext cx="1595880" cy="890640"/>
          </a:xfrm>
          <a:prstGeom prst="rect">
            <a:avLst/>
          </a:prstGeom>
          <a:ln>
            <a:noFill/>
          </a:ln>
        </p:spPr>
      </p:pic>
      <p:pic>
        <p:nvPicPr>
          <p:cNvPr id="204" name="Picture 5" descr=""/>
          <p:cNvPicPr/>
          <p:nvPr/>
        </p:nvPicPr>
        <p:blipFill>
          <a:blip r:embed="rId3"/>
          <a:stretch/>
        </p:blipFill>
        <p:spPr>
          <a:xfrm>
            <a:off x="531360" y="2117880"/>
            <a:ext cx="723600" cy="781560"/>
          </a:xfrm>
          <a:prstGeom prst="rect">
            <a:avLst/>
          </a:prstGeom>
          <a:ln>
            <a:noFill/>
          </a:ln>
        </p:spPr>
      </p:pic>
      <p:pic>
        <p:nvPicPr>
          <p:cNvPr id="205" name="Picture 6" descr=""/>
          <p:cNvPicPr/>
          <p:nvPr/>
        </p:nvPicPr>
        <p:blipFill>
          <a:blip r:embed="rId4"/>
          <a:stretch/>
        </p:blipFill>
        <p:spPr>
          <a:xfrm>
            <a:off x="531360" y="4573440"/>
            <a:ext cx="723600" cy="723600"/>
          </a:xfrm>
          <a:prstGeom prst="rect">
            <a:avLst/>
          </a:prstGeom>
          <a:ln>
            <a:noFill/>
          </a:ln>
        </p:spPr>
      </p:pic>
      <p:sp>
        <p:nvSpPr>
          <p:cNvPr id="206"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7"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4" name="CustomShape 1"/>
          <p:cNvSpPr/>
          <p:nvPr/>
        </p:nvSpPr>
        <p:spPr>
          <a:xfrm>
            <a:off x="0" y="0"/>
            <a:ext cx="12191040" cy="1543680"/>
          </a:xfrm>
          <a:prstGeom prst="rect">
            <a:avLst/>
          </a:prstGeom>
          <a:solidFill>
            <a:schemeClr val="accent1"/>
          </a:solidFill>
          <a:ln>
            <a:round/>
          </a:ln>
        </p:spPr>
        <p:style>
          <a:lnRef idx="2">
            <a:schemeClr val="accent1"/>
          </a:lnRef>
          <a:fillRef idx="1">
            <a:schemeClr val="lt1"/>
          </a:fillRef>
          <a:effectRef idx="0">
            <a:schemeClr val="accent1"/>
          </a:effectRef>
          <a:fontRef idx="minor"/>
        </p:style>
      </p:sp>
      <p:sp>
        <p:nvSpPr>
          <p:cNvPr id="245" name="CustomShape 2"/>
          <p:cNvSpPr/>
          <p:nvPr/>
        </p:nvSpPr>
        <p:spPr>
          <a:xfrm>
            <a:off x="9061560" y="6403320"/>
            <a:ext cx="2843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93F92C6-B8DD-4CE2-AD63-E02C3F916FC7}" type="slidenum">
              <a:rPr b="0" lang="en-GB" sz="1000" spc="-1" strike="noStrike">
                <a:solidFill>
                  <a:srgbClr val="008fd0"/>
                </a:solidFill>
                <a:latin typeface="Arial"/>
                <a:ea typeface="DejaVu Sans"/>
              </a:rPr>
              <a:t>1</a:t>
            </a:fld>
            <a:endParaRPr b="0" lang="en-GB" sz="1000" spc="-1" strike="noStrike">
              <a:latin typeface="Arial"/>
            </a:endParaRPr>
          </a:p>
        </p:txBody>
      </p:sp>
      <p:pic>
        <p:nvPicPr>
          <p:cNvPr id="246" name="Picture 7" descr=""/>
          <p:cNvPicPr/>
          <p:nvPr/>
        </p:nvPicPr>
        <p:blipFill>
          <a:blip r:embed="rId2"/>
          <a:stretch/>
        </p:blipFill>
        <p:spPr>
          <a:xfrm>
            <a:off x="5297760" y="5994720"/>
            <a:ext cx="1595880" cy="890640"/>
          </a:xfrm>
          <a:prstGeom prst="rect">
            <a:avLst/>
          </a:prstGeom>
          <a:ln>
            <a:noFill/>
          </a:ln>
        </p:spPr>
      </p:pic>
      <p:sp>
        <p:nvSpPr>
          <p:cNvPr id="247"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48"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5" name="Picture 7" descr=""/>
          <p:cNvPicPr/>
          <p:nvPr/>
        </p:nvPicPr>
        <p:blipFill>
          <a:blip r:embed="rId2"/>
          <a:stretch/>
        </p:blipFill>
        <p:spPr>
          <a:xfrm>
            <a:off x="4727520" y="4892400"/>
            <a:ext cx="2735640" cy="1527120"/>
          </a:xfrm>
          <a:prstGeom prst="rect">
            <a:avLst/>
          </a:prstGeom>
          <a:ln>
            <a:noFill/>
          </a:ln>
        </p:spPr>
      </p:pic>
      <p:sp>
        <p:nvSpPr>
          <p:cNvPr id="286"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8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914400" y="1063440"/>
            <a:ext cx="10363320" cy="255492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GB" sz="6000" spc="-1" strike="noStrike">
                <a:solidFill>
                  <a:srgbClr val="0d3d59"/>
                </a:solidFill>
                <a:latin typeface="Arial"/>
                <a:ea typeface="DejaVu Sans"/>
              </a:rPr>
              <a:t>Automated Testing</a:t>
            </a:r>
            <a:br/>
            <a:endParaRPr b="0" lang="en-GB" sz="6000" spc="-1" strike="noStrike">
              <a:latin typeface="Arial"/>
            </a:endParaRPr>
          </a:p>
        </p:txBody>
      </p:sp>
      <p:sp>
        <p:nvSpPr>
          <p:cNvPr id="331" name="CustomShape 2"/>
          <p:cNvSpPr/>
          <p:nvPr/>
        </p:nvSpPr>
        <p:spPr>
          <a:xfrm>
            <a:off x="914400" y="3886200"/>
            <a:ext cx="10363320" cy="43812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3" strike="noStrike" cap="all">
                <a:solidFill>
                  <a:srgbClr val="005aab"/>
                </a:solidFill>
                <a:latin typeface="Arial"/>
                <a:ea typeface="DejaVu Sans"/>
              </a:rPr>
              <a:t>Module 2 – JUNIT</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@After annotation precedes the method that is to be executed, </a:t>
            </a:r>
            <a:r>
              <a:rPr b="1" lang="en-GB" sz="1800" spc="-1" strike="noStrike">
                <a:solidFill>
                  <a:srgbClr val="565759"/>
                </a:solidFill>
                <a:latin typeface="Calibri"/>
                <a:ea typeface="DejaVu Sans"/>
              </a:rPr>
              <a:t>after every @Test annotated method. </a:t>
            </a:r>
            <a:r>
              <a:rPr b="0" lang="en-GB" sz="1800" spc="-1" strike="noStrike">
                <a:solidFill>
                  <a:srgbClr val="565759"/>
                </a:solidFill>
                <a:latin typeface="Calibri"/>
                <a:ea typeface="DejaVu Sans"/>
              </a:rPr>
              <a:t>Whether the test passed or not.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is typically used to clean/remove the data of an environment.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For example: Once the test has completed, we want to reset the data to it’s previous state, ready for the next test.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This ensures that when the @Before method executes and loads the data in to the environment, that there isn’t duplicate data in any tables used for the test.</a:t>
            </a:r>
            <a:endParaRPr b="0" lang="en-GB" sz="1800" spc="-1" strike="noStrike">
              <a:latin typeface="Arial"/>
            </a:endParaRPr>
          </a:p>
          <a:p>
            <a:pPr>
              <a:lnSpc>
                <a:spcPct val="100000"/>
              </a:lnSpc>
            </a:pPr>
            <a:endParaRPr b="0" lang="en-GB" sz="1800" spc="-1" strike="noStrike">
              <a:latin typeface="Arial"/>
            </a:endParaRPr>
          </a:p>
        </p:txBody>
      </p:sp>
      <p:sp>
        <p:nvSpPr>
          <p:cNvPr id="356"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@After</a:t>
            </a:r>
            <a:endParaRPr b="0" lang="en-GB" sz="4800" spc="-1" strike="noStrike">
              <a:latin typeface="Arial"/>
            </a:endParaRPr>
          </a:p>
        </p:txBody>
      </p:sp>
      <p:sp>
        <p:nvSpPr>
          <p:cNvPr id="357" name="CustomShape 3"/>
          <p:cNvSpPr/>
          <p:nvPr/>
        </p:nvSpPr>
        <p:spPr>
          <a:xfrm>
            <a:off x="6372360" y="2459520"/>
            <a:ext cx="5571000" cy="300996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test1</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1"</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test2</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@After</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finalise</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"After test"</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@Ignore annotation is used in conjunction with another annotation, to skip that method. It can be used on the @BeforeClass, @Before, @Test, @After and @AfterClass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is typically used to skip a method/test that is not needed to be executed.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Although this isn’t very efficient when toggling may tests to be ran or not, it is a simple method of skipping tests.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59"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@Ignore</a:t>
            </a:r>
            <a:endParaRPr b="0" lang="en-GB" sz="4800" spc="-1" strike="noStrike">
              <a:latin typeface="Arial"/>
            </a:endParaRPr>
          </a:p>
        </p:txBody>
      </p:sp>
      <p:sp>
        <p:nvSpPr>
          <p:cNvPr id="360" name="CustomShape 3"/>
          <p:cNvSpPr/>
          <p:nvPr/>
        </p:nvSpPr>
        <p:spPr>
          <a:xfrm>
            <a:off x="7137360" y="5295600"/>
            <a:ext cx="4009680" cy="35172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order of @Ignore does not matter</a:t>
            </a:r>
            <a:endParaRPr b="0" lang="en-GB" sz="1800" spc="-1" strike="noStrike">
              <a:latin typeface="Arial"/>
            </a:endParaRPr>
          </a:p>
        </p:txBody>
      </p:sp>
      <p:sp>
        <p:nvSpPr>
          <p:cNvPr id="361" name="CustomShape 4"/>
          <p:cNvSpPr/>
          <p:nvPr/>
        </p:nvSpPr>
        <p:spPr>
          <a:xfrm>
            <a:off x="6372360" y="2031480"/>
            <a:ext cx="5571000" cy="276660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@Ignore</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method3</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1"</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@Ignore</a:t>
            </a: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method4</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Others</a:t>
            </a:r>
            <a:endParaRPr b="0" lang="en-GB" sz="4800" spc="-1" strike="noStrike">
              <a:latin typeface="Arial"/>
            </a:endParaRPr>
          </a:p>
        </p:txBody>
      </p:sp>
      <p:sp>
        <p:nvSpPr>
          <p:cNvPr id="363" name="CustomShape 2"/>
          <p:cNvSpPr/>
          <p:nvPr/>
        </p:nvSpPr>
        <p:spPr>
          <a:xfrm>
            <a:off x="628524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t>
            </a:r>
            <a:r>
              <a:rPr b="1" lang="en-GB" sz="1800" spc="-1" strike="noStrike">
                <a:solidFill>
                  <a:srgbClr val="565759"/>
                </a:solidFill>
                <a:latin typeface="Calibri"/>
                <a:ea typeface="DejaVu Sans"/>
              </a:rPr>
              <a:t>RunWith(Runner class) </a:t>
            </a:r>
            <a:r>
              <a:rPr b="0" lang="en-GB" sz="1800" spc="-1" strike="noStrike">
                <a:solidFill>
                  <a:srgbClr val="565759"/>
                </a:solidFill>
                <a:latin typeface="Calibri"/>
                <a:ea typeface="DejaVu Sans"/>
              </a:rPr>
              <a:t>– Used to allow a class to use JUnit Core runners; Replaces default runner class</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t>
            </a:r>
            <a:r>
              <a:rPr b="1" lang="en-GB" sz="1800" spc="-1" strike="noStrike">
                <a:solidFill>
                  <a:srgbClr val="565759"/>
                </a:solidFill>
                <a:latin typeface="Calibri"/>
                <a:ea typeface="DejaVu Sans"/>
              </a:rPr>
              <a:t>Parameters</a:t>
            </a:r>
            <a:r>
              <a:rPr b="0" lang="en-GB" sz="1800" spc="-1" strike="noStrike">
                <a:solidFill>
                  <a:srgbClr val="565759"/>
                </a:solidFill>
                <a:latin typeface="Calibri"/>
                <a:ea typeface="DejaVu Sans"/>
              </a:rPr>
              <a:t> – Signifies the parameter dataset to use for the test(s)</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t>
            </a:r>
            <a:r>
              <a:rPr b="1" lang="en-GB" sz="1800" spc="-1" strike="noStrike">
                <a:solidFill>
                  <a:srgbClr val="565759"/>
                </a:solidFill>
                <a:latin typeface="Calibri"/>
                <a:ea typeface="DejaVu Sans"/>
              </a:rPr>
              <a:t>Category</a:t>
            </a:r>
            <a:r>
              <a:rPr b="0" lang="en-GB" sz="1800" spc="-1" strike="noStrike">
                <a:solidFill>
                  <a:srgbClr val="565759"/>
                </a:solidFill>
                <a:latin typeface="Calibri"/>
                <a:ea typeface="DejaVu Sans"/>
              </a:rPr>
              <a:t> – Used to add meta data for a test</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t>
            </a:r>
            <a:r>
              <a:rPr b="1" lang="en-GB" sz="1800" spc="-1" strike="noStrike">
                <a:solidFill>
                  <a:srgbClr val="565759"/>
                </a:solidFill>
                <a:latin typeface="Calibri"/>
                <a:ea typeface="DejaVu Sans"/>
              </a:rPr>
              <a:t>IncludeCategory</a:t>
            </a:r>
            <a:r>
              <a:rPr b="0" lang="en-GB" sz="1800" spc="-1" strike="noStrike">
                <a:solidFill>
                  <a:srgbClr val="565759"/>
                </a:solidFill>
                <a:latin typeface="Calibri"/>
                <a:ea typeface="DejaVu Sans"/>
              </a:rPr>
              <a:t> – Used to include tests with specific metadata</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t>
            </a:r>
            <a:r>
              <a:rPr b="1" lang="en-GB" sz="1800" spc="-1" strike="noStrike">
                <a:solidFill>
                  <a:srgbClr val="565759"/>
                </a:solidFill>
                <a:latin typeface="Calibri"/>
                <a:ea typeface="DejaVu Sans"/>
              </a:rPr>
              <a:t>ExcludeCategory</a:t>
            </a:r>
            <a:r>
              <a:rPr b="0" lang="en-GB" sz="1800" spc="-1" strike="noStrike">
                <a:solidFill>
                  <a:srgbClr val="565759"/>
                </a:solidFill>
                <a:latin typeface="Calibri"/>
                <a:ea typeface="DejaVu Sans"/>
              </a:rPr>
              <a:t> – Used to exclude tests with specific metadata</a:t>
            </a:r>
            <a:endParaRPr b="0" lang="en-GB" sz="1800" spc="-1" strike="noStrike">
              <a:latin typeface="Arial"/>
            </a:endParaRPr>
          </a:p>
        </p:txBody>
      </p:sp>
      <p:sp>
        <p:nvSpPr>
          <p:cNvPr id="364" name="CustomShape 3"/>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remaining annotations are used with Test Runners and Suites.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 suite is a collection of tests classes.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 runner can execute many suites.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5" name="Content Placeholder 5" descr=""/>
          <p:cNvPicPr/>
          <p:nvPr/>
        </p:nvPicPr>
        <p:blipFill>
          <a:blip r:embed="rId1"/>
          <a:stretch/>
        </p:blipFill>
        <p:spPr>
          <a:xfrm>
            <a:off x="7905600" y="2266200"/>
            <a:ext cx="2770920" cy="3637800"/>
          </a:xfrm>
          <a:prstGeom prst="rect">
            <a:avLst/>
          </a:prstGeom>
          <a:ln>
            <a:noFill/>
          </a:ln>
        </p:spPr>
      </p:pic>
      <p:sp>
        <p:nvSpPr>
          <p:cNvPr id="366" name="CustomShape 1"/>
          <p:cNvSpPr/>
          <p:nvPr/>
        </p:nvSpPr>
        <p:spPr>
          <a:xfrm rot="16200000">
            <a:off x="-3116520" y="3284280"/>
            <a:ext cx="7018920" cy="29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800" spc="293" strike="noStrike" cap="all">
                <a:solidFill>
                  <a:srgbClr val="ffffff"/>
                </a:solidFill>
                <a:latin typeface="Calibri"/>
                <a:ea typeface="DejaVu Sans"/>
              </a:rPr>
              <a:t>Order of execution</a:t>
            </a:r>
            <a:endParaRPr b="0" lang="en-GB" sz="1800" spc="-1" strike="noStrike">
              <a:latin typeface="Arial"/>
            </a:endParaRPr>
          </a:p>
        </p:txBody>
      </p:sp>
      <p:sp>
        <p:nvSpPr>
          <p:cNvPr id="367" name="CustomShape 2"/>
          <p:cNvSpPr/>
          <p:nvPr/>
        </p:nvSpPr>
        <p:spPr>
          <a:xfrm>
            <a:off x="6617520" y="70560"/>
            <a:ext cx="5347440" cy="1965600"/>
          </a:xfrm>
          <a:prstGeom prst="rect">
            <a:avLst/>
          </a:prstGeom>
          <a:noFill/>
          <a:ln>
            <a:noFill/>
          </a:ln>
        </p:spPr>
        <p:style>
          <a:lnRef idx="0"/>
          <a:fillRef idx="0"/>
          <a:effectRef idx="0"/>
          <a:fontRef idx="minor"/>
        </p:style>
        <p:txBody>
          <a:bodyPr lIns="90000" rIns="90000" tIns="45000" bIns="45000" anchor="b"/>
          <a:p>
            <a:pPr>
              <a:lnSpc>
                <a:spcPct val="100000"/>
              </a:lnSpc>
              <a:spcBef>
                <a:spcPts val="1001"/>
              </a:spcBef>
              <a:spcAft>
                <a:spcPts val="799"/>
              </a:spcAft>
            </a:pPr>
            <a:r>
              <a:rPr b="0" lang="en-GB" sz="1800" spc="-1" strike="noStrike">
                <a:solidFill>
                  <a:srgbClr val="565759"/>
                </a:solidFill>
                <a:latin typeface="Calibri"/>
                <a:ea typeface="DejaVu Sans"/>
              </a:rPr>
              <a:t>With all of the common annotations for JUnit (Before, After, BeforeClass, AfterClass, Test), the order of execution is as follows:</a:t>
            </a:r>
            <a:endParaRPr b="0" lang="en-GB" sz="1800" spc="-1" strike="noStrike">
              <a:latin typeface="Arial"/>
            </a:endParaRPr>
          </a:p>
          <a:p>
            <a:pPr>
              <a:lnSpc>
                <a:spcPct val="100000"/>
              </a:lnSpc>
              <a:spcBef>
                <a:spcPts val="1001"/>
              </a:spcBef>
              <a:spcAft>
                <a:spcPts val="799"/>
              </a:spcAft>
            </a:pPr>
            <a:endParaRPr b="0" lang="en-GB" sz="1800" spc="-1" strike="noStrike">
              <a:latin typeface="Arial"/>
            </a:endParaRPr>
          </a:p>
        </p:txBody>
      </p:sp>
      <p:sp>
        <p:nvSpPr>
          <p:cNvPr id="368" name="CustomShape 3"/>
          <p:cNvSpPr/>
          <p:nvPr/>
        </p:nvSpPr>
        <p:spPr>
          <a:xfrm>
            <a:off x="6477120" y="3917160"/>
            <a:ext cx="1378800" cy="316800"/>
          </a:xfrm>
          <a:prstGeom prst="rightArrow">
            <a:avLst>
              <a:gd name="adj1" fmla="val 50000"/>
              <a:gd name="adj2" fmla="val 50000"/>
            </a:avLst>
          </a:prstGeom>
          <a:ln>
            <a:round/>
          </a:ln>
        </p:spPr>
        <p:style>
          <a:lnRef idx="2">
            <a:schemeClr val="accent1"/>
          </a:lnRef>
          <a:fillRef idx="1">
            <a:schemeClr val="lt1"/>
          </a:fillRef>
          <a:effectRef idx="0">
            <a:schemeClr val="accent1"/>
          </a:effectRef>
          <a:fontRef idx="minor"/>
        </p:style>
      </p:sp>
      <p:sp>
        <p:nvSpPr>
          <p:cNvPr id="369" name="CustomShape 4"/>
          <p:cNvSpPr/>
          <p:nvPr/>
        </p:nvSpPr>
        <p:spPr>
          <a:xfrm>
            <a:off x="915480" y="70560"/>
            <a:ext cx="5511240" cy="627012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400" spc="-1" strike="noStrike">
                <a:solidFill>
                  <a:srgbClr val="ff9393"/>
                </a:solidFill>
                <a:latin typeface="Courier New"/>
                <a:ea typeface="DejaVu Sans"/>
              </a:rPr>
              <a:t>@BeforeClass</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static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setup</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"Before class"</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9393"/>
                </a:solidFill>
                <a:latin typeface="Courier New"/>
                <a:ea typeface="DejaVu Sans"/>
              </a:rPr>
              <a:t>@Before</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init</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"Before test"</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9393"/>
                </a:solidFill>
                <a:latin typeface="Courier New"/>
                <a:ea typeface="DejaVu Sans"/>
              </a:rPr>
              <a:t>@Test</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test1</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"Test 1"</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9393"/>
                </a:solidFill>
                <a:latin typeface="Courier New"/>
                <a:ea typeface="DejaVu Sans"/>
              </a:rPr>
              <a:t>@Test</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test2</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"Test 2"</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9393"/>
                </a:solidFill>
                <a:latin typeface="Courier New"/>
                <a:ea typeface="DejaVu Sans"/>
              </a:rPr>
              <a:t>@After</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finalise</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"After test"</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9393"/>
                </a:solidFill>
                <a:latin typeface="Courier New"/>
                <a:ea typeface="DejaVu Sans"/>
              </a:rPr>
              <a:t>@AfterClass</a:t>
            </a:r>
            <a:endParaRPr b="0" lang="en-GB" sz="1400" spc="-1" strike="noStrike">
              <a:latin typeface="Arial"/>
            </a:endParaRPr>
          </a:p>
          <a:p>
            <a:pPr>
              <a:lnSpc>
                <a:spcPct val="100000"/>
              </a:lnSpc>
            </a:pPr>
            <a:r>
              <a:rPr b="0" lang="en-GB" sz="1400" spc="-1" strike="noStrike">
                <a:solidFill>
                  <a:srgbClr val="cc7832"/>
                </a:solidFill>
                <a:latin typeface="Courier New"/>
                <a:ea typeface="DejaVu Sans"/>
              </a:rPr>
              <a:t>public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static</a:t>
            </a:r>
            <a:r>
              <a:rPr b="0" lang="en-GB" sz="1400" spc="-1" strike="noStrike">
                <a:solidFill>
                  <a:srgbClr val="d9e8f7"/>
                </a:solidFill>
                <a:latin typeface="Courier New"/>
                <a:ea typeface="DejaVu Sans"/>
              </a:rPr>
              <a:t> </a:t>
            </a:r>
            <a:r>
              <a:rPr b="0" lang="en-GB" sz="1400" spc="-1" strike="noStrike">
                <a:solidFill>
                  <a:srgbClr val="cc7832"/>
                </a:solidFill>
                <a:latin typeface="Courier New"/>
                <a:ea typeface="DejaVu Sans"/>
              </a:rPr>
              <a:t>void</a:t>
            </a:r>
            <a:r>
              <a:rPr b="0" lang="en-GB" sz="1400" spc="-1" strike="noStrike">
                <a:solidFill>
                  <a:srgbClr val="d9e8f7"/>
                </a:solidFill>
                <a:latin typeface="Courier New"/>
                <a:ea typeface="DejaVu Sans"/>
              </a:rPr>
              <a:t> </a:t>
            </a:r>
            <a:r>
              <a:rPr b="0" lang="en-GB" sz="1400" spc="-1" strike="noStrike">
                <a:solidFill>
                  <a:srgbClr val="1eb540"/>
                </a:solidFill>
                <a:latin typeface="Courier New"/>
                <a:ea typeface="DejaVu Sans"/>
              </a:rPr>
              <a:t>teardown</a:t>
            </a:r>
            <a:r>
              <a:rPr b="0" lang="en-GB" sz="1400" spc="-1" strike="noStrike">
                <a:solidFill>
                  <a:srgbClr val="f9faf4"/>
                </a:solidFill>
                <a:latin typeface="Courier New"/>
                <a:ea typeface="DejaVu Sans"/>
              </a:rPr>
              <a:t>()</a:t>
            </a:r>
            <a:r>
              <a:rPr b="0" lang="en-GB" sz="1400" spc="-1" strike="noStrike">
                <a:solidFill>
                  <a:srgbClr val="d9e8f7"/>
                </a:solidFill>
                <a:latin typeface="Courier New"/>
                <a:ea typeface="DejaVu Sans"/>
              </a:rPr>
              <a:t> </a:t>
            </a:r>
            <a:r>
              <a:rPr b="0" lang="en-GB" sz="1400" spc="-1" strike="noStrike">
                <a:solidFill>
                  <a:srgbClr val="f9faf4"/>
                </a:solidFill>
                <a:latin typeface="Courier New"/>
                <a:ea typeface="DejaVu Sans"/>
              </a:rPr>
              <a:t>{</a:t>
            </a:r>
            <a:endParaRPr b="0" lang="en-GB" sz="1400" spc="-1" strike="noStrike">
              <a:latin typeface="Arial"/>
            </a:endParaRPr>
          </a:p>
          <a:p>
            <a:pPr>
              <a:lnSpc>
                <a:spcPct val="100000"/>
              </a:lnSpc>
            </a:pPr>
            <a:r>
              <a:rPr b="0" lang="en-GB" sz="1400" spc="-1" strike="noStrike">
                <a:solidFill>
                  <a:srgbClr val="1290c3"/>
                </a:solidFill>
                <a:latin typeface="Courier New"/>
                <a:ea typeface="DejaVu Sans"/>
              </a:rPr>
              <a:t>	</a:t>
            </a:r>
            <a:r>
              <a:rPr b="0" lang="en-GB" sz="1400" spc="-1" strike="noStrike">
                <a:solidFill>
                  <a:srgbClr val="1290c3"/>
                </a:solidFill>
                <a:latin typeface="Courier New"/>
                <a:ea typeface="DejaVu Sans"/>
              </a:rPr>
              <a:t>System</a:t>
            </a:r>
            <a:r>
              <a:rPr b="0" lang="en-GB" sz="1400" spc="-1" strike="noStrike">
                <a:solidFill>
                  <a:srgbClr val="e6e6fa"/>
                </a:solidFill>
                <a:latin typeface="Courier New"/>
                <a:ea typeface="DejaVu Sans"/>
              </a:rPr>
              <a:t>.</a:t>
            </a:r>
            <a:r>
              <a:rPr b="0" lang="en-GB" sz="1400" spc="-1" strike="noStrike">
                <a:solidFill>
                  <a:srgbClr val="8ddaf8"/>
                </a:solidFill>
                <a:latin typeface="Courier New"/>
                <a:ea typeface="DejaVu Sans"/>
              </a:rPr>
              <a:t>out</a:t>
            </a:r>
            <a:r>
              <a:rPr b="0" lang="en-GB" sz="1400" spc="-1" strike="noStrike">
                <a:solidFill>
                  <a:srgbClr val="e6e6fa"/>
                </a:solidFill>
                <a:latin typeface="Courier New"/>
                <a:ea typeface="DejaVu Sans"/>
              </a:rPr>
              <a:t>.</a:t>
            </a:r>
            <a:r>
              <a:rPr b="0" lang="en-GB" sz="1400" spc="-1" strike="noStrike">
                <a:solidFill>
                  <a:srgbClr val="a7ec21"/>
                </a:solidFill>
                <a:latin typeface="Courier New"/>
                <a:ea typeface="DejaVu Sans"/>
              </a:rPr>
              <a:t>println</a:t>
            </a:r>
            <a:r>
              <a:rPr b="0" lang="en-GB" sz="1400" spc="-1" strike="noStrike">
                <a:solidFill>
                  <a:srgbClr val="f9faf4"/>
                </a:solidFill>
                <a:latin typeface="Courier New"/>
                <a:ea typeface="DejaVu Sans"/>
              </a:rPr>
              <a:t>(</a:t>
            </a:r>
            <a:r>
              <a:rPr b="0" lang="en-GB" sz="1400" spc="-1" strike="noStrike">
                <a:solidFill>
                  <a:srgbClr val="17c6a3"/>
                </a:solidFill>
                <a:latin typeface="Courier New"/>
                <a:ea typeface="DejaVu Sans"/>
              </a:rPr>
              <a:t>"After class"</a:t>
            </a:r>
            <a:r>
              <a:rPr b="0" lang="en-GB" sz="1400" spc="-1" strike="noStrike">
                <a:solidFill>
                  <a:srgbClr val="f9faf4"/>
                </a:solidFill>
                <a:latin typeface="Courier New"/>
                <a:ea typeface="DejaVu Sans"/>
              </a:rPr>
              <a:t>)</a:t>
            </a:r>
            <a:r>
              <a:rPr b="0" lang="en-GB" sz="1400" spc="-1" strike="noStrike">
                <a:solidFill>
                  <a:srgbClr val="e6e6fa"/>
                </a:solidFill>
                <a:latin typeface="Courier New"/>
                <a:ea typeface="DejaVu Sans"/>
              </a:rPr>
              <a:t>;</a:t>
            </a:r>
            <a:endParaRPr b="0" lang="en-GB" sz="1400" spc="-1" strike="noStrike">
              <a:latin typeface="Arial"/>
            </a:endParaRPr>
          </a:p>
          <a:p>
            <a:pPr>
              <a:lnSpc>
                <a:spcPct val="100000"/>
              </a:lnSpc>
            </a:pPr>
            <a:r>
              <a:rPr b="0" lang="en-GB" sz="1400" spc="-1" strike="noStrike">
                <a:solidFill>
                  <a:srgbClr val="f9faf4"/>
                </a:solidFill>
                <a:latin typeface="Courier New"/>
                <a:ea typeface="DejaVu Sans"/>
              </a:rPr>
              <a:t>}</a:t>
            </a:r>
            <a:endParaRPr b="0" lang="en-GB"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14000" y="0"/>
            <a:ext cx="9124920" cy="12902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Practice Activity</a:t>
            </a:r>
            <a:endParaRPr b="0" lang="en-GB" sz="4800" spc="-1" strike="noStrike">
              <a:latin typeface="Arial"/>
            </a:endParaRPr>
          </a:p>
        </p:txBody>
      </p:sp>
      <p:sp>
        <p:nvSpPr>
          <p:cNvPr id="371" name="CustomShape 2"/>
          <p:cNvSpPr/>
          <p:nvPr/>
        </p:nvSpPr>
        <p:spPr>
          <a:xfrm>
            <a:off x="11286360" y="6307560"/>
            <a:ext cx="645480" cy="273240"/>
          </a:xfrm>
          <a:prstGeom prst="rect">
            <a:avLst/>
          </a:prstGeom>
          <a:noFill/>
          <a:ln>
            <a:noFill/>
          </a:ln>
        </p:spPr>
        <p:style>
          <a:lnRef idx="0"/>
          <a:fillRef idx="0"/>
          <a:effectRef idx="0"/>
          <a:fontRef idx="minor"/>
        </p:style>
        <p:txBody>
          <a:bodyPr lIns="90000" rIns="90000" tIns="45000" bIns="45000"/>
          <a:p>
            <a:pPr>
              <a:lnSpc>
                <a:spcPct val="100000"/>
              </a:lnSpc>
            </a:pPr>
            <a:fld id="{19648AFD-1DC2-45E5-B0DE-7195617BC87A}" type="slidenum">
              <a:rPr b="0" lang="en-GB" sz="1000" spc="-1" strike="noStrike">
                <a:solidFill>
                  <a:srgbClr val="565759"/>
                </a:solidFill>
                <a:latin typeface="Segoe UI"/>
                <a:ea typeface="DejaVu Sans"/>
              </a:rPr>
              <a:t>1</a:t>
            </a:fld>
            <a:endParaRPr b="0" lang="en-GB" sz="1000" spc="-1" strike="noStrike">
              <a:latin typeface="Arial"/>
            </a:endParaRPr>
          </a:p>
        </p:txBody>
      </p:sp>
      <p:sp>
        <p:nvSpPr>
          <p:cNvPr id="372" name="CustomShape 3"/>
          <p:cNvSpPr/>
          <p:nvPr/>
        </p:nvSpPr>
        <p:spPr>
          <a:xfrm>
            <a:off x="1612800" y="1868040"/>
            <a:ext cx="10204920" cy="4248000"/>
          </a:xfrm>
          <a:prstGeom prst="rect">
            <a:avLst/>
          </a:prstGeom>
          <a:noFill/>
          <a:ln>
            <a:noFill/>
          </a:ln>
        </p:spPr>
        <p:style>
          <a:lnRef idx="0"/>
          <a:fillRef idx="0"/>
          <a:effectRef idx="0"/>
          <a:fontRef idx="minor"/>
        </p:style>
        <p:txBody>
          <a:bodyPr lIns="90000" rIns="90000" tIns="45000" bIns="45000">
            <a:normAutofit/>
          </a:bodyPr>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Create a basic Maven project, and a basic ‘main’.</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Create a simple method that accepts two inputs, and returns one of them.</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Write a series of tests that compares the two inputs.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Finally, flesh out the code in the simple method to satisfy your tests.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Report to the class observations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Asserts</a:t>
            </a:r>
            <a:endParaRPr b="0" lang="en-GB" sz="4800" spc="-1" strike="noStrike">
              <a:latin typeface="Arial"/>
            </a:endParaRPr>
          </a:p>
        </p:txBody>
      </p:sp>
      <p:sp>
        <p:nvSpPr>
          <p:cNvPr id="374" name="CustomShape 2"/>
          <p:cNvSpPr/>
          <p:nvPr/>
        </p:nvSpPr>
        <p:spPr>
          <a:xfrm>
            <a:off x="628524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assertArrayEquals()</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assertEquals()</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assertFalse()</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assertNotNull()</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assertNotSame()</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assertNull()</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assertSame()</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assertThat()</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assertTrue()</a:t>
            </a:r>
            <a:endParaRPr b="0" lang="en-GB" sz="1800" spc="-1" strike="noStrike">
              <a:latin typeface="Arial"/>
            </a:endParaRPr>
          </a:p>
          <a:p>
            <a:pPr marL="185760" indent="-184680">
              <a:lnSpc>
                <a:spcPct val="100000"/>
              </a:lnSpc>
              <a:spcBef>
                <a:spcPts val="601"/>
              </a:spcBef>
              <a:spcAft>
                <a:spcPts val="601"/>
              </a:spcAft>
              <a:buClr>
                <a:srgbClr val="008fd0"/>
              </a:buClr>
              <a:buFont typeface="Arial"/>
              <a:buChar char="›"/>
            </a:pPr>
            <a:r>
              <a:rPr b="0" lang="en-GB" sz="1800" spc="-1" strike="noStrike">
                <a:solidFill>
                  <a:srgbClr val="565759"/>
                </a:solidFill>
                <a:latin typeface="Calibri"/>
                <a:ea typeface="DejaVu Sans"/>
              </a:rPr>
              <a:t>fail()</a:t>
            </a:r>
            <a:endParaRPr b="0" lang="en-GB" sz="1800" spc="-1" strike="noStrike">
              <a:latin typeface="Arial"/>
            </a:endParaRPr>
          </a:p>
        </p:txBody>
      </p:sp>
      <p:sp>
        <p:nvSpPr>
          <p:cNvPr id="375" name="CustomShape 3"/>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With JUnit, we establish whether a test has passed or failed, with asserting certain states of the code.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most common assert used to pass a test is the assertEquals() method.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Only one assert method </a:t>
            </a:r>
            <a:r>
              <a:rPr b="1" lang="en-GB" sz="1800" spc="-1" strike="noStrike">
                <a:solidFill>
                  <a:srgbClr val="565759"/>
                </a:solidFill>
                <a:latin typeface="Calibri"/>
                <a:ea typeface="DejaVu Sans"/>
              </a:rPr>
              <a:t>should</a:t>
            </a:r>
            <a:r>
              <a:rPr b="0" lang="en-GB" sz="1800" spc="-1" strike="noStrike">
                <a:solidFill>
                  <a:srgbClr val="565759"/>
                </a:solidFill>
                <a:latin typeface="Calibri"/>
                <a:ea typeface="DejaVu Sans"/>
              </a:rPr>
              <a:t> be used per test.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An assert method should be the last line in your test method.</a:t>
            </a:r>
            <a:endParaRPr b="0" lang="en-GB"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assertEquals statement is the most common used assert method to evaluate a test’s pass or fail condition.</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message should be an informative description of what is to be expected. This message is shown on a test failure, if the console. </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Both the expected value and the actual value need to be equal in both type and value for the test to pass, otherwise, the test will fail.</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basic structure for assertEquals is: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assertEquals(&lt;Message to be displayed upon failure&gt; , &lt;Expected value&gt; , &lt;Actual value&gt;);</a:t>
            </a:r>
            <a:endParaRPr b="0" lang="en-GB" sz="1800" spc="-1" strike="noStrike">
              <a:latin typeface="Arial"/>
            </a:endParaRPr>
          </a:p>
        </p:txBody>
      </p:sp>
      <p:sp>
        <p:nvSpPr>
          <p:cNvPr id="377"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Asserts – assertEquals</a:t>
            </a:r>
            <a:endParaRPr b="0" lang="en-GB" sz="4800" spc="-1" strike="noStrike">
              <a:latin typeface="Arial"/>
            </a:endParaRPr>
          </a:p>
        </p:txBody>
      </p:sp>
      <p:sp>
        <p:nvSpPr>
          <p:cNvPr id="378" name="CustomShape 3"/>
          <p:cNvSpPr/>
          <p:nvPr/>
        </p:nvSpPr>
        <p:spPr>
          <a:xfrm>
            <a:off x="414000" y="5118840"/>
            <a:ext cx="11403720" cy="130644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playerWinsTest</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BlackJack</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blackJack</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new</a:t>
            </a:r>
            <a:r>
              <a:rPr b="0" lang="en-GB" sz="1600" spc="-1" strike="noStrike">
                <a:solidFill>
                  <a:srgbClr val="d9e8f7"/>
                </a:solidFill>
                <a:latin typeface="Courier New"/>
                <a:ea typeface="DejaVu Sans"/>
              </a:rPr>
              <a:t> </a:t>
            </a:r>
            <a:r>
              <a:rPr b="0" lang="en-GB" sz="1600" spc="-1" strike="noStrike">
                <a:solidFill>
                  <a:srgbClr val="a7ec21"/>
                </a:solidFill>
                <a:latin typeface="Courier New"/>
                <a:ea typeface="DejaVu Sans"/>
              </a:rPr>
              <a:t>BlackJack</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assertEquals</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Player wins with 21"</a:t>
            </a:r>
            <a:r>
              <a:rPr b="0" lang="en-GB" sz="1600" spc="-1" strike="noStrike">
                <a:solidFill>
                  <a:srgbClr val="e6e6fa"/>
                </a:solidFill>
                <a:latin typeface="Courier New"/>
                <a:ea typeface="DejaVu Sans"/>
              </a:rPr>
              <a:t>,</a:t>
            </a:r>
            <a:r>
              <a:rPr b="0" lang="en-GB" sz="1600" spc="-1" strike="noStrike">
                <a:solidFill>
                  <a:srgbClr val="6897bb"/>
                </a:solidFill>
                <a:latin typeface="Courier New"/>
                <a:ea typeface="DejaVu Sans"/>
              </a:rPr>
              <a:t>21</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blackJack</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play</a:t>
            </a:r>
            <a:r>
              <a:rPr b="0" lang="en-GB" sz="1600" spc="-1" strike="noStrike">
                <a:solidFill>
                  <a:srgbClr val="f9faf4"/>
                </a:solidFill>
                <a:latin typeface="Courier New"/>
                <a:ea typeface="DejaVu Sans"/>
              </a:rPr>
              <a:t>(</a:t>
            </a:r>
            <a:r>
              <a:rPr b="0" lang="en-GB" sz="1600" spc="-1" strike="noStrike">
                <a:solidFill>
                  <a:srgbClr val="6897bb"/>
                </a:solidFill>
                <a:latin typeface="Courier New"/>
                <a:ea typeface="DejaVu Sans"/>
              </a:rPr>
              <a:t>21</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6897bb"/>
                </a:solidFill>
                <a:latin typeface="Courier New"/>
                <a:ea typeface="DejaVu Sans"/>
              </a:rPr>
              <a:t>18</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There are many overloaded variants of the assertEquals() method. Items in red are deprecated. They are as follows:</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ff0000"/>
                </a:solidFill>
                <a:latin typeface="Calibri"/>
                <a:ea typeface="DejaVu Sans"/>
              </a:rPr>
              <a:t>assertEquals(double expected, double actual);</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assertEquals(double expected, double actual, double delta);</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assertEquals(long expected, long actual);</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ff0000"/>
                </a:solidFill>
                <a:latin typeface="Calibri"/>
                <a:ea typeface="DejaVu Sans"/>
              </a:rPr>
              <a:t>assertEquals(java.lang.Object[] expecteds, java.lang.Object[] actuals);</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assertEquals(java.lang.Object expected, java.lang.Object actual);</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assertEquals(java.lang.String message, double expected, double actual, double delta);</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assertEquals(java.lang.String message, long expected, long actual);</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ff0000"/>
                </a:solidFill>
                <a:latin typeface="Calibri"/>
                <a:ea typeface="DejaVu Sans"/>
              </a:rPr>
              <a:t>assertEquals(java.lang.String message, java.lang.Object[] expecteds, java.lang.Object[] actuals);</a:t>
            </a:r>
            <a:endParaRPr b="0" lang="en-GB" sz="1800" spc="-1" strike="noStrike">
              <a:latin typeface="Arial"/>
            </a:endParaRPr>
          </a:p>
          <a:p>
            <a:pPr lvl="1" marL="622440" indent="-164160">
              <a:lnSpc>
                <a:spcPct val="100000"/>
              </a:lnSpc>
              <a:spcBef>
                <a:spcPts val="400"/>
              </a:spcBef>
              <a:spcAft>
                <a:spcPts val="400"/>
              </a:spcAft>
              <a:buClr>
                <a:srgbClr val="008fd0"/>
              </a:buClr>
              <a:buFont typeface="Arial"/>
              <a:buChar char="›"/>
            </a:pPr>
            <a:r>
              <a:rPr b="0" lang="en-GB" sz="1800" spc="-1" strike="noStrike">
                <a:solidFill>
                  <a:srgbClr val="565759"/>
                </a:solidFill>
                <a:latin typeface="Calibri"/>
                <a:ea typeface="DejaVu Sans"/>
              </a:rPr>
              <a:t>assertEquals(java.lang.String message, java.lang.Object expected, java.lang.Object actual);</a:t>
            </a:r>
            <a:endParaRPr b="0" lang="en-GB" sz="1800" spc="-1" strike="noStrike">
              <a:latin typeface="Arial"/>
            </a:endParaRPr>
          </a:p>
        </p:txBody>
      </p:sp>
      <p:sp>
        <p:nvSpPr>
          <p:cNvPr id="380" name="CustomShape 2"/>
          <p:cNvSpPr/>
          <p:nvPr/>
        </p:nvSpPr>
        <p:spPr>
          <a:xfrm>
            <a:off x="414000" y="124920"/>
            <a:ext cx="1153764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000" spc="-1" strike="noStrike">
                <a:solidFill>
                  <a:srgbClr val="ffffff"/>
                </a:solidFill>
                <a:latin typeface="Calibri"/>
                <a:ea typeface="DejaVu Sans"/>
              </a:rPr>
              <a:t>Asserts – assertEquals Overloads</a:t>
            </a:r>
            <a:endParaRPr b="0" lang="en-GB" sz="4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assertTrue and assertFalse methods can accept one or two arguments. If two arguments are used, the first one will be a message upon assert failure, the second argument will be a Boolean to be evaluated.</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structure for assertTrue and assertFalse is: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assert&lt;True|False&gt;(&lt;Message to be displayed upon failure&gt; , &lt;Boolean to be evaluated&gt;);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82" name="CustomShape 2"/>
          <p:cNvSpPr/>
          <p:nvPr/>
        </p:nvSpPr>
        <p:spPr>
          <a:xfrm>
            <a:off x="414000" y="124920"/>
            <a:ext cx="1160964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Asserts – assertTrue &amp; assertFalse</a:t>
            </a:r>
            <a:endParaRPr b="0" lang="en-GB" sz="4400" spc="-1" strike="noStrike">
              <a:latin typeface="Arial"/>
            </a:endParaRPr>
          </a:p>
        </p:txBody>
      </p:sp>
      <p:sp>
        <p:nvSpPr>
          <p:cNvPr id="383" name="CustomShape 3"/>
          <p:cNvSpPr/>
          <p:nvPr/>
        </p:nvSpPr>
        <p:spPr>
          <a:xfrm>
            <a:off x="2664000" y="3856680"/>
            <a:ext cx="6976800" cy="276660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boolIsTrueTest</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Boolean</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bool</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true</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assertTrue</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Flag Set to True"</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bool</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boolIsFalseTest</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Boolean</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bool</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false</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assertTrue</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Flag Set to False"</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bool</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assertNull and assertNotNull, like the assertTrue and assertFalse methods, accept either one or two arguments. If two are supplied, the first will be the message upon assert failure, the second being the object to be evaluated.</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structure for assertTrue and assertFalse is: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assert&lt;Null|NotNull&gt;(&lt;Message to be displayed upon failure&gt; , &lt;Object to be evaluated&gt;);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85" name="CustomShape 2"/>
          <p:cNvSpPr/>
          <p:nvPr/>
        </p:nvSpPr>
        <p:spPr>
          <a:xfrm>
            <a:off x="414000" y="124920"/>
            <a:ext cx="1140372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Asserts – assertNull &amp; assertNotNull</a:t>
            </a:r>
            <a:endParaRPr b="0" lang="en-GB" sz="4800" spc="-1" strike="noStrike">
              <a:latin typeface="Arial"/>
            </a:endParaRPr>
          </a:p>
        </p:txBody>
      </p:sp>
      <p:sp>
        <p:nvSpPr>
          <p:cNvPr id="386" name="CustomShape 3"/>
          <p:cNvSpPr/>
          <p:nvPr/>
        </p:nvSpPr>
        <p:spPr>
          <a:xfrm>
            <a:off x="2664000" y="3928680"/>
            <a:ext cx="6976440" cy="276660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objectIsNull</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null</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assertNull</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Null Object"</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obj</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objectIsNotNull</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17c6a3"/>
                </a:solidFill>
                <a:latin typeface="Courier New"/>
                <a:ea typeface="DejaVu Sans"/>
              </a:rPr>
              <a:t>"Not Null"</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assertNotNull</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Not Null Object"</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obj</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834160" y="2733120"/>
            <a:ext cx="5962320" cy="374220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What and why</a:t>
            </a:r>
            <a:endParaRPr b="0" lang="en-GB" sz="1800" spc="-1" strike="noStrike">
              <a:latin typeface="Arial"/>
            </a:endParaRPr>
          </a:p>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Annotations</a:t>
            </a:r>
            <a:endParaRPr b="0" lang="en-GB" sz="1800" spc="-1" strike="noStrike">
              <a:latin typeface="Arial"/>
            </a:endParaRPr>
          </a:p>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Order of Execution</a:t>
            </a:r>
            <a:endParaRPr b="0" lang="en-GB" sz="1800" spc="-1" strike="noStrike">
              <a:latin typeface="Arial"/>
            </a:endParaRPr>
          </a:p>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Asserts</a:t>
            </a:r>
            <a:endParaRPr b="0" lang="en-GB" sz="1800" spc="-1" strike="noStrike">
              <a:latin typeface="Arial"/>
            </a:endParaRPr>
          </a:p>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Loggers</a:t>
            </a:r>
            <a:endParaRPr b="0" lang="en-GB" sz="1800" spc="-1" strike="noStrike">
              <a:latin typeface="Arial"/>
            </a:endParaRPr>
          </a:p>
          <a:p>
            <a:pPr marL="343080" indent="-342000">
              <a:lnSpc>
                <a:spcPct val="100000"/>
              </a:lnSpc>
              <a:spcBef>
                <a:spcPts val="1001"/>
              </a:spcBef>
              <a:spcAft>
                <a:spcPts val="799"/>
              </a:spcAft>
              <a:buClr>
                <a:srgbClr val="ffffff"/>
              </a:buClr>
              <a:buFont typeface="Arial"/>
              <a:buChar char="›"/>
            </a:pPr>
            <a:r>
              <a:rPr b="0" lang="en-GB" sz="1800" spc="-1" strike="noStrike">
                <a:solidFill>
                  <a:srgbClr val="ffffff"/>
                </a:solidFill>
                <a:latin typeface="Calibri"/>
                <a:ea typeface="DejaVu Sans"/>
              </a:rPr>
              <a:t>Core</a:t>
            </a:r>
            <a:endParaRPr b="0" lang="en-GB" sz="1800" spc="-1" strike="noStrike">
              <a:latin typeface="Arial"/>
            </a:endParaRPr>
          </a:p>
        </p:txBody>
      </p:sp>
      <p:sp>
        <p:nvSpPr>
          <p:cNvPr id="333" name="CustomShape 2"/>
          <p:cNvSpPr/>
          <p:nvPr/>
        </p:nvSpPr>
        <p:spPr>
          <a:xfrm>
            <a:off x="5834160" y="1921320"/>
            <a:ext cx="5972400" cy="6253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cap="all">
                <a:solidFill>
                  <a:srgbClr val="ffffff"/>
                </a:solidFill>
                <a:latin typeface="Calibri"/>
                <a:ea typeface="DejaVu Sans"/>
              </a:rPr>
              <a:t>Contents</a:t>
            </a:r>
            <a:endParaRPr b="0" lang="en-GB" sz="4400" spc="-1" strike="noStrike">
              <a:latin typeface="Arial"/>
            </a:endParaRPr>
          </a:p>
        </p:txBody>
      </p:sp>
      <p:pic>
        <p:nvPicPr>
          <p:cNvPr id="334" name="Picture 4" descr=""/>
          <p:cNvPicPr/>
          <p:nvPr/>
        </p:nvPicPr>
        <p:blipFill>
          <a:blip r:embed="rId1"/>
          <a:stretch/>
        </p:blipFill>
        <p:spPr>
          <a:xfrm>
            <a:off x="0" y="0"/>
            <a:ext cx="5446080" cy="6856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03560" y="16808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assertSame &amp; assertNotSame methods both take two or three arguments, the message argument being optional.</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structure for assertTrue and assertFalse is: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700" spc="-1" strike="noStrike">
                <a:solidFill>
                  <a:srgbClr val="565759"/>
                </a:solidFill>
                <a:latin typeface="Calibri"/>
                <a:ea typeface="DejaVu Sans"/>
              </a:rPr>
              <a:t>assert&lt;Same|NotSame&gt;(&lt;Message to be displayed upon failure&gt; , &lt;Object comparator 1&gt; , &lt;Object comparator 2&gt;);</a:t>
            </a:r>
            <a:endParaRPr b="0" lang="en-GB" sz="1700" spc="-1" strike="noStrike">
              <a:latin typeface="Arial"/>
            </a:endParaRPr>
          </a:p>
          <a:p>
            <a:pPr>
              <a:lnSpc>
                <a:spcPct val="100000"/>
              </a:lnSpc>
              <a:spcBef>
                <a:spcPts val="1001"/>
              </a:spcBef>
              <a:spcAft>
                <a:spcPts val="1001"/>
              </a:spcAft>
            </a:pPr>
            <a:endParaRPr b="0" lang="en-GB" sz="1700" spc="-1" strike="noStrike">
              <a:latin typeface="Arial"/>
            </a:endParaRPr>
          </a:p>
        </p:txBody>
      </p:sp>
      <p:sp>
        <p:nvSpPr>
          <p:cNvPr id="388" name="CustomShape 2"/>
          <p:cNvSpPr/>
          <p:nvPr/>
        </p:nvSpPr>
        <p:spPr>
          <a:xfrm>
            <a:off x="414000" y="124920"/>
            <a:ext cx="1158444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Asserts – assertSame &amp; assertNotSame </a:t>
            </a:r>
            <a:endParaRPr b="0" lang="en-GB" sz="4800" spc="-1" strike="noStrike">
              <a:latin typeface="Arial"/>
            </a:endParaRPr>
          </a:p>
        </p:txBody>
      </p:sp>
      <p:sp>
        <p:nvSpPr>
          <p:cNvPr id="389" name="CustomShape 3"/>
          <p:cNvSpPr/>
          <p:nvPr/>
        </p:nvSpPr>
        <p:spPr>
          <a:xfrm>
            <a:off x="1630080" y="3603960"/>
            <a:ext cx="8971560" cy="325332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objectsAreSameTest</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obj1</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17c6a3"/>
                </a:solidFill>
                <a:latin typeface="Courier New"/>
                <a:ea typeface="DejaVu Sans"/>
              </a:rPr>
              <a:t>"alpha beta"</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obj2</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fbf26"/>
                </a:solidFill>
                <a:latin typeface="Courier New"/>
                <a:ea typeface="DejaVu Sans"/>
              </a:rPr>
              <a:t>obj1</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assertSame</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Both objects are the same"</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obj1</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fbf26"/>
                </a:solidFill>
                <a:latin typeface="Courier New"/>
                <a:ea typeface="DejaVu Sans"/>
              </a:rPr>
              <a:t>obj2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objectsAreNotSame</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obj1</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17c6a3"/>
                </a:solidFill>
                <a:latin typeface="Courier New"/>
                <a:ea typeface="DejaVu Sans"/>
              </a:rPr>
              <a:t>"alpha beta"</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Object</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obj2</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17c6a3"/>
                </a:solidFill>
                <a:latin typeface="Courier New"/>
                <a:ea typeface="DejaVu Sans"/>
              </a:rPr>
              <a:t>"charlie delta"</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assertNotSame</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"Expected: Both objects are the same"</a:t>
            </a:r>
            <a:r>
              <a:rPr b="0" lang="en-GB" sz="1600" spc="-1" strike="noStrike">
                <a:solidFill>
                  <a:srgbClr val="e6e6fa"/>
                </a:solidFill>
                <a:latin typeface="Courier New"/>
                <a:ea typeface="DejaVu Sans"/>
              </a:rPr>
              <a:t>,</a:t>
            </a:r>
            <a:r>
              <a:rPr b="0" lang="en-GB" sz="1600" spc="-1" strike="noStrike">
                <a:solidFill>
                  <a:srgbClr val="ffbf26"/>
                </a:solidFill>
                <a:latin typeface="Courier New"/>
                <a:ea typeface="DejaVu Sans"/>
              </a:rPr>
              <a:t>obj1</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fbf26"/>
                </a:solidFill>
                <a:latin typeface="Courier New"/>
                <a:ea typeface="DejaVu Sans"/>
              </a:rPr>
              <a:t>obj2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fail method is used to outright fail a test, often used after some logical evaluation that cannot be condensed in to a single assert method. The fail method takes zero or one argument, the argument being a message to display.</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structure for assertTrue and assertFalse is: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fail(&lt;Message to be displayed upon failure&gt;);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91" name="CustomShape 2"/>
          <p:cNvSpPr/>
          <p:nvPr/>
        </p:nvSpPr>
        <p:spPr>
          <a:xfrm>
            <a:off x="414000" y="124920"/>
            <a:ext cx="1158444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Asserts – fail</a:t>
            </a:r>
            <a:endParaRPr b="0" lang="en-GB" sz="4800" spc="-1" strike="noStrike">
              <a:latin typeface="Arial"/>
            </a:endParaRPr>
          </a:p>
        </p:txBody>
      </p:sp>
      <p:sp>
        <p:nvSpPr>
          <p:cNvPr id="392" name="CustomShape 3"/>
          <p:cNvSpPr/>
          <p:nvPr/>
        </p:nvSpPr>
        <p:spPr>
          <a:xfrm>
            <a:off x="3048480" y="3816000"/>
            <a:ext cx="6094800" cy="300924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1" lang="en-GB" sz="1200" spc="-1" strike="noStrike">
                <a:solidFill>
                  <a:srgbClr val="d9e8f7"/>
                </a:solidFill>
                <a:latin typeface="Monospace"/>
                <a:ea typeface="Monospace"/>
              </a:rPr>
              <a:t>	</a:t>
            </a:r>
            <a:r>
              <a:rPr b="1" i="1" lang="en-GB" sz="1200" spc="-1" strike="noStrike">
                <a:solidFill>
                  <a:srgbClr val="a0a0a0"/>
                </a:solidFill>
                <a:latin typeface="Monospace"/>
                <a:ea typeface="Monospace"/>
              </a:rPr>
              <a:t>@Test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public</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void</a:t>
            </a:r>
            <a:r>
              <a:rPr b="1" lang="en-GB" sz="1200" spc="-1" strike="noStrike">
                <a:solidFill>
                  <a:srgbClr val="d9e8f7"/>
                </a:solidFill>
                <a:latin typeface="Monospace"/>
                <a:ea typeface="Monospace"/>
              </a:rPr>
              <a:t> </a:t>
            </a:r>
            <a:r>
              <a:rPr b="1" lang="en-GB" sz="1200" spc="-1" strike="noStrike">
                <a:solidFill>
                  <a:srgbClr val="1eb540"/>
                </a:solidFill>
                <a:latin typeface="Monospace"/>
                <a:ea typeface="Monospace"/>
              </a:rPr>
              <a:t>failTest</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if</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r>
              <a:rPr b="1" lang="en-GB" sz="1200" spc="-1" strike="noStrike">
                <a:solidFill>
                  <a:srgbClr val="cc6c1d"/>
                </a:solidFill>
                <a:latin typeface="Monospace"/>
                <a:ea typeface="Monospace"/>
              </a:rPr>
              <a:t>false</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i="1" lang="en-GB" sz="1200" spc="-1" strike="noStrike">
                <a:solidFill>
                  <a:srgbClr val="96ec3f"/>
                </a:solidFill>
                <a:latin typeface="Monospace"/>
                <a:ea typeface="Monospace"/>
              </a:rPr>
              <a:t>fail</a:t>
            </a:r>
            <a:r>
              <a:rPr b="1" lang="en-GB" sz="1200" spc="-1" strike="noStrike">
                <a:solidFill>
                  <a:srgbClr val="f9faf4"/>
                </a:solidFill>
                <a:latin typeface="Monospace"/>
                <a:ea typeface="Monospace"/>
              </a:rPr>
              <a:t>()</a:t>
            </a:r>
            <a:r>
              <a:rPr b="1" lang="en-GB" sz="1200" spc="-1" strike="noStrike">
                <a:solidFill>
                  <a:srgbClr val="e6e6fa"/>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else</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i="1" lang="en-GB" sz="1200" spc="-1" strike="noStrike">
                <a:solidFill>
                  <a:srgbClr val="96ec3f"/>
                </a:solidFill>
                <a:latin typeface="Monospace"/>
                <a:ea typeface="Monospace"/>
              </a:rPr>
              <a:t>assertTrue</a:t>
            </a:r>
            <a:r>
              <a:rPr b="1" lang="en-GB" sz="1200" spc="-1" strike="noStrike">
                <a:solidFill>
                  <a:srgbClr val="f9faf4"/>
                </a:solidFill>
                <a:latin typeface="Monospace"/>
                <a:ea typeface="Monospace"/>
              </a:rPr>
              <a:t>(</a:t>
            </a:r>
            <a:r>
              <a:rPr b="1" lang="en-GB" sz="1200" spc="-1" strike="noStrike">
                <a:solidFill>
                  <a:srgbClr val="cc6c1d"/>
                </a:solidFill>
                <a:latin typeface="Monospace"/>
                <a:ea typeface="Monospace"/>
              </a:rPr>
              <a:t>true</a:t>
            </a:r>
            <a:r>
              <a:rPr b="1" lang="en-GB" sz="1200" spc="-1" strike="noStrike">
                <a:solidFill>
                  <a:srgbClr val="f9faf4"/>
                </a:solidFill>
                <a:latin typeface="Monospace"/>
                <a:ea typeface="Monospace"/>
              </a:rPr>
              <a:t>)</a:t>
            </a:r>
            <a:r>
              <a:rPr b="1" lang="en-GB" sz="1200" spc="-1" strike="noStrike">
                <a:solidFill>
                  <a:srgbClr val="e6e6fa"/>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i="1" lang="en-GB" sz="1200" spc="-1" strike="noStrike">
                <a:solidFill>
                  <a:srgbClr val="a0a0a0"/>
                </a:solidFill>
                <a:latin typeface="Monospace"/>
                <a:ea typeface="Monospace"/>
              </a:rPr>
              <a:t>@Test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public</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void</a:t>
            </a:r>
            <a:r>
              <a:rPr b="1" lang="en-GB" sz="1200" spc="-1" strike="noStrike">
                <a:solidFill>
                  <a:srgbClr val="d9e8f7"/>
                </a:solidFill>
                <a:latin typeface="Monospace"/>
                <a:ea typeface="Monospace"/>
              </a:rPr>
              <a:t> </a:t>
            </a:r>
            <a:r>
              <a:rPr b="1" lang="en-GB" sz="1200" spc="-1" strike="noStrike">
                <a:solidFill>
                  <a:srgbClr val="1eb540"/>
                </a:solidFill>
                <a:latin typeface="Monospace"/>
                <a:ea typeface="Monospace"/>
              </a:rPr>
              <a:t>failTestMessage</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if</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r>
              <a:rPr b="1" lang="en-GB" sz="1200" spc="-1" strike="noStrike">
                <a:solidFill>
                  <a:srgbClr val="cc6c1d"/>
                </a:solidFill>
                <a:latin typeface="Monospace"/>
                <a:ea typeface="Monospace"/>
              </a:rPr>
              <a:t>false</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i="1" lang="en-GB" sz="1200" spc="-1" strike="noStrike">
                <a:solidFill>
                  <a:srgbClr val="96ec3f"/>
                </a:solidFill>
                <a:latin typeface="Monospace"/>
                <a:ea typeface="Monospace"/>
              </a:rPr>
              <a:t>fail</a:t>
            </a:r>
            <a:r>
              <a:rPr b="1" lang="en-GB" sz="1200" spc="-1" strike="noStrike">
                <a:solidFill>
                  <a:srgbClr val="f9faf4"/>
                </a:solidFill>
                <a:latin typeface="Monospace"/>
                <a:ea typeface="Monospace"/>
              </a:rPr>
              <a:t>(</a:t>
            </a:r>
            <a:r>
              <a:rPr b="1" lang="en-GB" sz="1200" spc="-1" strike="noStrike">
                <a:solidFill>
                  <a:srgbClr val="17c6a3"/>
                </a:solidFill>
                <a:latin typeface="Monospace"/>
                <a:ea typeface="Monospace"/>
              </a:rPr>
              <a:t>"Failed to do something"</a:t>
            </a:r>
            <a:r>
              <a:rPr b="1" lang="en-GB" sz="1200" spc="-1" strike="noStrike">
                <a:solidFill>
                  <a:srgbClr val="f9faf4"/>
                </a:solidFill>
                <a:latin typeface="Monospace"/>
                <a:ea typeface="Monospace"/>
              </a:rPr>
              <a:t>)</a:t>
            </a:r>
            <a:r>
              <a:rPr b="1" lang="en-GB" sz="1200" spc="-1" strike="noStrike">
                <a:solidFill>
                  <a:srgbClr val="e6e6fa"/>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r>
              <a:rPr b="1" lang="en-GB" sz="1200" spc="-1" strike="noStrike">
                <a:solidFill>
                  <a:srgbClr val="d9e8f7"/>
                </a:solidFill>
                <a:latin typeface="Monospace"/>
                <a:ea typeface="Monospace"/>
              </a:rPr>
              <a:t> </a:t>
            </a:r>
            <a:r>
              <a:rPr b="1" lang="en-GB" sz="1200" spc="-1" strike="noStrike">
                <a:solidFill>
                  <a:srgbClr val="cc6c1d"/>
                </a:solidFill>
                <a:latin typeface="Monospace"/>
                <a:ea typeface="Monospace"/>
              </a:rPr>
              <a:t>else</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i="1" lang="en-GB" sz="1200" spc="-1" strike="noStrike">
                <a:solidFill>
                  <a:srgbClr val="96ec3f"/>
                </a:solidFill>
                <a:latin typeface="Monospace"/>
                <a:ea typeface="Monospace"/>
              </a:rPr>
              <a:t>assertTrue</a:t>
            </a:r>
            <a:r>
              <a:rPr b="1" lang="en-GB" sz="1200" spc="-1" strike="noStrike">
                <a:solidFill>
                  <a:srgbClr val="f9faf4"/>
                </a:solidFill>
                <a:latin typeface="Monospace"/>
                <a:ea typeface="Monospace"/>
              </a:rPr>
              <a:t>(</a:t>
            </a:r>
            <a:r>
              <a:rPr b="1" lang="en-GB" sz="1200" spc="-1" strike="noStrike">
                <a:solidFill>
                  <a:srgbClr val="cc6c1d"/>
                </a:solidFill>
                <a:latin typeface="Monospace"/>
                <a:ea typeface="Monospace"/>
              </a:rPr>
              <a:t>true</a:t>
            </a:r>
            <a:r>
              <a:rPr b="1" lang="en-GB" sz="1200" spc="-1" strike="noStrike">
                <a:solidFill>
                  <a:srgbClr val="f9faf4"/>
                </a:solidFill>
                <a:latin typeface="Monospace"/>
                <a:ea typeface="Monospace"/>
              </a:rPr>
              <a:t>)</a:t>
            </a:r>
            <a:r>
              <a:rPr b="1" lang="en-GB" sz="1200" spc="-1" strike="noStrike">
                <a:solidFill>
                  <a:srgbClr val="e6e6fa"/>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a:p>
            <a:pPr>
              <a:lnSpc>
                <a:spcPct val="100000"/>
              </a:lnSpc>
            </a:pPr>
            <a:r>
              <a:rPr b="1" lang="en-GB" sz="1200" spc="-1" strike="noStrike">
                <a:solidFill>
                  <a:srgbClr val="d9e8f7"/>
                </a:solidFill>
                <a:latin typeface="Monospace"/>
                <a:ea typeface="Monospace"/>
              </a:rPr>
              <a:t>	</a:t>
            </a:r>
            <a:r>
              <a:rPr b="1" lang="en-GB" sz="1200" spc="-1" strike="noStrike">
                <a:solidFill>
                  <a:srgbClr val="f9faf4"/>
                </a:solidFill>
                <a:latin typeface="Monospace"/>
                <a:ea typeface="Monospace"/>
              </a:rPr>
              <a:t>}</a:t>
            </a:r>
            <a:endParaRPr b="0" lang="en-GB"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1141200" y="349200"/>
            <a:ext cx="8214120" cy="6122520"/>
          </a:xfrm>
          <a:prstGeom prst="rect">
            <a:avLst/>
          </a:prstGeom>
          <a:noFill/>
          <a:ln>
            <a:noFill/>
          </a:ln>
        </p:spPr>
        <p:style>
          <a:lnRef idx="0"/>
          <a:fillRef idx="0"/>
          <a:effectRef idx="0"/>
          <a:fontRef idx="minor"/>
        </p:style>
      </p:sp>
      <p:sp>
        <p:nvSpPr>
          <p:cNvPr id="394" name="CustomShape 2"/>
          <p:cNvSpPr/>
          <p:nvPr/>
        </p:nvSpPr>
        <p:spPr>
          <a:xfrm rot="16200000">
            <a:off x="-3116520" y="3284280"/>
            <a:ext cx="7018920" cy="29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800" spc="293" strike="noStrike" cap="all">
                <a:solidFill>
                  <a:srgbClr val="ffffff"/>
                </a:solidFill>
                <a:latin typeface="Calibri"/>
                <a:ea typeface="DejaVu Sans"/>
              </a:rPr>
              <a:t>loggers</a:t>
            </a:r>
            <a:endParaRPr b="0" lang="en-GB" sz="1800" spc="-1" strike="noStrike">
              <a:latin typeface="Arial"/>
            </a:endParaRPr>
          </a:p>
        </p:txBody>
      </p:sp>
      <p:sp>
        <p:nvSpPr>
          <p:cNvPr id="395" name="CustomShape 3"/>
          <p:cNvSpPr/>
          <p:nvPr/>
        </p:nvSpPr>
        <p:spPr>
          <a:xfrm>
            <a:off x="9528840" y="932400"/>
            <a:ext cx="2504160" cy="4718520"/>
          </a:xfrm>
          <a:prstGeom prst="rect">
            <a:avLst/>
          </a:prstGeom>
          <a:noFill/>
          <a:ln>
            <a:noFill/>
          </a:ln>
        </p:spPr>
        <p:style>
          <a:lnRef idx="0"/>
          <a:fillRef idx="0"/>
          <a:effectRef idx="0"/>
          <a:fontRef idx="minor"/>
        </p:style>
        <p:txBody>
          <a:bodyPr lIns="90000" rIns="90000" tIns="45000" bIns="45000" anchor="b"/>
          <a:p>
            <a:pPr>
              <a:lnSpc>
                <a:spcPct val="100000"/>
              </a:lnSpc>
              <a:spcBef>
                <a:spcPts val="1001"/>
              </a:spcBef>
              <a:spcAft>
                <a:spcPts val="799"/>
              </a:spcAft>
            </a:pPr>
            <a:r>
              <a:rPr b="0" lang="en-GB" sz="1800" spc="-1" strike="noStrike">
                <a:solidFill>
                  <a:srgbClr val="565759"/>
                </a:solidFill>
                <a:latin typeface="Calibri"/>
                <a:ea typeface="DejaVu Sans"/>
              </a:rPr>
              <a:t>Although LOGGER is native to Java, and not JUnit specifically, it is useful to implement when running tests.</a:t>
            </a:r>
            <a:endParaRPr b="0" lang="en-GB" sz="1800" spc="-1" strike="noStrike">
              <a:latin typeface="Arial"/>
            </a:endParaRPr>
          </a:p>
          <a:p>
            <a:pPr>
              <a:lnSpc>
                <a:spcPct val="100000"/>
              </a:lnSpc>
              <a:spcBef>
                <a:spcPts val="1001"/>
              </a:spcBef>
              <a:spcAft>
                <a:spcPts val="799"/>
              </a:spcAft>
            </a:pPr>
            <a:r>
              <a:rPr b="0" lang="en-GB" sz="1800" spc="-1" strike="noStrike">
                <a:solidFill>
                  <a:srgbClr val="565759"/>
                </a:solidFill>
                <a:latin typeface="Calibri"/>
                <a:ea typeface="DejaVu Sans"/>
              </a:rPr>
              <a:t>Start with creating a static final LOGGER and a FileHandler – with these two, we can write data to a file.</a:t>
            </a:r>
            <a:endParaRPr b="0" lang="en-GB" sz="1800" spc="-1" strike="noStrike">
              <a:latin typeface="Arial"/>
            </a:endParaRPr>
          </a:p>
          <a:p>
            <a:pPr>
              <a:lnSpc>
                <a:spcPct val="100000"/>
              </a:lnSpc>
              <a:spcBef>
                <a:spcPts val="1001"/>
              </a:spcBef>
              <a:spcAft>
                <a:spcPts val="799"/>
              </a:spcAft>
            </a:pPr>
            <a:r>
              <a:rPr b="0" lang="en-GB" sz="1800" spc="-1" strike="noStrike">
                <a:solidFill>
                  <a:srgbClr val="565759"/>
                </a:solidFill>
                <a:latin typeface="Calibri"/>
                <a:ea typeface="DejaVu Sans"/>
              </a:rPr>
              <a:t>The granularity of data that is written to the file is dependent on the log level that has been set.</a:t>
            </a:r>
            <a:endParaRPr b="0" lang="en-GB" sz="1800" spc="-1" strike="noStrike">
              <a:latin typeface="Arial"/>
            </a:endParaRPr>
          </a:p>
          <a:p>
            <a:pPr>
              <a:lnSpc>
                <a:spcPct val="100000"/>
              </a:lnSpc>
              <a:spcBef>
                <a:spcPts val="1001"/>
              </a:spcBef>
              <a:spcAft>
                <a:spcPts val="799"/>
              </a:spcAft>
            </a:pPr>
            <a:endParaRPr b="0" lang="en-GB" sz="1800" spc="-1" strike="noStrike">
              <a:latin typeface="Arial"/>
            </a:endParaRPr>
          </a:p>
        </p:txBody>
      </p:sp>
      <p:sp>
        <p:nvSpPr>
          <p:cNvPr id="396" name="CustomShape 4"/>
          <p:cNvSpPr/>
          <p:nvPr/>
        </p:nvSpPr>
        <p:spPr>
          <a:xfrm>
            <a:off x="829800" y="282600"/>
            <a:ext cx="8525520" cy="612468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800" spc="-1" strike="noStrike">
                <a:solidFill>
                  <a:srgbClr val="cc7832"/>
                </a:solidFill>
                <a:latin typeface="Courier New"/>
                <a:ea typeface="DejaVu Sans"/>
              </a:rPr>
              <a:t>public</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class</a:t>
            </a:r>
            <a:r>
              <a:rPr b="0" lang="en-GB" sz="1800" spc="-1" strike="noStrike">
                <a:solidFill>
                  <a:srgbClr val="d9e8f7"/>
                </a:solidFill>
                <a:latin typeface="Courier New"/>
                <a:ea typeface="DejaVu Sans"/>
              </a:rPr>
              <a:t> </a:t>
            </a:r>
            <a:r>
              <a:rPr b="0" lang="en-GB" sz="1800" spc="-1" strike="noStrike">
                <a:solidFill>
                  <a:srgbClr val="1290c3"/>
                </a:solidFill>
                <a:latin typeface="Courier New"/>
                <a:ea typeface="DejaVu Sans"/>
              </a:rPr>
              <a:t>TestLogDemo</a:t>
            </a:r>
            <a:r>
              <a:rPr b="0" lang="en-GB" sz="1800" spc="-1" strike="noStrike">
                <a:solidFill>
                  <a:srgbClr val="d9e8f7"/>
                </a:solidFill>
                <a:latin typeface="Courier New"/>
                <a:ea typeface="DejaVu Sans"/>
              </a:rPr>
              <a:t> </a:t>
            </a:r>
            <a:r>
              <a:rPr b="0" lang="en-GB" sz="1800" spc="-1" strike="noStrike">
                <a:solidFill>
                  <a:srgbClr val="f9faf4"/>
                </a:solidFill>
                <a:latin typeface="Courier New"/>
                <a:ea typeface="DejaVu Sans"/>
              </a:rPr>
              <a:t>{</a:t>
            </a:r>
            <a:endParaRPr b="0" lang="en-GB" sz="1800" spc="-1" strike="noStrike">
              <a:latin typeface="Arial"/>
            </a:endParaRPr>
          </a:p>
          <a:p>
            <a:pPr marL="457200">
              <a:lnSpc>
                <a:spcPct val="100000"/>
              </a:lnSpc>
            </a:pPr>
            <a:r>
              <a:rPr b="0" lang="en-GB" sz="1800" spc="-1" strike="noStrike">
                <a:solidFill>
                  <a:srgbClr val="cc7832"/>
                </a:solidFill>
                <a:latin typeface="Courier New"/>
                <a:ea typeface="DejaVu Sans"/>
              </a:rPr>
              <a:t>private</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static</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final</a:t>
            </a:r>
            <a:r>
              <a:rPr b="0" lang="en-GB" sz="1800" spc="-1" strike="noStrike">
                <a:solidFill>
                  <a:srgbClr val="d9e8f7"/>
                </a:solidFill>
                <a:latin typeface="Courier New"/>
                <a:ea typeface="DejaVu Sans"/>
              </a:rPr>
              <a:t> </a:t>
            </a:r>
            <a:r>
              <a:rPr b="0" lang="en-GB" sz="1800" spc="-1" strike="noStrike">
                <a:solidFill>
                  <a:srgbClr val="1290c3"/>
                </a:solidFill>
                <a:latin typeface="Courier New"/>
                <a:ea typeface="DejaVu Sans"/>
              </a:rPr>
              <a:t>Logger</a:t>
            </a:r>
            <a:r>
              <a:rPr b="0" lang="en-GB" sz="1800" spc="-1" strike="noStrike">
                <a:solidFill>
                  <a:srgbClr val="d9e8f7"/>
                </a:solidFill>
                <a:latin typeface="Courier New"/>
                <a:ea typeface="DejaVu Sans"/>
              </a:rPr>
              <a:t> </a:t>
            </a:r>
            <a:r>
              <a:rPr b="0" lang="en-GB" sz="1800" spc="-1" strike="noStrike">
                <a:solidFill>
                  <a:srgbClr val="8ddaf8"/>
                </a:solidFill>
                <a:latin typeface="Courier New"/>
                <a:ea typeface="DejaVu Sans"/>
              </a:rPr>
              <a:t>LOGGER</a:t>
            </a:r>
            <a:r>
              <a:rPr b="0" lang="en-GB" sz="1800" spc="-1" strike="noStrike">
                <a:solidFill>
                  <a:srgbClr val="d9e8f7"/>
                </a:solidFill>
                <a:latin typeface="Courier New"/>
                <a:ea typeface="DejaVu Sans"/>
              </a:rPr>
              <a:t> </a:t>
            </a:r>
            <a:r>
              <a:rPr b="0" lang="en-GB" sz="1800" spc="-1" strike="noStrike">
                <a:solidFill>
                  <a:srgbClr val="e6e6fa"/>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1290c3"/>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96ec3f"/>
                </a:solidFill>
                <a:latin typeface="Courier New"/>
                <a:ea typeface="DejaVu Sans"/>
              </a:rPr>
              <a:t>getLogger</a:t>
            </a:r>
            <a:r>
              <a:rPr b="0" lang="en-GB" sz="1800" spc="-1" strike="noStrike">
                <a:solidFill>
                  <a:srgbClr val="f9faf4"/>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d9e8f7"/>
                </a:solidFill>
                <a:latin typeface="Courier New"/>
                <a:ea typeface="DejaVu Sans"/>
              </a:rPr>
              <a:t>	</a:t>
            </a:r>
            <a:r>
              <a:rPr b="0" lang="en-GB" sz="1800" spc="-1" strike="noStrike">
                <a:solidFill>
                  <a:srgbClr val="1290c3"/>
                </a:solidFill>
                <a:latin typeface="Courier New"/>
                <a:ea typeface="DejaVu Sans"/>
              </a:rPr>
              <a:t>TestLogDemo</a:t>
            </a:r>
            <a:r>
              <a:rPr b="0" lang="en-GB" sz="1800" spc="-1" strike="noStrike">
                <a:solidFill>
                  <a:srgbClr val="e6e6fa"/>
                </a:solidFill>
                <a:latin typeface="Courier New"/>
                <a:ea typeface="DejaVu Sans"/>
              </a:rPr>
              <a:t>.</a:t>
            </a:r>
            <a:r>
              <a:rPr b="0" lang="en-GB" sz="1800" spc="-1" strike="noStrike">
                <a:solidFill>
                  <a:srgbClr val="cc7832"/>
                </a:solidFill>
                <a:latin typeface="Courier New"/>
                <a:ea typeface="DejaVu Sans"/>
              </a:rPr>
              <a:t>class</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getName</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457200">
              <a:lnSpc>
                <a:spcPct val="100000"/>
              </a:lnSpc>
            </a:pPr>
            <a:r>
              <a:rPr b="0" lang="en-GB" sz="1800" spc="-1" strike="noStrike">
                <a:solidFill>
                  <a:srgbClr val="1290c3"/>
                </a:solidFill>
                <a:latin typeface="Courier New"/>
                <a:ea typeface="DejaVu Sans"/>
              </a:rPr>
              <a:t>FileHandler</a:t>
            </a:r>
            <a:r>
              <a:rPr b="0" lang="en-GB" sz="1800" spc="-1" strike="noStrike">
                <a:solidFill>
                  <a:srgbClr val="d9e8f7"/>
                </a:solidFill>
                <a:latin typeface="Courier New"/>
                <a:ea typeface="DejaVu Sans"/>
              </a:rPr>
              <a:t> </a:t>
            </a:r>
            <a:r>
              <a:rPr b="0" lang="en-GB" sz="1800" spc="-1" strike="noStrike">
                <a:solidFill>
                  <a:srgbClr val="66e1f8"/>
                </a:solidFill>
                <a:latin typeface="Courier New"/>
                <a:ea typeface="DejaVu Sans"/>
              </a:rPr>
              <a:t>fh</a:t>
            </a:r>
            <a:r>
              <a:rPr b="0" lang="en-GB" sz="1800" spc="-1" strike="noStrike">
                <a:solidFill>
                  <a:srgbClr val="e6e6fa"/>
                </a:solidFill>
                <a:latin typeface="Courier New"/>
                <a:ea typeface="DejaVu Sans"/>
              </a:rPr>
              <a:t>;</a:t>
            </a:r>
            <a:endParaRPr b="0" lang="en-GB" sz="1800" spc="-1" strike="noStrike">
              <a:latin typeface="Arial"/>
            </a:endParaRPr>
          </a:p>
          <a:p>
            <a:pPr marL="457200">
              <a:lnSpc>
                <a:spcPct val="100000"/>
              </a:lnSpc>
            </a:pPr>
            <a:endParaRPr b="0" lang="en-GB" sz="1800" spc="-1" strike="noStrike">
              <a:latin typeface="Arial"/>
            </a:endParaRPr>
          </a:p>
          <a:p>
            <a:pPr marL="457200">
              <a:lnSpc>
                <a:spcPct val="100000"/>
              </a:lnSpc>
            </a:pPr>
            <a:r>
              <a:rPr b="0" lang="en-GB" sz="1800" spc="-1" strike="noStrike">
                <a:solidFill>
                  <a:srgbClr val="ff9393"/>
                </a:solidFill>
                <a:latin typeface="Courier New"/>
                <a:ea typeface="DejaVu Sans"/>
              </a:rPr>
              <a:t>@Test</a:t>
            </a:r>
            <a:endParaRPr b="0" lang="en-GB" sz="1800" spc="-1" strike="noStrike">
              <a:latin typeface="Arial"/>
            </a:endParaRPr>
          </a:p>
          <a:p>
            <a:pPr marL="457200">
              <a:lnSpc>
                <a:spcPct val="100000"/>
              </a:lnSpc>
            </a:pPr>
            <a:r>
              <a:rPr b="0" lang="en-GB" sz="1800" spc="-1" strike="noStrike">
                <a:solidFill>
                  <a:srgbClr val="cc7832"/>
                </a:solidFill>
                <a:latin typeface="Courier New"/>
                <a:ea typeface="DejaVu Sans"/>
              </a:rPr>
              <a:t>public</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void</a:t>
            </a:r>
            <a:r>
              <a:rPr b="0" lang="en-GB" sz="1800" spc="-1" strike="noStrike">
                <a:solidFill>
                  <a:srgbClr val="d9e8f7"/>
                </a:solidFill>
                <a:latin typeface="Courier New"/>
                <a:ea typeface="DejaVu Sans"/>
              </a:rPr>
              <a:t> </a:t>
            </a:r>
            <a:r>
              <a:rPr b="0" lang="en-GB" sz="1800" spc="-1" strike="noStrike">
                <a:solidFill>
                  <a:srgbClr val="1eb540"/>
                </a:solidFill>
                <a:latin typeface="Courier New"/>
                <a:ea typeface="DejaVu Sans"/>
              </a:rPr>
              <a:t>test1</a:t>
            </a:r>
            <a:r>
              <a:rPr b="0" lang="en-GB" sz="1800" spc="-1" strike="noStrike">
                <a:solidFill>
                  <a:srgbClr val="f9faf4"/>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f9faf4"/>
                </a:solidFill>
                <a:latin typeface="Courier New"/>
                <a:ea typeface="DejaVu Sans"/>
              </a:rPr>
              <a:t>{</a:t>
            </a:r>
            <a:endParaRPr b="0" lang="en-GB" sz="1800" spc="-1" strike="noStrike">
              <a:latin typeface="Arial"/>
            </a:endParaRPr>
          </a:p>
          <a:p>
            <a:pPr marL="914400">
              <a:lnSpc>
                <a:spcPct val="100000"/>
              </a:lnSpc>
            </a:pPr>
            <a:r>
              <a:rPr b="0" lang="en-GB" sz="1800" spc="-1" strike="noStrike">
                <a:solidFill>
                  <a:srgbClr val="cc7832"/>
                </a:solidFill>
                <a:latin typeface="Courier New"/>
                <a:ea typeface="DejaVu Sans"/>
              </a:rPr>
              <a:t>try</a:t>
            </a:r>
            <a:r>
              <a:rPr b="0" lang="en-GB" sz="1800" spc="-1" strike="noStrike">
                <a:solidFill>
                  <a:srgbClr val="d9e8f7"/>
                </a:solidFill>
                <a:latin typeface="Courier New"/>
                <a:ea typeface="DejaVu Sans"/>
              </a:rPr>
              <a:t> </a:t>
            </a:r>
            <a:r>
              <a:rPr b="0" lang="en-GB" sz="1800" spc="-1" strike="noStrike">
                <a:solidFill>
                  <a:srgbClr val="f9faf4"/>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66e1f8"/>
                </a:solidFill>
                <a:latin typeface="Courier New"/>
                <a:ea typeface="DejaVu Sans"/>
              </a:rPr>
              <a:t>fh</a:t>
            </a:r>
            <a:r>
              <a:rPr b="0" lang="en-GB" sz="1800" spc="-1" strike="noStrike">
                <a:solidFill>
                  <a:srgbClr val="d9e8f7"/>
                </a:solidFill>
                <a:latin typeface="Courier New"/>
                <a:ea typeface="DejaVu Sans"/>
              </a:rPr>
              <a:t> </a:t>
            </a:r>
            <a:r>
              <a:rPr b="0" lang="en-GB" sz="1800" spc="-1" strike="noStrike">
                <a:solidFill>
                  <a:srgbClr val="e6e6fa"/>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new</a:t>
            </a:r>
            <a:r>
              <a:rPr b="0" lang="en-GB" sz="1800" spc="-1" strike="noStrike">
                <a:solidFill>
                  <a:srgbClr val="d9e8f7"/>
                </a:solidFill>
                <a:latin typeface="Courier New"/>
                <a:ea typeface="DejaVu Sans"/>
              </a:rPr>
              <a:t> </a:t>
            </a:r>
            <a:r>
              <a:rPr b="0" lang="en-GB" sz="1800" spc="-1" strike="noStrike">
                <a:solidFill>
                  <a:srgbClr val="a7ec21"/>
                </a:solidFill>
                <a:latin typeface="Courier New"/>
                <a:ea typeface="DejaVu Sans"/>
              </a:rPr>
              <a:t>FileHandler</a:t>
            </a:r>
            <a:r>
              <a:rPr b="0" lang="en-GB" sz="1800" spc="-1" strike="noStrike">
                <a:solidFill>
                  <a:srgbClr val="f9faf4"/>
                </a:solidFill>
                <a:latin typeface="Courier New"/>
                <a:ea typeface="DejaVu Sans"/>
              </a:rPr>
              <a:t>(</a:t>
            </a:r>
            <a:r>
              <a:rPr b="0" lang="en-GB" sz="1800" spc="-1" strike="noStrike">
                <a:solidFill>
                  <a:srgbClr val="17c6a3"/>
                </a:solidFill>
                <a:latin typeface="Courier New"/>
                <a:ea typeface="DejaVu Sans"/>
              </a:rPr>
              <a:t>"mylog.txt"</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66e1f8"/>
                </a:solidFill>
                <a:latin typeface="Courier New"/>
                <a:ea typeface="DejaVu Sans"/>
              </a:rPr>
              <a:t>fh</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setFormatter</a:t>
            </a:r>
            <a:r>
              <a:rPr b="0" lang="en-GB" sz="1800" spc="-1" strike="noStrike">
                <a:solidFill>
                  <a:srgbClr val="f9faf4"/>
                </a:solidFill>
                <a:latin typeface="Courier New"/>
                <a:ea typeface="DejaVu Sans"/>
              </a:rPr>
              <a:t>(</a:t>
            </a:r>
            <a:r>
              <a:rPr b="0" lang="en-GB" sz="1800" spc="-1" strike="noStrike">
                <a:solidFill>
                  <a:srgbClr val="cc7832"/>
                </a:solidFill>
                <a:latin typeface="Courier New"/>
                <a:ea typeface="DejaVu Sans"/>
              </a:rPr>
              <a:t>new</a:t>
            </a:r>
            <a:r>
              <a:rPr b="0" lang="en-GB" sz="1800" spc="-1" strike="noStrike">
                <a:solidFill>
                  <a:srgbClr val="d9e8f7"/>
                </a:solidFill>
                <a:latin typeface="Courier New"/>
                <a:ea typeface="DejaVu Sans"/>
              </a:rPr>
              <a:t> </a:t>
            </a:r>
            <a:r>
              <a:rPr b="0" lang="en-GB" sz="1800" spc="-1" strike="noStrike">
                <a:solidFill>
                  <a:srgbClr val="a7ec21"/>
                </a:solidFill>
                <a:latin typeface="Courier New"/>
                <a:ea typeface="DejaVu Sans"/>
              </a:rPr>
              <a:t>SimpleFormatter</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8ddaf8"/>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addHandler</a:t>
            </a:r>
            <a:r>
              <a:rPr b="0" lang="en-GB" sz="1800" spc="-1" strike="noStrike">
                <a:solidFill>
                  <a:srgbClr val="f9faf4"/>
                </a:solidFill>
                <a:latin typeface="Courier New"/>
                <a:ea typeface="DejaVu Sans"/>
              </a:rPr>
              <a:t>(</a:t>
            </a:r>
            <a:r>
              <a:rPr b="0" lang="en-GB" sz="1800" spc="-1" strike="noStrike">
                <a:solidFill>
                  <a:srgbClr val="66e1f8"/>
                </a:solidFill>
                <a:latin typeface="Courier New"/>
                <a:ea typeface="DejaVu Sans"/>
              </a:rPr>
              <a:t>fh</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8ddaf8"/>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setLevel</a:t>
            </a:r>
            <a:r>
              <a:rPr b="0" lang="en-GB" sz="1800" spc="-1" strike="noStrike">
                <a:solidFill>
                  <a:srgbClr val="f9faf4"/>
                </a:solidFill>
                <a:latin typeface="Courier New"/>
                <a:ea typeface="DejaVu Sans"/>
              </a:rPr>
              <a:t>(</a:t>
            </a:r>
            <a:r>
              <a:rPr b="0" lang="en-GB" sz="1800" spc="-1" strike="noStrike">
                <a:solidFill>
                  <a:srgbClr val="1290c3"/>
                </a:solidFill>
                <a:latin typeface="Courier New"/>
                <a:ea typeface="DejaVu Sans"/>
              </a:rPr>
              <a:t>Level</a:t>
            </a:r>
            <a:r>
              <a:rPr b="0" lang="en-GB" sz="1800" spc="-1" strike="noStrike">
                <a:solidFill>
                  <a:srgbClr val="e6e6fa"/>
                </a:solidFill>
                <a:latin typeface="Courier New"/>
                <a:ea typeface="DejaVu Sans"/>
              </a:rPr>
              <a:t>.</a:t>
            </a:r>
            <a:r>
              <a:rPr b="0" lang="en-GB" sz="1800" spc="-1" strike="noStrike">
                <a:solidFill>
                  <a:srgbClr val="8ddaf8"/>
                </a:solidFill>
                <a:latin typeface="Courier New"/>
                <a:ea typeface="DejaVu Sans"/>
              </a:rPr>
              <a:t>FINE</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565759"/>
                </a:solidFill>
                <a:latin typeface="Courier New"/>
                <a:ea typeface="DejaVu Sans"/>
              </a:rPr>
              <a:t>//The next two lines achieve the same goal of </a:t>
            </a:r>
            <a:endParaRPr b="0" lang="en-GB" sz="1800" spc="-1" strike="noStrike">
              <a:latin typeface="Arial"/>
            </a:endParaRPr>
          </a:p>
          <a:p>
            <a:pPr marL="1371600">
              <a:lnSpc>
                <a:spcPct val="100000"/>
              </a:lnSpc>
            </a:pPr>
            <a:r>
              <a:rPr b="0" lang="en-GB" sz="1800" spc="-1" strike="noStrike">
                <a:solidFill>
                  <a:srgbClr val="565759"/>
                </a:solidFill>
                <a:latin typeface="Courier New"/>
                <a:ea typeface="DejaVu Sans"/>
              </a:rPr>
              <a:t>//adding “Example Log Data” to the log file</a:t>
            </a:r>
            <a:endParaRPr b="0" lang="en-GB" sz="1800" spc="-1" strike="noStrike">
              <a:latin typeface="Arial"/>
            </a:endParaRPr>
          </a:p>
          <a:p>
            <a:pPr marL="1371600">
              <a:lnSpc>
                <a:spcPct val="100000"/>
              </a:lnSpc>
            </a:pPr>
            <a:r>
              <a:rPr b="0" lang="en-GB" sz="1800" spc="-1" strike="noStrike">
                <a:solidFill>
                  <a:srgbClr val="8ddaf8"/>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log</a:t>
            </a:r>
            <a:r>
              <a:rPr b="0" lang="en-GB" sz="1800" spc="-1" strike="noStrike">
                <a:solidFill>
                  <a:srgbClr val="f9faf4"/>
                </a:solidFill>
                <a:latin typeface="Courier New"/>
                <a:ea typeface="DejaVu Sans"/>
              </a:rPr>
              <a:t>(</a:t>
            </a:r>
            <a:r>
              <a:rPr b="0" lang="en-GB" sz="1800" spc="-1" strike="noStrike">
                <a:solidFill>
                  <a:srgbClr val="1290c3"/>
                </a:solidFill>
                <a:latin typeface="Courier New"/>
                <a:ea typeface="DejaVu Sans"/>
              </a:rPr>
              <a:t>Level</a:t>
            </a:r>
            <a:r>
              <a:rPr b="0" lang="en-GB" sz="1800" spc="-1" strike="noStrike">
                <a:solidFill>
                  <a:srgbClr val="e6e6fa"/>
                </a:solidFill>
                <a:latin typeface="Courier New"/>
                <a:ea typeface="DejaVu Sans"/>
              </a:rPr>
              <a:t>.</a:t>
            </a:r>
            <a:r>
              <a:rPr b="0" lang="en-GB" sz="1800" spc="-1" strike="noStrike">
                <a:solidFill>
                  <a:srgbClr val="8ddaf8"/>
                </a:solidFill>
                <a:latin typeface="Courier New"/>
                <a:ea typeface="DejaVu Sans"/>
              </a:rPr>
              <a:t>FINE</a:t>
            </a:r>
            <a:r>
              <a:rPr b="0" lang="en-GB" sz="1800" spc="-1" strike="noStrike">
                <a:solidFill>
                  <a:srgbClr val="e6e6fa"/>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17c6a3"/>
                </a:solidFill>
                <a:latin typeface="Courier New"/>
                <a:ea typeface="DejaVu Sans"/>
              </a:rPr>
              <a:t>“Example Log Data"</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8ddaf8"/>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fine</a:t>
            </a:r>
            <a:r>
              <a:rPr b="0" lang="en-GB" sz="1800" spc="-1" strike="noStrike">
                <a:solidFill>
                  <a:srgbClr val="f9faf4"/>
                </a:solidFill>
                <a:latin typeface="Courier New"/>
                <a:ea typeface="DejaVu Sans"/>
              </a:rPr>
              <a:t>(</a:t>
            </a:r>
            <a:r>
              <a:rPr b="0" lang="en-GB" sz="1800" spc="-1" strike="noStrike">
                <a:solidFill>
                  <a:srgbClr val="17c6a3"/>
                </a:solidFill>
                <a:latin typeface="Courier New"/>
                <a:ea typeface="DejaVu Sans"/>
              </a:rPr>
              <a:t>“Example Log Data"</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914400">
              <a:lnSpc>
                <a:spcPct val="100000"/>
              </a:lnSpc>
            </a:pPr>
            <a:r>
              <a:rPr b="0" lang="en-GB" sz="1800" spc="-1" strike="noStrike">
                <a:solidFill>
                  <a:srgbClr val="f9faf4"/>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cc7832"/>
                </a:solidFill>
                <a:latin typeface="Courier New"/>
                <a:ea typeface="DejaVu Sans"/>
              </a:rPr>
              <a:t>catch</a:t>
            </a:r>
            <a:r>
              <a:rPr b="0" lang="en-GB" sz="1800" spc="-1" strike="noStrike">
                <a:solidFill>
                  <a:srgbClr val="d9e8f7"/>
                </a:solidFill>
                <a:latin typeface="Courier New"/>
                <a:ea typeface="DejaVu Sans"/>
              </a:rPr>
              <a:t> </a:t>
            </a:r>
            <a:r>
              <a:rPr b="0" lang="en-GB" sz="1800" spc="-1" strike="noStrike">
                <a:solidFill>
                  <a:srgbClr val="f9faf4"/>
                </a:solidFill>
                <a:latin typeface="Courier New"/>
                <a:ea typeface="DejaVu Sans"/>
              </a:rPr>
              <a:t>(</a:t>
            </a:r>
            <a:r>
              <a:rPr b="0" lang="en-GB" sz="1800" spc="-1" strike="noStrike">
                <a:solidFill>
                  <a:srgbClr val="1290c3"/>
                </a:solidFill>
                <a:latin typeface="Courier New"/>
                <a:ea typeface="DejaVu Sans"/>
              </a:rPr>
              <a:t>Exception</a:t>
            </a:r>
            <a:r>
              <a:rPr b="0" lang="en-GB" sz="1800" spc="-1" strike="noStrike">
                <a:solidFill>
                  <a:srgbClr val="d9e8f7"/>
                </a:solidFill>
                <a:latin typeface="Courier New"/>
                <a:ea typeface="DejaVu Sans"/>
              </a:rPr>
              <a:t> </a:t>
            </a:r>
            <a:r>
              <a:rPr b="0" lang="en-GB" sz="1800" spc="-1" strike="noStrike">
                <a:solidFill>
                  <a:srgbClr val="ed7f48"/>
                </a:solidFill>
                <a:latin typeface="Courier New"/>
                <a:ea typeface="DejaVu Sans"/>
              </a:rPr>
              <a:t>e</a:t>
            </a:r>
            <a:r>
              <a:rPr b="0" lang="en-GB" sz="1800" spc="-1" strike="noStrike">
                <a:solidFill>
                  <a:srgbClr val="f9faf4"/>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f9faf4"/>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8ddaf8"/>
                </a:solidFill>
                <a:latin typeface="Courier New"/>
                <a:ea typeface="DejaVu Sans"/>
              </a:rPr>
              <a:t>LOGGER</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severe</a:t>
            </a:r>
            <a:r>
              <a:rPr b="0" lang="en-GB" sz="1800" spc="-1" strike="noStrike">
                <a:solidFill>
                  <a:srgbClr val="f9faf4"/>
                </a:solidFill>
                <a:latin typeface="Courier New"/>
                <a:ea typeface="DejaVu Sans"/>
              </a:rPr>
              <a:t>(</a:t>
            </a:r>
            <a:r>
              <a:rPr b="0" lang="en-GB" sz="1800" spc="-1" strike="noStrike">
                <a:solidFill>
                  <a:srgbClr val="17c6a3"/>
                </a:solidFill>
                <a:latin typeface="Courier New"/>
                <a:ea typeface="DejaVu Sans"/>
              </a:rPr>
              <a:t>"Error!!"</a:t>
            </a:r>
            <a:r>
              <a:rPr b="0" lang="en-GB" sz="1800" spc="-1" strike="noStrike">
                <a:solidFill>
                  <a:srgbClr val="d9e8f7"/>
                </a:solidFill>
                <a:latin typeface="Courier New"/>
                <a:ea typeface="DejaVu Sans"/>
              </a:rPr>
              <a:t> </a:t>
            </a:r>
            <a:r>
              <a:rPr b="0" lang="en-GB" sz="1800" spc="-1" strike="noStrike">
                <a:solidFill>
                  <a:srgbClr val="e6e6fa"/>
                </a:solidFill>
                <a:latin typeface="Courier New"/>
                <a:ea typeface="DejaVu Sans"/>
              </a:rPr>
              <a:t>+</a:t>
            </a:r>
            <a:r>
              <a:rPr b="0" lang="en-GB" sz="1800" spc="-1" strike="noStrike">
                <a:solidFill>
                  <a:srgbClr val="d9e8f7"/>
                </a:solidFill>
                <a:latin typeface="Courier New"/>
                <a:ea typeface="DejaVu Sans"/>
              </a:rPr>
              <a:t> </a:t>
            </a:r>
            <a:r>
              <a:rPr b="0" lang="en-GB" sz="1800" spc="-1" strike="noStrike">
                <a:solidFill>
                  <a:srgbClr val="ffbf26"/>
                </a:solidFill>
                <a:latin typeface="Courier New"/>
                <a:ea typeface="DejaVu Sans"/>
              </a:rPr>
              <a:t>e</a:t>
            </a:r>
            <a:r>
              <a:rPr b="0" lang="en-GB" sz="1800" spc="-1" strike="noStrike">
                <a:solidFill>
                  <a:srgbClr val="e6e6fa"/>
                </a:solidFill>
                <a:latin typeface="Courier New"/>
                <a:ea typeface="DejaVu Sans"/>
              </a:rPr>
              <a:t>.</a:t>
            </a:r>
            <a:r>
              <a:rPr b="0" lang="en-GB" sz="1800" spc="-1" strike="noStrike">
                <a:solidFill>
                  <a:srgbClr val="a7ec21"/>
                </a:solidFill>
                <a:latin typeface="Courier New"/>
                <a:ea typeface="DejaVu Sans"/>
              </a:rPr>
              <a:t>toString</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1371600">
              <a:lnSpc>
                <a:spcPct val="100000"/>
              </a:lnSpc>
            </a:pPr>
            <a:r>
              <a:rPr b="0" lang="en-GB" sz="1800" spc="-1" strike="noStrike">
                <a:solidFill>
                  <a:srgbClr val="96ec3f"/>
                </a:solidFill>
                <a:latin typeface="Courier New"/>
                <a:ea typeface="DejaVu Sans"/>
              </a:rPr>
              <a:t>fail</a:t>
            </a:r>
            <a:r>
              <a:rPr b="0" lang="en-GB" sz="1800" spc="-1" strike="noStrike">
                <a:solidFill>
                  <a:srgbClr val="f9faf4"/>
                </a:solidFill>
                <a:latin typeface="Courier New"/>
                <a:ea typeface="DejaVu Sans"/>
              </a:rPr>
              <a:t>()</a:t>
            </a:r>
            <a:r>
              <a:rPr b="0" lang="en-GB" sz="1800" spc="-1" strike="noStrike">
                <a:solidFill>
                  <a:srgbClr val="e6e6fa"/>
                </a:solidFill>
                <a:latin typeface="Courier New"/>
                <a:ea typeface="DejaVu Sans"/>
              </a:rPr>
              <a:t>;</a:t>
            </a:r>
            <a:endParaRPr b="0" lang="en-GB" sz="1800" spc="-1" strike="noStrike">
              <a:latin typeface="Arial"/>
            </a:endParaRPr>
          </a:p>
          <a:p>
            <a:pPr marL="914400">
              <a:lnSpc>
                <a:spcPct val="100000"/>
              </a:lnSpc>
            </a:pPr>
            <a:r>
              <a:rPr b="0" lang="en-GB" sz="1800" spc="-1" strike="noStrike">
                <a:solidFill>
                  <a:srgbClr val="f9faf4"/>
                </a:solidFill>
                <a:latin typeface="Courier New"/>
                <a:ea typeface="DejaVu Sans"/>
              </a:rPr>
              <a:t>}</a:t>
            </a:r>
            <a:endParaRPr b="0" lang="en-GB" sz="1800" spc="-1" strike="noStrike">
              <a:latin typeface="Arial"/>
            </a:endParaRPr>
          </a:p>
          <a:p>
            <a:pPr marL="457200">
              <a:lnSpc>
                <a:spcPct val="100000"/>
              </a:lnSpc>
            </a:pPr>
            <a:r>
              <a:rPr b="0" lang="en-GB" sz="1800" spc="-1" strike="noStrike">
                <a:solidFill>
                  <a:srgbClr val="f9faf4"/>
                </a:solidFill>
                <a:latin typeface="Courier New"/>
                <a:ea typeface="DejaVu Sans"/>
              </a:rPr>
              <a:t>}</a:t>
            </a:r>
            <a:endParaRPr b="0" lang="en-GB" sz="1800" spc="-1" strike="noStrike">
              <a:latin typeface="Arial"/>
            </a:endParaRPr>
          </a:p>
          <a:p>
            <a:pPr marL="457200">
              <a:lnSpc>
                <a:spcPct val="100000"/>
              </a:lnSpc>
            </a:pPr>
            <a:r>
              <a:rPr b="0" lang="en-GB" sz="1800" spc="-1" strike="noStrike">
                <a:solidFill>
                  <a:srgbClr val="f9faf4"/>
                </a:solidFill>
                <a:latin typeface="Courier New"/>
                <a:ea typeface="DejaVu Sans"/>
              </a:rPr>
              <a:t>}</a:t>
            </a:r>
            <a:endParaRPr b="0" lang="en-GB"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ALL indicates that all messages should be logged. This level is initialized to Integer.MIN_VALUE.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FINE is a message level providing tracing information.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All of FINE, FINER, and FINEST are intended for relatively detailed tracing. The exact meaning of the three levels will vary between subsystems, but in general, FINEST should be used for the most voluminous detailed output, FINER for somewhat less detailed output, and FINE for the lowest volume (and most important) messages.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 general the FINE level should be used for information that will be broadly interesting to developers who do not have a specialized interest in the specific subsystem.</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98" name="CustomShape 2"/>
          <p:cNvSpPr/>
          <p:nvPr/>
        </p:nvSpPr>
        <p:spPr>
          <a:xfrm>
            <a:off x="414000" y="124920"/>
            <a:ext cx="1158444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Loggers – Log Level</a:t>
            </a:r>
            <a:endParaRPr b="0" lang="en-GB" sz="4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INFO is a message level for informational messages. Typically INFO messages will be written to the console or its equivalent. So the INFO level should only be used for reasonably significant messages that will make sense to end users and system administrators. This level is initialized to 800.</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WARNING is a message level indicating a potential problem. In general WARNING messages should describe events that will be of interest to end users or system managers, or which indicate potential problems. This level is initialized to 900.</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SEVERE is a message level indicating a serious failure. In general SEVERE messages should describe events that are of considerable importance and which will prevent normal program execution. They should be reasonably intelligible to end users and to system administrators. This level is initialized to 1000.</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400" name="CustomShape 2"/>
          <p:cNvSpPr/>
          <p:nvPr/>
        </p:nvSpPr>
        <p:spPr>
          <a:xfrm>
            <a:off x="414000" y="124920"/>
            <a:ext cx="1158444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Loggers – Log Level Cont.</a:t>
            </a:r>
            <a:endParaRPr b="0" lang="en-GB" sz="4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 </a:t>
            </a:r>
            <a:r>
              <a:rPr b="0" lang="en-GB" sz="1800" spc="-1" strike="noStrike">
                <a:solidFill>
                  <a:srgbClr val="565759"/>
                </a:solidFill>
                <a:latin typeface="Calibri"/>
                <a:ea typeface="DejaVu Sans"/>
              </a:rPr>
              <a:t>CONFIG is a message level for static configuration messages. CONFIG messages are intended to provide a variety of static configuration information, to assist in debugging problems that may be associated with particular configurations. For example, CONFIG message might include the CPU type, the graphics depth, the GUI look-and-feel, etc. This level is initialized to 700.</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OFF is a special level that can be used to turn off logging. This level is initialized to Integer.MAX_VALUE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402" name="CustomShape 2"/>
          <p:cNvSpPr/>
          <p:nvPr/>
        </p:nvSpPr>
        <p:spPr>
          <a:xfrm>
            <a:off x="414000" y="124920"/>
            <a:ext cx="1158444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Loggers – Log Level Cont.</a:t>
            </a:r>
            <a:endParaRPr b="0" lang="en-GB" sz="4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414000" y="0"/>
            <a:ext cx="9124920" cy="12902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Practice Activity</a:t>
            </a:r>
            <a:endParaRPr b="0" lang="en-GB" sz="4800" spc="-1" strike="noStrike">
              <a:latin typeface="Arial"/>
            </a:endParaRPr>
          </a:p>
        </p:txBody>
      </p:sp>
      <p:sp>
        <p:nvSpPr>
          <p:cNvPr id="404" name="CustomShape 2"/>
          <p:cNvSpPr/>
          <p:nvPr/>
        </p:nvSpPr>
        <p:spPr>
          <a:xfrm>
            <a:off x="11286360" y="6307560"/>
            <a:ext cx="645480" cy="273240"/>
          </a:xfrm>
          <a:prstGeom prst="rect">
            <a:avLst/>
          </a:prstGeom>
          <a:noFill/>
          <a:ln>
            <a:noFill/>
          </a:ln>
        </p:spPr>
        <p:style>
          <a:lnRef idx="0"/>
          <a:fillRef idx="0"/>
          <a:effectRef idx="0"/>
          <a:fontRef idx="minor"/>
        </p:style>
        <p:txBody>
          <a:bodyPr lIns="90000" rIns="90000" tIns="45000" bIns="45000"/>
          <a:p>
            <a:pPr>
              <a:lnSpc>
                <a:spcPct val="100000"/>
              </a:lnSpc>
            </a:pPr>
            <a:fld id="{800AB14B-1490-4097-90A1-DA457CB6A4BE}" type="slidenum">
              <a:rPr b="0" lang="en-GB" sz="1000" spc="-1" strike="noStrike">
                <a:solidFill>
                  <a:srgbClr val="565759"/>
                </a:solidFill>
                <a:latin typeface="Segoe UI"/>
                <a:ea typeface="DejaVu Sans"/>
              </a:rPr>
              <a:t>1</a:t>
            </a:fld>
            <a:endParaRPr b="0" lang="en-GB" sz="1000" spc="-1" strike="noStrike">
              <a:latin typeface="Arial"/>
            </a:endParaRPr>
          </a:p>
        </p:txBody>
      </p:sp>
      <p:sp>
        <p:nvSpPr>
          <p:cNvPr id="405" name="CustomShape 3"/>
          <p:cNvSpPr/>
          <p:nvPr/>
        </p:nvSpPr>
        <p:spPr>
          <a:xfrm>
            <a:off x="1612800" y="1868040"/>
            <a:ext cx="10204920" cy="4248000"/>
          </a:xfrm>
          <a:prstGeom prst="rect">
            <a:avLst/>
          </a:prstGeom>
          <a:noFill/>
          <a:ln>
            <a:noFill/>
          </a:ln>
        </p:spPr>
        <p:style>
          <a:lnRef idx="0"/>
          <a:fillRef idx="0"/>
          <a:effectRef idx="0"/>
          <a:fontRef idx="minor"/>
        </p:style>
        <p:txBody>
          <a:bodyPr lIns="90000" rIns="90000" tIns="45000" bIns="45000">
            <a:normAutofit/>
          </a:bodyPr>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Individually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60 minutes (30 minutes to create the tests, 30 minutes to create the code)</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Based upon the blackjack exercise from the Java course, create test cases for valid and invalid numbers.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If blackjack has yet to be built, build and test a </a:t>
            </a:r>
            <a:r>
              <a:rPr b="1" lang="en-GB" sz="1800" spc="-1" strike="noStrike">
                <a:solidFill>
                  <a:srgbClr val="565759"/>
                </a:solidFill>
                <a:latin typeface="Calibri"/>
                <a:ea typeface="DejaVu Sans"/>
              </a:rPr>
              <a:t>simple</a:t>
            </a:r>
            <a:r>
              <a:rPr b="0" lang="en-GB" sz="1800" spc="-1" strike="noStrike">
                <a:solidFill>
                  <a:srgbClr val="565759"/>
                </a:solidFill>
                <a:latin typeface="Calibri"/>
                <a:ea typeface="DejaVu Sans"/>
              </a:rPr>
              <a:t> blackjack game.</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Report to the class what assert tests you enacted upon your blackjack program.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Report to the class what asserts you couldn’t use, and why.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141200" y="349200"/>
            <a:ext cx="8214120" cy="6122520"/>
          </a:xfrm>
          <a:prstGeom prst="rect">
            <a:avLst/>
          </a:prstGeom>
          <a:noFill/>
          <a:ln>
            <a:noFill/>
          </a:ln>
        </p:spPr>
        <p:style>
          <a:lnRef idx="0"/>
          <a:fillRef idx="0"/>
          <a:effectRef idx="0"/>
          <a:fontRef idx="minor"/>
        </p:style>
      </p:sp>
      <p:sp>
        <p:nvSpPr>
          <p:cNvPr id="407" name="CustomShape 2"/>
          <p:cNvSpPr/>
          <p:nvPr/>
        </p:nvSpPr>
        <p:spPr>
          <a:xfrm rot="16200000">
            <a:off x="-3116520" y="3284280"/>
            <a:ext cx="7018920" cy="29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800" spc="293" strike="noStrike" cap="all">
                <a:solidFill>
                  <a:srgbClr val="ffffff"/>
                </a:solidFill>
                <a:latin typeface="Calibri"/>
                <a:ea typeface="DejaVu Sans"/>
              </a:rPr>
              <a:t>JUNIT CORE</a:t>
            </a:r>
            <a:endParaRPr b="0" lang="en-GB" sz="1800" spc="-1" strike="noStrike">
              <a:latin typeface="Arial"/>
            </a:endParaRPr>
          </a:p>
        </p:txBody>
      </p:sp>
      <p:sp>
        <p:nvSpPr>
          <p:cNvPr id="408" name="CustomShape 3"/>
          <p:cNvSpPr/>
          <p:nvPr/>
        </p:nvSpPr>
        <p:spPr>
          <a:xfrm>
            <a:off x="9646200" y="932400"/>
            <a:ext cx="2386800" cy="4718520"/>
          </a:xfrm>
          <a:prstGeom prst="rect">
            <a:avLst/>
          </a:prstGeom>
          <a:noFill/>
          <a:ln>
            <a:noFill/>
          </a:ln>
        </p:spPr>
        <p:style>
          <a:lnRef idx="0"/>
          <a:fillRef idx="0"/>
          <a:effectRef idx="0"/>
          <a:fontRef idx="minor"/>
        </p:style>
        <p:txBody>
          <a:bodyPr lIns="90000" rIns="90000" tIns="45000" bIns="45000" anchor="b"/>
          <a:p>
            <a:pPr>
              <a:lnSpc>
                <a:spcPct val="100000"/>
              </a:lnSpc>
              <a:spcBef>
                <a:spcPts val="1001"/>
              </a:spcBef>
              <a:spcAft>
                <a:spcPts val="799"/>
              </a:spcAft>
            </a:pPr>
            <a:r>
              <a:rPr b="0" lang="en-GB" sz="1800" spc="-1" strike="noStrike">
                <a:solidFill>
                  <a:srgbClr val="565759"/>
                </a:solidFill>
                <a:latin typeface="Calibri"/>
                <a:ea typeface="DejaVu Sans"/>
              </a:rPr>
              <a:t>JUnit allows the user to invoke a JUnit Runner to be called at any point we determine, from the main method of an application.</a:t>
            </a:r>
            <a:endParaRPr b="0" lang="en-GB" sz="1800" spc="-1" strike="noStrike">
              <a:latin typeface="Arial"/>
            </a:endParaRPr>
          </a:p>
          <a:p>
            <a:pPr>
              <a:lnSpc>
                <a:spcPct val="100000"/>
              </a:lnSpc>
              <a:spcBef>
                <a:spcPts val="1001"/>
              </a:spcBef>
              <a:spcAft>
                <a:spcPts val="799"/>
              </a:spcAft>
            </a:pPr>
            <a:r>
              <a:rPr b="0" lang="en-GB" sz="1800" spc="-1" strike="noStrike">
                <a:solidFill>
                  <a:srgbClr val="565759"/>
                </a:solidFill>
                <a:latin typeface="Calibri"/>
                <a:ea typeface="DejaVu Sans"/>
              </a:rPr>
              <a:t>Allows greater flexibility as we can specify what order tests can be ran.</a:t>
            </a:r>
            <a:endParaRPr b="0" lang="en-GB" sz="1800" spc="-1" strike="noStrike">
              <a:latin typeface="Arial"/>
            </a:endParaRPr>
          </a:p>
          <a:p>
            <a:pPr>
              <a:lnSpc>
                <a:spcPct val="100000"/>
              </a:lnSpc>
              <a:spcBef>
                <a:spcPts val="1001"/>
              </a:spcBef>
              <a:spcAft>
                <a:spcPts val="799"/>
              </a:spcAft>
            </a:pPr>
            <a:r>
              <a:rPr b="0" lang="en-GB" sz="1800" spc="-1" strike="noStrike">
                <a:solidFill>
                  <a:srgbClr val="565759"/>
                </a:solidFill>
                <a:latin typeface="Calibri"/>
                <a:ea typeface="DejaVu Sans"/>
              </a:rPr>
              <a:t>Also useful if the program requires a user input to decide what tests to execute.</a:t>
            </a:r>
            <a:endParaRPr b="0" lang="en-GB" sz="1800" spc="-1" strike="noStrike">
              <a:latin typeface="Arial"/>
            </a:endParaRPr>
          </a:p>
        </p:txBody>
      </p:sp>
      <p:sp>
        <p:nvSpPr>
          <p:cNvPr id="409" name="CustomShape 4"/>
          <p:cNvSpPr/>
          <p:nvPr/>
        </p:nvSpPr>
        <p:spPr>
          <a:xfrm>
            <a:off x="886320" y="317880"/>
            <a:ext cx="8503920" cy="612468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800" spc="-1" strike="noStrike">
                <a:solidFill>
                  <a:srgbClr val="cc7832"/>
                </a:solidFill>
                <a:latin typeface="Consolas"/>
                <a:ea typeface="DejaVu Sans"/>
              </a:rPr>
              <a:t>public</a:t>
            </a:r>
            <a:r>
              <a:rPr b="0" lang="en-GB" sz="1800" spc="-1" strike="noStrike">
                <a:solidFill>
                  <a:srgbClr val="d9e8f7"/>
                </a:solidFill>
                <a:latin typeface="Consolas"/>
                <a:ea typeface="DejaVu Sans"/>
              </a:rPr>
              <a:t> </a:t>
            </a:r>
            <a:r>
              <a:rPr b="0" lang="en-GB" sz="1800" spc="-1" strike="noStrike">
                <a:solidFill>
                  <a:srgbClr val="cc7832"/>
                </a:solidFill>
                <a:latin typeface="Consolas"/>
                <a:ea typeface="DejaVu Sans"/>
              </a:rPr>
              <a:t>class</a:t>
            </a:r>
            <a:r>
              <a:rPr b="0" lang="en-GB" sz="1800" spc="-1" strike="noStrike">
                <a:solidFill>
                  <a:srgbClr val="d9e8f7"/>
                </a:solidFill>
                <a:latin typeface="Consolas"/>
                <a:ea typeface="DejaVu Sans"/>
              </a:rPr>
              <a:t> </a:t>
            </a:r>
            <a:r>
              <a:rPr b="0" lang="en-GB" sz="1800" spc="-1" strike="noStrike">
                <a:solidFill>
                  <a:srgbClr val="1290c3"/>
                </a:solidFill>
                <a:latin typeface="Consolas"/>
                <a:ea typeface="DejaVu Sans"/>
              </a:rPr>
              <a:t>TestRunner</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a:lnSpc>
                <a:spcPct val="100000"/>
              </a:lnSpc>
            </a:pPr>
            <a:endParaRPr b="0" lang="en-GB" sz="1800" spc="-1" strike="noStrike">
              <a:latin typeface="Arial"/>
            </a:endParaRPr>
          </a:p>
          <a:p>
            <a:pPr marL="457200">
              <a:lnSpc>
                <a:spcPct val="100000"/>
              </a:lnSpc>
            </a:pPr>
            <a:r>
              <a:rPr b="0" lang="en-GB" sz="1800" spc="-1" strike="noStrike">
                <a:solidFill>
                  <a:srgbClr val="cc7832"/>
                </a:solidFill>
                <a:latin typeface="Consolas"/>
                <a:ea typeface="DejaVu Sans"/>
              </a:rPr>
              <a:t>public</a:t>
            </a:r>
            <a:r>
              <a:rPr b="0" lang="en-GB" sz="1800" spc="-1" strike="noStrike">
                <a:solidFill>
                  <a:srgbClr val="d9e8f7"/>
                </a:solidFill>
                <a:latin typeface="Consolas"/>
                <a:ea typeface="DejaVu Sans"/>
              </a:rPr>
              <a:t> </a:t>
            </a:r>
            <a:r>
              <a:rPr b="0" lang="en-GB" sz="1800" spc="-1" strike="noStrike">
                <a:solidFill>
                  <a:srgbClr val="cc7832"/>
                </a:solidFill>
                <a:latin typeface="Consolas"/>
                <a:ea typeface="DejaVu Sans"/>
              </a:rPr>
              <a:t>static</a:t>
            </a:r>
            <a:r>
              <a:rPr b="0" lang="en-GB" sz="1800" spc="-1" strike="noStrike">
                <a:solidFill>
                  <a:srgbClr val="d9e8f7"/>
                </a:solidFill>
                <a:latin typeface="Consolas"/>
                <a:ea typeface="DejaVu Sans"/>
              </a:rPr>
              <a:t> </a:t>
            </a:r>
            <a:r>
              <a:rPr b="0" lang="en-GB" sz="1800" spc="-1" strike="noStrike">
                <a:solidFill>
                  <a:srgbClr val="cc7832"/>
                </a:solidFill>
                <a:latin typeface="Consolas"/>
                <a:ea typeface="DejaVu Sans"/>
              </a:rPr>
              <a:t>void</a:t>
            </a:r>
            <a:r>
              <a:rPr b="0" lang="en-GB" sz="1800" spc="-1" strike="noStrike">
                <a:solidFill>
                  <a:srgbClr val="d9e8f7"/>
                </a:solidFill>
                <a:latin typeface="Consolas"/>
                <a:ea typeface="DejaVu Sans"/>
              </a:rPr>
              <a:t> </a:t>
            </a:r>
            <a:r>
              <a:rPr b="0" lang="en-GB" sz="1800" spc="-1" strike="noStrike">
                <a:solidFill>
                  <a:srgbClr val="1eb540"/>
                </a:solidFill>
                <a:latin typeface="Consolas"/>
                <a:ea typeface="DejaVu Sans"/>
              </a:rPr>
              <a:t>main</a:t>
            </a:r>
            <a:r>
              <a:rPr b="0" lang="en-GB" sz="1800" spc="-1" strike="noStrike">
                <a:solidFill>
                  <a:srgbClr val="f9faf4"/>
                </a:solidFill>
                <a:latin typeface="Consolas"/>
                <a:ea typeface="DejaVu Sans"/>
              </a:rPr>
              <a:t>(</a:t>
            </a:r>
            <a:r>
              <a:rPr b="0" lang="en-GB" sz="1800" spc="-1" strike="noStrike">
                <a:solidFill>
                  <a:srgbClr val="1290c3"/>
                </a:solidFill>
                <a:latin typeface="Consolas"/>
                <a:ea typeface="DejaVu Sans"/>
              </a:rPr>
              <a:t>String</a:t>
            </a:r>
            <a:r>
              <a:rPr b="0" lang="en-GB" sz="1800" spc="-1" strike="noStrike">
                <a:solidFill>
                  <a:srgbClr val="f9faf4"/>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79abff"/>
                </a:solidFill>
                <a:latin typeface="Consolas"/>
                <a:ea typeface="DejaVu Sans"/>
              </a:rPr>
              <a:t>args</a:t>
            </a:r>
            <a:r>
              <a:rPr b="0" lang="en-GB" sz="1800" spc="-1" strike="noStrike">
                <a:solidFill>
                  <a:srgbClr val="f9faf4"/>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marL="4572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TestRunner</a:t>
            </a:r>
            <a:r>
              <a:rPr b="0" lang="en-GB" sz="1800" spc="-1" strike="noStrike">
                <a:solidFill>
                  <a:srgbClr val="d9e8f7"/>
                </a:solidFill>
                <a:latin typeface="Consolas"/>
                <a:ea typeface="DejaVu Sans"/>
              </a:rPr>
              <a:t> </a:t>
            </a:r>
            <a:r>
              <a:rPr b="0" lang="en-GB" sz="1800" spc="-1" strike="noStrike">
                <a:solidFill>
                  <a:srgbClr val="ed7f48"/>
                </a:solidFill>
                <a:latin typeface="Consolas"/>
                <a:ea typeface="DejaVu Sans"/>
              </a:rPr>
              <a:t>runner</a:t>
            </a:r>
            <a:r>
              <a:rPr b="0" lang="en-GB" sz="1800" spc="-1" strike="noStrike">
                <a:solidFill>
                  <a:srgbClr val="d9e8f7"/>
                </a:solidFill>
                <a:latin typeface="Consolas"/>
                <a:ea typeface="DejaVu Sans"/>
              </a:rPr>
              <a:t> </a:t>
            </a:r>
            <a:r>
              <a:rPr b="0" lang="en-GB" sz="1800" spc="-1" strike="noStrike">
                <a:solidFill>
                  <a:srgbClr val="e6e6fa"/>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cc7832"/>
                </a:solidFill>
                <a:latin typeface="Consolas"/>
                <a:ea typeface="DejaVu Sans"/>
              </a:rPr>
              <a:t>new</a:t>
            </a:r>
            <a:r>
              <a:rPr b="0" lang="en-GB" sz="1800" spc="-1" strike="noStrike">
                <a:solidFill>
                  <a:srgbClr val="d9e8f7"/>
                </a:solidFill>
                <a:latin typeface="Consolas"/>
                <a:ea typeface="DejaVu Sans"/>
              </a:rPr>
              <a:t> </a:t>
            </a:r>
            <a:r>
              <a:rPr b="0" lang="en-GB" sz="1800" spc="-1" strike="noStrike">
                <a:solidFill>
                  <a:srgbClr val="a7ec21"/>
                </a:solidFill>
                <a:latin typeface="Consolas"/>
                <a:ea typeface="DejaVu Sans"/>
              </a:rPr>
              <a:t>TestRunner</a:t>
            </a:r>
            <a:r>
              <a:rPr b="0" lang="en-GB" sz="1800" spc="-1" strike="noStrike">
                <a:solidFill>
                  <a:srgbClr val="f9faf4"/>
                </a:solidFill>
                <a:latin typeface="Consolas"/>
                <a:ea typeface="DejaVu Sans"/>
              </a:rPr>
              <a:t>()</a:t>
            </a:r>
            <a:r>
              <a:rPr b="0" lang="en-GB" sz="1800" spc="-1" strike="noStrike">
                <a:solidFill>
                  <a:srgbClr val="e6e6fa"/>
                </a:solidFill>
                <a:latin typeface="Consolas"/>
                <a:ea typeface="DejaVu Sans"/>
              </a:rPr>
              <a:t>;</a:t>
            </a:r>
            <a:endParaRPr b="0" lang="en-GB" sz="1800" spc="-1" strike="noStrike">
              <a:latin typeface="Arial"/>
            </a:endParaRPr>
          </a:p>
          <a:p>
            <a:pPr marL="457200">
              <a:lnSpc>
                <a:spcPct val="100000"/>
              </a:lnSpc>
            </a:pPr>
            <a:r>
              <a:rPr b="0" lang="en-GB" sz="1800" spc="-1" strike="noStrike">
                <a:solidFill>
                  <a:srgbClr val="ffbf26"/>
                </a:solidFill>
                <a:latin typeface="Consolas"/>
                <a:ea typeface="DejaVu Sans"/>
              </a:rPr>
              <a:t>	</a:t>
            </a:r>
            <a:r>
              <a:rPr b="0" lang="en-GB" sz="1800" spc="-1" strike="noStrike">
                <a:solidFill>
                  <a:srgbClr val="ffbf26"/>
                </a:solidFill>
                <a:latin typeface="Consolas"/>
                <a:ea typeface="DejaVu Sans"/>
              </a:rPr>
              <a:t>runner</a:t>
            </a:r>
            <a:r>
              <a:rPr b="0" lang="en-GB" sz="1800" spc="-1" strike="noStrike">
                <a:solidFill>
                  <a:srgbClr val="e6e6fa"/>
                </a:solidFill>
                <a:latin typeface="Consolas"/>
                <a:ea typeface="DejaVu Sans"/>
              </a:rPr>
              <a:t>.</a:t>
            </a:r>
            <a:r>
              <a:rPr b="0" lang="en-GB" sz="1800" spc="-1" strike="noStrike">
                <a:solidFill>
                  <a:srgbClr val="a7ec21"/>
                </a:solidFill>
                <a:latin typeface="Consolas"/>
                <a:ea typeface="DejaVu Sans"/>
              </a:rPr>
              <a:t>allTests</a:t>
            </a:r>
            <a:r>
              <a:rPr b="0" lang="en-GB" sz="1800" spc="-1" strike="noStrike">
                <a:solidFill>
                  <a:srgbClr val="f9faf4"/>
                </a:solidFill>
                <a:latin typeface="Consolas"/>
                <a:ea typeface="DejaVu Sans"/>
              </a:rPr>
              <a:t>()</a:t>
            </a:r>
            <a:r>
              <a:rPr b="0" lang="en-GB" sz="1800" spc="-1" strike="noStrike">
                <a:solidFill>
                  <a:srgbClr val="e6e6fa"/>
                </a:solidFill>
                <a:latin typeface="Consolas"/>
                <a:ea typeface="DejaVu Sans"/>
              </a:rPr>
              <a:t>;</a:t>
            </a:r>
            <a:endParaRPr b="0" lang="en-GB" sz="1800" spc="-1" strike="noStrike">
              <a:latin typeface="Arial"/>
            </a:endParaRPr>
          </a:p>
          <a:p>
            <a:pPr marL="457200">
              <a:lnSpc>
                <a:spcPct val="100000"/>
              </a:lnSpc>
            </a:pPr>
            <a:r>
              <a:rPr b="0" lang="en-GB" sz="1800" spc="-1" strike="noStrike">
                <a:solidFill>
                  <a:srgbClr val="f9faf4"/>
                </a:solidFill>
                <a:latin typeface="Consolas"/>
                <a:ea typeface="DejaVu Sans"/>
              </a:rPr>
              <a:t>}</a:t>
            </a:r>
            <a:endParaRPr b="0" lang="en-GB" sz="1800" spc="-1" strike="noStrike">
              <a:latin typeface="Arial"/>
            </a:endParaRPr>
          </a:p>
          <a:p>
            <a:pPr marL="457200">
              <a:lnSpc>
                <a:spcPct val="100000"/>
              </a:lnSpc>
            </a:pPr>
            <a:endParaRPr b="0" lang="en-GB" sz="1800" spc="-1" strike="noStrike">
              <a:latin typeface="Arial"/>
            </a:endParaRPr>
          </a:p>
          <a:p>
            <a:pPr marL="457200">
              <a:lnSpc>
                <a:spcPct val="100000"/>
              </a:lnSpc>
            </a:pPr>
            <a:r>
              <a:rPr b="0" lang="en-GB" sz="1800" spc="-1" strike="noStrike">
                <a:solidFill>
                  <a:srgbClr val="cc7832"/>
                </a:solidFill>
                <a:latin typeface="Consolas"/>
                <a:ea typeface="DejaVu Sans"/>
              </a:rPr>
              <a:t>public</a:t>
            </a:r>
            <a:r>
              <a:rPr b="0" lang="en-GB" sz="1800" spc="-1" strike="noStrike">
                <a:solidFill>
                  <a:srgbClr val="d9e8f7"/>
                </a:solidFill>
                <a:latin typeface="Consolas"/>
                <a:ea typeface="DejaVu Sans"/>
              </a:rPr>
              <a:t> </a:t>
            </a:r>
            <a:r>
              <a:rPr b="0" lang="en-GB" sz="1800" spc="-1" strike="noStrike">
                <a:solidFill>
                  <a:srgbClr val="cc7832"/>
                </a:solidFill>
                <a:latin typeface="Consolas"/>
                <a:ea typeface="DejaVu Sans"/>
              </a:rPr>
              <a:t>void</a:t>
            </a:r>
            <a:r>
              <a:rPr b="0" lang="en-GB" sz="1800" spc="-1" strike="noStrike">
                <a:solidFill>
                  <a:srgbClr val="d9e8f7"/>
                </a:solidFill>
                <a:latin typeface="Consolas"/>
                <a:ea typeface="DejaVu Sans"/>
              </a:rPr>
              <a:t> </a:t>
            </a:r>
            <a:r>
              <a:rPr b="0" lang="en-GB" sz="1800" spc="-1" strike="noStrike">
                <a:solidFill>
                  <a:srgbClr val="1eb540"/>
                </a:solidFill>
                <a:latin typeface="Consolas"/>
                <a:ea typeface="DejaVu Sans"/>
              </a:rPr>
              <a:t>allTests</a:t>
            </a:r>
            <a:r>
              <a:rPr b="0" lang="en-GB" sz="1800" spc="-1" strike="noStrike">
                <a:solidFill>
                  <a:srgbClr val="f9faf4"/>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Result</a:t>
            </a:r>
            <a:r>
              <a:rPr b="0" lang="en-GB" sz="1800" spc="-1" strike="noStrike">
                <a:solidFill>
                  <a:srgbClr val="d9e8f7"/>
                </a:solidFill>
                <a:latin typeface="Consolas"/>
                <a:ea typeface="DejaVu Sans"/>
              </a:rPr>
              <a:t> </a:t>
            </a:r>
            <a:r>
              <a:rPr b="0" lang="en-GB" sz="1800" spc="-1" strike="noStrike">
                <a:solidFill>
                  <a:srgbClr val="ed7f48"/>
                </a:solidFill>
                <a:latin typeface="Consolas"/>
                <a:ea typeface="DejaVu Sans"/>
              </a:rPr>
              <a:t>result</a:t>
            </a:r>
            <a:r>
              <a:rPr b="0" lang="en-GB" sz="1800" spc="-1" strike="noStrike">
                <a:solidFill>
                  <a:srgbClr val="d9e8f7"/>
                </a:solidFill>
                <a:latin typeface="Consolas"/>
                <a:ea typeface="DejaVu Sans"/>
              </a:rPr>
              <a:t> </a:t>
            </a:r>
            <a:r>
              <a:rPr b="0" lang="en-GB" sz="1800" spc="-1" strike="noStrike">
                <a:solidFill>
                  <a:srgbClr val="e6e6fa"/>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1290c3"/>
                </a:solidFill>
                <a:latin typeface="Consolas"/>
                <a:ea typeface="DejaVu Sans"/>
              </a:rPr>
              <a:t>JUnitCore</a:t>
            </a:r>
            <a:r>
              <a:rPr b="0" lang="en-GB" sz="1800" spc="-1" strike="noStrike">
                <a:solidFill>
                  <a:srgbClr val="e6e6fa"/>
                </a:solidFill>
                <a:latin typeface="Consolas"/>
                <a:ea typeface="DejaVu Sans"/>
              </a:rPr>
              <a:t>.</a:t>
            </a:r>
            <a:r>
              <a:rPr b="0" i="1" lang="en-GB" sz="1800" spc="-1" strike="noStrike">
                <a:solidFill>
                  <a:srgbClr val="66aff9"/>
                </a:solidFill>
                <a:latin typeface="Consolas"/>
                <a:ea typeface="DejaVu Sans"/>
              </a:rPr>
              <a:t>runClasses</a:t>
            </a:r>
            <a:r>
              <a:rPr b="0" i="1" lang="en-GB" sz="1800" spc="-1" strike="noStrike" u="sng">
                <a:solidFill>
                  <a:srgbClr val="f9faf4"/>
                </a:solidFill>
                <a:uFillTx/>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TestClass1</a:t>
            </a:r>
            <a:r>
              <a:rPr b="0" lang="en-GB" sz="1800" spc="-1" strike="noStrike">
                <a:solidFill>
                  <a:srgbClr val="e6e6fa"/>
                </a:solidFill>
                <a:latin typeface="Consolas"/>
                <a:ea typeface="DejaVu Sans"/>
              </a:rPr>
              <a:t>.</a:t>
            </a:r>
            <a:r>
              <a:rPr b="0" lang="en-GB" sz="1800" spc="-1" strike="noStrike">
                <a:solidFill>
                  <a:srgbClr val="cc7832"/>
                </a:solidFill>
                <a:latin typeface="Consolas"/>
                <a:ea typeface="DejaVu Sans"/>
              </a:rPr>
              <a:t>class</a:t>
            </a:r>
            <a:r>
              <a:rPr b="0"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TestClass2</a:t>
            </a:r>
            <a:r>
              <a:rPr b="0" lang="en-GB" sz="1800" spc="-1" strike="noStrike">
                <a:solidFill>
                  <a:srgbClr val="e6e6fa"/>
                </a:solidFill>
                <a:latin typeface="Consolas"/>
                <a:ea typeface="DejaVu Sans"/>
              </a:rPr>
              <a:t>.</a:t>
            </a:r>
            <a:r>
              <a:rPr b="0" lang="en-GB" sz="1800" spc="-1" strike="noStrike">
                <a:solidFill>
                  <a:srgbClr val="cc7832"/>
                </a:solidFill>
                <a:latin typeface="Consolas"/>
                <a:ea typeface="DejaVu Sans"/>
              </a:rPr>
              <a:t>class</a:t>
            </a:r>
            <a:r>
              <a:rPr b="0"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TestClass3</a:t>
            </a:r>
            <a:r>
              <a:rPr b="0" lang="en-GB" sz="1800" spc="-1" strike="noStrike">
                <a:solidFill>
                  <a:srgbClr val="e6e6fa"/>
                </a:solidFill>
                <a:latin typeface="Consolas"/>
                <a:ea typeface="DejaVu Sans"/>
              </a:rPr>
              <a:t>.</a:t>
            </a:r>
            <a:r>
              <a:rPr b="0" lang="en-GB" sz="1800" spc="-1" strike="noStrike">
                <a:solidFill>
                  <a:srgbClr val="cc7832"/>
                </a:solidFill>
                <a:latin typeface="Consolas"/>
                <a:ea typeface="DejaVu Sans"/>
              </a:rPr>
              <a:t>class</a:t>
            </a:r>
            <a:r>
              <a:rPr b="0" lang="en-GB" sz="1800" spc="-1" strike="noStrike">
                <a:solidFill>
                  <a:srgbClr val="f9faf4"/>
                </a:solidFill>
                <a:latin typeface="Consolas"/>
                <a:ea typeface="DejaVu Sans"/>
              </a:rPr>
              <a:t>)</a:t>
            </a:r>
            <a:r>
              <a:rPr b="0"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System</a:t>
            </a:r>
            <a:r>
              <a:rPr b="0" lang="en-GB" sz="1800" spc="-1" strike="noStrike">
                <a:solidFill>
                  <a:srgbClr val="e6e6fa"/>
                </a:solidFill>
                <a:latin typeface="Consolas"/>
                <a:ea typeface="DejaVu Sans"/>
              </a:rPr>
              <a:t>.</a:t>
            </a:r>
            <a:r>
              <a:rPr b="0" i="1" lang="en-GB" sz="1800" spc="-1" strike="noStrike">
                <a:solidFill>
                  <a:srgbClr val="8ddaf8"/>
                </a:solidFill>
                <a:latin typeface="Consolas"/>
                <a:ea typeface="DejaVu Sans"/>
              </a:rPr>
              <a:t>out</a:t>
            </a:r>
            <a:r>
              <a:rPr b="0" i="1" lang="en-GB" sz="1800" spc="-1" strike="noStrike">
                <a:solidFill>
                  <a:srgbClr val="e6e6fa"/>
                </a:solidFill>
                <a:latin typeface="Consolas"/>
                <a:ea typeface="DejaVu Sans"/>
              </a:rPr>
              <a:t>.</a:t>
            </a:r>
            <a:r>
              <a:rPr b="0" i="1" lang="en-GB" sz="1800" spc="-1" strike="noStrike">
                <a:solidFill>
                  <a:srgbClr val="a7ec21"/>
                </a:solidFill>
                <a:latin typeface="Consolas"/>
                <a:ea typeface="DejaVu Sans"/>
              </a:rPr>
              <a:t>println</a:t>
            </a:r>
            <a:r>
              <a:rPr b="0" i="1" lang="en-GB" sz="1800" spc="-1" strike="noStrike">
                <a:solidFill>
                  <a:srgbClr val="f9faf4"/>
                </a:solidFill>
                <a:latin typeface="Consolas"/>
                <a:ea typeface="DejaVu Sans"/>
              </a:rPr>
              <a:t>(</a:t>
            </a:r>
            <a:r>
              <a:rPr b="0" i="1" lang="en-GB" sz="1800" spc="-1" strike="noStrike">
                <a:solidFill>
                  <a:srgbClr val="17c6a3"/>
                </a:solidFill>
                <a:latin typeface="Consolas"/>
                <a:ea typeface="DejaVu Sans"/>
              </a:rPr>
              <a:t>"All results passed: "</a:t>
            </a:r>
            <a:r>
              <a:rPr b="0" i="1" lang="en-GB" sz="1800" spc="-1" strike="noStrike">
                <a:solidFill>
                  <a:srgbClr val="d9e8f7"/>
                </a:solidFill>
                <a:latin typeface="Consolas"/>
                <a:ea typeface="DejaVu Sans"/>
              </a:rPr>
              <a:t> </a:t>
            </a:r>
            <a:r>
              <a:rPr b="0" i="1" lang="en-GB" sz="1800" spc="-1" strike="noStrike">
                <a:solidFill>
                  <a:srgbClr val="e6e6fa"/>
                </a:solidFill>
                <a:latin typeface="Consolas"/>
                <a:ea typeface="DejaVu Sans"/>
              </a:rPr>
              <a:t>+</a:t>
            </a:r>
            <a:r>
              <a:rPr b="0" i="1" lang="en-GB" sz="1800" spc="-1" strike="noStrike">
                <a:solidFill>
                  <a:srgbClr val="d9e8f7"/>
                </a:solidFill>
                <a:latin typeface="Consolas"/>
                <a:ea typeface="DejaVu Sans"/>
              </a:rPr>
              <a:t> </a:t>
            </a:r>
            <a:r>
              <a:rPr b="0" i="1" lang="en-GB" sz="1800" spc="-1" strike="noStrike">
                <a:solidFill>
                  <a:srgbClr val="d9e8f7"/>
                </a:solidFill>
                <a:latin typeface="Consolas"/>
                <a:ea typeface="DejaVu Sans"/>
              </a:rPr>
              <a:t>	</a:t>
            </a:r>
            <a:r>
              <a:rPr b="0" i="1" lang="en-GB" sz="1800" spc="-1" strike="noStrike">
                <a:solidFill>
                  <a:srgbClr val="ffbf26"/>
                </a:solidFill>
                <a:latin typeface="Consolas"/>
                <a:ea typeface="DejaVu Sans"/>
              </a:rPr>
              <a:t>result</a:t>
            </a:r>
            <a:r>
              <a:rPr b="0" i="1" lang="en-GB" sz="1800" spc="-1" strike="noStrike">
                <a:solidFill>
                  <a:srgbClr val="e6e6fa"/>
                </a:solidFill>
                <a:latin typeface="Consolas"/>
                <a:ea typeface="DejaVu Sans"/>
              </a:rPr>
              <a:t>.</a:t>
            </a:r>
            <a:r>
              <a:rPr b="0" i="1" lang="en-GB" sz="1800" spc="-1" strike="noStrike">
                <a:solidFill>
                  <a:srgbClr val="a7ec21"/>
                </a:solidFill>
                <a:latin typeface="Consolas"/>
                <a:ea typeface="DejaVu Sans"/>
              </a:rPr>
              <a:t>wasSuccessful</a:t>
            </a:r>
            <a:r>
              <a:rPr b="0" i="1" lang="en-GB" sz="1800" spc="-1" strike="noStrike">
                <a:solidFill>
                  <a:srgbClr val="f9faf4"/>
                </a:solidFill>
                <a:latin typeface="Consolas"/>
                <a:ea typeface="DejaVu Sans"/>
              </a:rPr>
              <a:t>())</a:t>
            </a:r>
            <a:r>
              <a:rPr b="0" i="1"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cc7832"/>
                </a:solidFill>
                <a:latin typeface="Consolas"/>
                <a:ea typeface="DejaVu Sans"/>
              </a:rPr>
              <a:t>if</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r>
              <a:rPr b="0" lang="en-GB" sz="1800" spc="-1" strike="noStrike">
                <a:solidFill>
                  <a:srgbClr val="e6e6fa"/>
                </a:solidFill>
                <a:latin typeface="Consolas"/>
                <a:ea typeface="DejaVu Sans"/>
              </a:rPr>
              <a:t>!</a:t>
            </a:r>
            <a:r>
              <a:rPr b="0" lang="en-GB" sz="1800" spc="-1" strike="noStrike">
                <a:solidFill>
                  <a:srgbClr val="ffbf26"/>
                </a:solidFill>
                <a:latin typeface="Consolas"/>
                <a:ea typeface="DejaVu Sans"/>
              </a:rPr>
              <a:t>result</a:t>
            </a:r>
            <a:r>
              <a:rPr b="0" lang="en-GB" sz="1800" spc="-1" strike="noStrike">
                <a:solidFill>
                  <a:srgbClr val="e6e6fa"/>
                </a:solidFill>
                <a:latin typeface="Consolas"/>
                <a:ea typeface="DejaVu Sans"/>
              </a:rPr>
              <a:t>.</a:t>
            </a:r>
            <a:r>
              <a:rPr b="0" lang="en-GB" sz="1800" spc="-1" strike="noStrike">
                <a:solidFill>
                  <a:srgbClr val="a7ec21"/>
                </a:solidFill>
                <a:latin typeface="Consolas"/>
                <a:ea typeface="DejaVu Sans"/>
              </a:rPr>
              <a:t>wasSuccessful</a:t>
            </a:r>
            <a:r>
              <a:rPr b="0" lang="en-GB" sz="1800" spc="-1" strike="noStrike">
                <a:solidFill>
                  <a:srgbClr val="f9faf4"/>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System</a:t>
            </a:r>
            <a:r>
              <a:rPr b="0" lang="en-GB" sz="1800" spc="-1" strike="noStrike">
                <a:solidFill>
                  <a:srgbClr val="e6e6fa"/>
                </a:solidFill>
                <a:latin typeface="Consolas"/>
                <a:ea typeface="DejaVu Sans"/>
              </a:rPr>
              <a:t>.</a:t>
            </a:r>
            <a:r>
              <a:rPr b="0" i="1" lang="en-GB" sz="1800" spc="-1" strike="noStrike">
                <a:solidFill>
                  <a:srgbClr val="8ddaf8"/>
                </a:solidFill>
                <a:latin typeface="Consolas"/>
                <a:ea typeface="DejaVu Sans"/>
              </a:rPr>
              <a:t>out</a:t>
            </a:r>
            <a:r>
              <a:rPr b="0" i="1" lang="en-GB" sz="1800" spc="-1" strike="noStrike">
                <a:solidFill>
                  <a:srgbClr val="e6e6fa"/>
                </a:solidFill>
                <a:latin typeface="Consolas"/>
                <a:ea typeface="DejaVu Sans"/>
              </a:rPr>
              <a:t>.</a:t>
            </a:r>
            <a:r>
              <a:rPr b="0" i="1" lang="en-GB" sz="1800" spc="-1" strike="noStrike">
                <a:solidFill>
                  <a:srgbClr val="a7ec21"/>
                </a:solidFill>
                <a:latin typeface="Consolas"/>
                <a:ea typeface="DejaVu Sans"/>
              </a:rPr>
              <a:t>println</a:t>
            </a:r>
            <a:r>
              <a:rPr b="0" i="1" lang="en-GB" sz="1800" spc="-1" strike="noStrike">
                <a:solidFill>
                  <a:srgbClr val="f9faf4"/>
                </a:solidFill>
                <a:latin typeface="Consolas"/>
                <a:ea typeface="DejaVu Sans"/>
              </a:rPr>
              <a:t>(</a:t>
            </a:r>
            <a:r>
              <a:rPr b="0" i="1" lang="en-GB" sz="1800" spc="-1" strike="noStrike">
                <a:solidFill>
                  <a:srgbClr val="17c6a3"/>
                </a:solidFill>
                <a:latin typeface="Consolas"/>
                <a:ea typeface="DejaVu Sans"/>
              </a:rPr>
              <a:t>"Failed Tests:"</a:t>
            </a:r>
            <a:r>
              <a:rPr b="0" i="1" lang="en-GB" sz="1800" spc="-1" strike="noStrike">
                <a:solidFill>
                  <a:srgbClr val="f9faf4"/>
                </a:solidFill>
                <a:latin typeface="Consolas"/>
                <a:ea typeface="DejaVu Sans"/>
              </a:rPr>
              <a:t>)</a:t>
            </a:r>
            <a:r>
              <a:rPr b="0" i="1"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cc7832"/>
                </a:solidFill>
                <a:latin typeface="Consolas"/>
                <a:ea typeface="DejaVu Sans"/>
              </a:rPr>
              <a:t>	</a:t>
            </a:r>
            <a:r>
              <a:rPr b="0" lang="en-GB" sz="1800" spc="-1" strike="noStrike">
                <a:solidFill>
                  <a:srgbClr val="cc7832"/>
                </a:solidFill>
                <a:latin typeface="Consolas"/>
                <a:ea typeface="DejaVu Sans"/>
              </a:rPr>
              <a:t>for</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r>
              <a:rPr b="0" lang="en-GB" sz="1800" spc="-1" strike="noStrike">
                <a:solidFill>
                  <a:srgbClr val="1290c3"/>
                </a:solidFill>
                <a:latin typeface="Consolas"/>
                <a:ea typeface="DejaVu Sans"/>
              </a:rPr>
              <a:t>Failure</a:t>
            </a:r>
            <a:r>
              <a:rPr b="0" lang="en-GB" sz="1800" spc="-1" strike="noStrike">
                <a:solidFill>
                  <a:srgbClr val="d9e8f7"/>
                </a:solidFill>
                <a:latin typeface="Consolas"/>
                <a:ea typeface="DejaVu Sans"/>
              </a:rPr>
              <a:t> </a:t>
            </a:r>
            <a:r>
              <a:rPr b="0" lang="en-GB" sz="1800" spc="-1" strike="noStrike">
                <a:solidFill>
                  <a:srgbClr val="ed7f48"/>
                </a:solidFill>
                <a:latin typeface="Consolas"/>
                <a:ea typeface="DejaVu Sans"/>
              </a:rPr>
              <a:t>failure</a:t>
            </a:r>
            <a:r>
              <a:rPr b="0" lang="en-GB" sz="1800" spc="-1" strike="noStrike">
                <a:solidFill>
                  <a:srgbClr val="e6e6fa"/>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ffbf26"/>
                </a:solidFill>
                <a:latin typeface="Consolas"/>
                <a:ea typeface="DejaVu Sans"/>
              </a:rPr>
              <a:t>result</a:t>
            </a:r>
            <a:r>
              <a:rPr b="0" lang="en-GB" sz="1800" spc="-1" strike="noStrike">
                <a:solidFill>
                  <a:srgbClr val="e6e6fa"/>
                </a:solidFill>
                <a:latin typeface="Consolas"/>
                <a:ea typeface="DejaVu Sans"/>
              </a:rPr>
              <a:t>.</a:t>
            </a:r>
            <a:r>
              <a:rPr b="0" lang="en-GB" sz="1800" spc="-1" strike="noStrike">
                <a:solidFill>
                  <a:srgbClr val="a7ec21"/>
                </a:solidFill>
                <a:latin typeface="Consolas"/>
                <a:ea typeface="DejaVu Sans"/>
              </a:rPr>
              <a:t>getFailures</a:t>
            </a:r>
            <a:r>
              <a:rPr b="0" lang="en-GB" sz="1800" spc="-1" strike="noStrike">
                <a:solidFill>
                  <a:srgbClr val="f9faf4"/>
                </a:solidFill>
                <a:latin typeface="Consolas"/>
                <a:ea typeface="DejaVu Sans"/>
              </a:rPr>
              <a:t>())</a:t>
            </a:r>
            <a:r>
              <a:rPr b="0" lang="en-GB" sz="1800" spc="-1" strike="noStrike">
                <a:solidFill>
                  <a:srgbClr val="d9e8f7"/>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	</a:t>
            </a:r>
            <a:r>
              <a:rPr b="0" lang="en-GB" sz="1800" spc="-1" strike="noStrike">
                <a:solidFill>
                  <a:srgbClr val="1290c3"/>
                </a:solidFill>
                <a:latin typeface="Consolas"/>
                <a:ea typeface="DejaVu Sans"/>
              </a:rPr>
              <a:t>System</a:t>
            </a:r>
            <a:r>
              <a:rPr b="0" lang="en-GB" sz="1800" spc="-1" strike="noStrike">
                <a:solidFill>
                  <a:srgbClr val="e6e6fa"/>
                </a:solidFill>
                <a:latin typeface="Consolas"/>
                <a:ea typeface="DejaVu Sans"/>
              </a:rPr>
              <a:t>.</a:t>
            </a:r>
            <a:r>
              <a:rPr b="0" i="1" lang="en-GB" sz="1800" spc="-1" strike="noStrike">
                <a:solidFill>
                  <a:srgbClr val="8ddaf8"/>
                </a:solidFill>
                <a:latin typeface="Consolas"/>
                <a:ea typeface="DejaVu Sans"/>
              </a:rPr>
              <a:t>out</a:t>
            </a:r>
            <a:r>
              <a:rPr b="0" i="1" lang="en-GB" sz="1800" spc="-1" strike="noStrike">
                <a:solidFill>
                  <a:srgbClr val="e6e6fa"/>
                </a:solidFill>
                <a:latin typeface="Consolas"/>
                <a:ea typeface="DejaVu Sans"/>
              </a:rPr>
              <a:t>.</a:t>
            </a:r>
            <a:r>
              <a:rPr b="0" i="1" lang="en-GB" sz="1800" spc="-1" strike="noStrike">
                <a:solidFill>
                  <a:srgbClr val="a7ec21"/>
                </a:solidFill>
                <a:latin typeface="Consolas"/>
                <a:ea typeface="DejaVu Sans"/>
              </a:rPr>
              <a:t>println</a:t>
            </a:r>
            <a:r>
              <a:rPr b="0" i="1" lang="en-GB" sz="1800" spc="-1" strike="noStrike">
                <a:solidFill>
                  <a:srgbClr val="f9faf4"/>
                </a:solidFill>
                <a:latin typeface="Consolas"/>
                <a:ea typeface="DejaVu Sans"/>
              </a:rPr>
              <a:t>(</a:t>
            </a:r>
            <a:r>
              <a:rPr b="0" i="1" lang="en-GB" sz="1800" spc="-1" strike="noStrike">
                <a:solidFill>
                  <a:srgbClr val="ffbf26"/>
                </a:solidFill>
                <a:latin typeface="Consolas"/>
                <a:ea typeface="DejaVu Sans"/>
              </a:rPr>
              <a:t>failure</a:t>
            </a:r>
            <a:r>
              <a:rPr b="0" i="1" lang="en-GB" sz="1800" spc="-1" strike="noStrike">
                <a:solidFill>
                  <a:srgbClr val="e6e6fa"/>
                </a:solidFill>
                <a:latin typeface="Consolas"/>
                <a:ea typeface="DejaVu Sans"/>
              </a:rPr>
              <a:t>.</a:t>
            </a:r>
            <a:r>
              <a:rPr b="0" i="1" lang="en-GB" sz="1800" spc="-1" strike="noStrike">
                <a:solidFill>
                  <a:srgbClr val="a7ec21"/>
                </a:solidFill>
                <a:latin typeface="Consolas"/>
                <a:ea typeface="DejaVu Sans"/>
              </a:rPr>
              <a:t>getMessage</a:t>
            </a:r>
            <a:r>
              <a:rPr b="0" i="1" lang="en-GB" sz="1800" spc="-1" strike="noStrike">
                <a:solidFill>
                  <a:srgbClr val="f9faf4"/>
                </a:solidFill>
                <a:latin typeface="Consolas"/>
                <a:ea typeface="DejaVu Sans"/>
              </a:rPr>
              <a:t>())</a:t>
            </a:r>
            <a:r>
              <a:rPr b="0" i="1" lang="en-GB" sz="1800" spc="-1" strike="noStrike">
                <a:solidFill>
                  <a:srgbClr val="e6e6fa"/>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f9faf4"/>
                </a:solidFill>
                <a:latin typeface="Consolas"/>
                <a:ea typeface="DejaVu Sans"/>
              </a:rPr>
              <a:t>	</a:t>
            </a:r>
            <a:r>
              <a:rPr b="0" lang="en-GB" sz="1800" spc="-1" strike="noStrike">
                <a:solidFill>
                  <a:srgbClr val="f9faf4"/>
                </a:solidFill>
                <a:latin typeface="Consolas"/>
                <a:ea typeface="DejaVu Sans"/>
              </a:rPr>
              <a:t>}</a:t>
            </a:r>
            <a:endParaRPr b="0" lang="en-GB" sz="1800" spc="-1" strike="noStrike">
              <a:latin typeface="Arial"/>
            </a:endParaRPr>
          </a:p>
          <a:p>
            <a:pPr marL="914400">
              <a:lnSpc>
                <a:spcPct val="100000"/>
              </a:lnSpc>
            </a:pPr>
            <a:r>
              <a:rPr b="0" lang="en-GB" sz="1800" spc="-1" strike="noStrike">
                <a:solidFill>
                  <a:srgbClr val="f9faf4"/>
                </a:solidFill>
                <a:latin typeface="Consolas"/>
                <a:ea typeface="DejaVu Sans"/>
              </a:rPr>
              <a:t>}</a:t>
            </a:r>
            <a:endParaRPr b="0" lang="en-GB" sz="1800" spc="-1" strike="noStrike">
              <a:latin typeface="Arial"/>
            </a:endParaRPr>
          </a:p>
          <a:p>
            <a:pPr marL="457200">
              <a:lnSpc>
                <a:spcPct val="100000"/>
              </a:lnSpc>
            </a:pPr>
            <a:r>
              <a:rPr b="0" lang="en-GB" sz="1800" spc="-1" strike="noStrike">
                <a:solidFill>
                  <a:srgbClr val="f9faf4"/>
                </a:solidFill>
                <a:latin typeface="Consolas"/>
                <a:ea typeface="DejaVu Sans"/>
              </a:rPr>
              <a:t>}</a:t>
            </a:r>
            <a:endParaRPr b="0" lang="en-GB" sz="1800" spc="-1" strike="noStrike">
              <a:latin typeface="Arial"/>
            </a:endParaRPr>
          </a:p>
          <a:p>
            <a:pPr marL="457200">
              <a:lnSpc>
                <a:spcPct val="100000"/>
              </a:lnSpc>
            </a:pPr>
            <a:r>
              <a:rPr b="0" lang="en-GB" sz="1800" spc="-1" strike="noStrike">
                <a:solidFill>
                  <a:srgbClr val="f9faf4"/>
                </a:solidFill>
                <a:latin typeface="Consolas"/>
                <a:ea typeface="DejaVu Sans"/>
              </a:rPr>
              <a:t>}</a:t>
            </a:r>
            <a:endParaRPr b="0" lang="en-GB"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414000" y="0"/>
            <a:ext cx="9124920" cy="12902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Practice Activity</a:t>
            </a:r>
            <a:endParaRPr b="0" lang="en-GB" sz="4800" spc="-1" strike="noStrike">
              <a:latin typeface="Arial"/>
            </a:endParaRPr>
          </a:p>
        </p:txBody>
      </p:sp>
      <p:sp>
        <p:nvSpPr>
          <p:cNvPr id="411" name="CustomShape 2"/>
          <p:cNvSpPr/>
          <p:nvPr/>
        </p:nvSpPr>
        <p:spPr>
          <a:xfrm>
            <a:off x="11286360" y="6307560"/>
            <a:ext cx="645480" cy="273240"/>
          </a:xfrm>
          <a:prstGeom prst="rect">
            <a:avLst/>
          </a:prstGeom>
          <a:noFill/>
          <a:ln>
            <a:noFill/>
          </a:ln>
        </p:spPr>
        <p:style>
          <a:lnRef idx="0"/>
          <a:fillRef idx="0"/>
          <a:effectRef idx="0"/>
          <a:fontRef idx="minor"/>
        </p:style>
        <p:txBody>
          <a:bodyPr lIns="90000" rIns="90000" tIns="45000" bIns="45000"/>
          <a:p>
            <a:pPr>
              <a:lnSpc>
                <a:spcPct val="100000"/>
              </a:lnSpc>
            </a:pPr>
            <a:fld id="{757CB4C7-B798-4398-8F5C-9A118B2969EE}" type="slidenum">
              <a:rPr b="0" lang="en-GB" sz="1000" spc="-1" strike="noStrike">
                <a:solidFill>
                  <a:srgbClr val="565759"/>
                </a:solidFill>
                <a:latin typeface="Segoe UI"/>
                <a:ea typeface="DejaVu Sans"/>
              </a:rPr>
              <a:t>1</a:t>
            </a:fld>
            <a:endParaRPr b="0" lang="en-GB" sz="1000" spc="-1" strike="noStrike">
              <a:latin typeface="Arial"/>
            </a:endParaRPr>
          </a:p>
        </p:txBody>
      </p:sp>
      <p:sp>
        <p:nvSpPr>
          <p:cNvPr id="412" name="CustomShape 3"/>
          <p:cNvSpPr/>
          <p:nvPr/>
        </p:nvSpPr>
        <p:spPr>
          <a:xfrm>
            <a:off x="1612800" y="1868040"/>
            <a:ext cx="10204920" cy="4248000"/>
          </a:xfrm>
          <a:prstGeom prst="rect">
            <a:avLst/>
          </a:prstGeom>
          <a:noFill/>
          <a:ln>
            <a:noFill/>
          </a:ln>
        </p:spPr>
        <p:style>
          <a:lnRef idx="0"/>
          <a:fillRef idx="0"/>
          <a:effectRef idx="0"/>
          <a:fontRef idx="minor"/>
        </p:style>
        <p:txBody>
          <a:bodyPr lIns="90000" rIns="90000" tIns="45000" bIns="45000">
            <a:normAutofit/>
          </a:bodyPr>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Individually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30 minutes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Based upon the previous exercise, create a src/main/java App class.</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With that new class, based upon user input, run different test classes.</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Report to the class what issues (if any) you encountered.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1" lang="en-GB" sz="1800" spc="-1" strike="noStrike">
                <a:solidFill>
                  <a:srgbClr val="565759"/>
                </a:solidFill>
                <a:latin typeface="Calibri"/>
                <a:ea typeface="DejaVu Sans"/>
              </a:rPr>
              <a:t>Describe what JUnit is, and how it is used.</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JUnit can execute unit tests against java code, using many of the annotations supplied with JUnit.</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1" lang="en-GB" sz="1800" spc="-1" strike="noStrike">
                <a:solidFill>
                  <a:srgbClr val="565759"/>
                </a:solidFill>
                <a:latin typeface="Calibri"/>
                <a:ea typeface="DejaVu Sans"/>
              </a:rPr>
              <a:t>Describe the functionality of Junit.</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Explained many of the annotations (BeforeClass, Before, Test, After, AfterClass, Ignore, RunWith), as well as many of the assert methods (assertEquals, assertTrue/False, assertNull/NotNull, assertSame/NotSame, fail).</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1" lang="en-GB" sz="1800" spc="-1" strike="noStrike">
                <a:solidFill>
                  <a:srgbClr val="565759"/>
                </a:solidFill>
                <a:latin typeface="Calibri"/>
                <a:ea typeface="DejaVu Sans"/>
              </a:rPr>
              <a:t>Create tests against a simple project.</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Ran tests and used runners against the blackjack exercise.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414" name="CustomShape 2"/>
          <p:cNvSpPr/>
          <p:nvPr/>
        </p:nvSpPr>
        <p:spPr>
          <a:xfrm>
            <a:off x="414000" y="124920"/>
            <a:ext cx="1146564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Course Objectives - Summary</a:t>
            </a:r>
            <a:endParaRPr b="0" lang="en-GB" sz="4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Describe what Junit is, and how it is used.</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Describe the functionality of Junit.</a:t>
            </a: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Create tests against a simple project.</a:t>
            </a:r>
            <a:endParaRPr b="0" lang="en-GB" sz="1800" spc="-1" strike="noStrike">
              <a:latin typeface="Arial"/>
            </a:endParaRPr>
          </a:p>
        </p:txBody>
      </p:sp>
      <p:sp>
        <p:nvSpPr>
          <p:cNvPr id="336"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Course objectives</a:t>
            </a:r>
            <a:endParaRPr b="0" lang="en-GB" sz="4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914400" y="559440"/>
            <a:ext cx="10363320" cy="25549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GB" sz="6000" spc="-1" strike="noStrike">
                <a:solidFill>
                  <a:srgbClr val="0d3d59"/>
                </a:solidFill>
                <a:latin typeface="Arial"/>
                <a:ea typeface="DejaVu Sans"/>
              </a:rPr>
              <a:t>Thank you.</a:t>
            </a:r>
            <a:endParaRPr b="0" lang="en-GB" sz="6000" spc="-1" strike="noStrike">
              <a:latin typeface="Arial"/>
            </a:endParaRPr>
          </a:p>
        </p:txBody>
      </p:sp>
      <p:sp>
        <p:nvSpPr>
          <p:cNvPr id="416" name="CustomShape 2"/>
          <p:cNvSpPr/>
          <p:nvPr/>
        </p:nvSpPr>
        <p:spPr>
          <a:xfrm>
            <a:off x="914400" y="3382200"/>
            <a:ext cx="10363320" cy="43812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3" strike="noStrike" cap="all">
                <a:solidFill>
                  <a:srgbClr val="005aab"/>
                </a:solidFill>
                <a:latin typeface="Arial"/>
                <a:ea typeface="DejaVu Sans"/>
              </a:rPr>
              <a:t>Questions?</a:t>
            </a:r>
            <a:endParaRPr b="0" lang="en-GB"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14000" y="1868040"/>
            <a:ext cx="11403720" cy="422244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JUnit is an open source </a:t>
            </a:r>
            <a:r>
              <a:rPr b="1" lang="en-GB" sz="1800" spc="-1" strike="noStrike">
                <a:solidFill>
                  <a:srgbClr val="565759"/>
                </a:solidFill>
                <a:latin typeface="Calibri"/>
                <a:ea typeface="DejaVu Sans"/>
              </a:rPr>
              <a:t>unit testing framework </a:t>
            </a:r>
            <a:r>
              <a:rPr b="0" lang="en-GB" sz="1800" spc="-1" strike="noStrike">
                <a:solidFill>
                  <a:srgbClr val="565759"/>
                </a:solidFill>
                <a:latin typeface="Calibri"/>
                <a:ea typeface="DejaVu Sans"/>
              </a:rPr>
              <a:t>for the Java programming language. </a:t>
            </a:r>
            <a:r>
              <a:rPr b="1" lang="en-GB" sz="1800" spc="-1" strike="noStrike">
                <a:solidFill>
                  <a:srgbClr val="565759"/>
                </a:solidFill>
                <a:latin typeface="Calibri"/>
                <a:ea typeface="DejaVu Sans"/>
              </a:rPr>
              <a:t>J</a:t>
            </a:r>
            <a:r>
              <a:rPr b="0" lang="en-GB" sz="1800" spc="-1" strike="noStrike">
                <a:solidFill>
                  <a:srgbClr val="565759"/>
                </a:solidFill>
                <a:latin typeface="Calibri"/>
                <a:ea typeface="DejaVu Sans"/>
              </a:rPr>
              <a:t>ava </a:t>
            </a:r>
            <a:r>
              <a:rPr b="1" lang="en-GB" sz="1800" spc="-1" strike="noStrike">
                <a:solidFill>
                  <a:srgbClr val="565759"/>
                </a:solidFill>
                <a:latin typeface="Calibri"/>
                <a:ea typeface="DejaVu Sans"/>
              </a:rPr>
              <a:t>Unit </a:t>
            </a:r>
            <a:r>
              <a:rPr b="0" lang="en-GB" sz="1800" spc="-1" strike="noStrike">
                <a:solidFill>
                  <a:srgbClr val="565759"/>
                </a:solidFill>
                <a:latin typeface="Calibri"/>
                <a:ea typeface="DejaVu Sans"/>
              </a:rPr>
              <a:t>Testing.</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allows the easy execution of repeatable tests.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Allows the tester/developer to incrementally build tests and test suites to measure progress and to detect defects in code.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allows the ability to define the flow of execution of code, with different annotations.</a:t>
            </a:r>
            <a:endParaRPr b="0" lang="en-GB" sz="1800" spc="-1" strike="noStrike">
              <a:latin typeface="Arial"/>
            </a:endParaRPr>
          </a:p>
        </p:txBody>
      </p:sp>
      <p:sp>
        <p:nvSpPr>
          <p:cNvPr id="338" name="CustomShape 2"/>
          <p:cNvSpPr/>
          <p:nvPr/>
        </p:nvSpPr>
        <p:spPr>
          <a:xfrm>
            <a:off x="414000" y="124920"/>
            <a:ext cx="11250360" cy="1152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GB" sz="4800" spc="-1" strike="noStrike">
                <a:solidFill>
                  <a:srgbClr val="ffffff"/>
                </a:solidFill>
                <a:latin typeface="Calibri"/>
                <a:ea typeface="DejaVu Sans"/>
              </a:rPr>
              <a:t>What is JUnit, and why do we use it?</a:t>
            </a:r>
            <a:endParaRPr b="0" lang="en-GB" sz="4800" spc="-1" strike="noStrike">
              <a:latin typeface="Arial"/>
            </a:endParaRPr>
          </a:p>
        </p:txBody>
      </p:sp>
      <p:pic>
        <p:nvPicPr>
          <p:cNvPr id="339" name="Picture 4" descr=""/>
          <p:cNvPicPr/>
          <p:nvPr/>
        </p:nvPicPr>
        <p:blipFill>
          <a:blip r:embed="rId1"/>
          <a:stretch/>
        </p:blipFill>
        <p:spPr>
          <a:xfrm>
            <a:off x="9375120" y="4487400"/>
            <a:ext cx="1904040" cy="1904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 java, an annotation is a form syntactic metadata that can be added to Java source code.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Classes, methods, variables, parameters and packages may all be annotated. The annotation changes the behaviour of these elements.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There are numerous different annotations, not restricted to JUnit. Other frameworks will use annotations in different ways.</a:t>
            </a:r>
            <a:endParaRPr b="0" lang="en-GB" sz="1800" spc="-1" strike="noStrike">
              <a:latin typeface="Arial"/>
            </a:endParaRPr>
          </a:p>
        </p:txBody>
      </p:sp>
      <p:sp>
        <p:nvSpPr>
          <p:cNvPr id="341"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a:t>
            </a:r>
            <a:endParaRPr b="0" lang="en-GB" sz="4800" spc="-1" strike="noStrike">
              <a:latin typeface="Arial"/>
            </a:endParaRPr>
          </a:p>
        </p:txBody>
      </p:sp>
      <p:sp>
        <p:nvSpPr>
          <p:cNvPr id="342" name="CustomShape 3"/>
          <p:cNvSpPr/>
          <p:nvPr/>
        </p:nvSpPr>
        <p:spPr>
          <a:xfrm>
            <a:off x="63576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@Test</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@BeforeClass</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@AfterClass</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@Before</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@After</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@Ignore</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@RunWith(BlockJUnit4ClassRunner.class)</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@Parameters</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@Category</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@IncludeCategory</a:t>
            </a:r>
            <a:endParaRPr b="0" lang="en-GB" sz="1800" spc="-1" strike="noStrike">
              <a:latin typeface="Arial"/>
            </a:endParaRPr>
          </a:p>
          <a:p>
            <a:pPr marL="185760" indent="-184680">
              <a:lnSpc>
                <a:spcPct val="100000"/>
              </a:lnSpc>
              <a:spcBef>
                <a:spcPts val="499"/>
              </a:spcBef>
              <a:spcAft>
                <a:spcPts val="499"/>
              </a:spcAft>
              <a:buClr>
                <a:srgbClr val="008fd0"/>
              </a:buClr>
              <a:buFont typeface="Arial"/>
              <a:buChar char="›"/>
            </a:pPr>
            <a:r>
              <a:rPr b="0" lang="en-GB" sz="1800" spc="-1" strike="noStrike">
                <a:solidFill>
                  <a:srgbClr val="565759"/>
                </a:solidFill>
                <a:latin typeface="Calibri"/>
                <a:ea typeface="DejaVu Sans"/>
              </a:rPr>
              <a:t>@ExcludeCategory</a:t>
            </a:r>
            <a:endParaRPr b="0" lang="en-GB"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@Test annotation denotes that the method below it should be ran as part of the JUnit tests.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 timeout can be added, forcing the test to fail if it doesn’t complete within a certain time period.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Expected exceptions can be handled, allowing the test to pass </a:t>
            </a:r>
            <a:r>
              <a:rPr b="1" lang="en-GB" sz="1800" spc="-1" strike="noStrike">
                <a:solidFill>
                  <a:srgbClr val="565759"/>
                </a:solidFill>
                <a:latin typeface="Calibri"/>
                <a:ea typeface="DejaVu Sans"/>
              </a:rPr>
              <a:t>when</a:t>
            </a:r>
            <a:r>
              <a:rPr b="0" lang="en-GB" sz="1800" spc="-1" strike="noStrike">
                <a:solidFill>
                  <a:srgbClr val="565759"/>
                </a:solidFill>
                <a:latin typeface="Calibri"/>
                <a:ea typeface="DejaVu Sans"/>
              </a:rPr>
              <a:t> the exception is thrown.</a:t>
            </a:r>
            <a:endParaRPr b="0" lang="en-GB" sz="1800" spc="-1" strike="noStrike">
              <a:latin typeface="Arial"/>
            </a:endParaRPr>
          </a:p>
        </p:txBody>
      </p:sp>
      <p:sp>
        <p:nvSpPr>
          <p:cNvPr id="344"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@Test</a:t>
            </a:r>
            <a:endParaRPr b="0" lang="en-GB" sz="4800" spc="-1" strike="noStrike">
              <a:latin typeface="Arial"/>
            </a:endParaRPr>
          </a:p>
        </p:txBody>
      </p:sp>
      <p:sp>
        <p:nvSpPr>
          <p:cNvPr id="345" name="CustomShape 3"/>
          <p:cNvSpPr/>
          <p:nvPr/>
        </p:nvSpPr>
        <p:spPr>
          <a:xfrm>
            <a:off x="6381720" y="1672200"/>
            <a:ext cx="5561640" cy="471276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test1</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96ec3f"/>
                </a:solidFill>
                <a:latin typeface="Courier New"/>
                <a:ea typeface="DejaVu Sans"/>
              </a:rPr>
              <a:t>	</a:t>
            </a:r>
            <a:r>
              <a:rPr b="0" lang="en-GB" sz="1600" spc="-1" strike="noStrike">
                <a:solidFill>
                  <a:srgbClr val="96ec3f"/>
                </a:solidFill>
                <a:latin typeface="Courier New"/>
                <a:ea typeface="DejaVu Sans"/>
              </a:rPr>
              <a:t>fail</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"Fail"</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r>
              <a:rPr b="0" lang="en-GB" sz="1600" spc="-1" strike="noStrike">
                <a:solidFill>
                  <a:srgbClr val="f9faf4"/>
                </a:solidFill>
                <a:latin typeface="Courier New"/>
                <a:ea typeface="DejaVu Sans"/>
              </a:rPr>
              <a:t>(</a:t>
            </a:r>
            <a:r>
              <a:rPr b="0" lang="en-GB" sz="1600" spc="-1" strike="noStrike">
                <a:solidFill>
                  <a:srgbClr val="eb4b64"/>
                </a:solidFill>
                <a:latin typeface="Courier New"/>
                <a:ea typeface="DejaVu Sans"/>
              </a:rPr>
              <a:t>timeout</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6897bb"/>
                </a:solidFill>
                <a:latin typeface="Courier New"/>
                <a:ea typeface="DejaVu Sans"/>
              </a:rPr>
              <a:t>1000</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test2</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cc7832"/>
                </a:solidFill>
                <a:latin typeface="Courier New"/>
                <a:ea typeface="DejaVu Sans"/>
              </a:rPr>
              <a:t>try</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Thread</a:t>
            </a:r>
            <a:r>
              <a:rPr b="0" lang="en-GB" sz="1600" spc="-1" strike="noStrike">
                <a:solidFill>
                  <a:srgbClr val="e6e6fa"/>
                </a:solidFill>
                <a:latin typeface="Courier New"/>
                <a:ea typeface="DejaVu Sans"/>
              </a:rPr>
              <a:t>.</a:t>
            </a:r>
            <a:r>
              <a:rPr b="0" lang="en-GB" sz="1600" spc="-1" strike="noStrike">
                <a:solidFill>
                  <a:srgbClr val="96ec3f"/>
                </a:solidFill>
                <a:latin typeface="Courier New"/>
                <a:ea typeface="DejaVu Sans"/>
              </a:rPr>
              <a:t>sleep</a:t>
            </a:r>
            <a:r>
              <a:rPr b="0" lang="en-GB" sz="1600" spc="-1" strike="noStrike">
                <a:solidFill>
                  <a:srgbClr val="f9faf4"/>
                </a:solidFill>
                <a:latin typeface="Courier New"/>
                <a:ea typeface="DejaVu Sans"/>
              </a:rPr>
              <a:t>(</a:t>
            </a:r>
            <a:r>
              <a:rPr b="0" lang="en-GB" sz="1600" spc="-1" strike="noStrike">
                <a:solidFill>
                  <a:srgbClr val="6897bb"/>
                </a:solidFill>
                <a:latin typeface="Courier New"/>
                <a:ea typeface="DejaVu Sans"/>
              </a:rPr>
              <a:t>2000</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catch</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r>
              <a:rPr b="0" lang="en-GB" sz="1600" spc="-1" strike="noStrike">
                <a:solidFill>
                  <a:srgbClr val="1290c3"/>
                </a:solidFill>
                <a:latin typeface="Courier New"/>
                <a:ea typeface="DejaVu Sans"/>
              </a:rPr>
              <a:t>InterruptedException</a:t>
            </a:r>
            <a:r>
              <a:rPr b="0" lang="en-GB" sz="1600" spc="-1" strike="noStrike">
                <a:solidFill>
                  <a:srgbClr val="d9e8f7"/>
                </a:solidFill>
                <a:latin typeface="Courier New"/>
                <a:ea typeface="DejaVu Sans"/>
              </a:rPr>
              <a:t> </a:t>
            </a:r>
            <a:r>
              <a:rPr b="0" lang="en-GB" sz="1600" spc="-1" strike="noStrike">
                <a:solidFill>
                  <a:srgbClr val="ed7f48"/>
                </a:solidFill>
                <a:latin typeface="Courier New"/>
                <a:ea typeface="DejaVu Sans"/>
              </a:rPr>
              <a:t>e</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ffbf26"/>
                </a:solidFill>
                <a:latin typeface="Courier New"/>
                <a:ea typeface="DejaVu Sans"/>
              </a:rPr>
              <a:t>	</a:t>
            </a:r>
            <a:r>
              <a:rPr b="0" lang="en-GB" sz="1600" spc="-1" strike="noStrike">
                <a:solidFill>
                  <a:srgbClr val="ffbf26"/>
                </a:solidFill>
                <a:latin typeface="Courier New"/>
                <a:ea typeface="DejaVu Sans"/>
              </a:rPr>
              <a:t>e</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printStackTrace</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endParaRPr b="0" lang="en-GB" sz="1600" spc="-1" strike="noStrike">
              <a:latin typeface="Arial"/>
            </a:endParaRPr>
          </a:p>
          <a:p>
            <a:pPr marL="457200">
              <a:lnSpc>
                <a:spcPct val="100000"/>
              </a:lnSpc>
            </a:pPr>
            <a:r>
              <a:rPr b="0" lang="en-GB" sz="1600" spc="-1" strike="noStrike">
                <a:solidFill>
                  <a:srgbClr val="ff9393"/>
                </a:solidFill>
                <a:latin typeface="Courier New"/>
                <a:ea typeface="DejaVu Sans"/>
              </a:rPr>
              <a:t>@Test</a:t>
            </a:r>
            <a:r>
              <a:rPr b="0" lang="en-GB" sz="1600" spc="-1" strike="noStrike">
                <a:solidFill>
                  <a:srgbClr val="f9faf4"/>
                </a:solidFill>
                <a:latin typeface="Courier New"/>
                <a:ea typeface="DejaVu Sans"/>
              </a:rPr>
              <a:t>(</a:t>
            </a:r>
            <a:r>
              <a:rPr b="0" lang="en-GB" sz="1600" spc="-1" strike="noStrike">
                <a:solidFill>
                  <a:srgbClr val="eb4b64"/>
                </a:solidFill>
                <a:latin typeface="Courier New"/>
                <a:ea typeface="DejaVu Sans"/>
              </a:rPr>
              <a:t>expected</a:t>
            </a:r>
            <a:r>
              <a:rPr b="0" lang="en-GB" sz="1600" spc="-1" strike="noStrike">
                <a:solidFill>
                  <a:srgbClr val="d9e8f7"/>
                </a:solidFill>
                <a:latin typeface="Courier New"/>
                <a:ea typeface="DejaVu Sans"/>
              </a:rPr>
              <a:t> </a:t>
            </a:r>
            <a:r>
              <a:rPr b="0" lang="en-GB" sz="1600" spc="-1" strike="noStrike">
                <a:solidFill>
                  <a:srgbClr val="e6e6fa"/>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1290c3"/>
                </a:solidFill>
                <a:latin typeface="Courier New"/>
                <a:ea typeface="DejaVu Sans"/>
              </a:rPr>
              <a:t>ArithmeticException</a:t>
            </a:r>
            <a:r>
              <a:rPr b="0" lang="en-GB" sz="1600" spc="-1" strike="noStrike">
                <a:solidFill>
                  <a:srgbClr val="e6e6fa"/>
                </a:solidFill>
                <a:latin typeface="Courier New"/>
                <a:ea typeface="DejaVu Sans"/>
              </a:rPr>
              <a:t>.</a:t>
            </a:r>
            <a:r>
              <a:rPr b="0" lang="en-GB" sz="1600" spc="-1" strike="noStrike">
                <a:solidFill>
                  <a:srgbClr val="cc7832"/>
                </a:solidFill>
                <a:latin typeface="Courier New"/>
                <a:ea typeface="DejaVu Sans"/>
              </a:rPr>
              <a:t>class</a:t>
            </a: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test3</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cc7832"/>
                </a:solidFill>
                <a:latin typeface="Courier New"/>
                <a:ea typeface="DejaVu Sans"/>
              </a:rPr>
              <a:t>	</a:t>
            </a:r>
            <a:r>
              <a:rPr b="0" lang="en-GB" sz="1600" spc="-1" strike="noStrike">
                <a:solidFill>
                  <a:srgbClr val="cc7832"/>
                </a:solidFill>
                <a:latin typeface="Courier New"/>
                <a:ea typeface="DejaVu Sans"/>
              </a:rPr>
              <a:t>throw</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new</a:t>
            </a:r>
            <a:r>
              <a:rPr b="0" lang="en-GB" sz="1600" spc="-1" strike="noStrike">
                <a:solidFill>
                  <a:srgbClr val="d9e8f7"/>
                </a:solidFill>
                <a:latin typeface="Courier New"/>
                <a:ea typeface="DejaVu Sans"/>
              </a:rPr>
              <a:t> </a:t>
            </a:r>
            <a:r>
              <a:rPr b="0" lang="en-GB" sz="1600" spc="-1" strike="noStrike">
                <a:solidFill>
                  <a:srgbClr val="a7ec21"/>
                </a:solidFill>
                <a:latin typeface="Courier New"/>
                <a:ea typeface="DejaVu Sans"/>
              </a:rPr>
              <a:t>ArithmeticException</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marL="457200">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@BeforeClass annotation precedes the method that is to be executed, </a:t>
            </a:r>
            <a:r>
              <a:rPr b="1" lang="en-GB" sz="1800" spc="-1" strike="noStrike">
                <a:solidFill>
                  <a:srgbClr val="565759"/>
                </a:solidFill>
                <a:latin typeface="Calibri"/>
                <a:ea typeface="DejaVu Sans"/>
              </a:rPr>
              <a:t>only once</a:t>
            </a:r>
            <a:r>
              <a:rPr b="0" lang="en-GB" sz="1800" spc="-1" strike="noStrike">
                <a:solidFill>
                  <a:srgbClr val="565759"/>
                </a:solidFill>
                <a:latin typeface="Calibri"/>
                <a:ea typeface="DejaVu Sans"/>
              </a:rPr>
              <a:t>, before the tests within that class run.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is typically used to set up the test environment.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For example: When accessing a database, you only want to connect to the database once, before all testing, not connect to it for every test.</a:t>
            </a:r>
            <a:endParaRPr b="0" lang="en-GB" sz="1800" spc="-1" strike="noStrike">
              <a:latin typeface="Arial"/>
            </a:endParaRPr>
          </a:p>
          <a:p>
            <a:pPr>
              <a:lnSpc>
                <a:spcPct val="100000"/>
              </a:lnSpc>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method name for this annotation is standardised as ‘setup()’</a:t>
            </a:r>
            <a:endParaRPr b="0" lang="en-GB" sz="1800" spc="-1" strike="noStrike">
              <a:latin typeface="Arial"/>
            </a:endParaRPr>
          </a:p>
        </p:txBody>
      </p:sp>
      <p:sp>
        <p:nvSpPr>
          <p:cNvPr id="347" name="CustomShape 2"/>
          <p:cNvSpPr/>
          <p:nvPr/>
        </p:nvSpPr>
        <p:spPr>
          <a:xfrm>
            <a:off x="414000" y="124920"/>
            <a:ext cx="1160964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@BeforeClass</a:t>
            </a:r>
            <a:endParaRPr b="0" lang="en-GB" sz="4800" spc="-1" strike="noStrike">
              <a:latin typeface="Arial"/>
            </a:endParaRPr>
          </a:p>
        </p:txBody>
      </p:sp>
      <p:sp>
        <p:nvSpPr>
          <p:cNvPr id="348" name="CustomShape 3"/>
          <p:cNvSpPr/>
          <p:nvPr/>
        </p:nvSpPr>
        <p:spPr>
          <a:xfrm>
            <a:off x="6372360" y="2110680"/>
            <a:ext cx="5571000" cy="349668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@BeforeClass</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static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setup</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"Before class"</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test1</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1"</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test2</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@AfterClass annotation precedes the method that is to be executed, </a:t>
            </a:r>
            <a:r>
              <a:rPr b="1" lang="en-GB" sz="1800" spc="-1" strike="noStrike">
                <a:solidFill>
                  <a:srgbClr val="565759"/>
                </a:solidFill>
                <a:latin typeface="Calibri"/>
                <a:ea typeface="DejaVu Sans"/>
              </a:rPr>
              <a:t>only once</a:t>
            </a:r>
            <a:r>
              <a:rPr b="0" lang="en-GB" sz="1800" spc="-1" strike="noStrike">
                <a:solidFill>
                  <a:srgbClr val="565759"/>
                </a:solidFill>
                <a:latin typeface="Calibri"/>
                <a:ea typeface="DejaVu Sans"/>
              </a:rPr>
              <a:t>, after the tests within that class run.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is typically used to clean the test environment. </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For example: When accessing a database, after all tests have completed, disconnecting from the database would be sensible here.</a:t>
            </a:r>
            <a:endParaRPr b="0" lang="en-GB" sz="1800" spc="-1" strike="noStrike">
              <a:latin typeface="Arial"/>
            </a:endParaRPr>
          </a:p>
          <a:p>
            <a:pPr>
              <a:lnSpc>
                <a:spcPct val="100000"/>
              </a:lnSpc>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method name for this annotation is standardised as ‘teardown()’</a:t>
            </a:r>
            <a:endParaRPr b="0" lang="en-GB" sz="1800" spc="-1" strike="noStrike">
              <a:latin typeface="Arial"/>
            </a:endParaRPr>
          </a:p>
        </p:txBody>
      </p:sp>
      <p:sp>
        <p:nvSpPr>
          <p:cNvPr id="350" name="CustomShape 2"/>
          <p:cNvSpPr/>
          <p:nvPr/>
        </p:nvSpPr>
        <p:spPr>
          <a:xfrm>
            <a:off x="414000" y="124920"/>
            <a:ext cx="1146564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@AfterClass</a:t>
            </a:r>
            <a:endParaRPr b="0" lang="en-GB" sz="4800" spc="-1" strike="noStrike">
              <a:latin typeface="Arial"/>
            </a:endParaRPr>
          </a:p>
        </p:txBody>
      </p:sp>
      <p:sp>
        <p:nvSpPr>
          <p:cNvPr id="351" name="CustomShape 3"/>
          <p:cNvSpPr/>
          <p:nvPr/>
        </p:nvSpPr>
        <p:spPr>
          <a:xfrm>
            <a:off x="6372360" y="2110680"/>
            <a:ext cx="5571000" cy="349668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test1</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1"</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test2</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@AfterClass</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static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teardown</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"After class"</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14000" y="1669680"/>
            <a:ext cx="5578920" cy="4420800"/>
          </a:xfrm>
          <a:prstGeom prst="rect">
            <a:avLst/>
          </a:prstGeom>
          <a:noFill/>
          <a:ln>
            <a:noFill/>
          </a:ln>
        </p:spPr>
        <p:style>
          <a:lnRef idx="0"/>
          <a:fillRef idx="0"/>
          <a:effectRef idx="0"/>
          <a:fontRef idx="minor"/>
        </p:style>
        <p:txBody>
          <a:bodyPr lIns="90000" rIns="90000" tIns="45000" bIns="45000"/>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The @Before annotation precedes the method that is to be executed, </a:t>
            </a:r>
            <a:r>
              <a:rPr b="1" lang="en-GB" sz="1800" spc="-1" strike="noStrike">
                <a:solidFill>
                  <a:srgbClr val="565759"/>
                </a:solidFill>
                <a:latin typeface="Calibri"/>
                <a:ea typeface="DejaVu Sans"/>
              </a:rPr>
              <a:t>before every @Test annotated method.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68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If every @Test method starts with the same few lines of code, we can refactor them into one @Before method</a:t>
            </a:r>
            <a:endParaRPr b="0" lang="en-GB" sz="1800" spc="-1" strike="noStrike">
              <a:latin typeface="Arial"/>
            </a:endParaRPr>
          </a:p>
          <a:p>
            <a:pPr lvl="1" marL="622440" indent="-1641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For example: When we need to load data in a database, to test different commands.</a:t>
            </a:r>
            <a:endParaRPr b="0" lang="en-GB" sz="1800" spc="-1" strike="noStrike">
              <a:latin typeface="Arial"/>
            </a:endParaRPr>
          </a:p>
        </p:txBody>
      </p:sp>
      <p:sp>
        <p:nvSpPr>
          <p:cNvPr id="353" name="CustomShape 2"/>
          <p:cNvSpPr/>
          <p:nvPr/>
        </p:nvSpPr>
        <p:spPr>
          <a:xfrm>
            <a:off x="414000" y="124920"/>
            <a:ext cx="9124920" cy="115236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Annotations - @Before</a:t>
            </a:r>
            <a:endParaRPr b="0" lang="en-GB" sz="4800" spc="-1" strike="noStrike">
              <a:latin typeface="Arial"/>
            </a:endParaRPr>
          </a:p>
        </p:txBody>
      </p:sp>
      <p:sp>
        <p:nvSpPr>
          <p:cNvPr id="354" name="CustomShape 3"/>
          <p:cNvSpPr/>
          <p:nvPr/>
        </p:nvSpPr>
        <p:spPr>
          <a:xfrm>
            <a:off x="6372360" y="2110680"/>
            <a:ext cx="5571000" cy="3496680"/>
          </a:xfrm>
          <a:prstGeom prst="rect">
            <a:avLst/>
          </a:prstGeom>
          <a:solidFill>
            <a:srgbClr val="000000"/>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9393"/>
                </a:solidFill>
                <a:latin typeface="Courier New"/>
                <a:ea typeface="DejaVu Sans"/>
              </a:rPr>
              <a:t>@Before</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init</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"Before test"</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test1</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1"</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9393"/>
                </a:solidFill>
                <a:latin typeface="Courier New"/>
                <a:ea typeface="DejaVu Sans"/>
              </a:rPr>
              <a:t>@Test</a:t>
            </a:r>
            <a:endParaRPr b="0" lang="en-GB" sz="1600" spc="-1" strike="noStrike">
              <a:latin typeface="Arial"/>
            </a:endParaRPr>
          </a:p>
          <a:p>
            <a:pPr>
              <a:lnSpc>
                <a:spcPct val="100000"/>
              </a:lnSpc>
            </a:pPr>
            <a:r>
              <a:rPr b="0" lang="en-GB" sz="1600" spc="-1" strike="noStrike">
                <a:solidFill>
                  <a:srgbClr val="cc7832"/>
                </a:solidFill>
                <a:latin typeface="Courier New"/>
                <a:ea typeface="DejaVu Sans"/>
              </a:rPr>
              <a:t>public</a:t>
            </a:r>
            <a:r>
              <a:rPr b="0" lang="en-GB" sz="1600" spc="-1" strike="noStrike">
                <a:solidFill>
                  <a:srgbClr val="d9e8f7"/>
                </a:solidFill>
                <a:latin typeface="Courier New"/>
                <a:ea typeface="DejaVu Sans"/>
              </a:rPr>
              <a:t> </a:t>
            </a:r>
            <a:r>
              <a:rPr b="0" lang="en-GB" sz="1600" spc="-1" strike="noStrike">
                <a:solidFill>
                  <a:srgbClr val="cc7832"/>
                </a:solidFill>
                <a:latin typeface="Courier New"/>
                <a:ea typeface="DejaVu Sans"/>
              </a:rPr>
              <a:t>void</a:t>
            </a:r>
            <a:r>
              <a:rPr b="0" lang="en-GB" sz="1600" spc="-1" strike="noStrike">
                <a:solidFill>
                  <a:srgbClr val="d9e8f7"/>
                </a:solidFill>
                <a:latin typeface="Courier New"/>
                <a:ea typeface="DejaVu Sans"/>
              </a:rPr>
              <a:t> </a:t>
            </a:r>
            <a:r>
              <a:rPr b="0" lang="en-GB" sz="1600" spc="-1" strike="noStrike">
                <a:solidFill>
                  <a:srgbClr val="1eb540"/>
                </a:solidFill>
                <a:latin typeface="Courier New"/>
                <a:ea typeface="DejaVu Sans"/>
              </a:rPr>
              <a:t>test2</a:t>
            </a:r>
            <a:r>
              <a:rPr b="0" lang="en-GB" sz="1600" spc="-1" strike="noStrike">
                <a:solidFill>
                  <a:srgbClr val="f9faf4"/>
                </a:solidFill>
                <a:latin typeface="Courier New"/>
                <a:ea typeface="DejaVu Sans"/>
              </a:rPr>
              <a:t>()</a:t>
            </a:r>
            <a:r>
              <a:rPr b="0" lang="en-GB" sz="1600" spc="-1" strike="noStrike">
                <a:solidFill>
                  <a:srgbClr val="d9e8f7"/>
                </a:solidFill>
                <a:latin typeface="Courier New"/>
                <a:ea typeface="DejaVu Sans"/>
              </a:rPr>
              <a:t> </a:t>
            </a:r>
            <a:r>
              <a:rPr b="0" lang="en-GB" sz="1600" spc="-1" strike="noStrike">
                <a:solidFill>
                  <a:srgbClr val="f9faf4"/>
                </a:solidFill>
                <a:latin typeface="Courier New"/>
                <a:ea typeface="DejaVu Sans"/>
              </a:rPr>
              <a:t>{</a:t>
            </a:r>
            <a:endParaRPr b="0" lang="en-GB" sz="1600" spc="-1" strike="noStrike">
              <a:latin typeface="Arial"/>
            </a:endParaRPr>
          </a:p>
          <a:p>
            <a:pPr>
              <a:lnSpc>
                <a:spcPct val="100000"/>
              </a:lnSpc>
            </a:pPr>
            <a:r>
              <a:rPr b="0" lang="en-GB" sz="1600" spc="-1" strike="noStrike">
                <a:solidFill>
                  <a:srgbClr val="1290c3"/>
                </a:solidFill>
                <a:latin typeface="Courier New"/>
                <a:ea typeface="DejaVu Sans"/>
              </a:rPr>
              <a:t>	</a:t>
            </a:r>
            <a:r>
              <a:rPr b="0" lang="en-GB" sz="1600" spc="-1" strike="noStrike">
                <a:solidFill>
                  <a:srgbClr val="1290c3"/>
                </a:solidFill>
                <a:latin typeface="Courier New"/>
                <a:ea typeface="DejaVu Sans"/>
              </a:rPr>
              <a:t>System</a:t>
            </a:r>
            <a:r>
              <a:rPr b="0" lang="en-GB" sz="1600" spc="-1" strike="noStrike">
                <a:solidFill>
                  <a:srgbClr val="e6e6fa"/>
                </a:solidFill>
                <a:latin typeface="Courier New"/>
                <a:ea typeface="DejaVu Sans"/>
              </a:rPr>
              <a:t>.</a:t>
            </a:r>
            <a:r>
              <a:rPr b="0" lang="en-GB" sz="1600" spc="-1" strike="noStrike">
                <a:solidFill>
                  <a:srgbClr val="8ddaf8"/>
                </a:solidFill>
                <a:latin typeface="Courier New"/>
                <a:ea typeface="DejaVu Sans"/>
              </a:rPr>
              <a:t>out</a:t>
            </a:r>
            <a:r>
              <a:rPr b="0" lang="en-GB" sz="1600" spc="-1" strike="noStrike">
                <a:solidFill>
                  <a:srgbClr val="e6e6fa"/>
                </a:solidFill>
                <a:latin typeface="Courier New"/>
                <a:ea typeface="DejaVu Sans"/>
              </a:rPr>
              <a:t>.</a:t>
            </a:r>
            <a:r>
              <a:rPr b="0" lang="en-GB" sz="1600" spc="-1" strike="noStrike">
                <a:solidFill>
                  <a:srgbClr val="a7ec21"/>
                </a:solidFill>
                <a:latin typeface="Courier New"/>
                <a:ea typeface="DejaVu Sans"/>
              </a:rPr>
              <a:t>println</a:t>
            </a:r>
            <a:r>
              <a:rPr b="0" lang="en-GB" sz="1600" spc="-1" strike="noStrike">
                <a:solidFill>
                  <a:srgbClr val="f9faf4"/>
                </a:solidFill>
                <a:latin typeface="Courier New"/>
                <a:ea typeface="DejaVu Sans"/>
              </a:rPr>
              <a:t>(</a:t>
            </a:r>
            <a:r>
              <a:rPr b="0" lang="en-GB" sz="1600" spc="-1" strike="noStrike">
                <a:solidFill>
                  <a:srgbClr val="17c6a3"/>
                </a:solidFill>
                <a:latin typeface="Courier New"/>
                <a:ea typeface="DejaVu Sans"/>
              </a:rPr>
              <a:t>"Test 2"</a:t>
            </a:r>
            <a:r>
              <a:rPr b="0" lang="en-GB" sz="1600" spc="-1" strike="noStrike">
                <a:solidFill>
                  <a:srgbClr val="f9faf4"/>
                </a:solidFill>
                <a:latin typeface="Courier New"/>
                <a:ea typeface="DejaVu Sans"/>
              </a:rPr>
              <a:t>)</a:t>
            </a:r>
            <a:r>
              <a:rPr b="0" lang="en-GB" sz="1600" spc="-1" strike="noStrike">
                <a:solidFill>
                  <a:srgbClr val="e6e6fa"/>
                </a:solidFill>
                <a:latin typeface="Courier New"/>
                <a:ea typeface="DejaVu Sans"/>
              </a:rPr>
              <a:t>;</a:t>
            </a:r>
            <a:endParaRPr b="0" lang="en-GB" sz="1600" spc="-1" strike="noStrike">
              <a:latin typeface="Arial"/>
            </a:endParaRPr>
          </a:p>
          <a:p>
            <a:pPr>
              <a:lnSpc>
                <a:spcPct val="100000"/>
              </a:lnSpc>
            </a:pPr>
            <a:r>
              <a:rPr b="0" lang="en-GB" sz="1600" spc="-1" strike="noStrike">
                <a:solidFill>
                  <a:srgbClr val="f9faf4"/>
                </a:solidFill>
                <a:latin typeface="Courier New"/>
                <a:ea typeface="DejaVu Sans"/>
              </a:rPr>
              <a:t>}</a:t>
            </a:r>
            <a:endParaRPr b="0" lang="en-GB"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2842</TotalTime>
  <Application>LibreOffice/6.0.7.3$Linux_X86_64 LibreOffice_project/00m0$Build-3</Application>
  <Words>2455</Words>
  <Paragraphs>446</Paragraphs>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2019-03-11T14:38:52Z</dcterms:created>
  <dc:creator>Admin</dc:creator>
  <dc:description/>
  <dc:language>en-GB</dc:language>
  <cp:lastModifiedBy/>
  <dcterms:modified xsi:type="dcterms:W3CDTF">2019-08-20T09:48:11Z</dcterms:modified>
  <cp:revision>61</cp:revision>
  <dc:subject/>
  <dc:title>Slide Deck Template and Guide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21</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30</vt:i4>
  </property>
  <property fmtid="{D5CDD505-2E9C-101B-9397-08002B2CF9AE}" pid="14" name="category">
    <vt:lpwstr>Chapter</vt:lpwstr>
  </property>
</Properties>
</file>