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36"/>
  </p:notesMasterIdLst>
  <p:handoutMasterIdLst>
    <p:handoutMasterId r:id="rId37"/>
  </p:handoutMasterIdLst>
  <p:sldIdLst>
    <p:sldId id="613" r:id="rId2"/>
    <p:sldId id="616" r:id="rId3"/>
    <p:sldId id="620" r:id="rId4"/>
    <p:sldId id="618" r:id="rId5"/>
    <p:sldId id="614" r:id="rId6"/>
    <p:sldId id="647" r:id="rId7"/>
    <p:sldId id="648" r:id="rId8"/>
    <p:sldId id="649" r:id="rId9"/>
    <p:sldId id="651" r:id="rId10"/>
    <p:sldId id="652" r:id="rId11"/>
    <p:sldId id="650" r:id="rId12"/>
    <p:sldId id="653" r:id="rId13"/>
    <p:sldId id="665" r:id="rId14"/>
    <p:sldId id="663" r:id="rId15"/>
    <p:sldId id="658" r:id="rId16"/>
    <p:sldId id="655" r:id="rId17"/>
    <p:sldId id="654" r:id="rId18"/>
    <p:sldId id="669" r:id="rId19"/>
    <p:sldId id="660" r:id="rId20"/>
    <p:sldId id="672" r:id="rId21"/>
    <p:sldId id="670" r:id="rId22"/>
    <p:sldId id="662" r:id="rId23"/>
    <p:sldId id="668" r:id="rId24"/>
    <p:sldId id="661" r:id="rId25"/>
    <p:sldId id="659" r:id="rId26"/>
    <p:sldId id="673" r:id="rId27"/>
    <p:sldId id="627" r:id="rId28"/>
    <p:sldId id="628" r:id="rId29"/>
    <p:sldId id="674" r:id="rId30"/>
    <p:sldId id="671" r:id="rId31"/>
    <p:sldId id="664" r:id="rId32"/>
    <p:sldId id="667" r:id="rId33"/>
    <p:sldId id="646" r:id="rId34"/>
    <p:sldId id="619" r:id="rId35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506" autoAdjust="0"/>
    <p:restoredTop sz="78607" autoAdjust="0"/>
  </p:normalViewPr>
  <p:slideViewPr>
    <p:cSldViewPr snapToGrid="0">
      <p:cViewPr varScale="1">
        <p:scale>
          <a:sx n="63" d="100"/>
          <a:sy n="63" d="100"/>
        </p:scale>
        <p:origin x="184" y="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about pulling coming in the next few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321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083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7415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5062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0502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19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416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1018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9751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5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575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8451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0965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878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65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35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671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77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35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526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89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59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Continuous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Activity: Create GitHub account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Directions:</a:t>
            </a:r>
          </a:p>
          <a:p>
            <a:pPr lvl="1"/>
            <a:r>
              <a:rPr lang="en-GB" dirty="0"/>
              <a:t>Go to </a:t>
            </a:r>
            <a:r>
              <a:rPr lang="en-GB" dirty="0">
                <a:hlinkClick r:id="rId2"/>
              </a:rPr>
              <a:t>https://github.com/join</a:t>
            </a:r>
            <a:endParaRPr lang="en-GB" dirty="0"/>
          </a:p>
          <a:p>
            <a:pPr lvl="1"/>
            <a:r>
              <a:rPr lang="en-GB" dirty="0"/>
              <a:t>Create a GitHub account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Debrief:</a:t>
            </a:r>
          </a:p>
          <a:p>
            <a:pPr lvl="1"/>
            <a:r>
              <a:rPr lang="en-GB" dirty="0"/>
              <a:t>We will now learn more about Git and our GitHub account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15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7335915" cy="4223571"/>
          </a:xfrm>
        </p:spPr>
        <p:txBody>
          <a:bodyPr/>
          <a:lstStyle/>
          <a:p>
            <a:r>
              <a:rPr lang="en-GB" dirty="0"/>
              <a:t>The basic workflow for using Git includes staging, committing and pushing changes</a:t>
            </a:r>
          </a:p>
          <a:p>
            <a:endParaRPr lang="en-GB" dirty="0"/>
          </a:p>
          <a:p>
            <a:r>
              <a:rPr lang="en-GB" b="1" dirty="0"/>
              <a:t>Staging (git add)</a:t>
            </a:r>
            <a:r>
              <a:rPr lang="en-GB" dirty="0"/>
              <a:t> – An area where files can be stored, ready for commit</a:t>
            </a:r>
          </a:p>
          <a:p>
            <a:r>
              <a:rPr lang="en-GB" b="1" dirty="0"/>
              <a:t>Committing (git commit)</a:t>
            </a:r>
            <a:r>
              <a:rPr lang="en-GB" dirty="0"/>
              <a:t> – Records changes to local repository</a:t>
            </a:r>
          </a:p>
          <a:p>
            <a:r>
              <a:rPr lang="en-GB" b="1" dirty="0"/>
              <a:t>Pushing (git push)</a:t>
            </a:r>
            <a:r>
              <a:rPr lang="en-GB" dirty="0"/>
              <a:t> – Pushes changes to remote repository (like GitHub)</a:t>
            </a:r>
          </a:p>
          <a:p>
            <a:endParaRPr lang="en-GB" dirty="0"/>
          </a:p>
          <a:p>
            <a:r>
              <a:rPr lang="en-GB" sz="2000" dirty="0"/>
              <a:t>Why would we want to push to a remote repo?</a:t>
            </a:r>
          </a:p>
          <a:p>
            <a:endParaRPr lang="en-GB" dirty="0"/>
          </a:p>
          <a:p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– Basic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7F32F-0147-3143-B546-284AF1A43E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6948" y="2480912"/>
            <a:ext cx="3570470" cy="299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6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0AE4FE-E403-CF40-B2EC-1E7DD8983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8184"/>
              </p:ext>
            </p:extLst>
          </p:nvPr>
        </p:nvGraphicFramePr>
        <p:xfrm>
          <a:off x="2110338" y="4016470"/>
          <a:ext cx="3191955" cy="1617808"/>
        </p:xfrm>
        <a:graphic>
          <a:graphicData uri="http://schemas.openxmlformats.org/drawingml/2006/table">
            <a:tbl>
              <a:tblPr/>
              <a:tblGrid>
                <a:gridCol w="3191955">
                  <a:extLst>
                    <a:ext uri="{9D8B030D-6E8A-4147-A177-3AD203B41FA5}">
                      <a16:colId xmlns:a16="http://schemas.microsoft.com/office/drawing/2014/main" val="4190520142"/>
                    </a:ext>
                  </a:extLst>
                </a:gridCol>
              </a:tblGrid>
              <a:tr h="404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8FD0"/>
                          </a:solidFill>
                          <a:effectLst/>
                          <a:latin typeface="Calibri" panose="020F0502020204030204" pitchFamily="34" charset="0"/>
                        </a:rPr>
                        <a:t>git config user.name “</a:t>
                      </a:r>
                      <a:r>
                        <a:rPr lang="en-GB" sz="1100" b="1" i="0" u="none" strike="noStrike">
                          <a:solidFill>
                            <a:srgbClr val="008FD0"/>
                          </a:solidFill>
                          <a:effectLst/>
                          <a:latin typeface="Calibri" panose="020F0502020204030204" pitchFamily="34" charset="0"/>
                        </a:rPr>
                        <a:t>[USERNAME]”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567804"/>
                  </a:ext>
                </a:extLst>
              </a:tr>
              <a:tr h="404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565759"/>
                          </a:solidFill>
                          <a:effectLst/>
                          <a:latin typeface="Calibri" panose="020F0502020204030204" pitchFamily="34" charset="0"/>
                        </a:rPr>
                        <a:t>git config user.name “bob”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88148"/>
                  </a:ext>
                </a:extLst>
              </a:tr>
              <a:tr h="404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8FD0"/>
                          </a:solidFill>
                          <a:effectLst/>
                          <a:latin typeface="Calibri" panose="020F0502020204030204" pitchFamily="34" charset="0"/>
                        </a:rPr>
                        <a:t>git config user.email “</a:t>
                      </a:r>
                      <a:r>
                        <a:rPr lang="en-GB" sz="1100" b="1" i="0" u="none" strike="noStrike">
                          <a:solidFill>
                            <a:srgbClr val="008FD0"/>
                          </a:solidFill>
                          <a:effectLst/>
                          <a:latin typeface="Calibri" panose="020F0502020204030204" pitchFamily="34" charset="0"/>
                        </a:rPr>
                        <a:t>[EMAIL]”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171984"/>
                  </a:ext>
                </a:extLst>
              </a:tr>
              <a:tr h="4044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565759"/>
                          </a:solidFill>
                          <a:effectLst/>
                          <a:latin typeface="Calibri" panose="020F0502020204030204" pitchFamily="34" charset="0"/>
                        </a:rPr>
                        <a:t>git config </a:t>
                      </a:r>
                      <a:r>
                        <a:rPr lang="en-GB" sz="1100" b="0" i="0" u="none" strike="noStrike" dirty="0" err="1">
                          <a:solidFill>
                            <a:srgbClr val="565759"/>
                          </a:solidFill>
                          <a:effectLst/>
                          <a:latin typeface="Calibri" panose="020F0502020204030204" pitchFamily="34" charset="0"/>
                        </a:rPr>
                        <a:t>user.email</a:t>
                      </a:r>
                      <a:r>
                        <a:rPr lang="en-GB" sz="1100" b="0" i="0" u="none" strike="noStrike" dirty="0">
                          <a:solidFill>
                            <a:srgbClr val="565759"/>
                          </a:solidFill>
                          <a:effectLst/>
                          <a:latin typeface="Calibri" panose="020F0502020204030204" pitchFamily="34" charset="0"/>
                        </a:rPr>
                        <a:t> “bob”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</a:tbl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Git Config</a:t>
            </a:r>
          </a:p>
          <a:p>
            <a:pPr lvl="1"/>
            <a:r>
              <a:rPr lang="en-GB" dirty="0"/>
              <a:t>Before you can commit changes to a repository you need to have your username and email configured</a:t>
            </a:r>
          </a:p>
          <a:p>
            <a:pPr lvl="1"/>
            <a:r>
              <a:rPr lang="en-GB" dirty="0"/>
              <a:t>This can either be set </a:t>
            </a:r>
            <a:r>
              <a:rPr lang="en-GB" u="sng" dirty="0"/>
              <a:t>in the scope of the repository </a:t>
            </a:r>
            <a:r>
              <a:rPr lang="en-GB" dirty="0"/>
              <a:t>you downloaded or set </a:t>
            </a:r>
            <a:r>
              <a:rPr lang="en-GB" u="sng" dirty="0"/>
              <a:t>globally</a:t>
            </a:r>
            <a:r>
              <a:rPr lang="en-GB" dirty="0"/>
              <a:t>, so that it does not need to be configured for any other repository that you clone</a:t>
            </a:r>
          </a:p>
          <a:p>
            <a:pPr marL="0" indent="0">
              <a:buNone/>
            </a:pPr>
            <a:endParaRPr lang="en-GB" dirty="0"/>
          </a:p>
          <a:p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– Basic Workflow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368D72-00BD-C246-8D06-B8168B5E3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13748"/>
              </p:ext>
            </p:extLst>
          </p:nvPr>
        </p:nvGraphicFramePr>
        <p:xfrm>
          <a:off x="6889707" y="4016471"/>
          <a:ext cx="3191955" cy="1617807"/>
        </p:xfrm>
        <a:graphic>
          <a:graphicData uri="http://schemas.openxmlformats.org/drawingml/2006/table">
            <a:tbl>
              <a:tblPr/>
              <a:tblGrid>
                <a:gridCol w="3191955">
                  <a:extLst>
                    <a:ext uri="{9D8B030D-6E8A-4147-A177-3AD203B41FA5}">
                      <a16:colId xmlns:a16="http://schemas.microsoft.com/office/drawing/2014/main" val="1554808172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8FD0"/>
                          </a:solidFill>
                          <a:effectLst/>
                          <a:latin typeface="Calibri" panose="020F0502020204030204" pitchFamily="34" charset="0"/>
                        </a:rPr>
                        <a:t>git config --global </a:t>
                      </a:r>
                      <a:r>
                        <a:rPr lang="en-GB" sz="1100" b="0" i="0" u="none" strike="noStrike" dirty="0" err="1">
                          <a:solidFill>
                            <a:srgbClr val="008FD0"/>
                          </a:solidFill>
                          <a:effectLst/>
                          <a:latin typeface="Calibri" panose="020F0502020204030204" pitchFamily="34" charset="0"/>
                        </a:rPr>
                        <a:t>user.name</a:t>
                      </a:r>
                      <a:r>
                        <a:rPr lang="en-GB" sz="1100" b="0" i="0" u="none" strike="noStrike" dirty="0">
                          <a:solidFill>
                            <a:srgbClr val="008FD0"/>
                          </a:solidFill>
                          <a:effectLst/>
                          <a:latin typeface="Calibri" panose="020F0502020204030204" pitchFamily="34" charset="0"/>
                        </a:rPr>
                        <a:t> “</a:t>
                      </a:r>
                      <a:r>
                        <a:rPr lang="en-GB" sz="1100" b="1" i="0" u="none" strike="noStrike" dirty="0">
                          <a:solidFill>
                            <a:srgbClr val="008FD0"/>
                          </a:solidFill>
                          <a:effectLst/>
                          <a:latin typeface="Calibri" panose="020F0502020204030204" pitchFamily="34" charset="0"/>
                        </a:rPr>
                        <a:t>[USERNAME]”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49280"/>
                  </a:ext>
                </a:extLst>
              </a:tr>
              <a:tr h="395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565759"/>
                          </a:solidFill>
                          <a:effectLst/>
                          <a:latin typeface="Calibri" panose="020F0502020204030204" pitchFamily="34" charset="0"/>
                        </a:rPr>
                        <a:t>git config --global </a:t>
                      </a:r>
                      <a:r>
                        <a:rPr lang="en-GB" sz="1100" b="0" i="0" u="none" strike="noStrike" dirty="0" err="1">
                          <a:solidFill>
                            <a:srgbClr val="565759"/>
                          </a:solidFill>
                          <a:effectLst/>
                          <a:latin typeface="Calibri" panose="020F0502020204030204" pitchFamily="34" charset="0"/>
                        </a:rPr>
                        <a:t>user.name</a:t>
                      </a:r>
                      <a:r>
                        <a:rPr lang="en-GB" sz="1100" b="0" i="0" u="none" strike="noStrike" dirty="0">
                          <a:solidFill>
                            <a:srgbClr val="565759"/>
                          </a:solidFill>
                          <a:effectLst/>
                          <a:latin typeface="Calibri" panose="020F0502020204030204" pitchFamily="34" charset="0"/>
                        </a:rPr>
                        <a:t> “bob”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00809"/>
                  </a:ext>
                </a:extLst>
              </a:tr>
              <a:tr h="395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8FD0"/>
                          </a:solidFill>
                          <a:effectLst/>
                          <a:latin typeface="Calibri" panose="020F0502020204030204" pitchFamily="34" charset="0"/>
                        </a:rPr>
                        <a:t>git config --global user.email “</a:t>
                      </a:r>
                      <a:r>
                        <a:rPr lang="en-GB" sz="1100" b="1" i="0" u="none" strike="noStrike">
                          <a:solidFill>
                            <a:srgbClr val="008FD0"/>
                          </a:solidFill>
                          <a:effectLst/>
                          <a:latin typeface="Calibri" panose="020F0502020204030204" pitchFamily="34" charset="0"/>
                        </a:rPr>
                        <a:t>[EMAIL]”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163443"/>
                  </a:ext>
                </a:extLst>
              </a:tr>
              <a:tr h="395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565759"/>
                          </a:solidFill>
                          <a:effectLst/>
                          <a:latin typeface="Calibri" panose="020F0502020204030204" pitchFamily="34" charset="0"/>
                        </a:rPr>
                        <a:t>git config --global </a:t>
                      </a:r>
                      <a:r>
                        <a:rPr lang="en-GB" sz="1100" b="0" i="0" u="none" strike="noStrike" dirty="0" err="1">
                          <a:solidFill>
                            <a:srgbClr val="565759"/>
                          </a:solidFill>
                          <a:effectLst/>
                          <a:latin typeface="Calibri" panose="020F0502020204030204" pitchFamily="34" charset="0"/>
                        </a:rPr>
                        <a:t>user.email</a:t>
                      </a:r>
                      <a:r>
                        <a:rPr lang="en-GB" sz="1100" b="0" i="0" u="none" strike="noStrike" dirty="0">
                          <a:solidFill>
                            <a:srgbClr val="565759"/>
                          </a:solidFill>
                          <a:effectLst/>
                          <a:latin typeface="Calibri" panose="020F0502020204030204" pitchFamily="34" charset="0"/>
                        </a:rPr>
                        <a:t> “bob”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7014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0B1FE06-2305-4945-A01B-606EE6E4B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615" y="3902044"/>
            <a:ext cx="1233672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28F199-5953-F948-813D-30A3498B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8" y="3254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4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9126000" cy="4223571"/>
          </a:xfrm>
        </p:spPr>
        <p:txBody>
          <a:bodyPr/>
          <a:lstStyle/>
          <a:p>
            <a:r>
              <a:rPr lang="en-GB" dirty="0"/>
              <a:t>Used to </a:t>
            </a:r>
            <a:r>
              <a:rPr lang="en-GB" b="1" dirty="0"/>
              <a:t>target an existing repository </a:t>
            </a:r>
            <a:r>
              <a:rPr lang="en-GB" dirty="0"/>
              <a:t>and create a clone, or </a:t>
            </a:r>
            <a:r>
              <a:rPr lang="en-GB" b="1" dirty="0"/>
              <a:t>copy </a:t>
            </a:r>
            <a:r>
              <a:rPr lang="en-GB" dirty="0"/>
              <a:t>of it</a:t>
            </a:r>
          </a:p>
          <a:p>
            <a:r>
              <a:rPr lang="en-GB" dirty="0"/>
              <a:t>Most common way to obtain a </a:t>
            </a:r>
            <a:r>
              <a:rPr lang="en-GB" u="sng" dirty="0"/>
              <a:t>development copy</a:t>
            </a:r>
            <a:r>
              <a:rPr lang="en-GB" dirty="0"/>
              <a:t> of the project</a:t>
            </a:r>
          </a:p>
          <a:p>
            <a:r>
              <a:rPr lang="en-GB" dirty="0"/>
              <a:t>Cloning automatically </a:t>
            </a:r>
            <a:r>
              <a:rPr lang="en-GB" i="1" dirty="0"/>
              <a:t>creates a remote connection called "origin" </a:t>
            </a:r>
            <a:r>
              <a:rPr lang="en-GB" dirty="0"/>
              <a:t>pointing back to the original repository</a:t>
            </a:r>
          </a:p>
          <a:p>
            <a:pPr lvl="1"/>
            <a:r>
              <a:rPr lang="en-GB" dirty="0"/>
              <a:t>Makes it very easy to </a:t>
            </a:r>
            <a:r>
              <a:rPr lang="en-GB" b="1" dirty="0"/>
              <a:t>interact with a central repository</a:t>
            </a:r>
            <a:br>
              <a:rPr lang="en-GB" b="1" dirty="0"/>
            </a:br>
            <a:endParaRPr lang="en-GB" b="1" dirty="0"/>
          </a:p>
          <a:p>
            <a:r>
              <a:rPr lang="en-GB" dirty="0"/>
              <a:t>Main usage:</a:t>
            </a:r>
          </a:p>
          <a:p>
            <a:pPr lvl="1"/>
            <a:r>
              <a:rPr lang="en-GB" dirty="0"/>
              <a:t>Make sure you are in the righty directory (where you want the project on your system)</a:t>
            </a:r>
          </a:p>
          <a:p>
            <a:pPr lvl="1"/>
            <a:r>
              <a:rPr lang="en-GB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[link to repo]</a:t>
            </a:r>
            <a:br>
              <a:rPr lang="en-GB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b="1" i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Quattrocento Sans"/>
            </a:endParaRPr>
          </a:p>
          <a:p>
            <a:pPr marL="457200" lvl="1" indent="0">
              <a:buNone/>
            </a:pP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- Cloning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3A2CC-3021-4442-9169-5A444D015BA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0" y="1484025"/>
            <a:ext cx="2206469" cy="22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2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 fork is a </a:t>
            </a:r>
            <a:r>
              <a:rPr lang="en-GB" b="1" dirty="0"/>
              <a:t>copy</a:t>
            </a:r>
            <a:r>
              <a:rPr lang="en-GB" dirty="0"/>
              <a:t> of a repository</a:t>
            </a:r>
          </a:p>
          <a:p>
            <a:r>
              <a:rPr lang="en-GB" dirty="0"/>
              <a:t>Allows you to freely experiment with a project, </a:t>
            </a:r>
            <a:r>
              <a:rPr lang="en-GB" b="1" u="sng" dirty="0"/>
              <a:t>without affecting the original project</a:t>
            </a:r>
            <a:r>
              <a:rPr lang="en-GB" dirty="0"/>
              <a:t>!</a:t>
            </a:r>
          </a:p>
          <a:p>
            <a:endParaRPr lang="en-GB" dirty="0"/>
          </a:p>
          <a:p>
            <a:r>
              <a:rPr lang="en-GB" dirty="0"/>
              <a:t>Most commonly used to </a:t>
            </a:r>
            <a:r>
              <a:rPr lang="en-GB" i="1" dirty="0"/>
              <a:t>propose changes</a:t>
            </a:r>
            <a:r>
              <a:rPr lang="en-GB" dirty="0"/>
              <a:t>, or use as a </a:t>
            </a:r>
            <a:r>
              <a:rPr lang="en-GB" i="1" dirty="0"/>
              <a:t>good starting point </a:t>
            </a:r>
            <a:r>
              <a:rPr lang="en-GB" dirty="0"/>
              <a:t>for your own project</a:t>
            </a:r>
          </a:p>
          <a:p>
            <a:r>
              <a:rPr lang="en-GB" dirty="0"/>
              <a:t>You could:</a:t>
            </a:r>
          </a:p>
          <a:p>
            <a:pPr lvl="1"/>
            <a:r>
              <a:rPr lang="en-GB" dirty="0"/>
              <a:t>Fork the repository (using the GitHub GUI or </a:t>
            </a:r>
            <a:r>
              <a:rPr lang="en-GB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GB" dirty="0"/>
              <a:t>&amp; then </a:t>
            </a:r>
            <a:r>
              <a:rPr lang="en-GB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fork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Make a  change/fix</a:t>
            </a:r>
          </a:p>
          <a:p>
            <a:pPr lvl="1"/>
            <a:r>
              <a:rPr lang="en-GB" dirty="0"/>
              <a:t>Submit a pull request to the product owner – they may decide to include your change/fix!</a:t>
            </a:r>
            <a:br>
              <a:rPr lang="en-GB" dirty="0"/>
            </a:br>
            <a:br>
              <a:rPr lang="en-GB" dirty="0"/>
            </a:b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- Forking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79056-3F47-8C4D-84DF-E3BF3E06FF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3626" y="1867988"/>
            <a:ext cx="1488944" cy="38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Git Pull</a:t>
            </a:r>
          </a:p>
          <a:p>
            <a:pPr lvl="1"/>
            <a:r>
              <a:rPr lang="en-GB" dirty="0"/>
              <a:t>Because Git is a collaborative tool, other people could have made changes to code in the remote repository</a:t>
            </a:r>
          </a:p>
          <a:p>
            <a:pPr lvl="1"/>
            <a:r>
              <a:rPr lang="en-GB" dirty="0"/>
              <a:t>These changes will need to be pulled down to avoid conflicts in the code:</a:t>
            </a:r>
          </a:p>
          <a:p>
            <a:pPr lvl="1"/>
            <a:endParaRPr lang="en-GB" dirty="0"/>
          </a:p>
          <a:p>
            <a:pPr marL="914400" lvl="2" indent="0">
              <a:buNone/>
            </a:pPr>
            <a:r>
              <a:rPr lang="en-GB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pull [REMOTE] [REMOTE BRANCH]</a:t>
            </a:r>
          </a:p>
          <a:p>
            <a:pPr marL="914400" lvl="2" indent="0">
              <a:buNone/>
            </a:pPr>
            <a:r>
              <a:rPr lang="en-GB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pull origin master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– Pull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4716911-7906-0646-9B51-A9B40A311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8" y="35480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6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Activity: Practice with Git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Directions:</a:t>
            </a:r>
          </a:p>
          <a:p>
            <a:pPr lvl="1"/>
            <a:r>
              <a:rPr lang="en-GB" dirty="0"/>
              <a:t>Go to lab on GitHub</a:t>
            </a:r>
          </a:p>
          <a:p>
            <a:pPr lvl="1"/>
            <a:r>
              <a:rPr lang="en-GB" dirty="0"/>
              <a:t>Complete the Basics module task</a:t>
            </a:r>
          </a:p>
          <a:p>
            <a:pPr lvl="1"/>
            <a:r>
              <a:rPr lang="en-GB" dirty="0"/>
              <a:t>Complete Cloning and Forking tasks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Debrief:</a:t>
            </a:r>
          </a:p>
          <a:p>
            <a:pPr lvl="1"/>
            <a:r>
              <a:rPr lang="en-GB" dirty="0"/>
              <a:t>Any comments/problems?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84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Branching</a:t>
            </a:r>
            <a:r>
              <a:rPr lang="en-GB" dirty="0"/>
              <a:t> in Git helps us to define workflows that make sure the code that is being delivered is in the best state possible</a:t>
            </a:r>
          </a:p>
          <a:p>
            <a:r>
              <a:rPr lang="en-GB" dirty="0"/>
              <a:t>Minimises risks for any </a:t>
            </a:r>
            <a:r>
              <a:rPr lang="en-GB" i="1" dirty="0"/>
              <a:t>errors or crashes</a:t>
            </a:r>
          </a:p>
          <a:p>
            <a:endParaRPr lang="en-GB" dirty="0"/>
          </a:p>
          <a:p>
            <a:r>
              <a:rPr lang="en-GB" dirty="0"/>
              <a:t>With version control systems like Git, we can </a:t>
            </a:r>
            <a:r>
              <a:rPr lang="en-GB" u="sng" dirty="0"/>
              <a:t>separate the codebase</a:t>
            </a:r>
            <a:r>
              <a:rPr lang="en-GB" dirty="0"/>
              <a:t> on to many different branches</a:t>
            </a:r>
          </a:p>
          <a:p>
            <a:pPr lvl="1"/>
            <a:r>
              <a:rPr lang="en-GB" dirty="0"/>
              <a:t>Useful for cases such as </a:t>
            </a:r>
            <a:r>
              <a:rPr lang="en-GB" i="1" dirty="0"/>
              <a:t>isolating </a:t>
            </a:r>
            <a:r>
              <a:rPr lang="en-GB" dirty="0"/>
              <a:t>the </a:t>
            </a:r>
            <a:r>
              <a:rPr lang="en-GB" b="1" dirty="0"/>
              <a:t>development and testing </a:t>
            </a:r>
            <a:r>
              <a:rPr lang="en-GB" dirty="0"/>
              <a:t>of new features from working code that is running on a </a:t>
            </a:r>
            <a:r>
              <a:rPr lang="en-GB" b="1" dirty="0"/>
              <a:t>production</a:t>
            </a:r>
            <a:r>
              <a:rPr lang="en-GB" dirty="0"/>
              <a:t> environment</a:t>
            </a:r>
          </a:p>
          <a:p>
            <a:endParaRPr lang="en-GB" dirty="0"/>
          </a:p>
          <a:p>
            <a:r>
              <a:rPr lang="en-GB" dirty="0"/>
              <a:t>The two main branches that exist are the </a:t>
            </a:r>
            <a:r>
              <a:rPr lang="en-GB" b="1" dirty="0"/>
              <a:t>develop</a:t>
            </a:r>
            <a:r>
              <a:rPr lang="en-GB" dirty="0"/>
              <a:t> and </a:t>
            </a:r>
            <a:r>
              <a:rPr lang="en-GB" b="1" dirty="0"/>
              <a:t>master </a:t>
            </a:r>
            <a:r>
              <a:rPr lang="en-GB" dirty="0"/>
              <a:t>branches</a:t>
            </a:r>
          </a:p>
          <a:p>
            <a:endParaRPr lang="en-GB" dirty="0"/>
          </a:p>
          <a:p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- Branching</a:t>
            </a:r>
          </a:p>
        </p:txBody>
      </p:sp>
    </p:spTree>
    <p:extLst>
      <p:ext uri="{BB962C8B-B14F-4D97-AF65-F5344CB8AC3E}">
        <p14:creationId xmlns:p14="http://schemas.microsoft.com/office/powerpoint/2010/main" val="317181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6C770C-D9B9-3940-9AAB-3022169172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By default, the master branch is the only branch created in a Git repo</a:t>
            </a:r>
          </a:p>
          <a:p>
            <a:pPr lvl="1"/>
            <a:r>
              <a:rPr lang="en-GB" dirty="0"/>
              <a:t>This could be named anything in reality, but master is a simple naming convention</a:t>
            </a:r>
          </a:p>
          <a:p>
            <a:pPr lvl="1"/>
            <a:endParaRPr lang="en-GB" dirty="0"/>
          </a:p>
          <a:p>
            <a:r>
              <a:rPr lang="en-GB" dirty="0"/>
              <a:t>After cloning a repository from a remote repository, the local repository will have the master branch present</a:t>
            </a:r>
          </a:p>
          <a:p>
            <a:pPr lvl="1"/>
            <a:r>
              <a:rPr lang="en-GB" dirty="0"/>
              <a:t>From here, we can create multiple branches for different features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67D4-8B48-1947-9963-28498263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496146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New Features</a:t>
            </a:r>
          </a:p>
          <a:p>
            <a:r>
              <a:rPr lang="en-GB" dirty="0"/>
              <a:t>Created in feature branches from the develop branch</a:t>
            </a:r>
          </a:p>
          <a:p>
            <a:r>
              <a:rPr lang="en-GB" dirty="0"/>
              <a:t>Once the feature has been developed, the code can be reviewed by a peer in a </a:t>
            </a:r>
            <a:r>
              <a:rPr lang="en-GB" i="1" dirty="0"/>
              <a:t>Pull Request</a:t>
            </a:r>
            <a:r>
              <a:rPr lang="en-GB" dirty="0"/>
              <a:t> and deployed to a test environment for Integration or User Acceptance Testing </a:t>
            </a:r>
          </a:p>
          <a:p>
            <a:r>
              <a:rPr lang="en-GB" dirty="0"/>
              <a:t>If all testing and reviews pass then the </a:t>
            </a:r>
            <a:r>
              <a:rPr lang="en-GB" i="1" dirty="0"/>
              <a:t>Pull Request </a:t>
            </a:r>
            <a:r>
              <a:rPr lang="en-GB" dirty="0"/>
              <a:t>can be </a:t>
            </a:r>
            <a:r>
              <a:rPr lang="en-GB" u="sng" dirty="0"/>
              <a:t>approved</a:t>
            </a:r>
            <a:r>
              <a:rPr lang="en-GB" dirty="0"/>
              <a:t> and </a:t>
            </a:r>
            <a:r>
              <a:rPr lang="en-GB" b="1" u="sng" dirty="0"/>
              <a:t>merged</a:t>
            </a:r>
            <a:r>
              <a:rPr lang="en-GB" dirty="0"/>
              <a:t> into the develop branch</a:t>
            </a:r>
          </a:p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– The Develop Branch</a:t>
            </a:r>
          </a:p>
        </p:txBody>
      </p:sp>
    </p:spTree>
    <p:extLst>
      <p:ext uri="{BB962C8B-B14F-4D97-AF65-F5344CB8AC3E}">
        <p14:creationId xmlns:p14="http://schemas.microsoft.com/office/powerpoint/2010/main" val="51131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Git Basics</a:t>
            </a:r>
          </a:p>
          <a:p>
            <a:r>
              <a:rPr lang="en-GB" dirty="0"/>
              <a:t>Git and GitHub setup</a:t>
            </a:r>
          </a:p>
          <a:p>
            <a:r>
              <a:rPr lang="en-GB" dirty="0"/>
              <a:t>Using Git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20" y="1921382"/>
            <a:ext cx="6359767" cy="626400"/>
          </a:xfrm>
        </p:spPr>
        <p:txBody>
          <a:bodyPr/>
          <a:lstStyle/>
          <a:p>
            <a:r>
              <a:rPr lang="en-GB" sz="4000" dirty="0"/>
              <a:t>Presentation contents: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BBF33-D4B1-C942-B9BC-7638F32F5B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Merging is a common practice within Git when working with branches</a:t>
            </a:r>
          </a:p>
          <a:p>
            <a:pPr lvl="1"/>
            <a:r>
              <a:rPr lang="en-GB" dirty="0"/>
              <a:t>We’ve created what we need to create within a branch, now let’s put it all together!</a:t>
            </a:r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merge </a:t>
            </a:r>
            <a:r>
              <a:rPr lang="en-GB" dirty="0"/>
              <a:t>command allows you to take all of the individual workflows of branches and integrate them</a:t>
            </a:r>
          </a:p>
          <a:p>
            <a:pPr lvl="1"/>
            <a:r>
              <a:rPr lang="en-GB" dirty="0"/>
              <a:t>Focal part of the continuous integration process!</a:t>
            </a:r>
          </a:p>
          <a:p>
            <a:pPr lvl="1"/>
            <a:r>
              <a:rPr lang="en-GB" dirty="0"/>
              <a:t>Git merge allows us to work with the tip of the feature and the master and combine them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3D4AE0-C9CE-B947-8015-256D8EB8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- Merging</a:t>
            </a:r>
          </a:p>
        </p:txBody>
      </p:sp>
    </p:spTree>
    <p:extLst>
      <p:ext uri="{BB962C8B-B14F-4D97-AF65-F5344CB8AC3E}">
        <p14:creationId xmlns:p14="http://schemas.microsoft.com/office/powerpoint/2010/main" val="383258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5AFD8D-8FD2-C545-A6C6-ABBAF2A47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To create a new branch, use the </a:t>
            </a:r>
            <a:r>
              <a:rPr lang="en-GB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GB" dirty="0"/>
              <a:t>command</a:t>
            </a:r>
          </a:p>
          <a:p>
            <a:pPr lvl="1"/>
            <a:r>
              <a:rPr lang="en-GB" dirty="0"/>
              <a:t>As with most other commands, git branch has a number of options</a:t>
            </a:r>
            <a:br>
              <a:rPr lang="en-GB" dirty="0"/>
            </a:b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begin working on this branch, use the </a:t>
            </a:r>
            <a:r>
              <a:rPr lang="en-GB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GB" dirty="0"/>
              <a:t>command</a:t>
            </a:r>
          </a:p>
          <a:p>
            <a:pPr lvl="1"/>
            <a:r>
              <a:rPr lang="en-GB" dirty="0"/>
              <a:t>This allows us to navigate between branches and start working on a branch</a:t>
            </a:r>
          </a:p>
          <a:p>
            <a:pPr lvl="1"/>
            <a:r>
              <a:rPr lang="en-GB" dirty="0"/>
              <a:t>Adding the </a:t>
            </a:r>
            <a:r>
              <a:rPr lang="en-GB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–b </a:t>
            </a:r>
            <a:r>
              <a:rPr lang="en-GB" dirty="0"/>
              <a:t>option simultaneously creates a new branch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EDC8C-B878-614F-BDC0-1A4AA76F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New Branches</a:t>
            </a:r>
          </a:p>
        </p:txBody>
      </p:sp>
    </p:spTree>
    <p:extLst>
      <p:ext uri="{BB962C8B-B14F-4D97-AF65-F5344CB8AC3E}">
        <p14:creationId xmlns:p14="http://schemas.microsoft.com/office/powerpoint/2010/main" val="34831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Releases</a:t>
            </a:r>
          </a:p>
          <a:p>
            <a:r>
              <a:rPr lang="en-GB" dirty="0"/>
              <a:t>When there is a release approaching, a </a:t>
            </a:r>
            <a:r>
              <a:rPr lang="en-GB" i="1" dirty="0"/>
              <a:t>release candidate branch </a:t>
            </a:r>
            <a:r>
              <a:rPr lang="en-GB" dirty="0"/>
              <a:t>can be made</a:t>
            </a:r>
          </a:p>
          <a:p>
            <a:r>
              <a:rPr lang="en-GB" dirty="0"/>
              <a:t>On this new branch, </a:t>
            </a:r>
            <a:r>
              <a:rPr lang="en-GB" u="sng" dirty="0"/>
              <a:t>further testing</a:t>
            </a:r>
            <a:r>
              <a:rPr lang="en-GB" dirty="0"/>
              <a:t> can take place, and more candidates can be made on this branch to amend any issues</a:t>
            </a:r>
          </a:p>
          <a:p>
            <a:r>
              <a:rPr lang="en-GB" dirty="0"/>
              <a:t>Once testing has passed and the release has been signed off, the release candidate branch can be </a:t>
            </a:r>
            <a:r>
              <a:rPr lang="en-GB" b="1" dirty="0"/>
              <a:t>merged into master </a:t>
            </a:r>
            <a:r>
              <a:rPr lang="en-GB" dirty="0"/>
              <a:t>for the release to be deployed to a production environment</a:t>
            </a:r>
          </a:p>
          <a:p>
            <a:r>
              <a:rPr lang="en-GB" dirty="0"/>
              <a:t>Once merged into the master branch, the code can be </a:t>
            </a:r>
            <a:r>
              <a:rPr lang="en-GB" b="1" dirty="0"/>
              <a:t>tagged or marked </a:t>
            </a:r>
            <a:r>
              <a:rPr lang="en-GB" dirty="0"/>
              <a:t>as a release</a:t>
            </a:r>
          </a:p>
          <a:p>
            <a:r>
              <a:rPr lang="en-GB" b="1" i="1" dirty="0"/>
              <a:t>Changes must also be merged back into the develop branch, so that any changes that were made to the release candidate will also be included in future releases</a:t>
            </a:r>
          </a:p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- Releases</a:t>
            </a:r>
          </a:p>
        </p:txBody>
      </p:sp>
    </p:spTree>
    <p:extLst>
      <p:ext uri="{BB962C8B-B14F-4D97-AF65-F5344CB8AC3E}">
        <p14:creationId xmlns:p14="http://schemas.microsoft.com/office/powerpoint/2010/main" val="1581308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6E251-9FFC-A647-B54C-ACECCE88F7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Deleting branches is typical within Git</a:t>
            </a:r>
          </a:p>
          <a:p>
            <a:pPr lvl="1"/>
            <a:r>
              <a:rPr lang="en-GB" dirty="0"/>
              <a:t>Once work on an issue has been completed and successfully merged into the master, we can delete the branch</a:t>
            </a:r>
          </a:p>
          <a:p>
            <a:pPr lvl="1"/>
            <a:r>
              <a:rPr lang="en-GB" dirty="0"/>
              <a:t>We wouldn’t need a branch called ‘</a:t>
            </a:r>
            <a:r>
              <a:rPr lang="en-GB" dirty="0" err="1"/>
              <a:t>login_feature</a:t>
            </a:r>
            <a:r>
              <a:rPr lang="en-GB" dirty="0"/>
              <a:t>’ if the login feature is complete! Rather, we would re-create the branch as and when we need it, not to further complicate the workflows</a:t>
            </a:r>
          </a:p>
          <a:p>
            <a:pPr lvl="1"/>
            <a:endParaRPr lang="en-GB" dirty="0"/>
          </a:p>
          <a:p>
            <a:r>
              <a:rPr lang="en-GB" dirty="0"/>
              <a:t>To delete a branch, use the </a:t>
            </a:r>
            <a:r>
              <a:rPr lang="en-GB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branch –d </a:t>
            </a:r>
            <a:r>
              <a:rPr lang="en-GB" dirty="0"/>
              <a:t>command</a:t>
            </a:r>
          </a:p>
          <a:p>
            <a:pPr lvl="1"/>
            <a:r>
              <a:rPr lang="en-GB" dirty="0"/>
              <a:t>If there is work on the branch, Git will stop you from deleting the branch. To override this, use the –D flag!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4E029C-2AD7-2D47-9E70-555B7458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Deleting Branches</a:t>
            </a:r>
          </a:p>
        </p:txBody>
      </p:sp>
    </p:spTree>
    <p:extLst>
      <p:ext uri="{BB962C8B-B14F-4D97-AF65-F5344CB8AC3E}">
        <p14:creationId xmlns:p14="http://schemas.microsoft.com/office/powerpoint/2010/main" val="340640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6526446" cy="4223571"/>
          </a:xfrm>
        </p:spPr>
        <p:txBody>
          <a:bodyPr/>
          <a:lstStyle/>
          <a:p>
            <a:r>
              <a:rPr lang="en-GB" b="1" dirty="0"/>
              <a:t>Hotfixes</a:t>
            </a:r>
          </a:p>
          <a:p>
            <a:r>
              <a:rPr lang="en-GB" dirty="0"/>
              <a:t>Preventing hotfixes is one of the main reasons for designing a </a:t>
            </a:r>
            <a:r>
              <a:rPr lang="en-GB" i="1" dirty="0"/>
              <a:t>workflow</a:t>
            </a:r>
            <a:r>
              <a:rPr lang="en-GB" dirty="0"/>
              <a:t> such as the one here</a:t>
            </a:r>
          </a:p>
          <a:p>
            <a:r>
              <a:rPr lang="en-GB" u="sng" dirty="0"/>
              <a:t>Hotfixes should be prevented where possible</a:t>
            </a:r>
            <a:r>
              <a:rPr lang="en-GB" dirty="0"/>
              <a:t>, but this isn’t always possible</a:t>
            </a:r>
          </a:p>
          <a:p>
            <a:r>
              <a:rPr lang="en-GB" dirty="0"/>
              <a:t>A hotfix can be conducted by </a:t>
            </a:r>
            <a:r>
              <a:rPr lang="en-GB" b="1" dirty="0"/>
              <a:t>creating a hotfix branch from the master branch</a:t>
            </a:r>
            <a:r>
              <a:rPr lang="en-GB" dirty="0"/>
              <a:t> and applying the changes on that branch</a:t>
            </a:r>
          </a:p>
          <a:p>
            <a:r>
              <a:rPr lang="en-GB" dirty="0"/>
              <a:t>Before merging back into the master branch all the changes should, of course, be tested and reviewed to avoid even more hotfixes! </a:t>
            </a:r>
            <a:br>
              <a:rPr lang="en-GB" dirty="0"/>
            </a:b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– Hotfixes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A0E3E1-6ED7-AA48-AF4A-C29B63CA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9812" y="1867988"/>
            <a:ext cx="3883519" cy="475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535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Activity: Practice with Git Branching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Directions:</a:t>
            </a:r>
          </a:p>
          <a:p>
            <a:pPr lvl="1"/>
            <a:r>
              <a:rPr lang="en-GB" dirty="0"/>
              <a:t>Go to lab on GitHub</a:t>
            </a:r>
          </a:p>
          <a:p>
            <a:pPr lvl="1"/>
            <a:r>
              <a:rPr lang="en-GB" dirty="0"/>
              <a:t>Complete the Branching module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Debrief:</a:t>
            </a:r>
          </a:p>
          <a:p>
            <a:pPr lvl="1"/>
            <a:r>
              <a:rPr lang="en-GB" dirty="0"/>
              <a:t>Any comments/problems?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873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44BA40-DDE2-F544-B838-A1C1129326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Not everything will go to plan at times…</a:t>
            </a:r>
          </a:p>
          <a:p>
            <a:pPr lvl="1"/>
            <a:r>
              <a:rPr lang="en-GB" dirty="0"/>
              <a:t>As a project grows in the amount of developers and files, there’s every chance redundant work is done</a:t>
            </a:r>
          </a:p>
          <a:p>
            <a:pPr lvl="1"/>
            <a:r>
              <a:rPr lang="en-GB" dirty="0"/>
              <a:t>If two people are working on the same file, we may run into merge conflicts</a:t>
            </a:r>
          </a:p>
          <a:p>
            <a:pPr lvl="1"/>
            <a:endParaRPr lang="en-GB" dirty="0"/>
          </a:p>
          <a:p>
            <a:r>
              <a:rPr lang="en-GB" dirty="0"/>
              <a:t>Git can typically figure out how to merge two files, but we can run into merge conflicts</a:t>
            </a:r>
          </a:p>
          <a:p>
            <a:pPr lvl="1"/>
            <a:r>
              <a:rPr lang="en-GB" dirty="0"/>
              <a:t>If 2 developers have changed the same line in a file, this could bring up a merge conflict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2A3D9B-0221-8F4A-BC5E-01F0D859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2500634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merge Conflicts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3960" y="571232"/>
            <a:ext cx="5547360" cy="2462213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D00CD"/>
                </a:solidFill>
                <a:latin typeface="Menlo"/>
              </a:rPr>
              <a:t>package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 err="1">
                <a:solidFill>
                  <a:srgbClr val="CCCCCC"/>
                </a:solidFill>
                <a:latin typeface="Menlo"/>
              </a:rPr>
              <a:t>com</a:t>
            </a:r>
            <a:r>
              <a:rPr lang="en-GB" sz="1400" dirty="0" err="1">
                <a:solidFill>
                  <a:srgbClr val="3399CC"/>
                </a:solidFill>
                <a:latin typeface="Menlo"/>
              </a:rPr>
              <a:t>.</a:t>
            </a:r>
            <a:r>
              <a:rPr lang="en-GB" sz="1400" dirty="0" err="1">
                <a:solidFill>
                  <a:srgbClr val="CCCCCC"/>
                </a:solidFill>
                <a:latin typeface="Menlo"/>
              </a:rPr>
              <a:t>qa</a:t>
            </a:r>
            <a:r>
              <a:rPr lang="en-GB" sz="1400" dirty="0" err="1">
                <a:solidFill>
                  <a:srgbClr val="3399CC"/>
                </a:solidFill>
                <a:latin typeface="Menlo"/>
              </a:rPr>
              <a:t>.</a:t>
            </a:r>
            <a:r>
              <a:rPr lang="en-GB" sz="1400" dirty="0" err="1">
                <a:solidFill>
                  <a:srgbClr val="CCCCCC"/>
                </a:solidFill>
                <a:latin typeface="Menlo"/>
              </a:rPr>
              <a:t>tracker</a:t>
            </a:r>
            <a:r>
              <a:rPr lang="en-GB" sz="1400" dirty="0" err="1">
                <a:solidFill>
                  <a:srgbClr val="3399CC"/>
                </a:solidFill>
                <a:latin typeface="Menlo"/>
              </a:rPr>
              <a:t>.</a:t>
            </a:r>
            <a:r>
              <a:rPr lang="en-GB" sz="1400" dirty="0" err="1">
                <a:solidFill>
                  <a:srgbClr val="CCCCCC"/>
                </a:solidFill>
                <a:latin typeface="Menlo"/>
              </a:rPr>
              <a:t>constants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;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  <a:p>
            <a:r>
              <a:rPr lang="en-GB" sz="1400" dirty="0">
                <a:solidFill>
                  <a:srgbClr val="00CD00"/>
                </a:solidFill>
                <a:latin typeface="Menlo"/>
              </a:rPr>
              <a:t>public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00CD00"/>
                </a:solidFill>
                <a:latin typeface="Menlo"/>
              </a:rPr>
              <a:t>interface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00CDCD"/>
                </a:solidFill>
                <a:latin typeface="Menlo"/>
              </a:rPr>
              <a:t>Constants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{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  <a:p>
            <a:r>
              <a:rPr lang="en-GB" sz="1400" dirty="0">
                <a:solidFill>
                  <a:srgbClr val="00CD00"/>
                </a:solidFill>
                <a:latin typeface="Menlo"/>
              </a:rPr>
              <a:t>static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00CD00"/>
                </a:solidFill>
                <a:latin typeface="Menlo"/>
              </a:rPr>
              <a:t>final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String GET_TRAINER_BY_ID 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=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"/</a:t>
            </a:r>
            <a:r>
              <a:rPr lang="en-GB" sz="1400" dirty="0" err="1">
                <a:solidFill>
                  <a:srgbClr val="CD0000"/>
                </a:solidFill>
                <a:latin typeface="Menlo"/>
              </a:rPr>
              <a:t>getTrainer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/{</a:t>
            </a:r>
            <a:r>
              <a:rPr lang="en-GB" sz="1400" dirty="0" err="1">
                <a:solidFill>
                  <a:srgbClr val="CD0000"/>
                </a:solidFill>
                <a:latin typeface="Menlo"/>
              </a:rPr>
              <a:t>trainerId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}"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;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  <a:p>
            <a:r>
              <a:rPr lang="en-GB" sz="1400" dirty="0">
                <a:solidFill>
                  <a:srgbClr val="00CD00"/>
                </a:solidFill>
                <a:latin typeface="Menlo"/>
              </a:rPr>
              <a:t>static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00CD00"/>
                </a:solidFill>
                <a:latin typeface="Menlo"/>
              </a:rPr>
              <a:t>final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String GET_ALL_TRAINERS 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=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"/</a:t>
            </a:r>
            <a:r>
              <a:rPr lang="en-GB" sz="1400" dirty="0" err="1">
                <a:solidFill>
                  <a:srgbClr val="CD0000"/>
                </a:solidFill>
                <a:latin typeface="Menlo"/>
              </a:rPr>
              <a:t>getAllTrainers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"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;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  <a:p>
            <a:r>
              <a:rPr lang="en-GB" sz="1400" dirty="0">
                <a:solidFill>
                  <a:srgbClr val="00CD00"/>
                </a:solidFill>
                <a:latin typeface="Menlo"/>
              </a:rPr>
              <a:t>static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00CD00"/>
                </a:solidFill>
                <a:latin typeface="Menlo"/>
              </a:rPr>
              <a:t>final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String SAVE_TRAINER 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=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"/</a:t>
            </a:r>
            <a:r>
              <a:rPr lang="en-GB" sz="1400" dirty="0" err="1">
                <a:solidFill>
                  <a:srgbClr val="CD0000"/>
                </a:solidFill>
                <a:latin typeface="Menlo"/>
              </a:rPr>
              <a:t>saveTrainer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"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;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  <a:p>
            <a:r>
              <a:rPr lang="en-GB" sz="1400" dirty="0">
                <a:solidFill>
                  <a:srgbClr val="00CD00"/>
                </a:solidFill>
                <a:latin typeface="Menlo"/>
              </a:rPr>
              <a:t>static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00CD00"/>
                </a:solidFill>
                <a:latin typeface="Menlo"/>
              </a:rPr>
              <a:t>final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String TRAINER 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=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"/trainer"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;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  <a:p>
            <a:r>
              <a:rPr lang="en-GB" sz="1400" dirty="0">
                <a:solidFill>
                  <a:srgbClr val="00CD00"/>
                </a:solidFill>
                <a:latin typeface="Menlo"/>
              </a:rPr>
              <a:t>static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00CD00"/>
                </a:solidFill>
                <a:latin typeface="Menlo"/>
              </a:rPr>
              <a:t>final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String HOME 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=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"/home"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;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  <a:p>
            <a:r>
              <a:rPr lang="en-GB" sz="1400" dirty="0">
                <a:solidFill>
                  <a:srgbClr val="00CD00"/>
                </a:solidFill>
                <a:latin typeface="Menlo"/>
              </a:rPr>
              <a:t>static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00CD00"/>
                </a:solidFill>
                <a:latin typeface="Menlo"/>
              </a:rPr>
              <a:t>final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String INDEX 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=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"index"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;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  <a:p>
            <a:r>
              <a:rPr lang="en-GB" sz="1400" dirty="0">
                <a:solidFill>
                  <a:srgbClr val="3399CC"/>
                </a:solidFill>
                <a:latin typeface="Menlo"/>
              </a:rPr>
              <a:t>}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03960" y="3471009"/>
            <a:ext cx="5547360" cy="2677656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D00CD"/>
                </a:solidFill>
                <a:latin typeface="Menlo"/>
              </a:rPr>
              <a:t>package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 err="1">
                <a:solidFill>
                  <a:srgbClr val="CCCCCC"/>
                </a:solidFill>
                <a:latin typeface="Menlo"/>
              </a:rPr>
              <a:t>com</a:t>
            </a:r>
            <a:r>
              <a:rPr lang="en-GB" sz="1400" dirty="0" err="1">
                <a:solidFill>
                  <a:srgbClr val="3399CC"/>
                </a:solidFill>
                <a:latin typeface="Menlo"/>
              </a:rPr>
              <a:t>.</a:t>
            </a:r>
            <a:r>
              <a:rPr lang="en-GB" sz="1400" dirty="0" err="1">
                <a:solidFill>
                  <a:srgbClr val="CCCCCC"/>
                </a:solidFill>
                <a:latin typeface="Menlo"/>
              </a:rPr>
              <a:t>qa</a:t>
            </a:r>
            <a:r>
              <a:rPr lang="en-GB" sz="1400" dirty="0" err="1">
                <a:solidFill>
                  <a:srgbClr val="3399CC"/>
                </a:solidFill>
                <a:latin typeface="Menlo"/>
              </a:rPr>
              <a:t>.</a:t>
            </a:r>
            <a:r>
              <a:rPr lang="en-GB" sz="1400" dirty="0" err="1">
                <a:solidFill>
                  <a:srgbClr val="CCCCCC"/>
                </a:solidFill>
                <a:latin typeface="Menlo"/>
              </a:rPr>
              <a:t>tracker</a:t>
            </a:r>
            <a:r>
              <a:rPr lang="en-GB" sz="1400" dirty="0" err="1">
                <a:solidFill>
                  <a:srgbClr val="3399CC"/>
                </a:solidFill>
                <a:latin typeface="Menlo"/>
              </a:rPr>
              <a:t>.</a:t>
            </a:r>
            <a:r>
              <a:rPr lang="en-GB" sz="1400" dirty="0" err="1">
                <a:solidFill>
                  <a:srgbClr val="CCCCCC"/>
                </a:solidFill>
                <a:latin typeface="Menlo"/>
              </a:rPr>
              <a:t>constants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;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  <a:p>
            <a:r>
              <a:rPr lang="en-GB" sz="1400" dirty="0">
                <a:solidFill>
                  <a:srgbClr val="00CD00"/>
                </a:solidFill>
                <a:latin typeface="Menlo"/>
              </a:rPr>
              <a:t>public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00CD00"/>
                </a:solidFill>
                <a:latin typeface="Menlo"/>
              </a:rPr>
              <a:t>interface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00CDCD"/>
                </a:solidFill>
                <a:latin typeface="Menlo"/>
              </a:rPr>
              <a:t>Constants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{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  <a:p>
            <a:r>
              <a:rPr lang="en-GB" sz="1400" dirty="0">
                <a:solidFill>
                  <a:srgbClr val="00CD00"/>
                </a:solidFill>
                <a:latin typeface="Menlo"/>
              </a:rPr>
              <a:t>static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00CD00"/>
                </a:solidFill>
                <a:latin typeface="Menlo"/>
              </a:rPr>
              <a:t>final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String GET_TRAINER_BY_ID 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=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"/</a:t>
            </a:r>
            <a:r>
              <a:rPr lang="en-GB" sz="1400" dirty="0" err="1">
                <a:solidFill>
                  <a:srgbClr val="CD0000"/>
                </a:solidFill>
                <a:latin typeface="Menlo"/>
              </a:rPr>
              <a:t>getTrainer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/{</a:t>
            </a:r>
            <a:r>
              <a:rPr lang="en-GB" sz="1400" dirty="0" err="1">
                <a:solidFill>
                  <a:srgbClr val="CD0000"/>
                </a:solidFill>
                <a:latin typeface="Menlo"/>
              </a:rPr>
              <a:t>trainerId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}"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;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  <a:p>
            <a:r>
              <a:rPr lang="en-GB" sz="1400" dirty="0">
                <a:solidFill>
                  <a:srgbClr val="00CD00"/>
                </a:solidFill>
                <a:latin typeface="Menlo"/>
              </a:rPr>
              <a:t>static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00CD00"/>
                </a:solidFill>
                <a:latin typeface="Menlo"/>
              </a:rPr>
              <a:t>final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String GET_ALL_TRAINERS 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=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"/</a:t>
            </a:r>
            <a:r>
              <a:rPr lang="en-GB" sz="1400" dirty="0" err="1">
                <a:solidFill>
                  <a:srgbClr val="CD0000"/>
                </a:solidFill>
                <a:latin typeface="Menlo"/>
              </a:rPr>
              <a:t>getTrainers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"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;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  <a:p>
            <a:r>
              <a:rPr lang="en-GB" sz="1400" dirty="0">
                <a:solidFill>
                  <a:srgbClr val="00CD00"/>
                </a:solidFill>
                <a:latin typeface="Menlo"/>
              </a:rPr>
              <a:t>static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00CD00"/>
                </a:solidFill>
                <a:latin typeface="Menlo"/>
              </a:rPr>
              <a:t>final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String SAVE_TRAINER 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=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"/</a:t>
            </a:r>
            <a:r>
              <a:rPr lang="en-GB" sz="1400" dirty="0" err="1">
                <a:solidFill>
                  <a:srgbClr val="CD0000"/>
                </a:solidFill>
                <a:latin typeface="Menlo"/>
              </a:rPr>
              <a:t>saveTrainers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"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;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  <a:p>
            <a:r>
              <a:rPr lang="en-GB" sz="1400" dirty="0">
                <a:solidFill>
                  <a:srgbClr val="00CD00"/>
                </a:solidFill>
                <a:latin typeface="Menlo"/>
              </a:rPr>
              <a:t>static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00CD00"/>
                </a:solidFill>
                <a:latin typeface="Menlo"/>
              </a:rPr>
              <a:t>final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String TRAINER 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=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"/trainers"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;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  <a:p>
            <a:r>
              <a:rPr lang="en-GB" sz="1400" dirty="0">
                <a:solidFill>
                  <a:srgbClr val="00CD00"/>
                </a:solidFill>
                <a:latin typeface="Menlo"/>
              </a:rPr>
              <a:t>static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00CD00"/>
                </a:solidFill>
                <a:latin typeface="Menlo"/>
              </a:rPr>
              <a:t>final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String HOME 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=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"/home"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;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  <a:p>
            <a:r>
              <a:rPr lang="en-GB" sz="1400" dirty="0">
                <a:solidFill>
                  <a:srgbClr val="00CD00"/>
                </a:solidFill>
                <a:latin typeface="Menlo"/>
              </a:rPr>
              <a:t>static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00CD00"/>
                </a:solidFill>
                <a:latin typeface="Menlo"/>
              </a:rPr>
              <a:t>final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String INDEX 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=</a:t>
            </a:r>
            <a:r>
              <a:rPr lang="en-GB" sz="1400" dirty="0">
                <a:solidFill>
                  <a:srgbClr val="CCCCCC"/>
                </a:solidFill>
                <a:latin typeface="Menlo"/>
              </a:rPr>
              <a:t> </a:t>
            </a:r>
            <a:r>
              <a:rPr lang="en-GB" sz="1400" dirty="0">
                <a:solidFill>
                  <a:srgbClr val="CD0000"/>
                </a:solidFill>
                <a:latin typeface="Menlo"/>
              </a:rPr>
              <a:t>"index"</a:t>
            </a:r>
            <a:r>
              <a:rPr lang="en-GB" sz="1400" dirty="0">
                <a:solidFill>
                  <a:srgbClr val="3399CC"/>
                </a:solidFill>
                <a:latin typeface="Menlo"/>
              </a:rPr>
              <a:t>;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  <a:p>
            <a:r>
              <a:rPr lang="en-GB" sz="1400" dirty="0">
                <a:solidFill>
                  <a:srgbClr val="3399CC"/>
                </a:solidFill>
                <a:latin typeface="Menlo"/>
              </a:rPr>
              <a:t>}</a:t>
            </a:r>
            <a:endParaRPr lang="en-GB" sz="1400" dirty="0">
              <a:solidFill>
                <a:srgbClr val="CCCCCC"/>
              </a:solidFill>
              <a:latin typeface="Menl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03960" y="220712"/>
            <a:ext cx="1398780" cy="350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Developer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03960" y="3156135"/>
            <a:ext cx="1398780" cy="350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Developer 2</a:t>
            </a:r>
          </a:p>
        </p:txBody>
      </p:sp>
      <p:sp>
        <p:nvSpPr>
          <p:cNvPr id="25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299960" y="571232"/>
            <a:ext cx="4518840" cy="5520327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Both developers have been working on this file at the same time - how does Git know which file is correct?</a:t>
            </a:r>
          </a:p>
          <a:p>
            <a:pPr lvl="1"/>
            <a:r>
              <a:rPr lang="en-GB" dirty="0">
                <a:latin typeface="Calibri" panose="020F0502020204030204" pitchFamily="34" charset="0"/>
              </a:rPr>
              <a:t>Simply speaking, it doesn’t as the same lines have been edited differently in the same file</a:t>
            </a:r>
          </a:p>
          <a:p>
            <a:pPr lvl="1"/>
            <a:r>
              <a:rPr lang="en-GB" dirty="0">
                <a:latin typeface="Calibri" panose="020F0502020204030204" pitchFamily="34" charset="0"/>
              </a:rPr>
              <a:t>Git cannot take a wild guess as to which is correct!</a:t>
            </a:r>
          </a:p>
          <a:p>
            <a:pPr lvl="1"/>
            <a:r>
              <a:rPr lang="en-GB" dirty="0">
                <a:latin typeface="Calibri" panose="020F0502020204030204" pitchFamily="34" charset="0"/>
              </a:rPr>
              <a:t>We will need to resolve the conflict ourselves by editing the file</a:t>
            </a:r>
          </a:p>
          <a:p>
            <a:pPr lvl="1"/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07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The easiest way to resolve a conflict is to directly edit the file in question</a:t>
            </a:r>
          </a:p>
          <a:p>
            <a:pPr lvl="1"/>
            <a:r>
              <a:rPr lang="en-GB" dirty="0"/>
              <a:t>The HEAD (most recent commit) will have its content between HEAD and the content divider ( ==== )</a:t>
            </a:r>
          </a:p>
          <a:p>
            <a:pPr lvl="1"/>
            <a:r>
              <a:rPr lang="en-GB" dirty="0"/>
              <a:t>Comparatively, the conflict in question will be between the content divider ( ==== ) and the branch name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- Resolving a merge conflict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718" y="3624490"/>
            <a:ext cx="8207364" cy="20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2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0"/>
            <a:ext cx="10393908" cy="1291188"/>
          </a:xfrm>
        </p:spPr>
        <p:txBody>
          <a:bodyPr>
            <a:normAutofit fontScale="90000"/>
          </a:bodyPr>
          <a:lstStyle/>
          <a:p>
            <a:r>
              <a:rPr lang="en-GB" dirty="0"/>
              <a:t>Activity: Practice with Git Merge &amp; Conflicts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Directions:</a:t>
            </a:r>
          </a:p>
          <a:p>
            <a:pPr lvl="1"/>
            <a:r>
              <a:rPr lang="en-GB" dirty="0"/>
              <a:t>Go to lab on GitHub</a:t>
            </a:r>
          </a:p>
          <a:p>
            <a:pPr lvl="1"/>
            <a:r>
              <a:rPr lang="en-GB" dirty="0"/>
              <a:t>Complete the Merging module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Debrief:</a:t>
            </a:r>
          </a:p>
          <a:p>
            <a:pPr lvl="1"/>
            <a:r>
              <a:rPr lang="en-GB" dirty="0"/>
              <a:t>Any comments/problems?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72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Be able to describe what Git is, what we mean by it and why we want to use it</a:t>
            </a:r>
          </a:p>
          <a:p>
            <a:r>
              <a:rPr lang="en-GB" dirty="0"/>
              <a:t>Configure Git and Create a GitHub account</a:t>
            </a:r>
          </a:p>
          <a:p>
            <a:r>
              <a:rPr lang="en-GB" dirty="0"/>
              <a:t>Practice using Git with your new GitHub account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4FEF45-49C2-5744-9E08-F86F7F0577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Git sees all files in your working repo as tracked, untracked or ignored</a:t>
            </a:r>
          </a:p>
          <a:p>
            <a:pPr lvl="1"/>
            <a:r>
              <a:rPr lang="en-GB" dirty="0"/>
              <a:t>There are files that we don’t want pushed onto our repo </a:t>
            </a:r>
          </a:p>
          <a:p>
            <a:pPr lvl="1"/>
            <a:r>
              <a:rPr lang="en-GB" dirty="0"/>
              <a:t>This could  be logs, artefacts, system files, key files and more</a:t>
            </a:r>
          </a:p>
          <a:p>
            <a:pPr lvl="1"/>
            <a:endParaRPr lang="en-GB" dirty="0"/>
          </a:p>
          <a:p>
            <a:r>
              <a:rPr lang="en-GB" dirty="0"/>
              <a:t>To ensure these types of files aren’t committed and/or pushed to our repository, we use the </a:t>
            </a:r>
            <a:r>
              <a:rPr lang="en-GB" b="1" u="sng" dirty="0"/>
              <a:t>.</a:t>
            </a:r>
            <a:r>
              <a:rPr lang="en-GB" b="1" u="sng" dirty="0" err="1"/>
              <a:t>gitignore</a:t>
            </a:r>
            <a:r>
              <a:rPr lang="en-GB" b="1" dirty="0"/>
              <a:t> </a:t>
            </a:r>
            <a:r>
              <a:rPr lang="en-GB" dirty="0"/>
              <a:t>file</a:t>
            </a:r>
          </a:p>
          <a:p>
            <a:pPr lvl="1"/>
            <a:r>
              <a:rPr lang="en-GB" dirty="0"/>
              <a:t>This file must be edited and configured by the user in the same way any text document would be</a:t>
            </a:r>
          </a:p>
          <a:p>
            <a:pPr lvl="1"/>
            <a:r>
              <a:rPr lang="en-GB" dirty="0"/>
              <a:t>Works with verbose file names as well as with file </a:t>
            </a:r>
            <a:r>
              <a:rPr lang="en-GB" dirty="0" err="1"/>
              <a:t>globbing</a:t>
            </a:r>
            <a:endParaRPr lang="en-GB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F30E1-DA38-A949-A508-D0D48D87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Ignoring Files</a:t>
            </a:r>
          </a:p>
        </p:txBody>
      </p:sp>
    </p:spTree>
    <p:extLst>
      <p:ext uri="{BB962C8B-B14F-4D97-AF65-F5344CB8AC3E}">
        <p14:creationId xmlns:p14="http://schemas.microsoft.com/office/powerpoint/2010/main" val="1295947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Reviews allow collaborators to:</a:t>
            </a:r>
          </a:p>
          <a:p>
            <a:pPr lvl="1"/>
            <a:r>
              <a:rPr lang="en-GB" dirty="0"/>
              <a:t> </a:t>
            </a:r>
            <a:r>
              <a:rPr lang="en-GB" b="1" dirty="0"/>
              <a:t>comment </a:t>
            </a:r>
            <a:r>
              <a:rPr lang="en-GB" dirty="0"/>
              <a:t>on the changes proposed in pull requests</a:t>
            </a:r>
          </a:p>
          <a:p>
            <a:pPr lvl="1"/>
            <a:r>
              <a:rPr lang="en-GB" b="1" dirty="0"/>
              <a:t>approve</a:t>
            </a:r>
            <a:r>
              <a:rPr lang="en-GB" dirty="0"/>
              <a:t> the changes</a:t>
            </a:r>
          </a:p>
          <a:p>
            <a:pPr lvl="1"/>
            <a:r>
              <a:rPr lang="en-GB" b="1" dirty="0"/>
              <a:t>request </a:t>
            </a:r>
            <a:r>
              <a:rPr lang="en-GB" dirty="0"/>
              <a:t>further changes before the pull request is merged</a:t>
            </a:r>
          </a:p>
          <a:p>
            <a:pPr lvl="1"/>
            <a:endParaRPr lang="en-GB" dirty="0"/>
          </a:p>
          <a:p>
            <a:r>
              <a:rPr lang="en-GB" dirty="0"/>
              <a:t>Repository administrators can require that </a:t>
            </a:r>
            <a:r>
              <a:rPr lang="en-GB" i="1" dirty="0"/>
              <a:t>all pull requests are approved </a:t>
            </a:r>
            <a:r>
              <a:rPr lang="en-GB" dirty="0"/>
              <a:t>before being merged</a:t>
            </a:r>
          </a:p>
          <a:p>
            <a:r>
              <a:rPr lang="en-GB" dirty="0"/>
              <a:t>Reviews allow for </a:t>
            </a:r>
            <a:r>
              <a:rPr lang="en-GB" u="sng" dirty="0"/>
              <a:t>discussion of proposed changes</a:t>
            </a:r>
            <a:r>
              <a:rPr lang="en-GB" dirty="0"/>
              <a:t> and help </a:t>
            </a:r>
            <a:r>
              <a:rPr lang="en-GB" u="sng" dirty="0"/>
              <a:t>ensure that the changes meet the repository's contributing guidelines and other quality standards</a:t>
            </a:r>
          </a:p>
          <a:p>
            <a:r>
              <a:rPr lang="en-GB" dirty="0"/>
              <a:t>Reviews take place using the </a:t>
            </a:r>
            <a:r>
              <a:rPr lang="en-GB" b="1" dirty="0"/>
              <a:t>GitHub GUI</a:t>
            </a:r>
          </a:p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- Reviewing</a:t>
            </a:r>
          </a:p>
        </p:txBody>
      </p:sp>
    </p:spTree>
    <p:extLst>
      <p:ext uri="{BB962C8B-B14F-4D97-AF65-F5344CB8AC3E}">
        <p14:creationId xmlns:p14="http://schemas.microsoft.com/office/powerpoint/2010/main" val="3166628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Activity: Practice Reviewing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Directions:</a:t>
            </a:r>
          </a:p>
          <a:p>
            <a:pPr lvl="1"/>
            <a:r>
              <a:rPr lang="en-GB" dirty="0"/>
              <a:t>Go to lab on GitHub</a:t>
            </a:r>
          </a:p>
          <a:p>
            <a:pPr lvl="1"/>
            <a:r>
              <a:rPr lang="en-GB" dirty="0"/>
              <a:t>Complete the Reviewing module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Debrief:</a:t>
            </a:r>
          </a:p>
          <a:p>
            <a:pPr lvl="1"/>
            <a:r>
              <a:rPr lang="en-GB" dirty="0"/>
              <a:t>Any comments/problems?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66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have learnt about Git and why it is a really useful tool for developers</a:t>
            </a:r>
          </a:p>
          <a:p>
            <a:r>
              <a:rPr lang="en-GB" dirty="0"/>
              <a:t>We’ve looked at many aspects of Git, including staging, committing, pushing, pulling and branching</a:t>
            </a:r>
          </a:p>
          <a:p>
            <a:r>
              <a:rPr lang="en-GB" dirty="0"/>
              <a:t>We’ve set up a GitHub account and pushed to it</a:t>
            </a:r>
          </a:p>
          <a:p>
            <a:r>
              <a:rPr lang="en-GB" dirty="0"/>
              <a:t>We looked at a workflow design and discussed why these are necessary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842298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Activity: What do you think?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Directions:</a:t>
            </a:r>
          </a:p>
          <a:p>
            <a:pPr lvl="1"/>
            <a:r>
              <a:rPr lang="en-GB" dirty="0"/>
              <a:t>In pairs (without Internet) take 5 minutes to discuss what you think Git is and why we would want to use 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Debrief:</a:t>
            </a:r>
          </a:p>
          <a:p>
            <a:pPr lvl="1"/>
            <a:r>
              <a:rPr lang="en-GB" dirty="0"/>
              <a:t>Discuss your thoughts with the rest of the class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0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8868244" cy="4223571"/>
          </a:xfrm>
        </p:spPr>
        <p:txBody>
          <a:bodyPr/>
          <a:lstStyle/>
          <a:p>
            <a:r>
              <a:rPr lang="en-GB" dirty="0"/>
              <a:t>Distributed </a:t>
            </a:r>
            <a:r>
              <a:rPr lang="en-GB" u="sng" dirty="0"/>
              <a:t>version control system </a:t>
            </a:r>
            <a:r>
              <a:rPr lang="en-GB" dirty="0"/>
              <a:t>(</a:t>
            </a:r>
            <a:r>
              <a:rPr lang="en-GB" b="1" dirty="0"/>
              <a:t>VCS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Handles source code on </a:t>
            </a:r>
            <a:r>
              <a:rPr lang="en-GB" b="1" dirty="0"/>
              <a:t>any sized project</a:t>
            </a:r>
          </a:p>
          <a:p>
            <a:r>
              <a:rPr lang="en-GB" dirty="0"/>
              <a:t>Works with local and remote </a:t>
            </a:r>
            <a:r>
              <a:rPr lang="en-GB" b="1" dirty="0"/>
              <a:t>repositories</a:t>
            </a:r>
          </a:p>
          <a:p>
            <a:endParaRPr lang="en-GB" dirty="0"/>
          </a:p>
          <a:p>
            <a:r>
              <a:rPr lang="en-GB" dirty="0"/>
              <a:t>Used for sharing source code and as a tool for </a:t>
            </a:r>
            <a:r>
              <a:rPr lang="en-GB" b="1" dirty="0"/>
              <a:t>collaborative</a:t>
            </a:r>
            <a:r>
              <a:rPr lang="en-GB" dirty="0"/>
              <a:t> work on projects</a:t>
            </a:r>
          </a:p>
          <a:p>
            <a:endParaRPr lang="en-GB" dirty="0"/>
          </a:p>
          <a:p>
            <a:r>
              <a:rPr lang="en-GB" dirty="0"/>
              <a:t>A couple of programs that are similar to Git are Mercurial and Apache Subversion.</a:t>
            </a:r>
          </a:p>
          <a:p>
            <a:endParaRPr lang="en-GB" dirty="0"/>
          </a:p>
          <a:p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92D64-948D-0941-A4E4-E6421AB7A5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2243" y="1867988"/>
            <a:ext cx="1945390" cy="19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7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When developing software, especially in an enterprise environment when the software is going to be a product for a client, it is almost </a:t>
            </a:r>
            <a:r>
              <a:rPr lang="en-GB" b="1" dirty="0"/>
              <a:t>unthinkable</a:t>
            </a:r>
            <a:r>
              <a:rPr lang="en-GB" dirty="0"/>
              <a:t> to not have the source code in some form of </a:t>
            </a:r>
            <a:r>
              <a:rPr lang="en-GB" u="sng" dirty="0"/>
              <a:t>Version Control System</a:t>
            </a:r>
          </a:p>
          <a:p>
            <a:endParaRPr lang="en-GB" dirty="0"/>
          </a:p>
          <a:p>
            <a:r>
              <a:rPr lang="en-GB" dirty="0"/>
              <a:t>Version Control Systems keep track of every single change that has been made to the code base</a:t>
            </a:r>
          </a:p>
          <a:p>
            <a:pPr lvl="1"/>
            <a:r>
              <a:rPr lang="en-GB" dirty="0"/>
              <a:t>Usually with an indication of the time that change was made or “committed” </a:t>
            </a:r>
          </a:p>
          <a:p>
            <a:pPr lvl="1"/>
            <a:r>
              <a:rPr lang="en-GB" dirty="0"/>
              <a:t>Should be a comment from the developer who made that change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&amp;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402513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Git is the </a:t>
            </a:r>
            <a:r>
              <a:rPr lang="en-GB" b="1" dirty="0"/>
              <a:t>underlying tool </a:t>
            </a:r>
            <a:r>
              <a:rPr lang="en-GB" dirty="0"/>
              <a:t>for quite a few very popular services</a:t>
            </a:r>
          </a:p>
          <a:p>
            <a:pPr lvl="1"/>
            <a:r>
              <a:rPr lang="en-GB" dirty="0"/>
              <a:t>GitHub</a:t>
            </a:r>
          </a:p>
          <a:p>
            <a:pPr lvl="1"/>
            <a:r>
              <a:rPr lang="en-GB" dirty="0"/>
              <a:t>GitLab</a:t>
            </a:r>
          </a:p>
          <a:p>
            <a:pPr lvl="1"/>
            <a:r>
              <a:rPr lang="en-GB" dirty="0" err="1"/>
              <a:t>BitBucket</a:t>
            </a:r>
            <a:endParaRPr lang="en-GB" dirty="0"/>
          </a:p>
          <a:p>
            <a:r>
              <a:rPr lang="en-GB" dirty="0"/>
              <a:t>These services add more features for managing project source code, such as:</a:t>
            </a:r>
          </a:p>
          <a:p>
            <a:pPr lvl="1"/>
            <a:r>
              <a:rPr lang="en-GB" dirty="0"/>
              <a:t> Security &amp; Access control</a:t>
            </a:r>
          </a:p>
          <a:p>
            <a:pPr lvl="1"/>
            <a:r>
              <a:rPr lang="en-GB" dirty="0"/>
              <a:t> Pull requests</a:t>
            </a:r>
          </a:p>
          <a:p>
            <a:pPr lvl="1"/>
            <a:r>
              <a:rPr lang="en-GB" dirty="0"/>
              <a:t>Other project documentation and planning tools, depending on the service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Services that use 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AFB71-FF04-4046-9151-5A58867DFD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88971" y="1828280"/>
            <a:ext cx="1609132" cy="1600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C1923-A16D-A24F-B6F6-B25DF7DD7B9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8611" y="3687997"/>
            <a:ext cx="1600720" cy="1600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02FD4-FA4A-0C4A-97E3-3D13F74FE6D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3537" y="4966325"/>
            <a:ext cx="1344534" cy="13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8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Windows</a:t>
            </a:r>
          </a:p>
          <a:p>
            <a:pPr fontAlgn="base"/>
            <a:r>
              <a:rPr lang="en-GB" dirty="0"/>
              <a:t>Navigate to the Git download for Windows in your preferred web browser (the download should automatically start when you go to the link below):</a:t>
            </a:r>
            <a:br>
              <a:rPr lang="en-GB" dirty="0"/>
            </a:br>
            <a:r>
              <a:rPr lang="en-GB" u="sng" dirty="0">
                <a:hlinkClick r:id="rId3"/>
              </a:rPr>
              <a:t>https://git-scm.com/download/win</a:t>
            </a:r>
            <a:endParaRPr lang="en-GB" dirty="0"/>
          </a:p>
          <a:p>
            <a:pPr fontAlgn="base"/>
            <a:r>
              <a:rPr lang="en-GB" dirty="0"/>
              <a:t>Click on next for every option and finally click install</a:t>
            </a:r>
          </a:p>
          <a:p>
            <a:pPr fontAlgn="base"/>
            <a:r>
              <a:rPr lang="en-GB" dirty="0"/>
              <a:t>The installer adds the Git program to your </a:t>
            </a:r>
            <a:r>
              <a:rPr lang="en-GB" b="1" dirty="0"/>
              <a:t>PATH </a:t>
            </a:r>
            <a:r>
              <a:rPr lang="en-GB" dirty="0"/>
              <a:t>environment variable, so it can accessed either in the Windows command prompt or by using the Git Bash terminal that was also installed.</a:t>
            </a:r>
          </a:p>
          <a:p>
            <a:endParaRPr lang="en-GB" dirty="0"/>
          </a:p>
          <a:p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Git</a:t>
            </a:r>
          </a:p>
        </p:txBody>
      </p:sp>
    </p:spTree>
    <p:extLst>
      <p:ext uri="{BB962C8B-B14F-4D97-AF65-F5344CB8AC3E}">
        <p14:creationId xmlns:p14="http://schemas.microsoft.com/office/powerpoint/2010/main" val="246591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91536-C6D6-481A-A2D5-3D620F7C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Linux</a:t>
            </a:r>
          </a:p>
          <a:p>
            <a:r>
              <a:rPr lang="en-GB" dirty="0"/>
              <a:t>Because of how popular the Git tool is, it can be installed by using almost any package manager that is included with the operating system, below are examples for RHEL/CentOS and Ubuntu.</a:t>
            </a:r>
          </a:p>
          <a:p>
            <a:r>
              <a:rPr lang="en-GB" b="1" dirty="0"/>
              <a:t>RHEL/CentOS</a:t>
            </a:r>
          </a:p>
          <a:p>
            <a:pPr lvl="1"/>
            <a:r>
              <a:rPr lang="en-GB" i="1" dirty="0" err="1"/>
              <a:t>sudo</a:t>
            </a:r>
            <a:r>
              <a:rPr lang="en-GB" i="1" dirty="0"/>
              <a:t> yum install –y git</a:t>
            </a:r>
          </a:p>
          <a:p>
            <a:r>
              <a:rPr lang="en-GB" b="1" dirty="0"/>
              <a:t>Ubuntu</a:t>
            </a:r>
          </a:p>
          <a:p>
            <a:pPr lvl="1"/>
            <a:r>
              <a:rPr lang="en-GB" i="1" dirty="0" err="1"/>
              <a:t>sudo</a:t>
            </a:r>
            <a:r>
              <a:rPr lang="en-GB" i="1" dirty="0"/>
              <a:t> apt install –y git</a:t>
            </a:r>
          </a:p>
          <a:p>
            <a:r>
              <a:rPr lang="en-GB" sz="2400" b="1" dirty="0"/>
              <a:t>Open a command prompt and enter ‘</a:t>
            </a:r>
            <a:r>
              <a:rPr lang="en-GB" sz="2400" b="1" i="1" dirty="0"/>
              <a:t>git --version’ </a:t>
            </a:r>
            <a:r>
              <a:rPr lang="en-GB" sz="2400" b="1" dirty="0"/>
              <a:t>to verify your install!</a:t>
            </a:r>
            <a:br>
              <a:rPr lang="en-GB" dirty="0"/>
            </a:br>
            <a:r>
              <a:rPr lang="en-GB" dirty="0"/>
              <a:t>	</a:t>
            </a:r>
            <a:br>
              <a:rPr lang="en-GB" dirty="0"/>
            </a:br>
            <a:endParaRPr lang="en-GB" dirty="0"/>
          </a:p>
          <a:p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>
              <a:solidFill>
                <a:srgbClr val="2E2D2C"/>
              </a:solidFill>
              <a:sym typeface="Quattrocento Sans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F2388-FFAC-44FF-9163-07C9B005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Git</a:t>
            </a:r>
          </a:p>
        </p:txBody>
      </p:sp>
    </p:spTree>
    <p:extLst>
      <p:ext uri="{BB962C8B-B14F-4D97-AF65-F5344CB8AC3E}">
        <p14:creationId xmlns:p14="http://schemas.microsoft.com/office/powerpoint/2010/main" val="1920494669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811</TotalTime>
  <Words>2194</Words>
  <Application>Microsoft Macintosh PowerPoint</Application>
  <PresentationFormat>Widescreen</PresentationFormat>
  <Paragraphs>324</Paragraphs>
  <Slides>34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Menlo</vt:lpstr>
      <vt:lpstr>Segoe UI</vt:lpstr>
      <vt:lpstr>QAC_Powerpoint_Template</vt:lpstr>
      <vt:lpstr>Continuous Integration</vt:lpstr>
      <vt:lpstr>Presentation contents:</vt:lpstr>
      <vt:lpstr>Course objectives</vt:lpstr>
      <vt:lpstr>Activity: What do you think?</vt:lpstr>
      <vt:lpstr>What is Git?</vt:lpstr>
      <vt:lpstr>Software &amp; Version Control</vt:lpstr>
      <vt:lpstr>Online Services that use Git</vt:lpstr>
      <vt:lpstr>Installing Git</vt:lpstr>
      <vt:lpstr>Installing Git</vt:lpstr>
      <vt:lpstr>Activity: Create GitHub account</vt:lpstr>
      <vt:lpstr>Git – Basic Workflow</vt:lpstr>
      <vt:lpstr>Git – Basic Workflow</vt:lpstr>
      <vt:lpstr>Git - Cloning</vt:lpstr>
      <vt:lpstr>Git - Forking</vt:lpstr>
      <vt:lpstr>Git – Pull</vt:lpstr>
      <vt:lpstr>Activity: Practice with Git</vt:lpstr>
      <vt:lpstr>Git - Branching</vt:lpstr>
      <vt:lpstr>Git – The Master Branch</vt:lpstr>
      <vt:lpstr>Git – The Develop Branch</vt:lpstr>
      <vt:lpstr>Git - Merging</vt:lpstr>
      <vt:lpstr>Git – New Branches</vt:lpstr>
      <vt:lpstr>Git - Releases</vt:lpstr>
      <vt:lpstr>Git – Deleting Branches</vt:lpstr>
      <vt:lpstr>Git – Hotfixes</vt:lpstr>
      <vt:lpstr>Activity: Practice with Git Branching</vt:lpstr>
      <vt:lpstr>Git – Merge Conflicts</vt:lpstr>
      <vt:lpstr>Git merge Conflicts</vt:lpstr>
      <vt:lpstr>Git - Resolving a merge conflict</vt:lpstr>
      <vt:lpstr>Activity: Practice with Git Merge &amp; Conflicts</vt:lpstr>
      <vt:lpstr>Git – Ignoring Files</vt:lpstr>
      <vt:lpstr>GitHub - Reviewing</vt:lpstr>
      <vt:lpstr>Activity: Practice Reviewing</vt:lpstr>
      <vt:lpstr>Course Summary</vt:lpstr>
      <vt:lpstr>Thank you for listening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Daniel Smith</dc:creator>
  <cp:lastModifiedBy>Grindrod Jordan</cp:lastModifiedBy>
  <cp:revision>125</cp:revision>
  <dcterms:created xsi:type="dcterms:W3CDTF">2019-03-11T14:42:40Z</dcterms:created>
  <dcterms:modified xsi:type="dcterms:W3CDTF">2019-08-19T10:12:02Z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