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9" r:id="rId3"/>
  </p:sldMasterIdLst>
  <p:notesMasterIdLst>
    <p:notesMasterId r:id="rId120"/>
  </p:notesMasterIdLst>
  <p:sldIdLst>
    <p:sldId id="257" r:id="rId4"/>
    <p:sldId id="262" r:id="rId5"/>
    <p:sldId id="409" r:id="rId6"/>
    <p:sldId id="410" r:id="rId7"/>
    <p:sldId id="263" r:id="rId8"/>
    <p:sldId id="264" r:id="rId9"/>
    <p:sldId id="444" r:id="rId10"/>
    <p:sldId id="265" r:id="rId11"/>
    <p:sldId id="266" r:id="rId12"/>
    <p:sldId id="432" r:id="rId13"/>
    <p:sldId id="414" r:id="rId14"/>
    <p:sldId id="429" r:id="rId15"/>
    <p:sldId id="437" r:id="rId16"/>
    <p:sldId id="473" r:id="rId17"/>
    <p:sldId id="268" r:id="rId18"/>
    <p:sldId id="465" r:id="rId19"/>
    <p:sldId id="407" r:id="rId20"/>
    <p:sldId id="269" r:id="rId21"/>
    <p:sldId id="270" r:id="rId22"/>
    <p:sldId id="408" r:id="rId23"/>
    <p:sldId id="272" r:id="rId24"/>
    <p:sldId id="466" r:id="rId25"/>
    <p:sldId id="271" r:id="rId26"/>
    <p:sldId id="273" r:id="rId27"/>
    <p:sldId id="274" r:id="rId28"/>
    <p:sldId id="446" r:id="rId29"/>
    <p:sldId id="467" r:id="rId30"/>
    <p:sldId id="277" r:id="rId31"/>
    <p:sldId id="276" r:id="rId32"/>
    <p:sldId id="468" r:id="rId33"/>
    <p:sldId id="472" r:id="rId34"/>
    <p:sldId id="449" r:id="rId35"/>
    <p:sldId id="450" r:id="rId36"/>
    <p:sldId id="451" r:id="rId37"/>
    <p:sldId id="452" r:id="rId38"/>
    <p:sldId id="433" r:id="rId39"/>
    <p:sldId id="469" r:id="rId40"/>
    <p:sldId id="278" r:id="rId41"/>
    <p:sldId id="279" r:id="rId42"/>
    <p:sldId id="419" r:id="rId43"/>
    <p:sldId id="411" r:id="rId44"/>
    <p:sldId id="280" r:id="rId45"/>
    <p:sldId id="447" r:id="rId46"/>
    <p:sldId id="443" r:id="rId47"/>
    <p:sldId id="281" r:id="rId48"/>
    <p:sldId id="496" r:id="rId49"/>
    <p:sldId id="497" r:id="rId50"/>
    <p:sldId id="526" r:id="rId51"/>
    <p:sldId id="500" r:id="rId52"/>
    <p:sldId id="501" r:id="rId53"/>
    <p:sldId id="502" r:id="rId54"/>
    <p:sldId id="503" r:id="rId55"/>
    <p:sldId id="504" r:id="rId56"/>
    <p:sldId id="505" r:id="rId57"/>
    <p:sldId id="506" r:id="rId58"/>
    <p:sldId id="507" r:id="rId59"/>
    <p:sldId id="508" r:id="rId60"/>
    <p:sldId id="509" r:id="rId61"/>
    <p:sldId id="510" r:id="rId62"/>
    <p:sldId id="512" r:id="rId63"/>
    <p:sldId id="513" r:id="rId64"/>
    <p:sldId id="514" r:id="rId65"/>
    <p:sldId id="515" r:id="rId66"/>
    <p:sldId id="516" r:id="rId67"/>
    <p:sldId id="517" r:id="rId68"/>
    <p:sldId id="518" r:id="rId69"/>
    <p:sldId id="519" r:id="rId70"/>
    <p:sldId id="520" r:id="rId71"/>
    <p:sldId id="521" r:id="rId72"/>
    <p:sldId id="522" r:id="rId73"/>
    <p:sldId id="523" r:id="rId74"/>
    <p:sldId id="524" r:id="rId75"/>
    <p:sldId id="525" r:id="rId76"/>
    <p:sldId id="470" r:id="rId77"/>
    <p:sldId id="282" r:id="rId78"/>
    <p:sldId id="283" r:id="rId79"/>
    <p:sldId id="284" r:id="rId80"/>
    <p:sldId id="285" r:id="rId81"/>
    <p:sldId id="286" r:id="rId82"/>
    <p:sldId id="287" r:id="rId83"/>
    <p:sldId id="288" r:id="rId84"/>
    <p:sldId id="461" r:id="rId85"/>
    <p:sldId id="289" r:id="rId86"/>
    <p:sldId id="290" r:id="rId87"/>
    <p:sldId id="291" r:id="rId88"/>
    <p:sldId id="292" r:id="rId89"/>
    <p:sldId id="293" r:id="rId90"/>
    <p:sldId id="294" r:id="rId91"/>
    <p:sldId id="295" r:id="rId92"/>
    <p:sldId id="297" r:id="rId93"/>
    <p:sldId id="298" r:id="rId94"/>
    <p:sldId id="439" r:id="rId95"/>
    <p:sldId id="299" r:id="rId96"/>
    <p:sldId id="440" r:id="rId97"/>
    <p:sldId id="441" r:id="rId98"/>
    <p:sldId id="301" r:id="rId99"/>
    <p:sldId id="420" r:id="rId100"/>
    <p:sldId id="421" r:id="rId101"/>
    <p:sldId id="423" r:id="rId102"/>
    <p:sldId id="422" r:id="rId103"/>
    <p:sldId id="462" r:id="rId104"/>
    <p:sldId id="463" r:id="rId105"/>
    <p:sldId id="424" r:id="rId106"/>
    <p:sldId id="425" r:id="rId107"/>
    <p:sldId id="426" r:id="rId108"/>
    <p:sldId id="305" r:id="rId109"/>
    <p:sldId id="306" r:id="rId110"/>
    <p:sldId id="454" r:id="rId111"/>
    <p:sldId id="455" r:id="rId112"/>
    <p:sldId id="456" r:id="rId113"/>
    <p:sldId id="457" r:id="rId114"/>
    <p:sldId id="458" r:id="rId115"/>
    <p:sldId id="459" r:id="rId116"/>
    <p:sldId id="460" r:id="rId117"/>
    <p:sldId id="498" r:id="rId118"/>
    <p:sldId id="499" r:id="rId119"/>
  </p:sldIdLst>
  <p:sldSz cx="12192000" cy="6858000"/>
  <p:notesSz cx="6858000" cy="9144000"/>
  <p:custShowLst>
    <p:custShow name="Custom Show 1" id="0">
      <p:sldLst>
        <p:sld r:id="rId108"/>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EF2214-A54B-459D-AB58-D7DFCFD43010}">
          <p14:sldIdLst>
            <p14:sldId id="257"/>
            <p14:sldId id="262"/>
            <p14:sldId id="409"/>
            <p14:sldId id="410"/>
            <p14:sldId id="263"/>
            <p14:sldId id="264"/>
            <p14:sldId id="444"/>
            <p14:sldId id="265"/>
            <p14:sldId id="266"/>
            <p14:sldId id="432"/>
            <p14:sldId id="414"/>
            <p14:sldId id="429"/>
            <p14:sldId id="437"/>
            <p14:sldId id="473"/>
            <p14:sldId id="268"/>
          </p14:sldIdLst>
        </p14:section>
        <p14:section name="Conditionals" id="{AA9AA73F-4CD8-4E9C-9704-D7C7C18D18E3}">
          <p14:sldIdLst>
            <p14:sldId id="465"/>
            <p14:sldId id="407"/>
            <p14:sldId id="269"/>
            <p14:sldId id="270"/>
            <p14:sldId id="408"/>
            <p14:sldId id="272"/>
          </p14:sldIdLst>
        </p14:section>
        <p14:section name="Iteration" id="{9C6D6DD9-FCEB-4492-BA60-C0926ACD07C2}">
          <p14:sldIdLst>
            <p14:sldId id="466"/>
            <p14:sldId id="271"/>
            <p14:sldId id="273"/>
            <p14:sldId id="274"/>
            <p14:sldId id="446"/>
          </p14:sldIdLst>
        </p14:section>
        <p14:section name="Transfer and control statements" id="{3911D66E-27A5-4C60-B55A-9BC267503551}">
          <p14:sldIdLst>
            <p14:sldId id="467"/>
            <p14:sldId id="277"/>
            <p14:sldId id="276"/>
          </p14:sldIdLst>
        </p14:section>
        <p14:section name="Setting up your environment" id="{DC8DD0B8-5A5D-4473-A8AB-7C100E5D3EFA}">
          <p14:sldIdLst>
            <p14:sldId id="468"/>
            <p14:sldId id="472"/>
            <p14:sldId id="449"/>
            <p14:sldId id="450"/>
            <p14:sldId id="451"/>
            <p14:sldId id="452"/>
            <p14:sldId id="433"/>
          </p14:sldIdLst>
        </p14:section>
        <p14:section name="Arrays" id="{C05EDFEA-438B-4723-8C35-7CCB4226788F}">
          <p14:sldIdLst>
            <p14:sldId id="469"/>
            <p14:sldId id="278"/>
            <p14:sldId id="279"/>
            <p14:sldId id="419"/>
            <p14:sldId id="411"/>
            <p14:sldId id="280"/>
            <p14:sldId id="447"/>
            <p14:sldId id="443"/>
            <p14:sldId id="281"/>
            <p14:sldId id="496"/>
            <p14:sldId id="497"/>
            <p14:sldId id="526"/>
            <p14:sldId id="500"/>
            <p14:sldId id="501"/>
            <p14:sldId id="502"/>
            <p14:sldId id="503"/>
            <p14:sldId id="504"/>
            <p14:sldId id="505"/>
            <p14:sldId id="506"/>
            <p14:sldId id="507"/>
            <p14:sldId id="508"/>
            <p14:sldId id="509"/>
            <p14:sldId id="510"/>
            <p14:sldId id="512"/>
            <p14:sldId id="513"/>
            <p14:sldId id="514"/>
            <p14:sldId id="515"/>
            <p14:sldId id="516"/>
            <p14:sldId id="517"/>
            <p14:sldId id="518"/>
            <p14:sldId id="519"/>
            <p14:sldId id="520"/>
            <p14:sldId id="521"/>
            <p14:sldId id="522"/>
            <p14:sldId id="523"/>
            <p14:sldId id="524"/>
            <p14:sldId id="525"/>
          </p14:sldIdLst>
        </p14:section>
        <p14:section name="OO" id="{6D4D09FE-FBB0-46D4-9235-4C16B012417C}">
          <p14:sldIdLst>
            <p14:sldId id="470"/>
            <p14:sldId id="282"/>
            <p14:sldId id="283"/>
            <p14:sldId id="284"/>
            <p14:sldId id="285"/>
            <p14:sldId id="286"/>
            <p14:sldId id="287"/>
            <p14:sldId id="288"/>
            <p14:sldId id="461"/>
            <p14:sldId id="289"/>
            <p14:sldId id="290"/>
            <p14:sldId id="291"/>
            <p14:sldId id="292"/>
          </p14:sldIdLst>
        </p14:section>
        <p14:section name="Inheritance" id="{67E48E68-95ED-4545-A07E-57C6F45C4802}">
          <p14:sldIdLst>
            <p14:sldId id="293"/>
            <p14:sldId id="294"/>
            <p14:sldId id="295"/>
            <p14:sldId id="297"/>
            <p14:sldId id="298"/>
            <p14:sldId id="439"/>
            <p14:sldId id="299"/>
            <p14:sldId id="440"/>
            <p14:sldId id="441"/>
            <p14:sldId id="301"/>
          </p14:sldIdLst>
        </p14:section>
        <p14:section name="Section 3" id="{B0D6FA21-0FBD-4970-8D18-FA17C147D69B}">
          <p14:sldIdLst>
            <p14:sldId id="420"/>
            <p14:sldId id="421"/>
            <p14:sldId id="423"/>
            <p14:sldId id="422"/>
            <p14:sldId id="462"/>
            <p14:sldId id="463"/>
            <p14:sldId id="424"/>
            <p14:sldId id="425"/>
            <p14:sldId id="426"/>
            <p14:sldId id="305"/>
            <p14:sldId id="306"/>
          </p14:sldIdLst>
        </p14:section>
        <p14:section name="Section 4." id="{CD8286FB-D054-4F64-9FF2-90A758AAF53E}">
          <p14:sldIdLst>
            <p14:sldId id="454"/>
            <p14:sldId id="455"/>
            <p14:sldId id="456"/>
            <p14:sldId id="457"/>
            <p14:sldId id="458"/>
            <p14:sldId id="459"/>
            <p14:sldId id="460"/>
            <p14:sldId id="498"/>
            <p14:sldId id="4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3E3E"/>
    <a:srgbClr val="D9D9D9"/>
    <a:srgbClr val="FCF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7" autoAdjust="0"/>
    <p:restoredTop sz="74818" autoAdjust="0"/>
  </p:normalViewPr>
  <p:slideViewPr>
    <p:cSldViewPr snapToGrid="0">
      <p:cViewPr varScale="1">
        <p:scale>
          <a:sx n="55" d="100"/>
          <a:sy n="55"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EE9D0-45B3-48CF-88AA-297138EB9F9C}" type="datetimeFigureOut">
              <a:rPr lang="en-GB" smtClean="0"/>
              <a:t>08/02/2019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6E176-3B3A-4095-9281-3DFC390802D0}" type="slidenum">
              <a:rPr lang="en-GB" smtClean="0"/>
              <a:t>‹#›</a:t>
            </a:fld>
            <a:endParaRPr lang="en-GB"/>
          </a:p>
        </p:txBody>
      </p:sp>
    </p:spTree>
    <p:extLst>
      <p:ext uri="{BB962C8B-B14F-4D97-AF65-F5344CB8AC3E}">
        <p14:creationId xmlns:p14="http://schemas.microsoft.com/office/powerpoint/2010/main" val="32531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r>
              <a:rPr lang="en-GB" dirty="0" smtClean="0"/>
              <a:t>Intro</a:t>
            </a:r>
            <a:r>
              <a:rPr lang="en-GB" baseline="0" dirty="0" smtClean="0"/>
              <a:t>duction</a:t>
            </a:r>
          </a:p>
          <a:p>
            <a:r>
              <a:rPr lang="en-GB" baseline="0" dirty="0" smtClean="0"/>
              <a:t>Rules</a:t>
            </a:r>
          </a:p>
          <a:p>
            <a:r>
              <a:rPr lang="en-GB" baseline="0" dirty="0" smtClean="0"/>
              <a:t>Expectations</a:t>
            </a:r>
          </a:p>
          <a:p>
            <a:r>
              <a:rPr lang="en-GB" baseline="0" dirty="0" smtClean="0"/>
              <a:t>JVM – what is Java – why do we use it?</a:t>
            </a:r>
          </a:p>
        </p:txBody>
      </p:sp>
    </p:spTree>
    <p:extLst>
      <p:ext uri="{BB962C8B-B14F-4D97-AF65-F5344CB8AC3E}">
        <p14:creationId xmlns:p14="http://schemas.microsoft.com/office/powerpoint/2010/main" val="788675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err="1" smtClean="0">
                <a:solidFill>
                  <a:schemeClr val="tx1"/>
                </a:solidFill>
                <a:latin typeface="+mn-lt"/>
                <a:ea typeface="+mn-ea"/>
                <a:cs typeface="+mn-cs"/>
              </a:rPr>
              <a:t>int</a:t>
            </a:r>
            <a:r>
              <a:rPr lang="en-GB" sz="1200" b="1" kern="1200" dirty="0" smtClean="0">
                <a:solidFill>
                  <a:schemeClr val="tx1"/>
                </a:solidFill>
                <a:latin typeface="+mn-lt"/>
                <a:ea typeface="+mn-ea"/>
                <a:cs typeface="+mn-cs"/>
              </a:rPr>
              <a:t> increment = 1;</a:t>
            </a:r>
            <a:endParaRPr lang="en-GB" baseline="0" dirty="0" smtClean="0"/>
          </a:p>
          <a:p>
            <a:r>
              <a:rPr lang="en-GB" sz="1200" b="1" kern="1200" dirty="0" err="1" smtClean="0">
                <a:solidFill>
                  <a:schemeClr val="tx1"/>
                </a:solidFill>
                <a:latin typeface="+mn-lt"/>
                <a:ea typeface="+mn-ea"/>
                <a:cs typeface="+mn-cs"/>
              </a:rPr>
              <a:t>System.</a:t>
            </a:r>
            <a:r>
              <a:rPr lang="en-GB" sz="1200" b="1" i="1" kern="1200" dirty="0" err="1" smtClean="0">
                <a:solidFill>
                  <a:schemeClr val="tx1"/>
                </a:solidFill>
                <a:latin typeface="+mn-lt"/>
                <a:ea typeface="+mn-ea"/>
                <a:cs typeface="+mn-cs"/>
              </a:rPr>
              <a:t>out.println</a:t>
            </a:r>
            <a:r>
              <a:rPr lang="en-GB" sz="1200" b="1" i="1" kern="1200" dirty="0" smtClean="0">
                <a:solidFill>
                  <a:schemeClr val="tx1"/>
                </a:solidFill>
                <a:latin typeface="+mn-lt"/>
                <a:ea typeface="+mn-ea"/>
                <a:cs typeface="+mn-cs"/>
              </a:rPr>
              <a:t>(increment++);</a:t>
            </a:r>
          </a:p>
          <a:p>
            <a:r>
              <a:rPr lang="en-GB" sz="1200" b="1" kern="1200" dirty="0" err="1" smtClean="0">
                <a:solidFill>
                  <a:schemeClr val="tx1"/>
                </a:solidFill>
                <a:latin typeface="+mn-lt"/>
                <a:ea typeface="+mn-ea"/>
                <a:cs typeface="+mn-cs"/>
              </a:rPr>
              <a:t>System.</a:t>
            </a:r>
            <a:r>
              <a:rPr lang="en-GB" sz="1200" b="1" i="1" kern="1200" dirty="0" err="1" smtClean="0">
                <a:solidFill>
                  <a:schemeClr val="tx1"/>
                </a:solidFill>
                <a:latin typeface="+mn-lt"/>
                <a:ea typeface="+mn-ea"/>
                <a:cs typeface="+mn-cs"/>
              </a:rPr>
              <a:t>out.println</a:t>
            </a:r>
            <a:r>
              <a:rPr lang="en-GB" sz="1200" b="1" i="1" kern="1200" dirty="0" smtClean="0">
                <a:solidFill>
                  <a:schemeClr val="tx1"/>
                </a:solidFill>
                <a:latin typeface="+mn-lt"/>
                <a:ea typeface="+mn-ea"/>
                <a:cs typeface="+mn-cs"/>
              </a:rPr>
              <a:t>(++increment);</a:t>
            </a:r>
          </a:p>
          <a:p>
            <a:endParaRPr lang="en-GB" sz="1200" b="1" i="1" kern="1200" baseline="0" dirty="0" smtClean="0">
              <a:solidFill>
                <a:schemeClr val="tx1"/>
              </a:solidFill>
              <a:latin typeface="+mn-lt"/>
              <a:ea typeface="+mn-ea"/>
              <a:cs typeface="+mn-cs"/>
            </a:endParaRPr>
          </a:p>
          <a:p>
            <a:r>
              <a:rPr lang="en-GB" baseline="0" dirty="0" smtClean="0"/>
              <a:t>1</a:t>
            </a:r>
          </a:p>
          <a:p>
            <a:r>
              <a:rPr lang="en-GB" baseline="0" dirty="0" smtClean="0"/>
              <a:t>3</a:t>
            </a:r>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10</a:t>
            </a:fld>
            <a:endParaRPr lang="en-GB"/>
          </a:p>
        </p:txBody>
      </p:sp>
    </p:spTree>
    <p:extLst>
      <p:ext uri="{BB962C8B-B14F-4D97-AF65-F5344CB8AC3E}">
        <p14:creationId xmlns:p14="http://schemas.microsoft.com/office/powerpoint/2010/main" val="921353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11</a:t>
            </a:fld>
            <a:endParaRPr lang="en-GB"/>
          </a:p>
        </p:txBody>
      </p:sp>
    </p:spTree>
    <p:extLst>
      <p:ext uri="{BB962C8B-B14F-4D97-AF65-F5344CB8AC3E}">
        <p14:creationId xmlns:p14="http://schemas.microsoft.com/office/powerpoint/2010/main" val="4244207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Pick on trainees</a:t>
            </a:r>
            <a:r>
              <a:rPr lang="en-GB" baseline="0" dirty="0" smtClean="0"/>
              <a:t> to answer this question</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12</a:t>
            </a:fld>
            <a:endParaRPr lang="en-GB"/>
          </a:p>
        </p:txBody>
      </p:sp>
    </p:spTree>
    <p:extLst>
      <p:ext uri="{BB962C8B-B14F-4D97-AF65-F5344CB8AC3E}">
        <p14:creationId xmlns:p14="http://schemas.microsoft.com/office/powerpoint/2010/main" val="641438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ever try to run your project and you get an error</a:t>
            </a:r>
            <a:r>
              <a:rPr lang="en-GB" baseline="0" dirty="0" smtClean="0"/>
              <a:t> such as “main method not found”, it’s probably because you’ve not created your main method properly!</a:t>
            </a:r>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13</a:t>
            </a:fld>
            <a:endParaRPr lang="en-GB"/>
          </a:p>
        </p:txBody>
      </p:sp>
    </p:spTree>
    <p:extLst>
      <p:ext uri="{BB962C8B-B14F-4D97-AF65-F5344CB8AC3E}">
        <p14:creationId xmlns:p14="http://schemas.microsoft.com/office/powerpoint/2010/main" val="1893893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Use the banking example – explain that if you want to create a variable that will be shared</a:t>
            </a:r>
            <a:r>
              <a:rPr lang="en-GB" baseline="0" dirty="0" smtClean="0"/>
              <a:t> across multiple classes then you should create a static variable</a:t>
            </a:r>
          </a:p>
          <a:p>
            <a:endParaRPr lang="en-GB" baseline="0" dirty="0" smtClean="0"/>
          </a:p>
          <a:p>
            <a:r>
              <a:rPr lang="en-GB" baseline="0" dirty="0" smtClean="0"/>
              <a:t>When you create an example that is thought and prepared then it is easier to answer questions.</a:t>
            </a:r>
            <a:endParaRPr lang="en-GB" dirty="0"/>
          </a:p>
        </p:txBody>
      </p:sp>
    </p:spTree>
    <p:extLst>
      <p:ext uri="{BB962C8B-B14F-4D97-AF65-F5344CB8AC3E}">
        <p14:creationId xmlns:p14="http://schemas.microsoft.com/office/powerpoint/2010/main" val="107405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The top line are things we have already discussed.</a:t>
            </a:r>
          </a:p>
          <a:p>
            <a:endParaRPr lang="en-GB" dirty="0" smtClean="0"/>
          </a:p>
          <a:p>
            <a:r>
              <a:rPr lang="en-GB" dirty="0" smtClean="0"/>
              <a:t>The</a:t>
            </a:r>
            <a:r>
              <a:rPr lang="en-GB" baseline="0" dirty="0" smtClean="0"/>
              <a:t> bottom 3 are what we will be moving onto.	</a:t>
            </a:r>
            <a:endParaRPr lang="en-GB" dirty="0"/>
          </a:p>
        </p:txBody>
      </p:sp>
    </p:spTree>
    <p:extLst>
      <p:ext uri="{BB962C8B-B14F-4D97-AF65-F5344CB8AC3E}">
        <p14:creationId xmlns:p14="http://schemas.microsoft.com/office/powerpoint/2010/main" val="5024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The difference between the single &amp; and the double &amp;</a:t>
            </a:r>
            <a:r>
              <a:rPr lang="en-GB" baseline="0" dirty="0" smtClean="0"/>
              <a:t> (and | /or) is that with &amp;&amp; / || it will only evaluate the second statement if it needs too, whilst &amp; / | always evaluate the next statement</a:t>
            </a:r>
            <a:endParaRPr lang="en-GB" dirty="0"/>
          </a:p>
        </p:txBody>
      </p:sp>
    </p:spTree>
    <p:extLst>
      <p:ext uri="{BB962C8B-B14F-4D97-AF65-F5344CB8AC3E}">
        <p14:creationId xmlns:p14="http://schemas.microsoft.com/office/powerpoint/2010/main" val="1285299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55440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53459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9424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There is a difference between methods and</a:t>
            </a:r>
            <a:r>
              <a:rPr lang="en-GB" baseline="0" dirty="0" smtClean="0"/>
              <a:t> functions</a:t>
            </a:r>
          </a:p>
          <a:p>
            <a:r>
              <a:rPr lang="en-GB" baseline="0" dirty="0" smtClean="0"/>
              <a:t>Functions are stand alone – Methods are attached to a class</a:t>
            </a:r>
          </a:p>
          <a:p>
            <a:r>
              <a:rPr lang="en-GB" baseline="0" dirty="0" smtClean="0"/>
              <a:t>We use methods because we might want to repeat ourselves and use the code again</a:t>
            </a:r>
          </a:p>
          <a:p>
            <a:endParaRPr lang="en-GB" baseline="0" dirty="0" smtClean="0"/>
          </a:p>
          <a:p>
            <a:r>
              <a:rPr lang="en-GB" baseline="0" dirty="0" smtClean="0"/>
              <a:t>When discussing variables it is important that we mention the data types that we have, for example </a:t>
            </a:r>
            <a:r>
              <a:rPr lang="en-GB" baseline="0" dirty="0" err="1" smtClean="0"/>
              <a:t>int</a:t>
            </a:r>
            <a:r>
              <a:rPr lang="en-GB" baseline="0" dirty="0" smtClean="0"/>
              <a:t>, double, </a:t>
            </a:r>
            <a:r>
              <a:rPr lang="en-GB" baseline="0" dirty="0" err="1" smtClean="0"/>
              <a:t>boolean</a:t>
            </a:r>
            <a:r>
              <a:rPr lang="en-GB" baseline="0" dirty="0" smtClean="0"/>
              <a:t> and char.</a:t>
            </a:r>
          </a:p>
          <a:p>
            <a:endParaRPr lang="en-GB" baseline="0" dirty="0" smtClean="0"/>
          </a:p>
          <a:p>
            <a:endParaRPr lang="en-GB" dirty="0"/>
          </a:p>
        </p:txBody>
      </p:sp>
    </p:spTree>
    <p:extLst>
      <p:ext uri="{BB962C8B-B14F-4D97-AF65-F5344CB8AC3E}">
        <p14:creationId xmlns:p14="http://schemas.microsoft.com/office/powerpoint/2010/main" val="142633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You</a:t>
            </a:r>
            <a:r>
              <a:rPr lang="en-GB" baseline="0" dirty="0" smtClean="0"/>
              <a:t> don’t have to use breaks, but once condition Is met it will run all the code below it if there is no break, this can be useful in some cases such as for an application that prints all the remaining days left in the week (till the weekend) depending on what day it is given, so if you gave it Monday it would print Tuesday Wednesday Thursday Friday, give it Wednesday it would print Thursday Friday, without breaks you could make it print like this using less code.</a:t>
            </a:r>
            <a:endParaRPr lang="en-GB" dirty="0" smtClean="0"/>
          </a:p>
          <a:p>
            <a:endParaRPr lang="en-GB" dirty="0" smtClean="0"/>
          </a:p>
          <a:p>
            <a:r>
              <a:rPr lang="en-GB" dirty="0" smtClean="0"/>
              <a:t>The keyword break is something that we will come onto shortly</a:t>
            </a:r>
            <a:endParaRPr lang="en-GB" dirty="0"/>
          </a:p>
        </p:txBody>
      </p:sp>
    </p:spTree>
    <p:extLst>
      <p:ext uri="{BB962C8B-B14F-4D97-AF65-F5344CB8AC3E}">
        <p14:creationId xmlns:p14="http://schemas.microsoft.com/office/powerpoint/2010/main" val="2398137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22</a:t>
            </a:fld>
            <a:endParaRPr lang="en-GB"/>
          </a:p>
        </p:txBody>
      </p:sp>
    </p:spTree>
    <p:extLst>
      <p:ext uri="{BB962C8B-B14F-4D97-AF65-F5344CB8AC3E}">
        <p14:creationId xmlns:p14="http://schemas.microsoft.com/office/powerpoint/2010/main" val="3748700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Initialisation</a:t>
            </a:r>
            <a:r>
              <a:rPr lang="en-GB" baseline="0" dirty="0" smtClean="0"/>
              <a:t> can include a declaration, in this case we’re declaring an integer as </a:t>
            </a:r>
            <a:r>
              <a:rPr lang="en-GB" baseline="0" dirty="0" err="1" smtClean="0"/>
              <a:t>i</a:t>
            </a:r>
            <a:r>
              <a:rPr lang="en-GB" baseline="0" dirty="0" smtClean="0"/>
              <a:t> set to 0</a:t>
            </a:r>
          </a:p>
          <a:p>
            <a:r>
              <a:rPr lang="en-GB" baseline="0" dirty="0" smtClean="0"/>
              <a:t>The exit condition is when the loop should end, in this case it’s going to exit when i is equal to or greater than 10. aka “Run while this condition is true”</a:t>
            </a:r>
          </a:p>
          <a:p>
            <a:r>
              <a:rPr lang="en-GB" baseline="0" dirty="0" smtClean="0"/>
              <a:t>The change, in this case it’s incrementing </a:t>
            </a:r>
            <a:r>
              <a:rPr lang="en-GB" baseline="0" dirty="0" err="1" smtClean="0"/>
              <a:t>i</a:t>
            </a:r>
            <a:r>
              <a:rPr lang="en-GB" baseline="0" dirty="0" smtClean="0"/>
              <a:t> by one every iteration. This change happens at the very end of the iteration.</a:t>
            </a:r>
            <a:endParaRPr lang="en-GB" dirty="0"/>
          </a:p>
        </p:txBody>
      </p:sp>
    </p:spTree>
    <p:extLst>
      <p:ext uri="{BB962C8B-B14F-4D97-AF65-F5344CB8AC3E}">
        <p14:creationId xmlns:p14="http://schemas.microsoft.com/office/powerpoint/2010/main" val="3001064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This is actually a</a:t>
            </a:r>
            <a:r>
              <a:rPr lang="en-GB" baseline="0" dirty="0" smtClean="0"/>
              <a:t> poor example of a while loop as you could and should use a for loop.</a:t>
            </a:r>
            <a:endParaRPr lang="en-GB" dirty="0"/>
          </a:p>
        </p:txBody>
      </p:sp>
    </p:spTree>
    <p:extLst>
      <p:ext uri="{BB962C8B-B14F-4D97-AF65-F5344CB8AC3E}">
        <p14:creationId xmlns:p14="http://schemas.microsoft.com/office/powerpoint/2010/main" val="2015284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02724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 should</a:t>
            </a:r>
            <a:r>
              <a:rPr lang="en-GB" baseline="0" dirty="0" smtClean="0"/>
              <a:t> be skipped the first time through, it is a good example of a case where a while loop is necessary.</a:t>
            </a:r>
          </a:p>
          <a:p>
            <a:endParaRPr lang="en-GB" baseline="0" dirty="0" smtClean="0"/>
          </a:p>
          <a:p>
            <a:r>
              <a:rPr lang="en-GB" baseline="0" dirty="0" smtClean="0"/>
              <a:t>It is here to refer back too</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26</a:t>
            </a:fld>
            <a:endParaRPr lang="en-GB"/>
          </a:p>
        </p:txBody>
      </p:sp>
    </p:spTree>
    <p:extLst>
      <p:ext uri="{BB962C8B-B14F-4D97-AF65-F5344CB8AC3E}">
        <p14:creationId xmlns:p14="http://schemas.microsoft.com/office/powerpoint/2010/main" val="706111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Break can be a bit</a:t>
            </a:r>
            <a:r>
              <a:rPr lang="en-GB" baseline="0" dirty="0" smtClean="0"/>
              <a:t> unpredictable and hard to follow from an outside perspective, for this reason it is best to use it sparingly, for the purposes of this week it will rarely be necessary outside of a switch statement.</a:t>
            </a:r>
            <a:endParaRPr lang="en-GB" dirty="0"/>
          </a:p>
        </p:txBody>
      </p:sp>
    </p:spTree>
    <p:extLst>
      <p:ext uri="{BB962C8B-B14F-4D97-AF65-F5344CB8AC3E}">
        <p14:creationId xmlns:p14="http://schemas.microsoft.com/office/powerpoint/2010/main" val="219889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If </a:t>
            </a:r>
            <a:r>
              <a:rPr lang="en-GB" dirty="0" err="1" smtClean="0"/>
              <a:t>i</a:t>
            </a:r>
            <a:r>
              <a:rPr lang="en-GB" baseline="0" dirty="0" smtClean="0"/>
              <a:t> is two, it skips the </a:t>
            </a:r>
            <a:r>
              <a:rPr lang="en-GB" baseline="0" dirty="0" err="1" smtClean="0"/>
              <a:t>println</a:t>
            </a:r>
            <a:r>
              <a:rPr lang="en-GB" baseline="0" dirty="0" smtClean="0"/>
              <a:t> statement, if its 7, it stops altogether.</a:t>
            </a:r>
          </a:p>
          <a:p>
            <a:endParaRPr lang="en-GB" baseline="0" dirty="0" smtClean="0"/>
          </a:p>
          <a:p>
            <a:r>
              <a:rPr lang="en-GB" b="1" baseline="0" dirty="0" smtClean="0"/>
              <a:t>Note: Use breaks in loop sparingly, think if your loop might be better as a while loop before using a break in a for loop.</a:t>
            </a:r>
          </a:p>
          <a:p>
            <a:endParaRPr lang="en-GB" b="1" dirty="0" smtClean="0"/>
          </a:p>
          <a:p>
            <a:endParaRPr lang="en-GB" dirty="0"/>
          </a:p>
        </p:txBody>
      </p:sp>
    </p:spTree>
    <p:extLst>
      <p:ext uri="{BB962C8B-B14F-4D97-AF65-F5344CB8AC3E}">
        <p14:creationId xmlns:p14="http://schemas.microsoft.com/office/powerpoint/2010/main" val="2642141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JDK Exists in local install, as well as Eclipse.</a:t>
            </a:r>
          </a:p>
          <a:p>
            <a:r>
              <a:rPr lang="en-GB" dirty="0" smtClean="0"/>
              <a:t>Error</a:t>
            </a:r>
            <a:r>
              <a:rPr lang="en-GB" baseline="0" dirty="0" smtClean="0"/>
              <a:t> 1 / virtual box not found = paths/</a:t>
            </a:r>
            <a:r>
              <a:rPr lang="en-GB" baseline="0" dirty="0" err="1" smtClean="0"/>
              <a:t>environmentvariables</a:t>
            </a:r>
            <a:r>
              <a:rPr lang="en-GB" baseline="0" dirty="0" smtClean="0"/>
              <a:t> are wrong or </a:t>
            </a:r>
            <a:r>
              <a:rPr lang="en-GB" baseline="0" dirty="0" err="1" smtClean="0"/>
              <a:t>jdk</a:t>
            </a:r>
            <a:r>
              <a:rPr lang="en-GB" baseline="0" dirty="0" smtClean="0"/>
              <a:t>/</a:t>
            </a:r>
            <a:r>
              <a:rPr lang="en-GB" baseline="0" dirty="0" err="1" smtClean="0"/>
              <a:t>jre</a:t>
            </a:r>
            <a:r>
              <a:rPr lang="en-GB" baseline="0" dirty="0" smtClean="0"/>
              <a:t> isn’t installed</a:t>
            </a:r>
          </a:p>
          <a:p>
            <a:r>
              <a:rPr lang="en-GB" baseline="0" dirty="0" smtClean="0"/>
              <a:t>Error 13 – need to edit .</a:t>
            </a:r>
            <a:r>
              <a:rPr lang="en-GB" baseline="0" dirty="0" err="1" smtClean="0"/>
              <a:t>ini</a:t>
            </a:r>
            <a:r>
              <a:rPr lang="en-GB" baseline="0" dirty="0" smtClean="0"/>
              <a:t> file, find the javaw.exe file in the </a:t>
            </a:r>
            <a:r>
              <a:rPr lang="en-GB" baseline="0" dirty="0" err="1" smtClean="0"/>
              <a:t>jre</a:t>
            </a:r>
            <a:r>
              <a:rPr lang="en-GB" baseline="0" dirty="0" smtClean="0"/>
              <a:t> folder, in the </a:t>
            </a:r>
            <a:r>
              <a:rPr lang="en-GB" baseline="0" dirty="0" err="1" smtClean="0"/>
              <a:t>ini</a:t>
            </a:r>
            <a:r>
              <a:rPr lang="en-GB" baseline="0" dirty="0" smtClean="0"/>
              <a:t> file, before </a:t>
            </a:r>
            <a:r>
              <a:rPr lang="en-GB" baseline="0" dirty="0" err="1" smtClean="0"/>
              <a:t>vmargs</a:t>
            </a:r>
            <a:r>
              <a:rPr lang="en-GB" baseline="0" dirty="0" smtClean="0"/>
              <a:t> type on a new line –</a:t>
            </a:r>
            <a:r>
              <a:rPr lang="en-GB" baseline="0" dirty="0" err="1" smtClean="0"/>
              <a:t>vm</a:t>
            </a:r>
            <a:r>
              <a:rPr lang="en-GB" b="1" baseline="0" dirty="0" smtClean="0"/>
              <a:t> NEWLINE JAVAWPATH</a:t>
            </a:r>
            <a:endParaRPr lang="en-GB" dirty="0" smtClean="0"/>
          </a:p>
          <a:p>
            <a:endParaRPr lang="en-GB" dirty="0"/>
          </a:p>
        </p:txBody>
      </p:sp>
    </p:spTree>
    <p:extLst>
      <p:ext uri="{BB962C8B-B14F-4D97-AF65-F5344CB8AC3E}">
        <p14:creationId xmlns:p14="http://schemas.microsoft.com/office/powerpoint/2010/main" val="3949082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335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might occasionally see SOMETHING, if done correctly the</a:t>
            </a:r>
            <a:r>
              <a:rPr lang="en-GB" baseline="0" dirty="0" smtClean="0"/>
              <a:t> capitalisation</a:t>
            </a:r>
            <a:r>
              <a:rPr lang="en-GB" dirty="0" smtClean="0"/>
              <a:t> refers to something</a:t>
            </a:r>
            <a:r>
              <a:rPr lang="en-GB" baseline="0" dirty="0" smtClean="0"/>
              <a:t> that is Final.</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3</a:t>
            </a:fld>
            <a:endParaRPr lang="en-GB"/>
          </a:p>
        </p:txBody>
      </p:sp>
    </p:spTree>
    <p:extLst>
      <p:ext uri="{BB962C8B-B14F-4D97-AF65-F5344CB8AC3E}">
        <p14:creationId xmlns:p14="http://schemas.microsoft.com/office/powerpoint/2010/main" val="10095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If you open this file it will contain two lines of code.</a:t>
            </a:r>
          </a:p>
          <a:p>
            <a:endParaRPr lang="en-GB" dirty="0" smtClean="0"/>
          </a:p>
          <a:p>
            <a:r>
              <a:rPr lang="en-GB" dirty="0" smtClean="0"/>
              <a:t>The first line is the class declaration.</a:t>
            </a:r>
          </a:p>
          <a:p>
            <a:r>
              <a:rPr lang="en-GB" dirty="0" smtClean="0"/>
              <a:t>The second closes the class.</a:t>
            </a:r>
          </a:p>
          <a:p>
            <a:endParaRPr lang="en-GB" dirty="0" smtClean="0"/>
          </a:p>
          <a:p>
            <a:r>
              <a:rPr lang="en-GB" dirty="0" smtClean="0"/>
              <a:t>All code for this class goes between these two lines.</a:t>
            </a:r>
          </a:p>
          <a:p>
            <a:endParaRPr lang="en-GB" dirty="0" smtClean="0"/>
          </a:p>
          <a:p>
            <a:r>
              <a:rPr lang="en-GB" dirty="0" smtClean="0"/>
              <a:t>“main” is the method that is</a:t>
            </a:r>
            <a:r>
              <a:rPr lang="en-GB" baseline="0" dirty="0" smtClean="0"/>
              <a:t> run when we start the program.</a:t>
            </a:r>
          </a:p>
          <a:p>
            <a:r>
              <a:rPr lang="en-GB" baseline="0" dirty="0" smtClean="0"/>
              <a:t>This is where execution begins, and ends.</a:t>
            </a:r>
          </a:p>
          <a:p>
            <a:r>
              <a:rPr lang="en-GB" baseline="0" dirty="0" smtClean="0"/>
              <a:t>We only make one of these methods in each project.</a:t>
            </a:r>
          </a:p>
          <a:p>
            <a:endParaRPr lang="en-GB" baseline="0" dirty="0" smtClean="0"/>
          </a:p>
          <a:p>
            <a:r>
              <a:rPr lang="en-GB" baseline="0" dirty="0" smtClean="0"/>
              <a:t>You’ll come to learn what public static void and the parameters mean later on, just know that the main method has to adhere to this structure otherwise java won’t be able to find it.</a:t>
            </a:r>
          </a:p>
          <a:p>
            <a:r>
              <a:rPr lang="en-GB" baseline="0" dirty="0" smtClean="0"/>
              <a:t>So if you’re writing your own main method manually, make sure it adheres to this.</a:t>
            </a:r>
            <a:endParaRPr lang="en-GB" dirty="0" smtClean="0"/>
          </a:p>
          <a:p>
            <a:endParaRPr lang="en-GB" dirty="0"/>
          </a:p>
        </p:txBody>
      </p:sp>
    </p:spTree>
    <p:extLst>
      <p:ext uri="{BB962C8B-B14F-4D97-AF65-F5344CB8AC3E}">
        <p14:creationId xmlns:p14="http://schemas.microsoft.com/office/powerpoint/2010/main" val="219584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63465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Total list - https://www.shortcutworld.com/en/win/Eclipse.html</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36</a:t>
            </a:fld>
            <a:endParaRPr lang="en-GB"/>
          </a:p>
        </p:txBody>
      </p:sp>
    </p:spTree>
    <p:extLst>
      <p:ext uri="{BB962C8B-B14F-4D97-AF65-F5344CB8AC3E}">
        <p14:creationId xmlns:p14="http://schemas.microsoft.com/office/powerpoint/2010/main" val="2745311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Very important to mention at this stage</a:t>
            </a:r>
            <a:r>
              <a:rPr lang="en-GB" baseline="0" dirty="0" smtClean="0"/>
              <a:t> that arrays are of a fixed size, you cannot add or remove indexes at a later date.</a:t>
            </a:r>
          </a:p>
          <a:p>
            <a:r>
              <a:rPr lang="en-GB" baseline="0" dirty="0" smtClean="0"/>
              <a:t>The bottom example is how to access a specific element of the array.</a:t>
            </a:r>
          </a:p>
          <a:p>
            <a:r>
              <a:rPr lang="en-GB" baseline="0" dirty="0" smtClean="0"/>
              <a:t>Arrays start from the zeroth.</a:t>
            </a:r>
          </a:p>
          <a:p>
            <a:endParaRPr lang="en-GB" dirty="0" smtClean="0"/>
          </a:p>
          <a:p>
            <a:r>
              <a:rPr lang="en-GB" dirty="0" smtClean="0"/>
              <a:t>0</a:t>
            </a:r>
            <a:r>
              <a:rPr lang="en-GB" baseline="0" dirty="0" smtClean="0"/>
              <a:t> index based</a:t>
            </a:r>
          </a:p>
          <a:p>
            <a:r>
              <a:rPr lang="en-GB" baseline="0" dirty="0" smtClean="0"/>
              <a:t>Technically 3 ways of creating an array</a:t>
            </a:r>
          </a:p>
          <a:p>
            <a:r>
              <a:rPr lang="en-GB" baseline="0" dirty="0" smtClean="0"/>
              <a:t>Mention new keyword</a:t>
            </a:r>
          </a:p>
          <a:p>
            <a:r>
              <a:rPr lang="en-GB" baseline="0" dirty="0" smtClean="0"/>
              <a:t>How to access a particular element</a:t>
            </a:r>
          </a:p>
          <a:p>
            <a:endParaRPr lang="en-GB" dirty="0"/>
          </a:p>
        </p:txBody>
      </p:sp>
    </p:spTree>
    <p:extLst>
      <p:ext uri="{BB962C8B-B14F-4D97-AF65-F5344CB8AC3E}">
        <p14:creationId xmlns:p14="http://schemas.microsoft.com/office/powerpoint/2010/main" val="8044487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Show a simple loop through a 2d array that</a:t>
            </a:r>
            <a:r>
              <a:rPr lang="en-GB" baseline="0" dirty="0" smtClean="0"/>
              <a:t> loops through the first element – explain how this looks and how it works</a:t>
            </a:r>
          </a:p>
          <a:p>
            <a:r>
              <a:rPr lang="en-GB" baseline="0" dirty="0" smtClean="0"/>
              <a:t>Explain going through the rows and the columns</a:t>
            </a:r>
          </a:p>
          <a:p>
            <a:endParaRPr lang="en-GB" baseline="0" dirty="0" smtClean="0"/>
          </a:p>
          <a:p>
            <a:r>
              <a:rPr lang="en-GB" baseline="0" dirty="0" smtClean="0"/>
              <a:t>Then move onto the way that the second value changes the column of the row</a:t>
            </a:r>
          </a:p>
          <a:p>
            <a:endParaRPr lang="en-GB" baseline="0" dirty="0" smtClean="0"/>
          </a:p>
          <a:p>
            <a:r>
              <a:rPr lang="en-GB" baseline="0" dirty="0" smtClean="0"/>
              <a:t>Explain the fact that within the second for loop we are moving through the </a:t>
            </a:r>
            <a:r>
              <a:rPr lang="en-GB" baseline="0" dirty="0" err="1" smtClean="0"/>
              <a:t>twoDArray</a:t>
            </a:r>
            <a:r>
              <a:rPr lang="en-GB" baseline="0" dirty="0" smtClean="0"/>
              <a:t>[</a:t>
            </a:r>
            <a:r>
              <a:rPr lang="en-GB" baseline="0" dirty="0" err="1" smtClean="0"/>
              <a:t>i</a:t>
            </a:r>
            <a:r>
              <a:rPr lang="en-GB" baseline="0" dirty="0" smtClean="0"/>
              <a:t>].length</a:t>
            </a:r>
          </a:p>
          <a:p>
            <a:r>
              <a:rPr lang="en-GB" baseline="0" dirty="0" smtClean="0"/>
              <a:t>Proper way of iterating through a 2d array</a:t>
            </a:r>
          </a:p>
          <a:p>
            <a:endParaRPr lang="en-GB" baseline="0" dirty="0" smtClean="0"/>
          </a:p>
          <a:p>
            <a:r>
              <a:rPr lang="en-GB" baseline="0" dirty="0" smtClean="0"/>
              <a:t>Explain how many times each loop is executed</a:t>
            </a:r>
          </a:p>
          <a:p>
            <a:r>
              <a:rPr lang="en-GB" baseline="0" dirty="0" err="1" smtClean="0"/>
              <a:t>twoDarray</a:t>
            </a:r>
            <a:r>
              <a:rPr lang="en-GB" baseline="0" dirty="0" smtClean="0"/>
              <a:t>[</a:t>
            </a:r>
            <a:r>
              <a:rPr lang="en-GB" baseline="0" dirty="0" err="1" smtClean="0"/>
              <a:t>i</a:t>
            </a:r>
            <a:r>
              <a:rPr lang="en-GB" baseline="0" dirty="0" smtClean="0"/>
              <a:t>] refers to each row – the [j] effectively refers to the column / value in that row</a:t>
            </a:r>
          </a:p>
          <a:p>
            <a:endParaRPr lang="en-GB" baseline="0" dirty="0" smtClean="0"/>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1023875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3097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Both of these loops do the same thing, however one has a count of which iteration you are in</a:t>
            </a:r>
            <a:r>
              <a:rPr lang="en-GB" baseline="0" dirty="0" smtClean="0"/>
              <a:t> and the other doesn’t, so if having that current iteration is important, use the first!</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41</a:t>
            </a:fld>
            <a:endParaRPr lang="en-GB"/>
          </a:p>
        </p:txBody>
      </p:sp>
    </p:spTree>
    <p:extLst>
      <p:ext uri="{BB962C8B-B14F-4D97-AF65-F5344CB8AC3E}">
        <p14:creationId xmlns:p14="http://schemas.microsoft.com/office/powerpoint/2010/main" val="1969173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smtClean="0"/>
          </a:p>
        </p:txBody>
      </p:sp>
    </p:spTree>
    <p:extLst>
      <p:ext uri="{BB962C8B-B14F-4D97-AF65-F5344CB8AC3E}">
        <p14:creationId xmlns:p14="http://schemas.microsoft.com/office/powerpoint/2010/main" val="31802068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Both do the same thing.</a:t>
            </a:r>
          </a:p>
          <a:p>
            <a:endParaRPr lang="en-GB" dirty="0" smtClean="0"/>
          </a:p>
          <a:p>
            <a:r>
              <a:rPr lang="en-GB" dirty="0" smtClean="0"/>
              <a:t>Output:</a:t>
            </a:r>
          </a:p>
          <a:p>
            <a:endParaRPr lang="en-GB" dirty="0" smtClean="0"/>
          </a:p>
          <a:p>
            <a:r>
              <a:rPr lang="en-GB" dirty="0" smtClean="0"/>
              <a:t>012</a:t>
            </a:r>
          </a:p>
          <a:p>
            <a:r>
              <a:rPr lang="en-GB" dirty="0" smtClean="0"/>
              <a:t>123</a:t>
            </a:r>
          </a:p>
          <a:p>
            <a:r>
              <a:rPr lang="en-GB" dirty="0" smtClean="0"/>
              <a:t>234</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43</a:t>
            </a:fld>
            <a:endParaRPr lang="en-GB"/>
          </a:p>
        </p:txBody>
      </p:sp>
    </p:spTree>
    <p:extLst>
      <p:ext uri="{BB962C8B-B14F-4D97-AF65-F5344CB8AC3E}">
        <p14:creationId xmlns:p14="http://schemas.microsoft.com/office/powerpoint/2010/main" val="20267449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:1 j :1 </a:t>
            </a:r>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and j are the same</a:t>
            </a:r>
          </a:p>
          <a:p>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:2 j :2 </a:t>
            </a:r>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and j are the same</a:t>
            </a:r>
          </a:p>
          <a:p>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:3 j :3 </a:t>
            </a:r>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and j are the same</a:t>
            </a:r>
          </a:p>
          <a:p>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:4 j :4 </a:t>
            </a:r>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and j are the same</a:t>
            </a:r>
          </a:p>
          <a:p>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:5 j :5 </a:t>
            </a:r>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and j are the same</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smtClean="0"/>
          </a:p>
        </p:txBody>
      </p:sp>
    </p:spTree>
    <p:extLst>
      <p:ext uri="{BB962C8B-B14F-4D97-AF65-F5344CB8AC3E}">
        <p14:creationId xmlns:p14="http://schemas.microsoft.com/office/powerpoint/2010/main" val="3873403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Generally</a:t>
            </a:r>
            <a:r>
              <a:rPr lang="en-GB" baseline="0" dirty="0" smtClean="0"/>
              <a:t> whenever you create a loop or a method or a class we will wrap the code in curly brackets</a:t>
            </a:r>
          </a:p>
          <a:p>
            <a:r>
              <a:rPr lang="en-GB" baseline="0" dirty="0" smtClean="0"/>
              <a:t>This is used to surround code blocks.</a:t>
            </a:r>
          </a:p>
          <a:p>
            <a:r>
              <a:rPr lang="en-GB" baseline="0" dirty="0" smtClean="0"/>
              <a:t>Always match up</a:t>
            </a:r>
          </a:p>
          <a:p>
            <a:r>
              <a:rPr lang="en-GB" baseline="0" dirty="0" smtClean="0"/>
              <a:t>; are mandatory – but this doesn’t mean every line in your code, it does depend on what that line is doing.</a:t>
            </a:r>
          </a:p>
          <a:p>
            <a:r>
              <a:rPr lang="en-GB" baseline="0" dirty="0" smtClean="0"/>
              <a:t>// and /**/ are to create comments</a:t>
            </a:r>
          </a:p>
          <a:p>
            <a:r>
              <a:rPr lang="en-GB" baseline="0" dirty="0" smtClean="0"/>
              <a:t>Comments are ignored</a:t>
            </a:r>
          </a:p>
          <a:p>
            <a:endParaRPr lang="en-GB" baseline="0" dirty="0" smtClean="0"/>
          </a:p>
          <a:p>
            <a:r>
              <a:rPr lang="en-GB" baseline="0" dirty="0" smtClean="0"/>
              <a:t>What is </a:t>
            </a:r>
            <a:r>
              <a:rPr lang="en-GB" baseline="0" dirty="0" err="1" smtClean="0"/>
              <a:t>JavaDoc</a:t>
            </a:r>
            <a:r>
              <a:rPr lang="en-GB" baseline="0" dirty="0" smtClean="0"/>
              <a:t>?</a:t>
            </a:r>
          </a:p>
          <a:p>
            <a:r>
              <a:rPr lang="en-GB" baseline="0" dirty="0" smtClean="0"/>
              <a:t>Documentation that integrates with an IDE – example you might want to refer to a different method in a different file and Javadoc can help you by not having you to refer back.</a:t>
            </a:r>
          </a:p>
          <a:p>
            <a:endParaRPr lang="en-GB" baseline="0" dirty="0" smtClean="0"/>
          </a:p>
          <a:p>
            <a:r>
              <a:rPr lang="en-GB" dirty="0" smtClean="0"/>
              <a:t>When we are going to create or call a function – we have to use normal () – </a:t>
            </a:r>
          </a:p>
          <a:p>
            <a:endParaRPr lang="en-GB" dirty="0" smtClean="0"/>
          </a:p>
          <a:p>
            <a:r>
              <a:rPr lang="en-GB" dirty="0" smtClean="0"/>
              <a:t>. Notation</a:t>
            </a:r>
            <a:r>
              <a:rPr lang="en-GB" baseline="0" dirty="0" smtClean="0"/>
              <a:t> – allows us to access things within the object after the dot.  Often referred to as dot notation</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4</a:t>
            </a:fld>
            <a:endParaRPr lang="en-GB"/>
          </a:p>
        </p:txBody>
      </p:sp>
    </p:spTree>
    <p:extLst>
      <p:ext uri="{BB962C8B-B14F-4D97-AF65-F5344CB8AC3E}">
        <p14:creationId xmlns:p14="http://schemas.microsoft.com/office/powerpoint/2010/main" val="2907132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Some important issues and</a:t>
            </a:r>
            <a:r>
              <a:rPr lang="en-GB" baseline="0" dirty="0" smtClean="0"/>
              <a:t> work </a:t>
            </a:r>
            <a:r>
              <a:rPr lang="en-GB" baseline="0" dirty="0" err="1" smtClean="0"/>
              <a:t>arounds</a:t>
            </a:r>
            <a:r>
              <a:rPr lang="en-GB" baseline="0" dirty="0" smtClean="0"/>
              <a:t> in these notes.</a:t>
            </a:r>
            <a:endParaRPr lang="en-GB" dirty="0" smtClean="0"/>
          </a:p>
          <a:p>
            <a:endParaRPr lang="en-GB" dirty="0" smtClean="0"/>
          </a:p>
          <a:p>
            <a:r>
              <a:rPr lang="en-GB" dirty="0" smtClean="0"/>
              <a:t>When using a mixture of</a:t>
            </a:r>
            <a:r>
              <a:rPr lang="en-GB" baseline="0" dirty="0" smtClean="0"/>
              <a:t> </a:t>
            </a:r>
            <a:r>
              <a:rPr lang="en-GB" baseline="0" dirty="0" err="1" smtClean="0"/>
              <a:t>nextLine</a:t>
            </a:r>
            <a:r>
              <a:rPr lang="en-GB" baseline="0" dirty="0" smtClean="0"/>
              <a:t> and </a:t>
            </a:r>
            <a:r>
              <a:rPr lang="en-GB" baseline="0" dirty="0" err="1" smtClean="0"/>
              <a:t>nextInt</a:t>
            </a:r>
            <a:r>
              <a:rPr lang="en-GB" baseline="0" dirty="0" smtClean="0"/>
              <a:t> (or any other </a:t>
            </a:r>
            <a:r>
              <a:rPr lang="en-GB" baseline="0" dirty="0" err="1" smtClean="0"/>
              <a:t>nextXX</a:t>
            </a:r>
            <a:r>
              <a:rPr lang="en-GB" baseline="0" dirty="0" smtClean="0"/>
              <a:t> method you will encounter issues that makes it seem like it’s skipping it etc.</a:t>
            </a:r>
          </a:p>
          <a:p>
            <a:r>
              <a:rPr lang="en-GB" baseline="0" dirty="0" smtClean="0"/>
              <a:t>This is because </a:t>
            </a:r>
            <a:r>
              <a:rPr lang="en-GB" baseline="0" dirty="0" err="1" smtClean="0"/>
              <a:t>nextInt</a:t>
            </a:r>
            <a:r>
              <a:rPr lang="en-GB" baseline="0" dirty="0" smtClean="0"/>
              <a:t> (and the others) doesn’t consume the newline character , just the integer</a:t>
            </a:r>
          </a:p>
          <a:p>
            <a:r>
              <a:rPr lang="en-GB" baseline="0" dirty="0" smtClean="0"/>
              <a:t>So the next time you use </a:t>
            </a:r>
            <a:r>
              <a:rPr lang="en-GB" baseline="0" dirty="0" err="1" smtClean="0"/>
              <a:t>nextLine</a:t>
            </a:r>
            <a:r>
              <a:rPr lang="en-GB" baseline="0" dirty="0" smtClean="0"/>
              <a:t> it just consumes that character, not asking for your input again.</a:t>
            </a:r>
          </a:p>
          <a:p>
            <a:endParaRPr lang="en-GB" baseline="0" dirty="0" smtClean="0"/>
          </a:p>
          <a:p>
            <a:r>
              <a:rPr lang="en-GB" baseline="0" dirty="0" smtClean="0"/>
              <a:t>One workaround is to just use </a:t>
            </a:r>
            <a:r>
              <a:rPr lang="en-GB" baseline="0" dirty="0" err="1" smtClean="0"/>
              <a:t>sc.next</a:t>
            </a:r>
            <a:r>
              <a:rPr lang="en-GB" baseline="0" dirty="0" smtClean="0"/>
              <a:t>/</a:t>
            </a:r>
            <a:r>
              <a:rPr lang="en-GB" baseline="0" dirty="0" err="1" smtClean="0"/>
              <a:t>nextInt</a:t>
            </a:r>
            <a:r>
              <a:rPr lang="en-GB" baseline="0" dirty="0" smtClean="0"/>
              <a:t>/</a:t>
            </a:r>
            <a:r>
              <a:rPr lang="en-GB" baseline="0" dirty="0" err="1" smtClean="0"/>
              <a:t>nextChar</a:t>
            </a:r>
            <a:r>
              <a:rPr lang="en-GB" baseline="0" dirty="0" smtClean="0"/>
              <a:t> </a:t>
            </a:r>
            <a:r>
              <a:rPr lang="en-GB" baseline="0" dirty="0" err="1" smtClean="0"/>
              <a:t>etc</a:t>
            </a:r>
            <a:r>
              <a:rPr lang="en-GB" baseline="0" dirty="0" smtClean="0"/>
              <a:t> and never use </a:t>
            </a:r>
            <a:r>
              <a:rPr lang="en-GB" baseline="0" dirty="0" err="1" smtClean="0"/>
              <a:t>nextLine</a:t>
            </a:r>
            <a:r>
              <a:rPr lang="en-GB" baseline="0" dirty="0" smtClean="0"/>
              <a:t>, but if you need to take more than one word then .next() wouldn’t suffice.</a:t>
            </a:r>
          </a:p>
          <a:p>
            <a:r>
              <a:rPr lang="en-GB" baseline="0" dirty="0" smtClean="0"/>
              <a:t>The other workaround is to use </a:t>
            </a:r>
            <a:r>
              <a:rPr lang="en-GB" baseline="0" dirty="0" err="1" smtClean="0"/>
              <a:t>nextLine</a:t>
            </a:r>
            <a:r>
              <a:rPr lang="en-GB" baseline="0" dirty="0" smtClean="0"/>
              <a:t> for everything, and use the wrapper objects PARSE methods depending on what you want</a:t>
            </a:r>
          </a:p>
          <a:p>
            <a:r>
              <a:rPr lang="en-GB" baseline="0" dirty="0" smtClean="0"/>
              <a:t>e.g. int input = </a:t>
            </a:r>
            <a:r>
              <a:rPr lang="en-GB" baseline="0" dirty="0" err="1" smtClean="0"/>
              <a:t>Integer.parseInt</a:t>
            </a:r>
            <a:r>
              <a:rPr lang="en-GB" baseline="0" dirty="0" smtClean="0"/>
              <a:t>(</a:t>
            </a:r>
            <a:r>
              <a:rPr lang="en-GB" baseline="0" dirty="0" err="1" smtClean="0"/>
              <a:t>sc.nextLine</a:t>
            </a:r>
            <a:r>
              <a:rPr lang="en-GB" baseline="0" dirty="0" smtClean="0"/>
              <a:t>());</a:t>
            </a:r>
          </a:p>
          <a:p>
            <a:r>
              <a:rPr lang="en-GB" baseline="0" dirty="0" smtClean="0"/>
              <a:t>This will throw an error if what is inputted isn’t a string but it is easy to handle.</a:t>
            </a:r>
            <a:endParaRPr lang="en-GB" dirty="0"/>
          </a:p>
        </p:txBody>
      </p:sp>
    </p:spTree>
    <p:extLst>
      <p:ext uri="{BB962C8B-B14F-4D97-AF65-F5344CB8AC3E}">
        <p14:creationId xmlns:p14="http://schemas.microsoft.com/office/powerpoint/2010/main" val="7324124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List</a:t>
            </a:r>
            <a:r>
              <a:rPr lang="en-GB" baseline="0" dirty="0" smtClean="0"/>
              <a:t> is an ordered Collection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smtClean="0"/>
              <a:t>ListIterator</a:t>
            </a:r>
            <a:r>
              <a:rPr lang="en-GB" baseline="0" dirty="0" smtClean="0"/>
              <a:t> allows for element insertion and replacement, bidirectional access in addition to the normal operations that the Iterator interface provides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searching functions that List provides are extremely inefficient and should be used with caution.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Don’t assume just because List allows null elements that an implementation of List will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err="1" smtClean="0"/>
              <a:t>ArrayList</a:t>
            </a:r>
            <a:r>
              <a:rPr lang="en-GB" baseline="0" dirty="0" smtClean="0"/>
              <a:t> </a:t>
            </a:r>
            <a:r>
              <a:rPr lang="en-GB" sz="1200" dirty="0" smtClean="0">
                <a:solidFill>
                  <a:schemeClr val="tx1"/>
                </a:solidFill>
              </a:rPr>
              <a:t>maintains an index based system for its elements which implicitly makes it faster for searching for an element in the list.</a:t>
            </a:r>
            <a:endParaRPr lang="en-GB" sz="1200"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Linked list implements a doubly linked list system which requires the traversal through all the elements to search for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Linked list stores extra information (positions/neighbour nodes) – High memory consumption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Linked list deletion only requires the change of the neighbour node pointers whilst array list requires all data to be shifted to fill the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Allow access to objects that are stored in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Used to store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Simple data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0 index based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Talk about how when we delete something from an </a:t>
            </a:r>
            <a:r>
              <a:rPr lang="en-GB" baseline="0" dirty="0" err="1" smtClean="0"/>
              <a:t>arraylist</a:t>
            </a:r>
            <a:r>
              <a:rPr lang="en-GB" baseline="0" dirty="0" smtClean="0"/>
              <a:t> everything gets shifted down to fill the new gap has been made – hence the reason that it is slow at adding and removing – because it has to </a:t>
            </a:r>
            <a:r>
              <a:rPr lang="en-GB" baseline="0" dirty="0" err="1" smtClean="0"/>
              <a:t>reindex</a:t>
            </a:r>
            <a:r>
              <a:rPr lang="en-GB" baseline="0" dirty="0" smtClean="0"/>
              <a:t> itself </a:t>
            </a:r>
            <a:r>
              <a:rPr lang="en-GB" baseline="0" dirty="0" err="1" smtClean="0"/>
              <a:t>eveytime</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In a linked list everything effectively is linked to something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Searching for things in a linked list is extremely slow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benefit is with if you want to remove something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All it effectively has to do is change to references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The thing that pointed to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And the other thing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Remember auto garbage collection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Remember the diagrams with the grid of circles for array 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And the circles linking to one another for linked 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smtClean="0"/>
          </a:p>
          <a:p>
            <a:endParaRPr lang="en-GB" dirty="0"/>
          </a:p>
        </p:txBody>
      </p:sp>
    </p:spTree>
    <p:extLst>
      <p:ext uri="{BB962C8B-B14F-4D97-AF65-F5344CB8AC3E}">
        <p14:creationId xmlns:p14="http://schemas.microsoft.com/office/powerpoint/2010/main" val="40245020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rPr>
              <a:t>An </a:t>
            </a:r>
            <a:r>
              <a:rPr lang="en-GB" sz="1200" dirty="0" err="1" smtClean="0">
                <a:solidFill>
                  <a:schemeClr val="tx1"/>
                </a:solidFill>
              </a:rPr>
              <a:t>ArrayList</a:t>
            </a:r>
            <a:r>
              <a:rPr lang="en-GB" sz="1200" dirty="0" smtClean="0">
                <a:solidFill>
                  <a:schemeClr val="tx1"/>
                </a:solidFill>
              </a:rPr>
              <a:t> is a dynamic data structure, this means items can be added and removed at will, changing the size of your </a:t>
            </a:r>
            <a:r>
              <a:rPr lang="en-GB" sz="1200" dirty="0" err="1" smtClean="0">
                <a:solidFill>
                  <a:schemeClr val="tx1"/>
                </a:solidFill>
              </a:rPr>
              <a:t>arraylist</a:t>
            </a:r>
            <a:r>
              <a:rPr lang="en-GB" sz="1200" dirty="0" smtClean="0">
                <a:solidFill>
                  <a:schemeClr val="tx1"/>
                </a:solidFill>
              </a:rPr>
              <a:t> as opposed to normal arrays where you are stuck with a static initial size of your array.</a:t>
            </a:r>
          </a:p>
          <a:p>
            <a:endParaRPr lang="en-GB" dirty="0" smtClean="0"/>
          </a:p>
          <a:p>
            <a:r>
              <a:rPr lang="en-GB" dirty="0" smtClean="0"/>
              <a:t>If you know</a:t>
            </a:r>
            <a:r>
              <a:rPr lang="en-GB" baseline="0" dirty="0" smtClean="0"/>
              <a:t> how many items you want to store, you use arrays unless you really need some specific functionality (which you could debatably create yourself) that </a:t>
            </a:r>
            <a:r>
              <a:rPr lang="en-GB" baseline="0" dirty="0" err="1" smtClean="0"/>
              <a:t>arraylists</a:t>
            </a:r>
            <a:r>
              <a:rPr lang="en-GB" baseline="0" dirty="0" smtClean="0"/>
              <a:t> offers or speed/memory efficiency is of major concern.</a:t>
            </a:r>
          </a:p>
          <a:p>
            <a:r>
              <a:rPr lang="en-GB" baseline="0" dirty="0" smtClean="0"/>
              <a:t>If not, use </a:t>
            </a:r>
            <a:r>
              <a:rPr lang="en-GB" baseline="0" dirty="0" err="1" smtClean="0"/>
              <a:t>arraylists</a:t>
            </a:r>
            <a:r>
              <a:rPr lang="en-GB" baseline="0" dirty="0" smtClean="0"/>
              <a:t>.</a:t>
            </a:r>
          </a:p>
          <a:p>
            <a:endParaRPr lang="en-GB" baseline="0" dirty="0" smtClean="0"/>
          </a:p>
          <a:p>
            <a:endParaRPr lang="en-GB" baseline="0" dirty="0" smtClean="0"/>
          </a:p>
          <a:p>
            <a:r>
              <a:rPr lang="en-GB" baseline="0" dirty="0" smtClean="0"/>
              <a:t>Lists allow duplicate values</a:t>
            </a:r>
          </a:p>
          <a:p>
            <a:r>
              <a:rPr lang="en-GB" baseline="0" dirty="0" smtClean="0"/>
              <a:t>Some of the commands are slightly different, .length is now .size</a:t>
            </a:r>
          </a:p>
          <a:p>
            <a:r>
              <a:rPr lang="en-GB" baseline="0" dirty="0" smtClean="0"/>
              <a:t>.get to get an element</a:t>
            </a:r>
          </a:p>
          <a:p>
            <a:r>
              <a:rPr lang="en-GB" baseline="0" dirty="0" smtClean="0"/>
              <a:t>.set to change an element (this will take 2 parameters)</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6E176-3B3A-4095-9281-3DFC390802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3964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48</a:t>
            </a:fld>
            <a:endParaRPr lang="en-GB"/>
          </a:p>
        </p:txBody>
      </p:sp>
    </p:spTree>
    <p:extLst>
      <p:ext uri="{BB962C8B-B14F-4D97-AF65-F5344CB8AC3E}">
        <p14:creationId xmlns:p14="http://schemas.microsoft.com/office/powerpoint/2010/main" val="2013183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16751711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4098054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C3D80-E036-4600-9DAC-297300EB7EE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426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a:t>
            </a:r>
            <a:r>
              <a:rPr lang="en-GB" dirty="0" err="1" smtClean="0"/>
              <a:t>lambdaFilter</a:t>
            </a:r>
            <a:r>
              <a:rPr lang="en-GB" baseline="0" dirty="0" smtClean="0"/>
              <a:t> is an implementation of the </a:t>
            </a:r>
            <a:r>
              <a:rPr lang="en-GB" baseline="0" dirty="0" err="1" smtClean="0"/>
              <a:t>FileFilter</a:t>
            </a:r>
            <a:r>
              <a:rPr lang="en-GB" baseline="0" dirty="0" smtClean="0"/>
              <a:t> interface.</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1C3D80-E036-4600-9DAC-297300EB7EE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93099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514678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12161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The most common operator you’ll use in java is the assignment operator</a:t>
            </a:r>
          </a:p>
          <a:p>
            <a:r>
              <a:rPr lang="en-GB" dirty="0" smtClean="0">
                <a:solidFill>
                  <a:srgbClr val="00519C"/>
                </a:solidFill>
              </a:rPr>
              <a:t>“=“</a:t>
            </a:r>
            <a:endParaRPr lang="en-GB" dirty="0" smtClean="0"/>
          </a:p>
          <a:p>
            <a:r>
              <a:rPr lang="en-GB" dirty="0" smtClean="0"/>
              <a:t>Access modifier</a:t>
            </a:r>
            <a:r>
              <a:rPr lang="en-GB" baseline="0" dirty="0" smtClean="0"/>
              <a:t> is something we’ll come onto soon.</a:t>
            </a:r>
          </a:p>
          <a:p>
            <a:r>
              <a:rPr lang="en-GB" baseline="0" dirty="0" smtClean="0"/>
              <a:t>Return type is what the method will give back when it is called, in this case, nothing. (void)</a:t>
            </a:r>
          </a:p>
          <a:p>
            <a:r>
              <a:rPr lang="en-GB" baseline="0" dirty="0" smtClean="0"/>
              <a:t>Method name is how we want to address this method.</a:t>
            </a:r>
          </a:p>
          <a:p>
            <a:endParaRPr lang="en-GB" baseline="0" dirty="0" smtClean="0"/>
          </a:p>
          <a:p>
            <a:r>
              <a:rPr lang="en-GB" baseline="0" dirty="0" smtClean="0"/>
              <a:t>Inside the method is an example variable declaration.</a:t>
            </a:r>
          </a:p>
          <a:p>
            <a:r>
              <a:rPr lang="en-GB" baseline="0" dirty="0" smtClean="0"/>
              <a:t>First is the type of the variable, in this case it is an integer (whole numbers)</a:t>
            </a:r>
          </a:p>
          <a:p>
            <a:r>
              <a:rPr lang="en-GB" baseline="0" dirty="0" smtClean="0"/>
              <a:t>Then is the name we want to address it by</a:t>
            </a:r>
          </a:p>
          <a:p>
            <a:r>
              <a:rPr lang="en-GB" baseline="0" dirty="0" smtClean="0"/>
              <a:t>Then we are assigning it the value of 3.</a:t>
            </a:r>
          </a:p>
          <a:p>
            <a:r>
              <a:rPr lang="en-GB" baseline="0" dirty="0" smtClean="0"/>
              <a:t>After that we can address the variable with its name, and perform actions on it, in this case we are then making it 40.</a:t>
            </a:r>
          </a:p>
          <a:p>
            <a:r>
              <a:rPr lang="en-GB" baseline="0" dirty="0" smtClean="0"/>
              <a:t>This is possible because it is being done within the same scope.</a:t>
            </a:r>
            <a:endParaRPr lang="en-GB" dirty="0" smtClean="0"/>
          </a:p>
          <a:p>
            <a:endParaRPr lang="en-GB" dirty="0" smtClean="0"/>
          </a:p>
          <a:p>
            <a:r>
              <a:rPr lang="en-GB" dirty="0" smtClean="0"/>
              <a:t>Private – denotes how accessible things are</a:t>
            </a:r>
          </a:p>
          <a:p>
            <a:r>
              <a:rPr lang="en-GB" dirty="0" smtClean="0"/>
              <a:t>Void – return type – functions can</a:t>
            </a:r>
            <a:r>
              <a:rPr lang="en-GB" baseline="0" dirty="0" smtClean="0"/>
              <a:t> return data as well as accept data</a:t>
            </a:r>
          </a:p>
          <a:p>
            <a:r>
              <a:rPr lang="en-GB" baseline="0" dirty="0" smtClean="0"/>
              <a:t>The return type is where we signify the type of data that will be returned</a:t>
            </a:r>
          </a:p>
          <a:p>
            <a:r>
              <a:rPr lang="en-GB" baseline="0" dirty="0" smtClean="0"/>
              <a:t>Name – can be whatever but should be useful and make sense</a:t>
            </a:r>
          </a:p>
          <a:p>
            <a:r>
              <a:rPr lang="en-GB" baseline="0" dirty="0" smtClean="0"/>
              <a:t>() – parameters</a:t>
            </a:r>
          </a:p>
          <a:p>
            <a:r>
              <a:rPr lang="en-GB" baseline="0" dirty="0" smtClean="0"/>
              <a:t>{}</a:t>
            </a:r>
            <a:r>
              <a:rPr lang="en-GB" baseline="0" dirty="0"/>
              <a:t> </a:t>
            </a:r>
            <a:r>
              <a:rPr lang="en-GB" baseline="0" dirty="0" smtClean="0"/>
              <a:t>– do we remember what these do? this is the method body</a:t>
            </a:r>
          </a:p>
          <a:p>
            <a:r>
              <a:rPr lang="en-GB" baseline="0" dirty="0" smtClean="0"/>
              <a:t>They only function when the method is called</a:t>
            </a:r>
          </a:p>
          <a:p>
            <a:endParaRPr lang="en-GB" baseline="0" dirty="0" smtClean="0"/>
          </a:p>
          <a:p>
            <a:r>
              <a:rPr lang="en-GB" baseline="0" dirty="0" smtClean="0"/>
              <a:t>When we are creating a local variable we cannot use it until we initialise it.</a:t>
            </a:r>
          </a:p>
        </p:txBody>
      </p:sp>
    </p:spTree>
    <p:extLst>
      <p:ext uri="{BB962C8B-B14F-4D97-AF65-F5344CB8AC3E}">
        <p14:creationId xmlns:p14="http://schemas.microsoft.com/office/powerpoint/2010/main" val="1098700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036337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Think about if you wanted to model a Person, and in your system you wanted to have an</a:t>
            </a:r>
            <a:r>
              <a:rPr lang="en-GB" baseline="0" dirty="0" smtClean="0"/>
              <a:t> attribute such as “Pet”, this could be null if they didn’t have a pet, but otherwise it could be an object such as Dog ! </a:t>
            </a:r>
            <a:endParaRPr lang="en-GB" dirty="0"/>
          </a:p>
        </p:txBody>
      </p:sp>
    </p:spTree>
    <p:extLst>
      <p:ext uri="{BB962C8B-B14F-4D97-AF65-F5344CB8AC3E}">
        <p14:creationId xmlns:p14="http://schemas.microsoft.com/office/powerpoint/2010/main" val="9092957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1496899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738690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Stop and do a worked example of a constructor</a:t>
            </a:r>
          </a:p>
          <a:p>
            <a:endParaRPr lang="en-GB" dirty="0"/>
          </a:p>
        </p:txBody>
      </p:sp>
    </p:spTree>
    <p:extLst>
      <p:ext uri="{BB962C8B-B14F-4D97-AF65-F5344CB8AC3E}">
        <p14:creationId xmlns:p14="http://schemas.microsoft.com/office/powerpoint/2010/main" val="11150265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Abstraction – you don’t need to show the</a:t>
            </a:r>
            <a:r>
              <a:rPr lang="en-GB" baseline="0" dirty="0" smtClean="0"/>
              <a:t> user how the inner workings look</a:t>
            </a:r>
          </a:p>
          <a:p>
            <a:r>
              <a:rPr lang="en-GB" baseline="0" dirty="0" smtClean="0"/>
              <a:t>It is quite hard to give a good example at this point, it is best described as we consider bigger programs a at a later date.</a:t>
            </a:r>
          </a:p>
          <a:p>
            <a:r>
              <a:rPr lang="en-GB" baseline="0" dirty="0" smtClean="0"/>
              <a:t>Just keep it in mind, what it is a what it does. Especially when you are refactoring your code.</a:t>
            </a:r>
          </a:p>
          <a:p>
            <a:endParaRPr lang="en-GB" baseline="0" dirty="0" smtClean="0"/>
          </a:p>
          <a:p>
            <a:r>
              <a:rPr lang="en-GB" baseline="0" dirty="0" smtClean="0"/>
              <a:t>Spiral example is good to show abstraction – maybe wait until later in the second week when someone has created a good piece of code</a:t>
            </a:r>
          </a:p>
          <a:p>
            <a:r>
              <a:rPr lang="en-GB" baseline="0" dirty="0" smtClean="0"/>
              <a:t>Pull down from their </a:t>
            </a:r>
            <a:r>
              <a:rPr lang="en-GB" baseline="0" dirty="0" err="1" smtClean="0"/>
              <a:t>github</a:t>
            </a:r>
            <a:r>
              <a:rPr lang="en-GB" baseline="0" dirty="0" smtClean="0"/>
              <a:t> and look through the use of abstraction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82</a:t>
            </a:fld>
            <a:endParaRPr lang="en-GB"/>
          </a:p>
        </p:txBody>
      </p:sp>
    </p:spTree>
    <p:extLst>
      <p:ext uri="{BB962C8B-B14F-4D97-AF65-F5344CB8AC3E}">
        <p14:creationId xmlns:p14="http://schemas.microsoft.com/office/powerpoint/2010/main" val="30208273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7855569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6132797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3626887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8363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Another</a:t>
            </a:r>
            <a:r>
              <a:rPr lang="en-GB" baseline="0" dirty="0" smtClean="0"/>
              <a:t> example method.</a:t>
            </a:r>
          </a:p>
          <a:p>
            <a:r>
              <a:rPr lang="en-GB" baseline="0" dirty="0" smtClean="0"/>
              <a:t>In this case we’ve changed the return type to int, so whenever this method is called it will return an integer.</a:t>
            </a:r>
          </a:p>
          <a:p>
            <a:r>
              <a:rPr lang="en-GB" baseline="0" dirty="0" smtClean="0"/>
              <a:t>It also has a parameter of type integer, so whenever we call this method we need to give it an integer to work with.</a:t>
            </a:r>
          </a:p>
          <a:p>
            <a:r>
              <a:rPr lang="en-GB" baseline="0" dirty="0" smtClean="0"/>
              <a:t>It then sets the parameter that we gave the method to a value </a:t>
            </a:r>
          </a:p>
          <a:p>
            <a:r>
              <a:rPr lang="en-GB" baseline="0" dirty="0" smtClean="0"/>
              <a:t>Then it returns the value.</a:t>
            </a:r>
          </a:p>
          <a:p>
            <a:r>
              <a:rPr lang="en-GB" baseline="0" dirty="0" smtClean="0"/>
              <a:t>Once a value is returned via the return keyword, the method ends, so any code after a keyword would have run can be treated as dead code</a:t>
            </a:r>
          </a:p>
          <a:p>
            <a:r>
              <a:rPr lang="en-GB" baseline="0" dirty="0" smtClean="0"/>
              <a:t>In an IDE this would be labelled as unreachable code.</a:t>
            </a:r>
            <a:endParaRPr lang="en-GB" dirty="0" smtClean="0"/>
          </a:p>
          <a:p>
            <a:endParaRPr lang="en-GB" dirty="0" smtClean="0"/>
          </a:p>
          <a:p>
            <a:r>
              <a:rPr lang="en-GB" dirty="0" smtClean="0"/>
              <a:t>This method will now return</a:t>
            </a:r>
            <a:r>
              <a:rPr lang="en-GB" baseline="0" dirty="0" smtClean="0"/>
              <a:t> a parameter – it will give us something back.</a:t>
            </a:r>
          </a:p>
          <a:p>
            <a:r>
              <a:rPr lang="en-GB" baseline="0" dirty="0" smtClean="0"/>
              <a:t>Return keyword</a:t>
            </a:r>
          </a:p>
          <a:p>
            <a:r>
              <a:rPr lang="en-GB" baseline="0" dirty="0" smtClean="0"/>
              <a:t>If we are using a return type that isn’t void then we have to use this word</a:t>
            </a:r>
          </a:p>
          <a:p>
            <a:endParaRPr lang="en-GB" baseline="0" dirty="0" smtClean="0"/>
          </a:p>
          <a:p>
            <a:r>
              <a:rPr lang="en-GB" baseline="0" dirty="0" smtClean="0"/>
              <a:t>A method can only return 1 thing, that is one thing of the specified data type.</a:t>
            </a:r>
          </a:p>
          <a:p>
            <a:r>
              <a:rPr lang="en-GB" baseline="0" dirty="0" smtClean="0"/>
              <a:t>A method must return the data type specified and cannot return anything else.</a:t>
            </a:r>
          </a:p>
          <a:p>
            <a:endParaRPr lang="en-GB" baseline="0" dirty="0" smtClean="0"/>
          </a:p>
          <a:p>
            <a:r>
              <a:rPr lang="en-GB" baseline="0" dirty="0" err="1" smtClean="0"/>
              <a:t>System.out.println</a:t>
            </a:r>
            <a:r>
              <a:rPr lang="en-GB" baseline="0" dirty="0" smtClean="0"/>
              <a:t>(); will be used a lot as you start to learn to code – it is how we will print things to the screen – or the console as it is called.</a:t>
            </a:r>
          </a:p>
          <a:p>
            <a:endParaRPr lang="en-GB" dirty="0"/>
          </a:p>
        </p:txBody>
      </p:sp>
    </p:spTree>
    <p:extLst>
      <p:ext uri="{BB962C8B-B14F-4D97-AF65-F5344CB8AC3E}">
        <p14:creationId xmlns:p14="http://schemas.microsoft.com/office/powerpoint/2010/main" val="33982884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It wouldn’t make sense if I told you “Make me an animal”,</a:t>
            </a:r>
            <a:r>
              <a:rPr lang="en-GB" baseline="0" dirty="0" smtClean="0"/>
              <a:t> you’d ask “What kind of animal?” – “A mammal”, “what kind of mammal?” – “A cat”, ok, we could probably just make any cat and you’d be happy but theoretically you should go down even further, to breeds of cat etc.</a:t>
            </a:r>
          </a:p>
          <a:p>
            <a:endParaRPr lang="en-GB" baseline="0" dirty="0" smtClean="0"/>
          </a:p>
          <a:p>
            <a:r>
              <a:rPr lang="en-GB" baseline="0" dirty="0" smtClean="0"/>
              <a:t>If you think back to the reason that we have methods, they exist so we don’t have to keep retyping our code.</a:t>
            </a:r>
          </a:p>
          <a:p>
            <a:endParaRPr lang="en-GB" baseline="0" dirty="0" smtClean="0"/>
          </a:p>
          <a:p>
            <a:r>
              <a:rPr lang="en-GB" baseline="0" dirty="0" smtClean="0"/>
              <a:t>Inheritance completes a similar thing.</a:t>
            </a:r>
            <a:endParaRPr lang="en-GB" dirty="0"/>
          </a:p>
        </p:txBody>
      </p:sp>
    </p:spTree>
    <p:extLst>
      <p:ext uri="{BB962C8B-B14F-4D97-AF65-F5344CB8AC3E}">
        <p14:creationId xmlns:p14="http://schemas.microsoft.com/office/powerpoint/2010/main" val="41511418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7731606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In this example, every animal might eat in the same way (Yes</a:t>
            </a:r>
            <a:r>
              <a:rPr lang="en-GB" baseline="0" dirty="0" smtClean="0"/>
              <a:t> some might use a mouth, some might not…) But given food, an animal can consume it for nutrients etc.</a:t>
            </a:r>
          </a:p>
          <a:p>
            <a:endParaRPr lang="en-GB" baseline="0" dirty="0" smtClean="0"/>
          </a:p>
          <a:p>
            <a:r>
              <a:rPr lang="en-GB" baseline="0" dirty="0" smtClean="0"/>
              <a:t>However every animal might sleep in a different way, so we’ll make this method abstract (to be implemented further down the chain)</a:t>
            </a:r>
          </a:p>
          <a:p>
            <a:r>
              <a:rPr lang="en-GB" baseline="0" dirty="0" smtClean="0"/>
              <a:t>And the same with make noise.</a:t>
            </a:r>
            <a:endParaRPr lang="en-GB" dirty="0"/>
          </a:p>
        </p:txBody>
      </p:sp>
    </p:spTree>
    <p:extLst>
      <p:ext uri="{BB962C8B-B14F-4D97-AF65-F5344CB8AC3E}">
        <p14:creationId xmlns:p14="http://schemas.microsoft.com/office/powerpoint/2010/main" val="6819404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593584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3047503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4436928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indent="0">
              <a:buFontTx/>
              <a:buNone/>
            </a:pPr>
            <a:endParaRPr lang="en-GB" baseline="0" dirty="0" smtClean="0"/>
          </a:p>
        </p:txBody>
      </p:sp>
    </p:spTree>
    <p:extLst>
      <p:ext uri="{BB962C8B-B14F-4D97-AF65-F5344CB8AC3E}">
        <p14:creationId xmlns:p14="http://schemas.microsoft.com/office/powerpoint/2010/main" val="1348558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Java is always </a:t>
            </a:r>
            <a:r>
              <a:rPr lang="en-GB" sz="1200" b="1" i="0" kern="1200" dirty="0" smtClean="0">
                <a:solidFill>
                  <a:schemeClr val="tx1"/>
                </a:solidFill>
                <a:effectLst/>
                <a:latin typeface="+mn-lt"/>
                <a:ea typeface="+mn-ea"/>
                <a:cs typeface="+mn-cs"/>
              </a:rPr>
              <a:t>pass-by-value</a:t>
            </a:r>
            <a:r>
              <a:rPr lang="en-GB" sz="1200" b="0" i="0" kern="1200" dirty="0" smtClean="0">
                <a:solidFill>
                  <a:schemeClr val="tx1"/>
                </a:solidFill>
                <a:effectLst/>
                <a:latin typeface="+mn-lt"/>
                <a:ea typeface="+mn-ea"/>
                <a:cs typeface="+mn-cs"/>
              </a:rPr>
              <a:t>. Unfortunately, they decided to call the location of an object a "reference". When we pass the value of an object, we are passing the </a:t>
            </a:r>
            <a:r>
              <a:rPr lang="en-GB" sz="1200" b="0" i="1" kern="1200" dirty="0" smtClean="0">
                <a:solidFill>
                  <a:schemeClr val="tx1"/>
                </a:solidFill>
                <a:effectLst/>
                <a:latin typeface="+mn-lt"/>
                <a:ea typeface="+mn-ea"/>
                <a:cs typeface="+mn-cs"/>
              </a:rPr>
              <a:t>reference</a:t>
            </a:r>
            <a:r>
              <a:rPr lang="en-GB" sz="1200" b="0" i="0" kern="1200" dirty="0" smtClean="0">
                <a:solidFill>
                  <a:schemeClr val="tx1"/>
                </a:solidFill>
                <a:effectLst/>
                <a:latin typeface="+mn-lt"/>
                <a:ea typeface="+mn-ea"/>
                <a:cs typeface="+mn-cs"/>
              </a:rPr>
              <a:t> to it. This is confusing to beginners.</a:t>
            </a:r>
            <a:endParaRPr lang="en-GB" sz="1200" b="1" i="0" kern="1200" dirty="0" smtClean="0">
              <a:solidFill>
                <a:schemeClr val="tx1"/>
              </a:solidFill>
              <a:effectLst/>
              <a:latin typeface="+mn-lt"/>
              <a:ea typeface="+mn-ea"/>
              <a:cs typeface="+mn-cs"/>
            </a:endParaRPr>
          </a:p>
          <a:p>
            <a:endParaRPr lang="en-GB" sz="1200" b="1"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Java does</a:t>
            </a:r>
            <a:r>
              <a:rPr lang="en-GB" sz="1200" b="0" i="0" kern="1200" dirty="0" smtClean="0">
                <a:solidFill>
                  <a:schemeClr val="tx1"/>
                </a:solidFill>
                <a:effectLst/>
                <a:latin typeface="+mn-lt"/>
                <a:ea typeface="+mn-ea"/>
                <a:cs typeface="+mn-cs"/>
              </a:rPr>
              <a:t> manipulate objects by </a:t>
            </a:r>
            <a:r>
              <a:rPr lang="en-GB" sz="1200" b="1" i="0" kern="1200" dirty="0" smtClean="0">
                <a:solidFill>
                  <a:schemeClr val="tx1"/>
                </a:solidFill>
                <a:effectLst/>
                <a:latin typeface="+mn-lt"/>
                <a:ea typeface="+mn-ea"/>
                <a:cs typeface="+mn-cs"/>
              </a:rPr>
              <a:t>reference</a:t>
            </a:r>
            <a:r>
              <a:rPr lang="en-GB" sz="1200" b="0" i="0" kern="1200" dirty="0" smtClean="0">
                <a:solidFill>
                  <a:schemeClr val="tx1"/>
                </a:solidFill>
                <a:effectLst/>
                <a:latin typeface="+mn-lt"/>
                <a:ea typeface="+mn-ea"/>
                <a:cs typeface="+mn-cs"/>
              </a:rPr>
              <a:t>, and all object variables are </a:t>
            </a:r>
            <a:r>
              <a:rPr lang="en-GB" sz="1200" b="1" i="0" kern="1200" dirty="0" smtClean="0">
                <a:solidFill>
                  <a:schemeClr val="tx1"/>
                </a:solidFill>
                <a:effectLst/>
                <a:latin typeface="+mn-lt"/>
                <a:ea typeface="+mn-ea"/>
                <a:cs typeface="+mn-cs"/>
              </a:rPr>
              <a:t>references</a:t>
            </a:r>
            <a:r>
              <a:rPr lang="en-GB" sz="1200" b="0" i="0" kern="1200" dirty="0" smtClean="0">
                <a:solidFill>
                  <a:schemeClr val="tx1"/>
                </a:solidFill>
                <a:effectLst/>
                <a:latin typeface="+mn-lt"/>
                <a:ea typeface="+mn-ea"/>
                <a:cs typeface="+mn-cs"/>
              </a:rPr>
              <a:t>. However, </a:t>
            </a:r>
            <a:r>
              <a:rPr lang="en-GB" sz="1200" b="1" i="0" kern="1200" dirty="0" smtClean="0">
                <a:solidFill>
                  <a:schemeClr val="tx1"/>
                </a:solidFill>
                <a:effectLst/>
                <a:latin typeface="+mn-lt"/>
                <a:ea typeface="+mn-ea"/>
                <a:cs typeface="+mn-cs"/>
              </a:rPr>
              <a:t>Java</a:t>
            </a:r>
            <a:r>
              <a:rPr lang="en-GB" sz="1200" b="0" i="0" kern="1200" dirty="0" smtClean="0">
                <a:solidFill>
                  <a:schemeClr val="tx1"/>
                </a:solidFill>
                <a:effectLst/>
                <a:latin typeface="+mn-lt"/>
                <a:ea typeface="+mn-ea"/>
                <a:cs typeface="+mn-cs"/>
              </a:rPr>
              <a:t> doesn't </a:t>
            </a:r>
            <a:r>
              <a:rPr lang="en-GB" sz="1200" b="1" i="0" kern="1200" dirty="0" smtClean="0">
                <a:solidFill>
                  <a:schemeClr val="tx1"/>
                </a:solidFill>
                <a:effectLst/>
                <a:latin typeface="+mn-lt"/>
                <a:ea typeface="+mn-ea"/>
                <a:cs typeface="+mn-cs"/>
              </a:rPr>
              <a:t>pass</a:t>
            </a:r>
            <a:r>
              <a:rPr lang="en-GB" sz="1200" b="0" i="0" kern="1200" dirty="0" smtClean="0">
                <a:solidFill>
                  <a:schemeClr val="tx1"/>
                </a:solidFill>
                <a:effectLst/>
                <a:latin typeface="+mn-lt"/>
                <a:ea typeface="+mn-ea"/>
                <a:cs typeface="+mn-cs"/>
              </a:rPr>
              <a:t> method arguments by </a:t>
            </a:r>
            <a:r>
              <a:rPr lang="en-GB" sz="1200" b="1" i="0" kern="1200" dirty="0" smtClean="0">
                <a:solidFill>
                  <a:schemeClr val="tx1"/>
                </a:solidFill>
                <a:effectLst/>
                <a:latin typeface="+mn-lt"/>
                <a:ea typeface="+mn-ea"/>
                <a:cs typeface="+mn-cs"/>
              </a:rPr>
              <a:t>reference</a:t>
            </a:r>
            <a:r>
              <a:rPr lang="en-GB" sz="1200" b="0" i="0" kern="1200" dirty="0" smtClean="0">
                <a:solidFill>
                  <a:schemeClr val="tx1"/>
                </a:solidFill>
                <a:effectLst/>
                <a:latin typeface="+mn-lt"/>
                <a:ea typeface="+mn-ea"/>
                <a:cs typeface="+mn-cs"/>
              </a:rPr>
              <a:t>; </a:t>
            </a:r>
          </a:p>
          <a:p>
            <a:r>
              <a:rPr lang="en-GB" sz="1200" b="0" i="0" kern="1200" dirty="0" smtClean="0">
                <a:solidFill>
                  <a:schemeClr val="tx1"/>
                </a:solidFill>
                <a:effectLst/>
                <a:latin typeface="+mn-lt"/>
                <a:ea typeface="+mn-ea"/>
                <a:cs typeface="+mn-cs"/>
              </a:rPr>
              <a:t>it </a:t>
            </a:r>
            <a:r>
              <a:rPr lang="en-GB" sz="1200" b="1" i="0" kern="1200" dirty="0" smtClean="0">
                <a:solidFill>
                  <a:schemeClr val="tx1"/>
                </a:solidFill>
                <a:effectLst/>
                <a:latin typeface="+mn-lt"/>
                <a:ea typeface="+mn-ea"/>
                <a:cs typeface="+mn-cs"/>
              </a:rPr>
              <a:t>passes</a:t>
            </a:r>
            <a:r>
              <a:rPr lang="en-GB" sz="1200" b="0" i="0" kern="1200" dirty="0" smtClean="0">
                <a:solidFill>
                  <a:schemeClr val="tx1"/>
                </a:solidFill>
                <a:effectLst/>
                <a:latin typeface="+mn-lt"/>
                <a:ea typeface="+mn-ea"/>
                <a:cs typeface="+mn-cs"/>
              </a:rPr>
              <a:t> them by </a:t>
            </a:r>
            <a:r>
              <a:rPr lang="en-GB" sz="1200" b="1" i="0" kern="1200" dirty="0" smtClean="0">
                <a:solidFill>
                  <a:schemeClr val="tx1"/>
                </a:solidFill>
                <a:effectLst/>
                <a:latin typeface="+mn-lt"/>
                <a:ea typeface="+mn-ea"/>
                <a:cs typeface="+mn-cs"/>
              </a:rPr>
              <a:t>value</a:t>
            </a:r>
            <a:r>
              <a:rPr lang="en-GB" sz="1200" b="0" i="0" kern="1200" dirty="0" smtClean="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98</a:t>
            </a:fld>
            <a:endParaRPr lang="en-GB"/>
          </a:p>
        </p:txBody>
      </p:sp>
    </p:spTree>
    <p:extLst>
      <p:ext uri="{BB962C8B-B14F-4D97-AF65-F5344CB8AC3E}">
        <p14:creationId xmlns:p14="http://schemas.microsoft.com/office/powerpoint/2010/main" val="41581578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Yet we can still change</a:t>
            </a:r>
            <a:r>
              <a:rPr lang="en-GB" baseline="0" dirty="0" smtClean="0"/>
              <a:t> variables within the object, just not the objects reference.</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99</a:t>
            </a:fld>
            <a:endParaRPr lang="en-GB"/>
          </a:p>
        </p:txBody>
      </p:sp>
    </p:spTree>
    <p:extLst>
      <p:ext uri="{BB962C8B-B14F-4D97-AF65-F5344CB8AC3E}">
        <p14:creationId xmlns:p14="http://schemas.microsoft.com/office/powerpoint/2010/main" val="7176544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 swap p1: Elliott p2: Gareth</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After Swap  p1: Elliott p2: Gareth</a:t>
            </a:r>
          </a:p>
          <a:p>
            <a:endParaRPr lang="en-GB" dirty="0" smtClean="0"/>
          </a:p>
          <a:p>
            <a:endParaRPr lang="en-GB" dirty="0" smtClean="0"/>
          </a:p>
          <a:p>
            <a:r>
              <a:rPr lang="en-GB" dirty="0" smtClean="0"/>
              <a:t>No change! Any</a:t>
            </a:r>
            <a:r>
              <a:rPr lang="en-GB" baseline="0" dirty="0" smtClean="0"/>
              <a:t> changes to the reference that is passed to the method doesn’t reflect as it’s just a copy of the original reference, both point to the same place but</a:t>
            </a:r>
          </a:p>
          <a:p>
            <a:endParaRPr lang="en-GB" baseline="0" dirty="0" smtClean="0"/>
          </a:p>
          <a:p>
            <a:r>
              <a:rPr lang="en-GB" baseline="0" dirty="0" smtClean="0"/>
              <a:t>Probably a great place to draw that example, with the balloons and the pointers.</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100</a:t>
            </a:fld>
            <a:endParaRPr lang="en-GB"/>
          </a:p>
        </p:txBody>
      </p:sp>
    </p:spTree>
    <p:extLst>
      <p:ext uri="{BB962C8B-B14F-4D97-AF65-F5344CB8AC3E}">
        <p14:creationId xmlns:p14="http://schemas.microsoft.com/office/powerpoint/2010/main" val="12152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Execution</a:t>
            </a:r>
            <a:r>
              <a:rPr lang="en-GB" baseline="0" dirty="0" smtClean="0"/>
              <a:t> starts in the main method.</a:t>
            </a:r>
          </a:p>
          <a:p>
            <a:r>
              <a:rPr lang="en-GB" baseline="0" dirty="0" smtClean="0"/>
              <a:t>The first line of code is to call the method called method1</a:t>
            </a:r>
          </a:p>
          <a:p>
            <a:r>
              <a:rPr lang="en-GB" baseline="0" dirty="0" smtClean="0"/>
              <a:t>So then that method will be executed, which prints out </a:t>
            </a:r>
          </a:p>
          <a:p>
            <a:endParaRPr lang="en-GB" baseline="0" dirty="0" smtClean="0"/>
          </a:p>
          <a:p>
            <a:r>
              <a:rPr lang="en-GB" baseline="0" dirty="0" smtClean="0"/>
              <a:t>Hello</a:t>
            </a:r>
          </a:p>
          <a:p>
            <a:endParaRPr lang="en-GB" baseline="0" dirty="0" smtClean="0"/>
          </a:p>
          <a:p>
            <a:r>
              <a:rPr lang="en-GB" baseline="0" dirty="0" smtClean="0"/>
              <a:t>Then we go back to the main method, where now its at the line that executes method2</a:t>
            </a:r>
          </a:p>
          <a:p>
            <a:endParaRPr lang="en-GB" baseline="0" dirty="0" smtClean="0"/>
          </a:p>
          <a:p>
            <a:r>
              <a:rPr lang="en-GB" baseline="0" dirty="0" smtClean="0"/>
              <a:t>So then “ World” is printed</a:t>
            </a:r>
          </a:p>
          <a:p>
            <a:endParaRPr lang="en-GB" baseline="0" dirty="0" smtClean="0"/>
          </a:p>
          <a:p>
            <a:r>
              <a:rPr lang="en-GB" baseline="0" dirty="0" smtClean="0"/>
              <a:t>And on the third line in the main method it is encompassing it in a print line method itself, as method3() returns a string which we then want to print.</a:t>
            </a:r>
          </a:p>
          <a:p>
            <a:endParaRPr lang="en-GB" baseline="0" dirty="0" smtClean="0"/>
          </a:p>
          <a:p>
            <a:r>
              <a:rPr lang="en-GB" baseline="0" dirty="0" smtClean="0"/>
              <a:t>So “!” is printed</a:t>
            </a:r>
          </a:p>
          <a:p>
            <a:endParaRPr lang="en-GB" baseline="0" dirty="0" smtClean="0"/>
          </a:p>
          <a:p>
            <a:r>
              <a:rPr lang="en-GB" baseline="0" dirty="0" smtClean="0"/>
              <a:t>Could be the hardest part of java – if you cant follow your code logically you will struggle</a:t>
            </a:r>
          </a:p>
          <a:p>
            <a:r>
              <a:rPr lang="en-GB" baseline="0" dirty="0" smtClean="0"/>
              <a:t>How it jumps between certain methods.</a:t>
            </a:r>
          </a:p>
          <a:p>
            <a:endParaRPr lang="en-GB" baseline="0" dirty="0" smtClean="0"/>
          </a:p>
          <a:p>
            <a:r>
              <a:rPr lang="en-GB" baseline="0" dirty="0" smtClean="0"/>
              <a:t>Compiling it down into class files to give it to the JVM</a:t>
            </a:r>
          </a:p>
          <a:p>
            <a:r>
              <a:rPr lang="en-GB" baseline="0" dirty="0" smtClean="0"/>
              <a:t>We are saying run the main method in this file – its going to find the main method and will start executing the application</a:t>
            </a:r>
          </a:p>
          <a:p>
            <a:r>
              <a:rPr lang="en-GB" baseline="0" dirty="0" smtClean="0"/>
              <a:t>This is where all programs start and end??</a:t>
            </a:r>
          </a:p>
          <a:p>
            <a:endParaRPr lang="en-GB" baseline="0" dirty="0" smtClean="0"/>
          </a:p>
          <a:p>
            <a:r>
              <a:rPr lang="en-GB" baseline="0" dirty="0" smtClean="0"/>
              <a:t>Syntax is particular (has to have all these things – but we will look later)</a:t>
            </a:r>
          </a:p>
          <a:p>
            <a:r>
              <a:rPr lang="en-GB" baseline="0" dirty="0" smtClean="0"/>
              <a:t>The point is to show it is jumping around – but that it always comes back</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7</a:t>
            </a:fld>
            <a:endParaRPr lang="en-GB"/>
          </a:p>
        </p:txBody>
      </p:sp>
    </p:spTree>
    <p:extLst>
      <p:ext uri="{BB962C8B-B14F-4D97-AF65-F5344CB8AC3E}">
        <p14:creationId xmlns:p14="http://schemas.microsoft.com/office/powerpoint/2010/main" val="20315577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104</a:t>
            </a:fld>
            <a:endParaRPr lang="en-GB"/>
          </a:p>
        </p:txBody>
      </p:sp>
    </p:spTree>
    <p:extLst>
      <p:ext uri="{BB962C8B-B14F-4D97-AF65-F5344CB8AC3E}">
        <p14:creationId xmlns:p14="http://schemas.microsoft.com/office/powerpoint/2010/main" val="241525220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Remember:</a:t>
            </a:r>
            <a:r>
              <a:rPr lang="en-GB" baseline="0" dirty="0" smtClean="0"/>
              <a:t> You can have multiple references to an object, but as soon as the object has 0 references, it pops!</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105</a:t>
            </a:fld>
            <a:endParaRPr lang="en-GB"/>
          </a:p>
        </p:txBody>
      </p:sp>
    </p:spTree>
    <p:extLst>
      <p:ext uri="{BB962C8B-B14F-4D97-AF65-F5344CB8AC3E}">
        <p14:creationId xmlns:p14="http://schemas.microsoft.com/office/powerpoint/2010/main" val="17725976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sz="1200" kern="1200" dirty="0" err="1" smtClean="0">
                <a:solidFill>
                  <a:schemeClr val="tx1"/>
                </a:solidFill>
                <a:latin typeface="+mn-lt"/>
                <a:ea typeface="+mn-ea"/>
                <a:cs typeface="+mn-cs"/>
              </a:rPr>
              <a:t>myGarage.listOfVehicles.get</a:t>
            </a:r>
            <a:r>
              <a:rPr lang="en-GB" sz="1200" kern="1200" dirty="0" smtClean="0">
                <a:solidFill>
                  <a:schemeClr val="tx1"/>
                </a:solidFill>
                <a:latin typeface="+mn-lt"/>
                <a:ea typeface="+mn-ea"/>
                <a:cs typeface="+mn-cs"/>
              </a:rPr>
              <a:t>(0)</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g1.vehicleArrayList.get(0).</a:t>
            </a:r>
            <a:r>
              <a:rPr lang="en-GB" sz="1200" kern="1200" dirty="0" err="1" smtClean="0">
                <a:solidFill>
                  <a:schemeClr val="tx1"/>
                </a:solidFill>
                <a:latin typeface="+mn-lt"/>
                <a:ea typeface="+mn-ea"/>
                <a:cs typeface="+mn-cs"/>
              </a:rPr>
              <a:t>isTaxed</a:t>
            </a:r>
            <a:r>
              <a:rPr lang="en-GB" sz="1200" kern="1200" dirty="0" smtClean="0">
                <a:solidFill>
                  <a:schemeClr val="tx1"/>
                </a:solidFill>
                <a:latin typeface="+mn-lt"/>
                <a:ea typeface="+mn-ea"/>
                <a:cs typeface="+mn-cs"/>
              </a:rPr>
              <a:t>();</a:t>
            </a:r>
          </a:p>
          <a:p>
            <a:endParaRPr lang="en-GB" sz="1200" kern="1200" dirty="0" smtClean="0">
              <a:solidFill>
                <a:schemeClr val="tx1"/>
              </a:solidFill>
              <a:latin typeface="+mn-lt"/>
              <a:ea typeface="+mn-ea"/>
              <a:cs typeface="+mn-cs"/>
            </a:endParaRPr>
          </a:p>
          <a:p>
            <a:r>
              <a:rPr lang="en-GB" sz="1200" b="1" kern="1200" dirty="0" smtClean="0">
                <a:solidFill>
                  <a:schemeClr val="tx1"/>
                </a:solidFill>
                <a:latin typeface="+mn-lt"/>
                <a:ea typeface="+mn-ea"/>
                <a:cs typeface="+mn-cs"/>
              </a:rPr>
              <a:t>Car </a:t>
            </a:r>
            <a:r>
              <a:rPr lang="en-GB" sz="1200" b="1" kern="1200" dirty="0" err="1" smtClean="0">
                <a:solidFill>
                  <a:schemeClr val="tx1"/>
                </a:solidFill>
                <a:latin typeface="+mn-lt"/>
                <a:ea typeface="+mn-ea"/>
                <a:cs typeface="+mn-cs"/>
              </a:rPr>
              <a:t>testCar</a:t>
            </a:r>
            <a:r>
              <a:rPr lang="en-GB" sz="1200" b="1" kern="1200" dirty="0" smtClean="0">
                <a:solidFill>
                  <a:schemeClr val="tx1"/>
                </a:solidFill>
                <a:latin typeface="+mn-lt"/>
                <a:ea typeface="+mn-ea"/>
                <a:cs typeface="+mn-cs"/>
              </a:rPr>
              <a:t> = (Car) g1.vehicleArrayList.get(0);</a:t>
            </a:r>
          </a:p>
          <a:p>
            <a:endParaRPr lang="en-GB" sz="1200" kern="1200" dirty="0" smtClean="0">
              <a:solidFill>
                <a:schemeClr val="tx1"/>
              </a:solidFill>
              <a:latin typeface="+mn-lt"/>
              <a:ea typeface="+mn-ea"/>
              <a:cs typeface="+mn-cs"/>
            </a:endParaRPr>
          </a:p>
          <a:p>
            <a:r>
              <a:rPr lang="en-GB" sz="1200" kern="1200" dirty="0" err="1" smtClean="0">
                <a:solidFill>
                  <a:schemeClr val="tx1"/>
                </a:solidFill>
                <a:latin typeface="+mn-lt"/>
                <a:ea typeface="+mn-ea"/>
                <a:cs typeface="+mn-cs"/>
              </a:rPr>
              <a:t>testCar.isTaxed</a:t>
            </a:r>
            <a:r>
              <a:rPr lang="en-GB" sz="1200" kern="1200" dirty="0" smtClean="0">
                <a:solidFill>
                  <a:schemeClr val="tx1"/>
                </a:solidFill>
                <a:latin typeface="+mn-lt"/>
                <a:ea typeface="+mn-ea"/>
                <a:cs typeface="+mn-cs"/>
              </a:rPr>
              <a:t>();</a:t>
            </a:r>
          </a:p>
          <a:p>
            <a:endParaRPr lang="en-GB" dirty="0"/>
          </a:p>
        </p:txBody>
      </p:sp>
    </p:spTree>
    <p:extLst>
      <p:ext uri="{BB962C8B-B14F-4D97-AF65-F5344CB8AC3E}">
        <p14:creationId xmlns:p14="http://schemas.microsoft.com/office/powerpoint/2010/main" val="7214882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You can only invoke methods of the base type when working with a base type reference. For example, in the code above, the compiler will check to make sure that the method draw() is defined in the base Shape class. But what happens when you want to call a method that is defined in the derived class, such as the </a:t>
            </a:r>
            <a:r>
              <a:rPr lang="en-GB" dirty="0" err="1" smtClean="0"/>
              <a:t>getCircumference</a:t>
            </a:r>
            <a:r>
              <a:rPr lang="en-GB" dirty="0" smtClean="0"/>
              <a:t>() method, shown in the example, that is defined in Ellipse?</a:t>
            </a:r>
          </a:p>
          <a:p>
            <a:r>
              <a:rPr lang="en-GB" dirty="0" smtClean="0"/>
              <a:t>In this case, you will need to perform a downcast (a cast down the inheritance tree) using the standard casting syntax. This, of course is fraught with danger. What happens if the </a:t>
            </a:r>
            <a:r>
              <a:rPr lang="en-GB" dirty="0" err="1" smtClean="0"/>
              <a:t>getShapeFromPoint</a:t>
            </a:r>
            <a:r>
              <a:rPr lang="en-GB" dirty="0" smtClean="0"/>
              <a:t>() method (shown on the previous slide) returned a Shape reference that actually referenced a Rectangle or a Triangle object? The cast to Ellipse would fail as Ellipse is NOT a kind of Rectangle in our inheritance tree and the JVM would thrown an exception.</a:t>
            </a:r>
          </a:p>
          <a:p>
            <a:r>
              <a:rPr lang="en-GB" dirty="0" smtClean="0"/>
              <a:t>So, to summarise, it is always possible to use a base reference to refer to a derived object (and to implicitly convert a derived reference to a base reference, which is known as an </a:t>
            </a:r>
            <a:r>
              <a:rPr lang="en-GB" dirty="0" err="1" smtClean="0"/>
              <a:t>upcast</a:t>
            </a:r>
            <a:r>
              <a:rPr lang="en-GB" dirty="0" smtClean="0"/>
              <a:t>). </a:t>
            </a:r>
            <a:r>
              <a:rPr lang="en-GB" dirty="0" err="1" smtClean="0"/>
              <a:t>Downcasts</a:t>
            </a:r>
            <a:r>
              <a:rPr lang="en-GB" dirty="0" smtClean="0"/>
              <a:t>, however, require explicit casts and extra checking, which is what the operator </a:t>
            </a:r>
            <a:r>
              <a:rPr lang="en-GB" dirty="0" err="1" smtClean="0"/>
              <a:t>instanceof</a:t>
            </a:r>
            <a:r>
              <a:rPr lang="en-GB" baseline="0" dirty="0" smtClean="0"/>
              <a:t> </a:t>
            </a:r>
            <a:r>
              <a:rPr lang="en-GB" dirty="0" smtClean="0"/>
              <a:t>provides, as shown on the next two pages.</a:t>
            </a:r>
          </a:p>
          <a:p>
            <a:endParaRPr lang="en-GB" dirty="0"/>
          </a:p>
        </p:txBody>
      </p:sp>
    </p:spTree>
    <p:extLst>
      <p:ext uri="{BB962C8B-B14F-4D97-AF65-F5344CB8AC3E}">
        <p14:creationId xmlns:p14="http://schemas.microsoft.com/office/powerpoint/2010/main" val="67768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Now every shape we</a:t>
            </a:r>
            <a:r>
              <a:rPr lang="en-GB" baseline="0" dirty="0" smtClean="0"/>
              <a:t> create (Such as rectangle) doesn’t inherently need to have a </a:t>
            </a:r>
            <a:r>
              <a:rPr lang="en-GB" b="1" baseline="0" dirty="0" smtClean="0"/>
              <a:t>draw()</a:t>
            </a:r>
            <a:r>
              <a:rPr lang="en-GB" b="0" baseline="0" dirty="0" smtClean="0"/>
              <a:t> function, however we have the option of </a:t>
            </a:r>
            <a:r>
              <a:rPr lang="en-GB" b="1" baseline="0" dirty="0" smtClean="0"/>
              <a:t>implementing</a:t>
            </a:r>
            <a:r>
              <a:rPr lang="en-GB" b="0" baseline="0" dirty="0" smtClean="0"/>
              <a:t> that draw function by making the shape </a:t>
            </a:r>
            <a:r>
              <a:rPr lang="en-GB" b="1" baseline="0" dirty="0" smtClean="0"/>
              <a:t>Renderable</a:t>
            </a:r>
            <a:r>
              <a:rPr lang="en-GB" b="0" baseline="0" dirty="0" smtClean="0"/>
              <a:t> via implementing that appropriate interface class.</a:t>
            </a:r>
            <a:endParaRPr lang="en-GB" dirty="0"/>
          </a:p>
        </p:txBody>
      </p:sp>
    </p:spTree>
    <p:extLst>
      <p:ext uri="{BB962C8B-B14F-4D97-AF65-F5344CB8AC3E}">
        <p14:creationId xmlns:p14="http://schemas.microsoft.com/office/powerpoint/2010/main" val="8280050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So every car has a gearbox, whilst some have automatic working ones and some have manual ones, they both need a way to change gears yet they do them differently, hence why we use an interface to do so.</a:t>
            </a:r>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109</a:t>
            </a:fld>
            <a:endParaRPr lang="en-GB"/>
          </a:p>
        </p:txBody>
      </p:sp>
    </p:spTree>
    <p:extLst>
      <p:ext uri="{BB962C8B-B14F-4D97-AF65-F5344CB8AC3E}">
        <p14:creationId xmlns:p14="http://schemas.microsoft.com/office/powerpoint/2010/main" val="19225593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110</a:t>
            </a:fld>
            <a:endParaRPr lang="en-GB"/>
          </a:p>
        </p:txBody>
      </p:sp>
    </p:spTree>
    <p:extLst>
      <p:ext uri="{BB962C8B-B14F-4D97-AF65-F5344CB8AC3E}">
        <p14:creationId xmlns:p14="http://schemas.microsoft.com/office/powerpoint/2010/main" val="340614960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 benefit of this is that there are loads of different types of Lists that all implement the same functions differently, so if later down the line you realise your code didn’t need to use </a:t>
            </a:r>
            <a:r>
              <a:rPr lang="en-GB" dirty="0" err="1" smtClean="0"/>
              <a:t>ArrayList</a:t>
            </a:r>
            <a:r>
              <a:rPr lang="en-GB" dirty="0" smtClean="0"/>
              <a:t> but instead could use </a:t>
            </a:r>
            <a:r>
              <a:rPr lang="en-GB" dirty="0" err="1" smtClean="0"/>
              <a:t>LinkedList</a:t>
            </a:r>
            <a:r>
              <a:rPr lang="en-GB" dirty="0" smtClean="0"/>
              <a:t> you can simply switch your variable </a:t>
            </a:r>
            <a:r>
              <a:rPr lang="en-GB" dirty="0" err="1" smtClean="0"/>
              <a:t>initliazation</a:t>
            </a:r>
            <a:r>
              <a:rPr lang="en-GB" dirty="0" smtClean="0"/>
              <a:t> to </a:t>
            </a:r>
            <a:r>
              <a:rPr lang="en-GB" dirty="0" err="1" smtClean="0"/>
              <a:t>LinkedList</a:t>
            </a:r>
            <a:r>
              <a:rPr lang="en-GB" dirty="0" smtClean="0"/>
              <a:t> and your code would still work, however if you declared your list in the second example you would (depending on if you’ve used any of the extra methods) have to go through and change your code.</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This is called coding to an interface</a:t>
            </a:r>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111</a:t>
            </a:fld>
            <a:endParaRPr lang="en-GB"/>
          </a:p>
        </p:txBody>
      </p:sp>
    </p:spTree>
    <p:extLst>
      <p:ext uri="{BB962C8B-B14F-4D97-AF65-F5344CB8AC3E}">
        <p14:creationId xmlns:p14="http://schemas.microsoft.com/office/powerpoint/2010/main" val="22030445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Both of these classes</a:t>
            </a:r>
            <a:r>
              <a:rPr lang="en-GB" baseline="0" dirty="0" smtClean="0"/>
              <a:t> want a way to output their contents, how could we do this via one method? Usually you’d have a super class like Animal that might contain the output method that you could override, but for two objects that aren’t related at all? Hmm..</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112</a:t>
            </a:fld>
            <a:endParaRPr lang="en-GB"/>
          </a:p>
        </p:txBody>
      </p:sp>
    </p:spTree>
    <p:extLst>
      <p:ext uri="{BB962C8B-B14F-4D97-AF65-F5344CB8AC3E}">
        <p14:creationId xmlns:p14="http://schemas.microsoft.com/office/powerpoint/2010/main" val="270401255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smtClean="0"/>
          </a:p>
          <a:p>
            <a:r>
              <a:rPr lang="en-GB" b="1" dirty="0" smtClean="0"/>
              <a:t>No, </a:t>
            </a:r>
            <a:r>
              <a:rPr lang="en-GB" dirty="0" smtClean="0"/>
              <a:t>the answer isn’t to just make the variable static, whilst that would make the code work it is</a:t>
            </a:r>
            <a:r>
              <a:rPr lang="en-GB" b="1" dirty="0" smtClean="0"/>
              <a:t> not</a:t>
            </a:r>
            <a:r>
              <a:rPr lang="en-GB" b="1" baseline="0" dirty="0" smtClean="0"/>
              <a:t> </a:t>
            </a:r>
            <a:r>
              <a:rPr lang="en-GB" dirty="0" smtClean="0"/>
              <a:t>the right way to go about it</a:t>
            </a:r>
            <a:r>
              <a:rPr lang="en-GB" baseline="0" dirty="0" smtClean="0"/>
              <a:t> most of the time.</a:t>
            </a:r>
            <a:endParaRPr lang="en-GB" dirty="0" smtClean="0"/>
          </a:p>
          <a:p>
            <a:endParaRPr lang="en-GB" dirty="0" smtClean="0"/>
          </a:p>
          <a:p>
            <a:r>
              <a:rPr lang="en-GB" dirty="0" smtClean="0"/>
              <a:t>For simple programs you can put the variables/method code in main</a:t>
            </a:r>
          </a:p>
          <a:p>
            <a:endParaRPr lang="en-GB" dirty="0" smtClean="0"/>
          </a:p>
          <a:p>
            <a:r>
              <a:rPr lang="en-GB" dirty="0" smtClean="0"/>
              <a:t>But for a bigger project everything should be separated into classes that the main method would create</a:t>
            </a:r>
            <a:r>
              <a:rPr lang="en-GB" baseline="0" dirty="0" smtClean="0"/>
              <a:t> as objects and then use through that instance.</a:t>
            </a:r>
            <a:endParaRPr lang="en-GB" dirty="0" smtClean="0"/>
          </a:p>
          <a:p>
            <a:endParaRPr lang="en-GB" dirty="0"/>
          </a:p>
        </p:txBody>
      </p:sp>
    </p:spTree>
    <p:extLst>
      <p:ext uri="{BB962C8B-B14F-4D97-AF65-F5344CB8AC3E}">
        <p14:creationId xmlns:p14="http://schemas.microsoft.com/office/powerpoint/2010/main" val="327785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Note: You</a:t>
            </a:r>
            <a:r>
              <a:rPr lang="en-GB" baseline="0" dirty="0" smtClean="0"/>
              <a:t> don’t have to initialize instance variables (belonging to class), but you do have to initialize local variables.</a:t>
            </a:r>
            <a:endParaRPr lang="en-GB" dirty="0" smtClean="0"/>
          </a:p>
          <a:p>
            <a:endParaRPr lang="en-GB" dirty="0" smtClean="0"/>
          </a:p>
          <a:p>
            <a:r>
              <a:rPr lang="en-GB" dirty="0" smtClean="0"/>
              <a:t>There</a:t>
            </a:r>
            <a:r>
              <a:rPr lang="en-GB" baseline="0" dirty="0" smtClean="0"/>
              <a:t> are only 2 types of data, numeric and non-numeric data types</a:t>
            </a:r>
          </a:p>
          <a:p>
            <a:endParaRPr lang="en-GB" baseline="0" dirty="0" smtClean="0"/>
          </a:p>
          <a:p>
            <a:r>
              <a:rPr lang="en-GB" baseline="0" dirty="0" smtClean="0"/>
              <a:t>String isn’t technically a primitive data type, but it is often used like one.</a:t>
            </a:r>
          </a:p>
          <a:p>
            <a:endParaRPr lang="en-GB" baseline="0" dirty="0" smtClean="0"/>
          </a:p>
          <a:p>
            <a:r>
              <a:rPr lang="en-GB" baseline="0" dirty="0" smtClean="0"/>
              <a:t>Everything in java are based off of Primitive data types in one way or another</a:t>
            </a:r>
          </a:p>
          <a:p>
            <a:r>
              <a:rPr lang="en-GB" baseline="0" dirty="0" smtClean="0"/>
              <a:t>Boolean is appropriate for when you have 2 absolute values, either true or false, off or on, etc.</a:t>
            </a:r>
          </a:p>
          <a:p>
            <a:endParaRPr lang="en-GB" baseline="0" dirty="0" smtClean="0"/>
          </a:p>
          <a:p>
            <a:r>
              <a:rPr lang="en-GB" baseline="0" dirty="0" smtClean="0"/>
              <a:t>The bottom 5 are numerical data types – they just have a different size</a:t>
            </a:r>
          </a:p>
          <a:p>
            <a:r>
              <a:rPr lang="en-GB" baseline="0" dirty="0" smtClean="0"/>
              <a:t>Decimals are useful – obviously –briefly mention implicit casting</a:t>
            </a:r>
          </a:p>
          <a:p>
            <a:endParaRPr lang="en-GB" baseline="0" dirty="0" smtClean="0"/>
          </a:p>
          <a:p>
            <a:r>
              <a:rPr lang="en-GB" baseline="0" dirty="0" smtClean="0"/>
              <a:t>In reality performance is important but for everything we do here it isn’t so much</a:t>
            </a:r>
          </a:p>
          <a:p>
            <a:r>
              <a:rPr lang="en-GB" baseline="0" dirty="0" smtClean="0"/>
              <a:t>Char is technically a numeric data type – you may confused with this due to some wacky output</a:t>
            </a:r>
          </a:p>
          <a:p>
            <a:endParaRPr lang="en-GB" baseline="0" dirty="0" smtClean="0"/>
          </a:p>
          <a:p>
            <a:r>
              <a:rPr lang="en-GB" baseline="0" dirty="0" smtClean="0"/>
              <a:t>Its not about the shape of the data, it is about the nature of the data – this is in reference to the Numeric and non-numeric data types that we have previously looked at.  A phone number might be in the shape of numbers but by nature it is not a number, it is a string.</a:t>
            </a:r>
          </a:p>
          <a:p>
            <a:endParaRPr lang="en-GB" dirty="0"/>
          </a:p>
        </p:txBody>
      </p:sp>
    </p:spTree>
    <p:extLst>
      <p:ext uri="{BB962C8B-B14F-4D97-AF65-F5344CB8AC3E}">
        <p14:creationId xmlns:p14="http://schemas.microsoft.com/office/powerpoint/2010/main" val="5908797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0032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Fairly obvious</a:t>
            </a:r>
          </a:p>
          <a:p>
            <a:endParaRPr lang="en-GB" dirty="0" smtClean="0"/>
          </a:p>
          <a:p>
            <a:r>
              <a:rPr lang="en-GB" dirty="0" smtClean="0"/>
              <a:t>++</a:t>
            </a:r>
            <a:r>
              <a:rPr lang="en-GB" baseline="0" dirty="0" smtClean="0"/>
              <a:t> and – and ! –</a:t>
            </a:r>
          </a:p>
          <a:p>
            <a:r>
              <a:rPr lang="en-GB" baseline="0" dirty="0" smtClean="0"/>
              <a:t>If you have a numeric data type like the ones on the previous page it will increment it by one</a:t>
            </a:r>
          </a:p>
          <a:p>
            <a:r>
              <a:rPr lang="en-GB" baseline="0" dirty="0" smtClean="0"/>
              <a:t>Very useful</a:t>
            </a:r>
          </a:p>
          <a:p>
            <a:r>
              <a:rPr lang="en-GB" baseline="0" dirty="0" smtClean="0"/>
              <a:t>Introduce </a:t>
            </a:r>
            <a:r>
              <a:rPr lang="en-GB" baseline="0" dirty="0" err="1" smtClean="0"/>
              <a:t>i</a:t>
            </a:r>
            <a:r>
              <a:rPr lang="en-GB" baseline="0" dirty="0" smtClean="0"/>
              <a:t>++ and ++</a:t>
            </a:r>
            <a:r>
              <a:rPr lang="en-GB" baseline="0" dirty="0" err="1" smtClean="0"/>
              <a:t>i</a:t>
            </a:r>
            <a:r>
              <a:rPr lang="en-GB" baseline="0" dirty="0" smtClean="0"/>
              <a:t> at this point</a:t>
            </a:r>
          </a:p>
          <a:p>
            <a:r>
              <a:rPr lang="en-GB" baseline="0" dirty="0" smtClean="0"/>
              <a:t>Both valid</a:t>
            </a:r>
          </a:p>
          <a:p>
            <a:r>
              <a:rPr lang="en-GB" baseline="0" dirty="0" smtClean="0"/>
              <a:t>Explain with </a:t>
            </a:r>
            <a:r>
              <a:rPr lang="en-GB" baseline="0" dirty="0" err="1" smtClean="0"/>
              <a:t>sysout</a:t>
            </a:r>
            <a:endParaRPr lang="en-GB" baseline="0" dirty="0" smtClean="0"/>
          </a:p>
          <a:p>
            <a:r>
              <a:rPr lang="en-GB" baseline="0" dirty="0" smtClean="0"/>
              <a:t>All that really matters is that the are we going to use it and then increment it – or increment it and then use it</a:t>
            </a:r>
          </a:p>
          <a:p>
            <a:r>
              <a:rPr lang="en-GB" baseline="0" dirty="0" smtClean="0"/>
              <a:t>This is the basis of the entire thing</a:t>
            </a:r>
          </a:p>
          <a:p>
            <a:endParaRPr lang="en-GB" baseline="0" dirty="0" smtClean="0"/>
          </a:p>
          <a:p>
            <a:endParaRPr lang="en-GB" dirty="0"/>
          </a:p>
        </p:txBody>
      </p:sp>
    </p:spTree>
    <p:extLst>
      <p:ext uri="{BB962C8B-B14F-4D97-AF65-F5344CB8AC3E}">
        <p14:creationId xmlns:p14="http://schemas.microsoft.com/office/powerpoint/2010/main" val="70518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08/02/2019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59153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08/02/2019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291517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08/02/2019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3137446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10671145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19875043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5741623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12936536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929619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6626245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26125229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GB" sz="1000" dirty="0">
              <a:solidFill>
                <a:srgbClr val="FFFFFF"/>
              </a:solidFill>
            </a:endParaRPr>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Tree>
    <p:extLst>
      <p:ext uri="{BB962C8B-B14F-4D97-AF65-F5344CB8AC3E}">
        <p14:creationId xmlns:p14="http://schemas.microsoft.com/office/powerpoint/2010/main" val="5731123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08/02/2019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723872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21037819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23780605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38000137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342810784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198942898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77465408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GB" sz="1000" dirty="0">
              <a:solidFill>
                <a:srgbClr val="FFFFFF"/>
              </a:solidFill>
            </a:endParaRPr>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Tree>
    <p:extLst>
      <p:ext uri="{BB962C8B-B14F-4D97-AF65-F5344CB8AC3E}">
        <p14:creationId xmlns:p14="http://schemas.microsoft.com/office/powerpoint/2010/main" val="23092052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2ECDB6-39FF-4AC3-B48E-DBB25C8FBC3C}" type="datetimeFigureOut">
              <a:rPr lang="en-GB" smtClean="0"/>
              <a:t>08/02/2019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318890-9973-459B-80D8-364A85DF8841}" type="slidenum">
              <a:rPr lang="en-GB" smtClean="0"/>
              <a:t>‹#›</a:t>
            </a:fld>
            <a:endParaRPr lang="en-GB"/>
          </a:p>
        </p:txBody>
      </p:sp>
    </p:spTree>
    <p:extLst>
      <p:ext uri="{BB962C8B-B14F-4D97-AF65-F5344CB8AC3E}">
        <p14:creationId xmlns:p14="http://schemas.microsoft.com/office/powerpoint/2010/main" val="411875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C67B2-6F99-4F4A-AF03-8770F7560198}" type="datetimeFigureOut">
              <a:rPr lang="en-GB" smtClean="0"/>
              <a:t>08/02/2019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403347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19C67B2-6F99-4F4A-AF03-8770F7560198}" type="datetimeFigureOut">
              <a:rPr lang="en-GB" smtClean="0"/>
              <a:t>08/02/2019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56185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19C67B2-6F99-4F4A-AF03-8770F7560198}" type="datetimeFigureOut">
              <a:rPr lang="en-GB" smtClean="0"/>
              <a:t>08/02/2019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347718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19C67B2-6F99-4F4A-AF03-8770F7560198}" type="datetimeFigureOut">
              <a:rPr lang="en-GB" smtClean="0"/>
              <a:t>08/02/2019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39871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C67B2-6F99-4F4A-AF03-8770F7560198}" type="datetimeFigureOut">
              <a:rPr lang="en-GB" smtClean="0"/>
              <a:t>08/02/2019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47380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C67B2-6F99-4F4A-AF03-8770F7560198}" type="datetimeFigureOut">
              <a:rPr lang="en-GB" smtClean="0"/>
              <a:t>08/02/2019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2808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C67B2-6F99-4F4A-AF03-8770F7560198}" type="datetimeFigureOut">
              <a:rPr lang="en-GB" smtClean="0"/>
              <a:t>08/02/2019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88581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C67B2-6F99-4F4A-AF03-8770F7560198}" type="datetimeFigureOut">
              <a:rPr lang="en-GB" smtClean="0"/>
              <a:t>08/02/2019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C746F-0162-4F2A-98EE-9BEA372B9D74}" type="slidenum">
              <a:rPr lang="en-GB" smtClean="0"/>
              <a:t>‹#›</a:t>
            </a:fld>
            <a:endParaRPr lang="en-GB"/>
          </a:p>
        </p:txBody>
      </p:sp>
    </p:spTree>
    <p:extLst>
      <p:ext uri="{BB962C8B-B14F-4D97-AF65-F5344CB8AC3E}">
        <p14:creationId xmlns:p14="http://schemas.microsoft.com/office/powerpoint/2010/main" val="10068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25288349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60999167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hyperlink" Target="https://gist.github.com/Matt25969/15d71670cf9d7b717abcc66177714fe6" TargetMode="External"/><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hyperlink" Target="https://docs.oracle.com/javase/8/docs/api/java/util/stream/Stream.html#filter-java.util.function.Predicate-" TargetMode="Externa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hyperlink" Target="https://docs.oracle.com/javase/8/docs/api/java/util/stream/Stream.html#map-java.util.function.Function-" TargetMode="Externa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hyperlink" Target="https://docs.oracle.com/javase/8/docs/api/java/util/stream/Stream.html#reduce-java.util.function.BinaryOperator-" TargetMode="Externa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hyperlink" Target="https://docs.oracle.com/javase/8/docs/api/java/util/stream/Stream.html#collect-java.util.stream.Collector-" TargetMode="Externa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Java SE</a:t>
            </a:r>
            <a:endParaRPr lang="en-GB" dirty="0"/>
          </a:p>
        </p:txBody>
      </p:sp>
      <p:sp>
        <p:nvSpPr>
          <p:cNvPr id="3" name="Subtitle 2"/>
          <p:cNvSpPr>
            <a:spLocks noGrp="1"/>
          </p:cNvSpPr>
          <p:nvPr>
            <p:ph type="subTitle" idx="1"/>
          </p:nvPr>
        </p:nvSpPr>
        <p:spPr/>
        <p:txBody>
          <a:bodyPr/>
          <a:lstStyle/>
          <a:p>
            <a:r>
              <a:rPr lang="en-GB" dirty="0" smtClean="0"/>
              <a:t>Standard Edition</a:t>
            </a:r>
            <a:endParaRPr lang="en-GB" dirty="0"/>
          </a:p>
        </p:txBody>
      </p:sp>
    </p:spTree>
    <p:extLst>
      <p:ext uri="{BB962C8B-B14F-4D97-AF65-F5344CB8AC3E}">
        <p14:creationId xmlns:p14="http://schemas.microsoft.com/office/powerpoint/2010/main" val="4193198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95000"/>
            </a:schemeClr>
          </a:solidFill>
        </p:spPr>
        <p:txBody>
          <a:bodyPr/>
          <a:lstStyle/>
          <a:p>
            <a:pPr marL="0" indent="0">
              <a:buNone/>
            </a:pPr>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0;</a:t>
            </a: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+ 1;</a:t>
            </a: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14;</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29;</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900;</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34222;</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a:t>
            </a:r>
          </a:p>
          <a:p>
            <a:pPr marL="0" indent="0">
              <a:buNone/>
            </a:pPr>
            <a:r>
              <a:rPr lang="en-GB" sz="2400" b="1" dirty="0" err="1" smtClean="0">
                <a:solidFill>
                  <a:srgbClr val="6A3E3E"/>
                </a:solidFill>
                <a:latin typeface="Courier New" panose="02070309020205020404" pitchFamily="49" charset="0"/>
              </a:rPr>
              <a:t>num</a:t>
            </a:r>
            <a:r>
              <a:rPr lang="en-GB" sz="2400" b="1" dirty="0" smtClean="0">
                <a:solidFill>
                  <a:srgbClr val="000000"/>
                </a:solidFill>
                <a:latin typeface="Courier New" panose="02070309020205020404" pitchFamily="49" charset="0"/>
              </a:rPr>
              <a:t>--;</a:t>
            </a:r>
          </a:p>
          <a:p>
            <a:pPr marL="0" indent="0">
              <a:buNone/>
            </a:pPr>
            <a:r>
              <a:rPr lang="en-GB" sz="2400" b="1" dirty="0" smtClean="0">
                <a:latin typeface="Courier New" panose="02070309020205020404" pitchFamily="49" charset="0"/>
                <a:cs typeface="Courier New" panose="02070309020205020404" pitchFamily="49" charset="0"/>
              </a:rPr>
              <a:t>++</a:t>
            </a:r>
            <a:r>
              <a:rPr lang="en-GB" sz="2400" b="1" dirty="0" err="1" smtClean="0">
                <a:solidFill>
                  <a:srgbClr val="6A3E3E"/>
                </a:solidFill>
                <a:latin typeface="Courier New" panose="02070309020205020404" pitchFamily="49" charset="0"/>
                <a:cs typeface="Courier New" panose="02070309020205020404" pitchFamily="49" charset="0"/>
              </a:rPr>
              <a:t>num</a:t>
            </a:r>
            <a:r>
              <a:rPr lang="en-GB" sz="2400" b="1" dirty="0" smtClean="0">
                <a:latin typeface="Courier New" panose="02070309020205020404" pitchFamily="49" charset="0"/>
                <a:cs typeface="Courier New" panose="02070309020205020404" pitchFamily="49" charset="0"/>
              </a:rPr>
              <a:t>;</a:t>
            </a:r>
            <a:endParaRPr lang="en-GB" sz="2400" b="1" dirty="0">
              <a:solidFill>
                <a:srgbClr val="0000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a:t>
            </a: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4</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232</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452</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1</a:t>
            </a:r>
            <a:r>
              <a:rPr lang="en-GB" sz="2400" b="1" dirty="0" smtClean="0">
                <a:solidFill>
                  <a:srgbClr val="000000"/>
                </a:solidFill>
                <a:latin typeface="Courier New" panose="02070309020205020404" pitchFamily="49" charset="0"/>
              </a:rPr>
              <a:t>;</a:t>
            </a:r>
          </a:p>
          <a:p>
            <a:pPr marL="0" indent="0">
              <a:buNone/>
            </a:pPr>
            <a:endParaRPr lang="en-GB" sz="2400" b="1" dirty="0">
              <a:solidFill>
                <a:srgbClr val="000000"/>
              </a:solidFill>
              <a:latin typeface="Courier New" panose="02070309020205020404" pitchFamily="49" charset="0"/>
            </a:endParaRPr>
          </a:p>
          <a:p>
            <a:pPr marL="0" indent="0">
              <a:buNone/>
            </a:pPr>
            <a:r>
              <a:rPr lang="en-GB" sz="2400" b="1" dirty="0">
                <a:solidFill>
                  <a:srgbClr val="7F0055"/>
                </a:solidFill>
                <a:latin typeface="Courier New" panose="02070309020205020404" pitchFamily="49" charset="0"/>
              </a:rPr>
              <a:t>boolean</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b</a:t>
            </a:r>
            <a:r>
              <a:rPr lang="en-GB" sz="2400" b="1" dirty="0">
                <a:solidFill>
                  <a:srgbClr val="000000"/>
                </a:solidFill>
                <a:latin typeface="Courier New" panose="02070309020205020404" pitchFamily="49" charset="0"/>
              </a:rPr>
              <a:t> = </a:t>
            </a:r>
            <a:r>
              <a:rPr lang="en-GB" sz="2400" b="1" dirty="0">
                <a:solidFill>
                  <a:srgbClr val="7F0055"/>
                </a:solidFill>
                <a:latin typeface="Courier New" panose="02070309020205020404" pitchFamily="49" charset="0"/>
              </a:rPr>
              <a:t>true</a:t>
            </a:r>
            <a:r>
              <a:rPr lang="en-GB" sz="2400" b="1" dirty="0">
                <a:solidFill>
                  <a:srgbClr val="000000"/>
                </a:solidFill>
                <a:latin typeface="Courier New" panose="02070309020205020404" pitchFamily="49" charset="0"/>
              </a:rPr>
              <a:t>;</a:t>
            </a:r>
          </a:p>
          <a:p>
            <a:pPr marL="0" indent="0">
              <a:buNone/>
            </a:pPr>
            <a:r>
              <a:rPr lang="en-GB" sz="2400" b="1" dirty="0">
                <a:solidFill>
                  <a:srgbClr val="6A3E3E"/>
                </a:solidFill>
                <a:latin typeface="Courier New" panose="02070309020205020404" pitchFamily="49" charset="0"/>
              </a:rPr>
              <a:t>b</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b</a:t>
            </a:r>
            <a:r>
              <a:rPr lang="en-GB" sz="2400" b="1" dirty="0">
                <a:solidFill>
                  <a:srgbClr val="000000"/>
                </a:solidFill>
                <a:latin typeface="Courier New" panose="02070309020205020404" pitchFamily="49" charset="0"/>
              </a:rPr>
              <a:t>;</a:t>
            </a:r>
            <a:endParaRPr lang="en-GB" sz="2000" b="1" dirty="0"/>
          </a:p>
        </p:txBody>
      </p:sp>
      <p:sp>
        <p:nvSpPr>
          <p:cNvPr id="4" name="Title 3"/>
          <p:cNvSpPr>
            <a:spLocks noGrp="1"/>
          </p:cNvSpPr>
          <p:nvPr>
            <p:ph type="title"/>
          </p:nvPr>
        </p:nvSpPr>
        <p:spPr/>
        <p:txBody>
          <a:bodyPr>
            <a:normAutofit fontScale="90000"/>
          </a:bodyPr>
          <a:lstStyle/>
          <a:p>
            <a:r>
              <a:rPr lang="en-GB" dirty="0" smtClean="0"/>
              <a:t>Operators - Example</a:t>
            </a:r>
            <a:endParaRPr lang="en-GB" dirty="0"/>
          </a:p>
        </p:txBody>
      </p:sp>
    </p:spTree>
    <p:extLst>
      <p:ext uri="{BB962C8B-B14F-4D97-AF65-F5344CB8AC3E}">
        <p14:creationId xmlns:p14="http://schemas.microsoft.com/office/powerpoint/2010/main" val="237397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Example</a:t>
            </a:r>
            <a:endParaRPr lang="en-GB" dirty="0"/>
          </a:p>
        </p:txBody>
      </p:sp>
      <p:pic>
        <p:nvPicPr>
          <p:cNvPr id="8" name="Picture 7"/>
          <p:cNvPicPr>
            <a:picLocks noChangeAspect="1"/>
          </p:cNvPicPr>
          <p:nvPr/>
        </p:nvPicPr>
        <p:blipFill>
          <a:blip r:embed="rId3"/>
          <a:stretch>
            <a:fillRect/>
          </a:stretch>
        </p:blipFill>
        <p:spPr>
          <a:xfrm>
            <a:off x="414000" y="6230394"/>
            <a:ext cx="4565703" cy="531623"/>
          </a:xfrm>
          <a:prstGeom prst="rect">
            <a:avLst/>
          </a:prstGeom>
        </p:spPr>
      </p:pic>
      <p:pic>
        <p:nvPicPr>
          <p:cNvPr id="2" name="Picture 1"/>
          <p:cNvPicPr>
            <a:picLocks noChangeAspect="1"/>
          </p:cNvPicPr>
          <p:nvPr/>
        </p:nvPicPr>
        <p:blipFill>
          <a:blip r:embed="rId4"/>
          <a:stretch>
            <a:fillRect/>
          </a:stretch>
        </p:blipFill>
        <p:spPr>
          <a:xfrm>
            <a:off x="933731" y="1592349"/>
            <a:ext cx="11222411" cy="4638045"/>
          </a:xfrm>
          <a:prstGeom prst="rect">
            <a:avLst/>
          </a:prstGeom>
        </p:spPr>
      </p:pic>
    </p:spTree>
    <p:extLst>
      <p:ext uri="{BB962C8B-B14F-4D97-AF65-F5344CB8AC3E}">
        <p14:creationId xmlns:p14="http://schemas.microsoft.com/office/powerpoint/2010/main" val="28564995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Example</a:t>
            </a:r>
            <a:endParaRPr lang="en-GB" dirty="0"/>
          </a:p>
        </p:txBody>
      </p:sp>
      <p:pic>
        <p:nvPicPr>
          <p:cNvPr id="6" name="Picture 5"/>
          <p:cNvPicPr>
            <a:picLocks noChangeAspect="1"/>
          </p:cNvPicPr>
          <p:nvPr/>
        </p:nvPicPr>
        <p:blipFill>
          <a:blip r:embed="rId2"/>
          <a:stretch>
            <a:fillRect/>
          </a:stretch>
        </p:blipFill>
        <p:spPr>
          <a:xfrm>
            <a:off x="414000" y="1871662"/>
            <a:ext cx="10615950" cy="4690769"/>
          </a:xfrm>
          <a:prstGeom prst="rect">
            <a:avLst/>
          </a:prstGeom>
        </p:spPr>
      </p:pic>
    </p:spTree>
    <p:extLst>
      <p:ext uri="{BB962C8B-B14F-4D97-AF65-F5344CB8AC3E}">
        <p14:creationId xmlns:p14="http://schemas.microsoft.com/office/powerpoint/2010/main" val="42503874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Example</a:t>
            </a:r>
            <a:endParaRPr lang="en-GB" dirty="0"/>
          </a:p>
        </p:txBody>
      </p:sp>
      <p:pic>
        <p:nvPicPr>
          <p:cNvPr id="5" name="Picture 4"/>
          <p:cNvPicPr>
            <a:picLocks noChangeAspect="1"/>
          </p:cNvPicPr>
          <p:nvPr/>
        </p:nvPicPr>
        <p:blipFill rotWithShape="1">
          <a:blip r:embed="rId2"/>
          <a:srcRect r="17067"/>
          <a:stretch/>
        </p:blipFill>
        <p:spPr>
          <a:xfrm>
            <a:off x="414000" y="1663200"/>
            <a:ext cx="11308035" cy="4108950"/>
          </a:xfrm>
          <a:prstGeom prst="rect">
            <a:avLst/>
          </a:prstGeom>
        </p:spPr>
      </p:pic>
    </p:spTree>
    <p:extLst>
      <p:ext uri="{BB962C8B-B14F-4D97-AF65-F5344CB8AC3E}">
        <p14:creationId xmlns:p14="http://schemas.microsoft.com/office/powerpoint/2010/main" val="25713950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dirty="0" smtClean="0"/>
              <a:t>Garbage collection is where unreferenced objects are removed from memory</a:t>
            </a:r>
          </a:p>
          <a:p>
            <a:r>
              <a:rPr lang="en-GB" dirty="0" smtClean="0"/>
              <a:t>Javas Garbage collection is </a:t>
            </a:r>
            <a:r>
              <a:rPr lang="en-GB" b="1" dirty="0" smtClean="0"/>
              <a:t>automatic</a:t>
            </a:r>
            <a:r>
              <a:rPr lang="en-GB" dirty="0" smtClean="0"/>
              <a:t>, we don’t need to do it our self! (Big plus for Java!)</a:t>
            </a:r>
          </a:p>
          <a:p>
            <a:r>
              <a:rPr lang="en-GB" dirty="0" smtClean="0"/>
              <a:t>How can an object be unreferenced?</a:t>
            </a:r>
          </a:p>
          <a:p>
            <a:pPr lvl="1"/>
            <a:r>
              <a:rPr lang="en-GB" dirty="0" smtClean="0"/>
              <a:t>By setting objects reference to null.</a:t>
            </a:r>
          </a:p>
          <a:p>
            <a:pPr lvl="1"/>
            <a:r>
              <a:rPr lang="en-GB" dirty="0" smtClean="0"/>
              <a:t>By assigning the objects reference to another object</a:t>
            </a:r>
          </a:p>
          <a:p>
            <a:pPr lvl="1"/>
            <a:r>
              <a:rPr lang="en-GB" dirty="0" smtClean="0"/>
              <a:t>By using the object anonymously.</a:t>
            </a:r>
          </a:p>
          <a:p>
            <a:pPr lvl="1"/>
            <a:endParaRPr lang="en-GB" dirty="0"/>
          </a:p>
        </p:txBody>
      </p:sp>
      <p:sp>
        <p:nvSpPr>
          <p:cNvPr id="3" name="Title 2"/>
          <p:cNvSpPr>
            <a:spLocks noGrp="1"/>
          </p:cNvSpPr>
          <p:nvPr>
            <p:ph type="title"/>
          </p:nvPr>
        </p:nvSpPr>
        <p:spPr/>
        <p:txBody>
          <a:bodyPr>
            <a:normAutofit fontScale="90000"/>
          </a:bodyPr>
          <a:lstStyle/>
          <a:p>
            <a:r>
              <a:rPr lang="en-GB" dirty="0" smtClean="0"/>
              <a:t>References &amp; Garbage Collection</a:t>
            </a:r>
            <a:endParaRPr lang="en-GB" dirty="0"/>
          </a:p>
        </p:txBody>
      </p:sp>
      <p:pic>
        <p:nvPicPr>
          <p:cNvPr id="2" name="Picture 1"/>
          <p:cNvPicPr>
            <a:picLocks noChangeAspect="1"/>
          </p:cNvPicPr>
          <p:nvPr/>
        </p:nvPicPr>
        <p:blipFill>
          <a:blip r:embed="rId2"/>
          <a:stretch>
            <a:fillRect/>
          </a:stretch>
        </p:blipFill>
        <p:spPr>
          <a:xfrm>
            <a:off x="6463425" y="1895821"/>
            <a:ext cx="5184566" cy="601923"/>
          </a:xfrm>
          <a:prstGeom prst="rect">
            <a:avLst/>
          </a:prstGeom>
        </p:spPr>
      </p:pic>
      <p:pic>
        <p:nvPicPr>
          <p:cNvPr id="5" name="Picture 4"/>
          <p:cNvPicPr>
            <a:picLocks noChangeAspect="1"/>
          </p:cNvPicPr>
          <p:nvPr/>
        </p:nvPicPr>
        <p:blipFill rotWithShape="1">
          <a:blip r:embed="rId3"/>
          <a:srcRect r="3942"/>
          <a:stretch/>
        </p:blipFill>
        <p:spPr>
          <a:xfrm>
            <a:off x="6153710" y="2921932"/>
            <a:ext cx="6020361" cy="1028700"/>
          </a:xfrm>
          <a:prstGeom prst="rect">
            <a:avLst/>
          </a:prstGeom>
        </p:spPr>
      </p:pic>
      <p:pic>
        <p:nvPicPr>
          <p:cNvPr id="9" name="Picture 8"/>
          <p:cNvPicPr>
            <a:picLocks noChangeAspect="1"/>
          </p:cNvPicPr>
          <p:nvPr/>
        </p:nvPicPr>
        <p:blipFill>
          <a:blip r:embed="rId4"/>
          <a:stretch>
            <a:fillRect/>
          </a:stretch>
        </p:blipFill>
        <p:spPr>
          <a:xfrm>
            <a:off x="6153710" y="4921527"/>
            <a:ext cx="6020361" cy="560654"/>
          </a:xfrm>
          <a:prstGeom prst="rect">
            <a:avLst/>
          </a:prstGeom>
        </p:spPr>
      </p:pic>
    </p:spTree>
    <p:extLst>
      <p:ext uri="{BB962C8B-B14F-4D97-AF65-F5344CB8AC3E}">
        <p14:creationId xmlns:p14="http://schemas.microsoft.com/office/powerpoint/2010/main" val="38986529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Object Reference Analogy</a:t>
            </a:r>
            <a:endParaRPr lang="en-GB" dirty="0"/>
          </a:p>
        </p:txBody>
      </p:sp>
      <p:sp>
        <p:nvSpPr>
          <p:cNvPr id="6" name="Oval 5"/>
          <p:cNvSpPr/>
          <p:nvPr/>
        </p:nvSpPr>
        <p:spPr>
          <a:xfrm>
            <a:off x="1463041" y="2261061"/>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7" name="TextBox 6"/>
          <p:cNvSpPr txBox="1"/>
          <p:nvPr/>
        </p:nvSpPr>
        <p:spPr>
          <a:xfrm>
            <a:off x="703584" y="4550684"/>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Balloon</a:t>
            </a:r>
          </a:p>
          <a:p>
            <a:pPr algn="ctr"/>
            <a:r>
              <a:rPr lang="en-GB" sz="2400" b="1" dirty="0" smtClean="0">
                <a:latin typeface="Courier New" pitchFamily="49" charset="0"/>
                <a:cs typeface="Courier New" pitchFamily="49" charset="0"/>
              </a:rPr>
              <a:t>“Object”</a:t>
            </a:r>
          </a:p>
        </p:txBody>
      </p:sp>
      <p:cxnSp>
        <p:nvCxnSpPr>
          <p:cNvPr id="9" name="Straight Connector 8"/>
          <p:cNvCxnSpPr/>
          <p:nvPr/>
        </p:nvCxnSpPr>
        <p:spPr>
          <a:xfrm flipH="1">
            <a:off x="6134792" y="2261061"/>
            <a:ext cx="2" cy="19368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62301" y="4561480"/>
            <a:ext cx="3144982"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String</a:t>
            </a:r>
          </a:p>
          <a:p>
            <a:pPr algn="ctr"/>
            <a:r>
              <a:rPr lang="en-GB" sz="2400" b="1" dirty="0" smtClean="0">
                <a:latin typeface="Courier New" pitchFamily="49" charset="0"/>
                <a:cs typeface="Courier New" pitchFamily="49" charset="0"/>
              </a:rPr>
              <a:t>“Reference”</a:t>
            </a:r>
          </a:p>
        </p:txBody>
      </p:sp>
      <p:sp>
        <p:nvSpPr>
          <p:cNvPr id="16" name="Oval 15"/>
          <p:cNvSpPr/>
          <p:nvPr/>
        </p:nvSpPr>
        <p:spPr>
          <a:xfrm>
            <a:off x="9049549" y="694422"/>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cxnSp>
        <p:nvCxnSpPr>
          <p:cNvPr id="17" name="Straight Connector 16"/>
          <p:cNvCxnSpPr/>
          <p:nvPr/>
        </p:nvCxnSpPr>
        <p:spPr>
          <a:xfrm flipH="1">
            <a:off x="9932082" y="2855731"/>
            <a:ext cx="2" cy="19368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41285" y="5020230"/>
            <a:ext cx="2395452"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Object with a reference</a:t>
            </a:r>
          </a:p>
        </p:txBody>
      </p:sp>
    </p:spTree>
    <p:extLst>
      <p:ext uri="{BB962C8B-B14F-4D97-AF65-F5344CB8AC3E}">
        <p14:creationId xmlns:p14="http://schemas.microsoft.com/office/powerpoint/2010/main" val="2798493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Object Reference Analogy</a:t>
            </a:r>
            <a:endParaRPr lang="en-GB" dirty="0"/>
          </a:p>
        </p:txBody>
      </p:sp>
      <p:sp>
        <p:nvSpPr>
          <p:cNvPr id="4" name="Oval 3"/>
          <p:cNvSpPr/>
          <p:nvPr/>
        </p:nvSpPr>
        <p:spPr>
          <a:xfrm>
            <a:off x="1002829" y="1874829"/>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cxnSp>
        <p:nvCxnSpPr>
          <p:cNvPr id="5" name="Straight Connector 4"/>
          <p:cNvCxnSpPr/>
          <p:nvPr/>
        </p:nvCxnSpPr>
        <p:spPr>
          <a:xfrm flipH="1">
            <a:off x="1885362" y="4036138"/>
            <a:ext cx="2" cy="19368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1433" y="6027003"/>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Creating an Object</a:t>
            </a:r>
          </a:p>
        </p:txBody>
      </p:sp>
      <p:sp>
        <p:nvSpPr>
          <p:cNvPr id="7" name="Oval 6"/>
          <p:cNvSpPr/>
          <p:nvPr/>
        </p:nvSpPr>
        <p:spPr>
          <a:xfrm>
            <a:off x="4921691" y="3574781"/>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8" name="TextBox 7"/>
          <p:cNvSpPr txBox="1"/>
          <p:nvPr/>
        </p:nvSpPr>
        <p:spPr>
          <a:xfrm>
            <a:off x="4110044" y="6027002"/>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Un-Referencing the Object</a:t>
            </a:r>
          </a:p>
        </p:txBody>
      </p:sp>
      <p:cxnSp>
        <p:nvCxnSpPr>
          <p:cNvPr id="13" name="Straight Arrow Connector 12"/>
          <p:cNvCxnSpPr/>
          <p:nvPr/>
        </p:nvCxnSpPr>
        <p:spPr>
          <a:xfrm flipH="1" flipV="1">
            <a:off x="4546343" y="3773979"/>
            <a:ext cx="16625" cy="631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7089558" y="3773979"/>
            <a:ext cx="16626" cy="631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rot="10800000">
            <a:off x="4222865"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8" name="Isosceles Triangle 17"/>
          <p:cNvSpPr/>
          <p:nvPr/>
        </p:nvSpPr>
        <p:spPr>
          <a:xfrm rot="10800000">
            <a:off x="4846080" y="1874830"/>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9" name="Isosceles Triangle 18"/>
          <p:cNvSpPr/>
          <p:nvPr/>
        </p:nvSpPr>
        <p:spPr>
          <a:xfrm rot="10800000">
            <a:off x="5469295"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0" name="Isosceles Triangle 19"/>
          <p:cNvSpPr/>
          <p:nvPr/>
        </p:nvSpPr>
        <p:spPr>
          <a:xfrm rot="10800000">
            <a:off x="6092510"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1" name="Isosceles Triangle 20"/>
          <p:cNvSpPr/>
          <p:nvPr/>
        </p:nvSpPr>
        <p:spPr>
          <a:xfrm rot="10800000">
            <a:off x="6715725"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2" name="Isosceles Triangle 21"/>
          <p:cNvSpPr/>
          <p:nvPr/>
        </p:nvSpPr>
        <p:spPr>
          <a:xfrm rot="10800000">
            <a:off x="8365374"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3" name="Isosceles Triangle 22"/>
          <p:cNvSpPr/>
          <p:nvPr/>
        </p:nvSpPr>
        <p:spPr>
          <a:xfrm rot="10800000">
            <a:off x="8988589" y="1874830"/>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4" name="Isosceles Triangle 23"/>
          <p:cNvSpPr/>
          <p:nvPr/>
        </p:nvSpPr>
        <p:spPr>
          <a:xfrm rot="10800000">
            <a:off x="9611804"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5" name="Isosceles Triangle 24"/>
          <p:cNvSpPr/>
          <p:nvPr/>
        </p:nvSpPr>
        <p:spPr>
          <a:xfrm rot="10800000">
            <a:off x="10235019"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6" name="Isosceles Triangle 25"/>
          <p:cNvSpPr/>
          <p:nvPr/>
        </p:nvSpPr>
        <p:spPr>
          <a:xfrm rot="10800000">
            <a:off x="10858234"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7" name="TextBox 26"/>
          <p:cNvSpPr txBox="1"/>
          <p:nvPr/>
        </p:nvSpPr>
        <p:spPr>
          <a:xfrm>
            <a:off x="6476315" y="1420689"/>
            <a:ext cx="2519714" cy="382521"/>
          </a:xfrm>
          <a:prstGeom prst="rect">
            <a:avLst/>
          </a:prstGeom>
          <a:noFill/>
        </p:spPr>
        <p:txBody>
          <a:bodyPr wrap="square" rtlCol="0">
            <a:spAutoFit/>
          </a:bodyPr>
          <a:lstStyle/>
          <a:p>
            <a:pPr algn="ctr"/>
            <a:r>
              <a:rPr lang="en-GB" b="1" dirty="0" smtClean="0">
                <a:latin typeface="Courier New" pitchFamily="49" charset="0"/>
                <a:cs typeface="Courier New" pitchFamily="49" charset="0"/>
              </a:rPr>
              <a:t>Garbage Collector</a:t>
            </a:r>
          </a:p>
        </p:txBody>
      </p:sp>
      <p:sp>
        <p:nvSpPr>
          <p:cNvPr id="28" name="Explosion 2 27"/>
          <p:cNvSpPr/>
          <p:nvPr/>
        </p:nvSpPr>
        <p:spPr>
          <a:xfrm rot="693426">
            <a:off x="8688356" y="2643449"/>
            <a:ext cx="2653333" cy="2261062"/>
          </a:xfrm>
          <a:prstGeom prst="irregularSeal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b="1" dirty="0" smtClean="0">
                <a:solidFill>
                  <a:schemeClr val="tx1"/>
                </a:solidFill>
                <a:cs typeface="Arial" pitchFamily="34" charset="0"/>
              </a:rPr>
              <a:t>Pop!</a:t>
            </a:r>
          </a:p>
        </p:txBody>
      </p:sp>
      <p:sp>
        <p:nvSpPr>
          <p:cNvPr id="29" name="TextBox 28"/>
          <p:cNvSpPr txBox="1"/>
          <p:nvPr/>
        </p:nvSpPr>
        <p:spPr>
          <a:xfrm>
            <a:off x="8139733" y="6027003"/>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Garbage Collected!</a:t>
            </a:r>
          </a:p>
        </p:txBody>
      </p:sp>
    </p:spTree>
    <p:extLst>
      <p:ext uri="{BB962C8B-B14F-4D97-AF65-F5344CB8AC3E}">
        <p14:creationId xmlns:p14="http://schemas.microsoft.com/office/powerpoint/2010/main" val="252792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repeatCount="10000" accel="50000" decel="50000" fill="remove" grpId="0" nodeType="clickEffect">
                                  <p:stCondLst>
                                    <p:cond delay="0"/>
                                  </p:stCondLst>
                                  <p:childTnLst>
                                    <p:animMotion origin="layout" path="M -0.00065 0.10278 L -0.00065 -0.14722 " pathEditMode="relative" rAng="0" ptsTypes="AA">
                                      <p:cBhvr>
                                        <p:cTn id="6" dur="2000" fill="hold"/>
                                        <p:tgtEl>
                                          <p:spTgt spid="7"/>
                                        </p:tgtEl>
                                        <p:attrNameLst>
                                          <p:attrName>ppt_x</p:attrName>
                                          <p:attrName>ppt_y</p:attrName>
                                        </p:attrNameLst>
                                      </p:cBhvr>
                                      <p:rCtr x="0" y="-12500"/>
                                    </p:animMotion>
                                  </p:childTnLst>
                                </p:cTn>
                              </p:par>
                            </p:childTnLst>
                          </p:cTn>
                        </p:par>
                        <p:par>
                          <p:cTn id="7" fill="hold">
                            <p:stCondLst>
                              <p:cond delay="20000"/>
                            </p:stCondLst>
                            <p:childTnLst>
                              <p:par>
                                <p:cTn id="8" presetID="1" presetClass="exit" presetSubtype="0" fill="hold" grpId="1" nodeType="afterEffect">
                                  <p:stCondLst>
                                    <p:cond delay="0"/>
                                  </p:stCondLst>
                                  <p:childTnLst>
                                    <p:set>
                                      <p:cBhvr>
                                        <p:cTn id="9"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800" dirty="0"/>
              <a:t>Casting is used to take data of one type and use it as another, </a:t>
            </a:r>
          </a:p>
          <a:p>
            <a:r>
              <a:rPr lang="en-GB" sz="1800" dirty="0"/>
              <a:t>E.g.: casting </a:t>
            </a:r>
            <a:r>
              <a:rPr lang="en-GB" sz="1800" b="1" dirty="0"/>
              <a:t>floats</a:t>
            </a:r>
            <a:r>
              <a:rPr lang="en-GB" sz="1800" dirty="0"/>
              <a:t> to </a:t>
            </a:r>
            <a:r>
              <a:rPr lang="en-GB" sz="1800" b="1" dirty="0" err="1"/>
              <a:t>ints</a:t>
            </a:r>
            <a:r>
              <a:rPr lang="en-GB" sz="1800" dirty="0"/>
              <a:t> to remove the decimal.</a:t>
            </a:r>
          </a:p>
          <a:p>
            <a:endParaRPr lang="en-GB" sz="1800" dirty="0"/>
          </a:p>
          <a:p>
            <a:r>
              <a:rPr lang="en-GB" sz="1800" dirty="0"/>
              <a:t>Casting also becomes important in polymorphism where you have an array to hold everything of one object type but any object that inherits that object type can also be stored in the array so you can use casting to see what sub-type the object is. </a:t>
            </a:r>
          </a:p>
          <a:p>
            <a:endParaRPr lang="en-GB" sz="1800" dirty="0"/>
          </a:p>
          <a:p>
            <a:r>
              <a:rPr lang="en-GB" sz="1800" dirty="0"/>
              <a:t>You can check if an object is an instance of another by using the </a:t>
            </a:r>
            <a:r>
              <a:rPr lang="en-GB" sz="1800" b="1" dirty="0" err="1">
                <a:solidFill>
                  <a:srgbClr val="7F0055"/>
                </a:solidFill>
                <a:latin typeface="Consolas"/>
                <a:ea typeface="MS Mincho"/>
                <a:cs typeface="Calibri"/>
              </a:rPr>
              <a:t>instanceof</a:t>
            </a:r>
            <a:r>
              <a:rPr lang="en-GB" sz="1800" b="1" dirty="0">
                <a:solidFill>
                  <a:srgbClr val="7F0055"/>
                </a:solidFill>
                <a:latin typeface="Consolas"/>
                <a:ea typeface="MS Mincho"/>
                <a:cs typeface="Calibri"/>
              </a:rPr>
              <a:t> </a:t>
            </a:r>
            <a:r>
              <a:rPr lang="en-GB" sz="1800" dirty="0"/>
              <a:t>method</a:t>
            </a:r>
            <a:r>
              <a:rPr lang="en-GB" sz="1800" dirty="0" smtClean="0"/>
              <a:t>.</a:t>
            </a:r>
            <a:endParaRPr lang="en-GB" sz="1800" dirty="0"/>
          </a:p>
        </p:txBody>
      </p:sp>
      <p:sp>
        <p:nvSpPr>
          <p:cNvPr id="3" name="Title 2"/>
          <p:cNvSpPr>
            <a:spLocks noGrp="1"/>
          </p:cNvSpPr>
          <p:nvPr>
            <p:ph type="title"/>
          </p:nvPr>
        </p:nvSpPr>
        <p:spPr/>
        <p:txBody>
          <a:bodyPr>
            <a:normAutofit fontScale="90000"/>
          </a:bodyPr>
          <a:lstStyle/>
          <a:p>
            <a:r>
              <a:rPr lang="en-GB" dirty="0" smtClean="0"/>
              <a:t>Casting</a:t>
            </a:r>
            <a:endParaRPr lang="en-GB" dirty="0"/>
          </a:p>
        </p:txBody>
      </p:sp>
      <p:sp>
        <p:nvSpPr>
          <p:cNvPr id="7" name="Rectangle 6"/>
          <p:cNvSpPr/>
          <p:nvPr/>
        </p:nvSpPr>
        <p:spPr>
          <a:xfrm>
            <a:off x="6348563" y="5347012"/>
            <a:ext cx="5269695" cy="646331"/>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if</a:t>
            </a:r>
            <a:r>
              <a:rPr lang="en-GB" b="1" dirty="0">
                <a:solidFill>
                  <a:srgbClr val="000000"/>
                </a:solidFill>
                <a:latin typeface="Courier New" panose="02070309020205020404" pitchFamily="49" charset="0"/>
              </a:rPr>
              <a:t>(vehicle1 </a:t>
            </a:r>
            <a:r>
              <a:rPr lang="en-GB" b="1" dirty="0" err="1">
                <a:solidFill>
                  <a:srgbClr val="7F0055"/>
                </a:solidFill>
                <a:latin typeface="Courier New" panose="02070309020205020404" pitchFamily="49" charset="0"/>
              </a:rPr>
              <a:t>instanceof</a:t>
            </a:r>
            <a:r>
              <a:rPr lang="en-GB" b="1" dirty="0">
                <a:solidFill>
                  <a:srgbClr val="000000"/>
                </a:solidFill>
                <a:latin typeface="Courier New" panose="02070309020205020404" pitchFamily="49" charset="0"/>
              </a:rPr>
              <a:t> Car)</a:t>
            </a:r>
          </a:p>
          <a:p>
            <a:r>
              <a:rPr lang="en-GB" b="1" dirty="0" smtClean="0">
                <a:solidFill>
                  <a:srgbClr val="3F7F5F"/>
                </a:solidFill>
                <a:latin typeface="Courier New" panose="02070309020205020404" pitchFamily="49" charset="0"/>
              </a:rPr>
              <a:t>	//</a:t>
            </a:r>
            <a:r>
              <a:rPr lang="en-GB" b="1" dirty="0">
                <a:solidFill>
                  <a:srgbClr val="3F7F5F"/>
                </a:solidFill>
                <a:latin typeface="Courier New" panose="02070309020205020404" pitchFamily="49" charset="0"/>
              </a:rPr>
              <a:t>do stuff</a:t>
            </a:r>
            <a:endParaRPr lang="en-GB" b="1" dirty="0"/>
          </a:p>
        </p:txBody>
      </p:sp>
      <p:sp>
        <p:nvSpPr>
          <p:cNvPr id="8" name="Rectangle 7"/>
          <p:cNvSpPr/>
          <p:nvPr/>
        </p:nvSpPr>
        <p:spPr>
          <a:xfrm>
            <a:off x="6348564" y="2151411"/>
            <a:ext cx="5269695" cy="923330"/>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double</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dbl</a:t>
            </a:r>
            <a:r>
              <a:rPr lang="en-GB" b="1" dirty="0">
                <a:solidFill>
                  <a:srgbClr val="000000"/>
                </a:solidFill>
                <a:latin typeface="Courier New" panose="02070309020205020404" pitchFamily="49" charset="0"/>
              </a:rPr>
              <a:t> = 104.4;</a:t>
            </a:r>
          </a:p>
          <a:p>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i = (</a:t>
            </a:r>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a:t>
            </a:r>
            <a:r>
              <a:rPr lang="en-GB" b="1" dirty="0" err="1">
                <a:solidFill>
                  <a:srgbClr val="000000"/>
                </a:solidFill>
                <a:latin typeface="Courier New" panose="02070309020205020404" pitchFamily="49" charset="0"/>
              </a:rPr>
              <a:t>dbl</a:t>
            </a:r>
            <a:r>
              <a:rPr lang="en-GB" b="1" dirty="0">
                <a:solidFill>
                  <a:srgbClr val="000000"/>
                </a:solidFill>
                <a:latin typeface="Courier New" panose="02070309020205020404" pitchFamily="49" charset="0"/>
              </a:rPr>
              <a:t>;</a:t>
            </a:r>
          </a:p>
          <a:p>
            <a:r>
              <a:rPr lang="en-GB" dirty="0">
                <a:solidFill>
                  <a:srgbClr val="3F7F5F"/>
                </a:solidFill>
                <a:latin typeface="Courier New" panose="02070309020205020404" pitchFamily="49" charset="0"/>
              </a:rPr>
              <a:t>//i equals 104, the .4 is truncated</a:t>
            </a:r>
            <a:endParaRPr lang="en-GB" dirty="0"/>
          </a:p>
        </p:txBody>
      </p:sp>
    </p:spTree>
    <p:extLst>
      <p:ext uri="{BB962C8B-B14F-4D97-AF65-F5344CB8AC3E}">
        <p14:creationId xmlns:p14="http://schemas.microsoft.com/office/powerpoint/2010/main" val="247390074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spcBef>
                <a:spcPts val="1200"/>
              </a:spcBef>
            </a:pPr>
            <a:r>
              <a:rPr lang="en-GB" dirty="0"/>
              <a:t>An object of a derived class can be treated as an object of a base class without explicit casting (upcasting)</a:t>
            </a:r>
          </a:p>
          <a:p>
            <a:pPr>
              <a:spcBef>
                <a:spcPts val="1200"/>
              </a:spcBef>
            </a:pPr>
            <a:r>
              <a:rPr lang="en-GB" dirty="0"/>
              <a:t>Base type reference must be explicitly cast to use as a derived type</a:t>
            </a:r>
          </a:p>
          <a:p>
            <a:pPr lvl="1">
              <a:spcBef>
                <a:spcPts val="1200"/>
              </a:spcBef>
            </a:pPr>
            <a:r>
              <a:rPr lang="en-GB" dirty="0"/>
              <a:t>Known as a </a:t>
            </a:r>
            <a:r>
              <a:rPr lang="en-GB" i="1" dirty="0"/>
              <a:t>downcast</a:t>
            </a:r>
            <a:endParaRPr lang="en-GB" dirty="0"/>
          </a:p>
        </p:txBody>
      </p:sp>
      <p:sp>
        <p:nvSpPr>
          <p:cNvPr id="3" name="Title 2"/>
          <p:cNvSpPr>
            <a:spLocks noGrp="1"/>
          </p:cNvSpPr>
          <p:nvPr>
            <p:ph type="title"/>
          </p:nvPr>
        </p:nvSpPr>
        <p:spPr/>
        <p:txBody>
          <a:bodyPr>
            <a:normAutofit fontScale="90000"/>
          </a:bodyPr>
          <a:lstStyle/>
          <a:p>
            <a:r>
              <a:rPr lang="en-GB" dirty="0" smtClean="0"/>
              <a:t>Object Casting</a:t>
            </a:r>
            <a:endParaRPr lang="en-GB" dirty="0"/>
          </a:p>
        </p:txBody>
      </p:sp>
      <p:sp>
        <p:nvSpPr>
          <p:cNvPr id="8" name="Rectangle 4"/>
          <p:cNvSpPr>
            <a:spLocks noChangeArrowheads="1"/>
          </p:cNvSpPr>
          <p:nvPr/>
        </p:nvSpPr>
        <p:spPr bwMode="auto">
          <a:xfrm>
            <a:off x="6303529" y="1976400"/>
            <a:ext cx="5231766" cy="1751762"/>
          </a:xfrm>
          <a:prstGeom prst="rect">
            <a:avLst/>
          </a:prstGeom>
          <a:solidFill>
            <a:schemeClr val="bg1">
              <a:lumMod val="95000"/>
            </a:schemeClr>
          </a:solidFill>
          <a:ln w="12700">
            <a:noFill/>
            <a:miter lim="800000"/>
            <a:headEnd/>
            <a:tailEnd/>
          </a:ln>
          <a:effectLst>
            <a:outerShdw dist="53882" dir="2700000" algn="ctr" rotWithShape="0">
              <a:srgbClr val="AAAAAA"/>
            </a:outerShdw>
          </a:effectLst>
        </p:spPr>
        <p:txBody>
          <a:bodyPr wrap="square" lIns="90488" tIns="44450" rIns="0" bIns="44450">
            <a:spAutoFit/>
          </a:bodyPr>
          <a:lstStyle/>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Shape {</a:t>
            </a:r>
          </a:p>
          <a:p>
            <a:r>
              <a:rPr lang="en-GB" dirty="0">
                <a:solidFill>
                  <a:srgbClr val="000000"/>
                </a:solidFill>
                <a:latin typeface="Courier New" panose="02070309020205020404" pitchFamily="49" charset="0"/>
              </a:rPr>
              <a:t> ...</a:t>
            </a:r>
          </a:p>
          <a:p>
            <a:r>
              <a:rPr lang="en-GB" dirty="0">
                <a:solidFill>
                  <a:srgbClr val="000000"/>
                </a:solidFill>
                <a:latin typeface="Courier New" panose="02070309020205020404" pitchFamily="49" charset="0"/>
              </a:rPr>
              <a:t>}</a:t>
            </a:r>
          </a:p>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Ellipse </a:t>
            </a:r>
            <a:r>
              <a:rPr lang="en-GB" b="1" dirty="0">
                <a:solidFill>
                  <a:srgbClr val="7F0055"/>
                </a:solidFill>
                <a:latin typeface="Courier New" panose="02070309020205020404" pitchFamily="49" charset="0"/>
              </a:rPr>
              <a:t>extends</a:t>
            </a:r>
            <a:r>
              <a:rPr lang="en-GB" b="1" dirty="0">
                <a:solidFill>
                  <a:srgbClr val="000000"/>
                </a:solidFill>
                <a:latin typeface="Courier New" panose="02070309020205020404" pitchFamily="49" charset="0"/>
              </a:rPr>
              <a:t> Shape {</a:t>
            </a:r>
          </a:p>
          <a:p>
            <a:r>
              <a:rPr lang="en-GB" dirty="0">
                <a:solidFill>
                  <a:srgbClr val="000000"/>
                </a:solidFill>
                <a:latin typeface="Courier New" panose="02070309020205020404" pitchFamily="49" charset="0"/>
              </a:rPr>
              <a:t> ...</a:t>
            </a:r>
          </a:p>
          <a:p>
            <a:r>
              <a:rPr lang="en-GB" dirty="0">
                <a:solidFill>
                  <a:srgbClr val="000000"/>
                </a:solidFill>
                <a:latin typeface="Courier New" panose="02070309020205020404" pitchFamily="49" charset="0"/>
              </a:rPr>
              <a:t>}</a:t>
            </a:r>
            <a:endParaRPr kumimoji="0" lang="en-GB" sz="1800" b="0" i="0" u="none" strike="noStrike" kern="0" cap="none" spc="0" normalizeH="0" baseline="0" noProof="0" dirty="0">
              <a:ln>
                <a:noFill/>
              </a:ln>
              <a:solidFill>
                <a:srgbClr val="000000"/>
              </a:solidFill>
              <a:effectLst/>
              <a:uLnTx/>
              <a:uFillTx/>
              <a:latin typeface="Lucida Console" pitchFamily="49" charset="0"/>
            </a:endParaRPr>
          </a:p>
        </p:txBody>
      </p:sp>
      <p:sp>
        <p:nvSpPr>
          <p:cNvPr id="9" name="Rectangle 5"/>
          <p:cNvSpPr>
            <a:spLocks noChangeArrowheads="1"/>
          </p:cNvSpPr>
          <p:nvPr/>
        </p:nvSpPr>
        <p:spPr bwMode="auto">
          <a:xfrm>
            <a:off x="6303530" y="4041362"/>
            <a:ext cx="5231766" cy="1474763"/>
          </a:xfrm>
          <a:prstGeom prst="rect">
            <a:avLst/>
          </a:prstGeom>
          <a:solidFill>
            <a:schemeClr val="bg1">
              <a:lumMod val="95000"/>
            </a:schemeClr>
          </a:solidFill>
          <a:ln w="12700">
            <a:noFill/>
            <a:miter lim="800000"/>
            <a:headEnd/>
            <a:tailEnd/>
          </a:ln>
          <a:effectLst>
            <a:outerShdw dist="53882" dir="2700000" algn="ctr" rotWithShape="0">
              <a:srgbClr val="AAAAAA"/>
            </a:outerShdw>
          </a:effectLst>
        </p:spPr>
        <p:txBody>
          <a:bodyPr wrap="square" lIns="90488" tIns="44450" rIns="0" bIns="44450">
            <a:spAutoFit/>
          </a:bodyPr>
          <a:lstStyle/>
          <a:p>
            <a:r>
              <a:rPr lang="en-GB" b="1" dirty="0">
                <a:solidFill>
                  <a:srgbClr val="000000"/>
                </a:solidFill>
                <a:latin typeface="Courier New" panose="02070309020205020404" pitchFamily="49" charset="0"/>
              </a:rPr>
              <a:t>Shape s = </a:t>
            </a:r>
            <a:r>
              <a:rPr lang="en-GB" b="1" dirty="0" err="1">
                <a:solidFill>
                  <a:srgbClr val="000000"/>
                </a:solidFill>
                <a:latin typeface="Courier New" panose="02070309020205020404" pitchFamily="49" charset="0"/>
              </a:rPr>
              <a:t>getShapeFromPoint</a:t>
            </a:r>
            <a:r>
              <a:rPr lang="en-GB" b="1" dirty="0">
                <a:solidFill>
                  <a:srgbClr val="000000"/>
                </a:solidFill>
                <a:latin typeface="Courier New" panose="02070309020205020404" pitchFamily="49" charset="0"/>
              </a:rPr>
              <a:t>();</a:t>
            </a:r>
          </a:p>
          <a:p>
            <a:r>
              <a:rPr lang="en-GB" b="1" dirty="0" err="1">
                <a:solidFill>
                  <a:srgbClr val="000000"/>
                </a:solidFill>
                <a:latin typeface="Courier New" panose="02070309020205020404" pitchFamily="49" charset="0"/>
              </a:rPr>
              <a:t>s.draw</a:t>
            </a:r>
            <a:r>
              <a:rPr lang="en-GB" b="1" dirty="0">
                <a:solidFill>
                  <a:srgbClr val="000000"/>
                </a:solidFill>
                <a:latin typeface="Courier New" panose="02070309020205020404" pitchFamily="49" charset="0"/>
              </a:rPr>
              <a:t>(); </a:t>
            </a:r>
          </a:p>
          <a:p>
            <a:endParaRPr lang="en-GB" b="1" dirty="0">
              <a:latin typeface="Courier New" panose="02070309020205020404" pitchFamily="49" charset="0"/>
            </a:endParaRPr>
          </a:p>
          <a:p>
            <a:r>
              <a:rPr lang="en-GB" b="1" dirty="0">
                <a:solidFill>
                  <a:srgbClr val="000000"/>
                </a:solidFill>
                <a:latin typeface="Courier New" panose="02070309020205020404" pitchFamily="49" charset="0"/>
              </a:rPr>
              <a:t>Ellipse e = (Ellipse) s;</a:t>
            </a:r>
          </a:p>
          <a:p>
            <a:r>
              <a:rPr lang="en-GB" b="1" dirty="0">
                <a:solidFill>
                  <a:srgbClr val="7F0055"/>
                </a:solidFill>
                <a:latin typeface="Courier New" panose="02070309020205020404" pitchFamily="49" charset="0"/>
              </a:rPr>
              <a:t>float</a:t>
            </a:r>
            <a:r>
              <a:rPr lang="en-GB" b="1" dirty="0">
                <a:solidFill>
                  <a:srgbClr val="000000"/>
                </a:solidFill>
                <a:latin typeface="Courier New" panose="02070309020205020404" pitchFamily="49" charset="0"/>
              </a:rPr>
              <a:t> f = </a:t>
            </a:r>
            <a:r>
              <a:rPr lang="en-GB" b="1" dirty="0" err="1">
                <a:solidFill>
                  <a:srgbClr val="000000"/>
                </a:solidFill>
                <a:latin typeface="Courier New" panose="02070309020205020404" pitchFamily="49" charset="0"/>
              </a:rPr>
              <a:t>e.getCircumference</a:t>
            </a:r>
            <a:r>
              <a:rPr lang="en-GB" b="1" dirty="0">
                <a:solidFill>
                  <a:srgbClr val="000000"/>
                </a:solidFill>
                <a:latin typeface="Courier New" panose="02070309020205020404" pitchFamily="49" charset="0"/>
              </a:rPr>
              <a:t>();</a:t>
            </a:r>
            <a:endParaRPr kumimoji="0" lang="en-GB" sz="1800" b="1" i="0" u="none" strike="noStrike" kern="0" cap="none" spc="0" normalizeH="0" baseline="0" noProof="0" dirty="0">
              <a:ln>
                <a:noFill/>
              </a:ln>
              <a:solidFill>
                <a:srgbClr val="008000"/>
              </a:solidFill>
              <a:effectLst/>
              <a:uLnTx/>
              <a:uFillTx/>
              <a:latin typeface="Lucida Console" pitchFamily="49" charset="0"/>
            </a:endParaRPr>
          </a:p>
        </p:txBody>
      </p:sp>
    </p:spTree>
    <p:extLst>
      <p:ext uri="{BB962C8B-B14F-4D97-AF65-F5344CB8AC3E}">
        <p14:creationId xmlns:p14="http://schemas.microsoft.com/office/powerpoint/2010/main" val="385956403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Interfaces cannot contain full code, only method stubs and final variables</a:t>
            </a:r>
            <a:r>
              <a:rPr lang="en-GB" dirty="0" smtClean="0"/>
              <a:t>. </a:t>
            </a:r>
            <a:r>
              <a:rPr lang="en-GB" i="1" dirty="0" smtClean="0"/>
              <a:t>Not true as of Java 8.</a:t>
            </a:r>
            <a:endParaRPr lang="en-GB" dirty="0"/>
          </a:p>
          <a:p>
            <a:r>
              <a:rPr lang="en-GB" dirty="0"/>
              <a:t>Every method is inherently abstract and public.</a:t>
            </a:r>
          </a:p>
          <a:p>
            <a:endParaRPr lang="en-GB" dirty="0"/>
          </a:p>
          <a:p>
            <a:r>
              <a:rPr lang="en-GB" dirty="0"/>
              <a:t>They are useful because whereas classes can only </a:t>
            </a:r>
            <a:r>
              <a:rPr lang="en-GB" b="1" dirty="0"/>
              <a:t>extend</a:t>
            </a:r>
            <a:r>
              <a:rPr lang="en-GB" dirty="0"/>
              <a:t> one class they can </a:t>
            </a:r>
            <a:r>
              <a:rPr lang="en-GB" b="1" dirty="0"/>
              <a:t>implement</a:t>
            </a:r>
            <a:r>
              <a:rPr lang="en-GB" dirty="0"/>
              <a:t> multiple </a:t>
            </a:r>
            <a:r>
              <a:rPr lang="en-GB" dirty="0" smtClean="0"/>
              <a:t>classes</a:t>
            </a:r>
          </a:p>
          <a:p>
            <a:pPr>
              <a:spcBef>
                <a:spcPts val="1200"/>
              </a:spcBef>
            </a:pPr>
            <a:r>
              <a:rPr lang="en-GB" dirty="0"/>
              <a:t>List interfaces after the base class (if any) via keyword </a:t>
            </a:r>
            <a:r>
              <a:rPr lang="en-GB" b="1" dirty="0"/>
              <a:t>implements </a:t>
            </a:r>
          </a:p>
          <a:p>
            <a:pPr lvl="1">
              <a:spcBef>
                <a:spcPts val="1200"/>
              </a:spcBef>
            </a:pPr>
            <a:r>
              <a:rPr lang="en-GB" dirty="0" smtClean="0"/>
              <a:t>All members must be implemented</a:t>
            </a:r>
          </a:p>
          <a:p>
            <a:pPr marL="0" indent="0">
              <a:buNone/>
            </a:pPr>
            <a:r>
              <a:rPr lang="en-GB" dirty="0" smtClean="0"/>
              <a:t>.</a:t>
            </a:r>
            <a:endParaRPr lang="en-GB" dirty="0"/>
          </a:p>
        </p:txBody>
      </p:sp>
      <p:sp>
        <p:nvSpPr>
          <p:cNvPr id="3" name="Title 2"/>
          <p:cNvSpPr>
            <a:spLocks noGrp="1"/>
          </p:cNvSpPr>
          <p:nvPr>
            <p:ph type="title"/>
          </p:nvPr>
        </p:nvSpPr>
        <p:spPr/>
        <p:txBody>
          <a:bodyPr>
            <a:normAutofit fontScale="90000"/>
          </a:bodyPr>
          <a:lstStyle/>
          <a:p>
            <a:r>
              <a:rPr lang="en-GB" dirty="0" smtClean="0"/>
              <a:t>Interface Classes</a:t>
            </a:r>
            <a:endParaRPr lang="en-GB" dirty="0"/>
          </a:p>
        </p:txBody>
      </p:sp>
      <p:sp>
        <p:nvSpPr>
          <p:cNvPr id="5" name="Rectangle 4"/>
          <p:cNvSpPr>
            <a:spLocks noChangeArrowheads="1"/>
          </p:cNvSpPr>
          <p:nvPr/>
        </p:nvSpPr>
        <p:spPr bwMode="auto">
          <a:xfrm>
            <a:off x="6321649" y="1430384"/>
            <a:ext cx="4322970" cy="828432"/>
          </a:xfrm>
          <a:prstGeom prst="rect">
            <a:avLst/>
          </a:prstGeom>
          <a:solidFill>
            <a:schemeClr val="bg1">
              <a:lumMod val="95000"/>
            </a:scheme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abstract class</a:t>
            </a:r>
            <a:r>
              <a:rPr lang="en-GB" sz="1600" dirty="0">
                <a:latin typeface="Lucida Console" pitchFamily="49" charset="0"/>
              </a:rPr>
              <a:t> </a:t>
            </a:r>
            <a:r>
              <a:rPr lang="en-GB" sz="1600"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abstract float</a:t>
            </a:r>
            <a:r>
              <a:rPr lang="en-GB" sz="1600" dirty="0">
                <a:solidFill>
                  <a:srgbClr val="000000"/>
                </a:solidFill>
                <a:latin typeface="Lucida Console" pitchFamily="49" charset="0"/>
              </a:rPr>
              <a:t> getArea();</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6" name="Rectangle 5"/>
          <p:cNvSpPr>
            <a:spLocks noChangeArrowheads="1"/>
          </p:cNvSpPr>
          <p:nvPr/>
        </p:nvSpPr>
        <p:spPr bwMode="auto">
          <a:xfrm>
            <a:off x="7890077" y="2480373"/>
            <a:ext cx="4076700" cy="835025"/>
          </a:xfrm>
          <a:prstGeom prst="rect">
            <a:avLst/>
          </a:prstGeom>
          <a:solidFill>
            <a:schemeClr val="bg1">
              <a:lumMod val="95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Renderable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 name="Rectangle 6"/>
          <p:cNvSpPr>
            <a:spLocks noChangeArrowheads="1"/>
          </p:cNvSpPr>
          <p:nvPr/>
        </p:nvSpPr>
        <p:spPr bwMode="auto">
          <a:xfrm>
            <a:off x="6321649" y="3678198"/>
            <a:ext cx="5645128" cy="2798202"/>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square" lIns="90488" tIns="44450" rIns="0" bIns="44450">
            <a:spAutoFit/>
          </a:bodyPr>
          <a:lstStyle/>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C8"/>
                </a:solidFill>
                <a:effectLst/>
                <a:uLnTx/>
                <a:uFillTx/>
                <a:latin typeface="Lucida Console" pitchFamily="49" charset="0"/>
              </a:rPr>
              <a:t>public class</a:t>
            </a:r>
            <a:r>
              <a:rPr kumimoji="0" lang="en-GB" sz="1600" b="0" i="0" u="none" strike="noStrike" kern="0" cap="none" spc="0" normalizeH="0" baseline="0" noProof="0" dirty="0">
                <a:ln>
                  <a:noFill/>
                </a:ln>
                <a:solidFill>
                  <a:srgbClr val="000000"/>
                </a:solidFill>
                <a:effectLst/>
                <a:uLnTx/>
                <a:uFillTx/>
                <a:latin typeface="Lucida Console" pitchFamily="49" charset="0"/>
              </a:rPr>
              <a:t> Rectangle </a:t>
            </a:r>
            <a:r>
              <a:rPr kumimoji="0" lang="en-GB" sz="1600" b="0" i="0" u="none" strike="noStrike" kern="0" cap="none" spc="0" normalizeH="0" baseline="0" noProof="0" dirty="0">
                <a:ln>
                  <a:noFill/>
                </a:ln>
                <a:solidFill>
                  <a:srgbClr val="0000C8"/>
                </a:solidFill>
                <a:effectLst/>
                <a:uLnTx/>
                <a:uFillTx/>
                <a:latin typeface="Lucida Console" pitchFamily="49" charset="0"/>
              </a:rPr>
              <a:t>extends</a:t>
            </a: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FF0000"/>
                </a:solidFill>
                <a:effectLst/>
                <a:uLnTx/>
                <a:uFillTx/>
                <a:latin typeface="Lucida Console" pitchFamily="49" charset="0"/>
              </a:rPr>
              <a:t>Shape </a:t>
            </a:r>
            <a:r>
              <a:rPr kumimoji="0" lang="en-GB" sz="1600" b="0" i="0" u="none" strike="noStrike" kern="0" cap="none" spc="0" normalizeH="0" baseline="0" noProof="0" dirty="0">
                <a:ln>
                  <a:noFill/>
                </a:ln>
                <a:solidFill>
                  <a:srgbClr val="0000C8"/>
                </a:solidFill>
                <a:effectLst/>
                <a:uLnTx/>
                <a:uFillTx/>
                <a:latin typeface="Lucida Console" pitchFamily="49" charset="0"/>
              </a:rPr>
              <a:t>implements</a:t>
            </a:r>
            <a:r>
              <a:rPr kumimoji="0" lang="en-GB" sz="1600" b="0" i="0" u="none" strike="noStrike" kern="0" cap="none" spc="0" normalizeH="0" baseline="0" noProof="0" dirty="0">
                <a:ln>
                  <a:noFill/>
                </a:ln>
                <a:solidFill>
                  <a:srgbClr val="FF0000"/>
                </a:solidFill>
                <a:effectLst/>
                <a:uLnTx/>
                <a:uFillTx/>
                <a:latin typeface="Lucida Console" pitchFamily="49" charset="0"/>
              </a:rPr>
              <a:t> Renderable</a:t>
            </a:r>
            <a:r>
              <a:rPr kumimoji="0" lang="en-GB" sz="1600" b="0" i="0" u="none" strike="noStrike" kern="0" cap="none" spc="0" normalizeH="0" baseline="0" noProof="0" dirty="0">
                <a:ln>
                  <a:noFill/>
                </a:ln>
                <a:solidFill>
                  <a:srgbClr val="000000"/>
                </a:solidFill>
                <a:effectLst/>
                <a:uLnTx/>
                <a:uFillTx/>
                <a:latin typeface="Lucida Console" pitchFamily="49" charset="0"/>
              </a:rPr>
              <a:t>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private int</a:t>
            </a:r>
            <a:r>
              <a:rPr kumimoji="0" lang="en-GB" sz="1600" b="0" i="0" u="none" strike="noStrike" kern="0" cap="none" spc="0" normalizeH="0" baseline="0" noProof="0" dirty="0">
                <a:ln>
                  <a:noFill/>
                </a:ln>
                <a:solidFill>
                  <a:srgbClr val="000000"/>
                </a:solidFill>
                <a:effectLst/>
                <a:uLnTx/>
                <a:uFillTx/>
                <a:latin typeface="Lucida Console" pitchFamily="49" charset="0"/>
              </a:rPr>
              <a:t> height;</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FF"/>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private int</a:t>
            </a:r>
            <a:r>
              <a:rPr kumimoji="0" lang="en-GB" sz="1600" b="0" i="0" u="none" strike="noStrike" kern="0" cap="none" spc="0" normalizeH="0" baseline="0" noProof="0" dirty="0">
                <a:ln>
                  <a:noFill/>
                </a:ln>
                <a:solidFill>
                  <a:srgbClr val="000000"/>
                </a:solidFill>
                <a:effectLst/>
                <a:uLnTx/>
                <a:uFillTx/>
                <a:latin typeface="Lucida Console" pitchFamily="49" charset="0"/>
              </a:rPr>
              <a:t> width;</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FF0000"/>
                </a:solidFill>
                <a:effectLst/>
                <a:uLnTx/>
                <a:uFillTx/>
                <a:latin typeface="Lucida Console" pitchFamily="49" charset="0"/>
              </a:rPr>
              <a:t>public void draw() {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FF0000"/>
                </a:solidFill>
                <a:effectLst/>
                <a:uLnTx/>
                <a:uFillTx/>
                <a:latin typeface="Lucida Console" pitchFamily="49" charset="0"/>
              </a:rPr>
              <a:t>    ...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FF0000"/>
                </a:solidFill>
                <a:effectLst/>
                <a:uLnTx/>
                <a:uFillTx/>
                <a:latin typeface="Lucida Console" pitchFamily="49" charset="0"/>
              </a:rPr>
              <a:t>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public float</a:t>
            </a:r>
            <a:r>
              <a:rPr kumimoji="0" lang="en-GB" sz="1600" b="0" i="0" u="none" strike="noStrike" kern="0" cap="none" spc="0" normalizeH="0" baseline="0" noProof="0" dirty="0">
                <a:ln>
                  <a:noFill/>
                </a:ln>
                <a:solidFill>
                  <a:srgbClr val="000000"/>
                </a:solidFill>
                <a:effectLst/>
                <a:uLnTx/>
                <a:uFillTx/>
                <a:latin typeface="Lucida Console" pitchFamily="49" charset="0"/>
              </a:rPr>
              <a:t> getArea() {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get</a:t>
            </a:r>
            <a:r>
              <a:rPr kumimoji="0" lang="en-GB" sz="1600" b="0" i="0" u="none" strike="noStrike" kern="0" cap="none" spc="0" normalizeH="0" baseline="0" noProof="0" dirty="0">
                <a:ln>
                  <a:noFill/>
                </a:ln>
                <a:solidFill>
                  <a:srgbClr val="000000"/>
                </a:solidFill>
                <a:effectLst/>
                <a:uLnTx/>
                <a:uFillTx/>
                <a:latin typeface="Lucida Console" pitchFamily="49" charset="0"/>
              </a:rPr>
              <a:t> { </a:t>
            </a:r>
            <a:r>
              <a:rPr kumimoji="0" lang="en-GB" sz="1600" b="0" i="0" u="none" strike="noStrike" kern="0" cap="none" spc="0" normalizeH="0" baseline="0" noProof="0" dirty="0">
                <a:ln>
                  <a:noFill/>
                </a:ln>
                <a:solidFill>
                  <a:srgbClr val="0000C8"/>
                </a:solidFill>
                <a:effectLst/>
                <a:uLnTx/>
                <a:uFillTx/>
                <a:latin typeface="Lucida Console" pitchFamily="49" charset="0"/>
              </a:rPr>
              <a:t>return</a:t>
            </a:r>
            <a:r>
              <a:rPr kumimoji="0" lang="en-GB" sz="1600" b="0" i="0" u="none" strike="noStrike" kern="0" cap="none" spc="0" normalizeH="0" baseline="0" noProof="0" dirty="0">
                <a:ln>
                  <a:noFill/>
                </a:ln>
                <a:solidFill>
                  <a:srgbClr val="000000"/>
                </a:solidFill>
                <a:effectLst/>
                <a:uLnTx/>
                <a:uFillTx/>
                <a:latin typeface="Lucida Console" pitchFamily="49" charset="0"/>
              </a:rPr>
              <a:t> height * width;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p>
        </p:txBody>
      </p:sp>
    </p:spTree>
    <p:extLst>
      <p:ext uri="{BB962C8B-B14F-4D97-AF65-F5344CB8AC3E}">
        <p14:creationId xmlns:p14="http://schemas.microsoft.com/office/powerpoint/2010/main" val="425826738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Interface – Example</a:t>
            </a:r>
            <a:endParaRPr lang="en-GB" dirty="0"/>
          </a:p>
        </p:txBody>
      </p:sp>
      <p:sp>
        <p:nvSpPr>
          <p:cNvPr id="9" name="Rectangle 8"/>
          <p:cNvSpPr/>
          <p:nvPr/>
        </p:nvSpPr>
        <p:spPr>
          <a:xfrm>
            <a:off x="1068389" y="3333090"/>
            <a:ext cx="3783106" cy="923330"/>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interface</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GearBox</a:t>
            </a:r>
            <a:r>
              <a:rPr lang="en-GB" b="1" dirty="0">
                <a:solidFill>
                  <a:srgbClr val="000000"/>
                </a:solidFill>
                <a:latin typeface="Courier New" panose="02070309020205020404" pitchFamily="49" charset="0"/>
              </a:rPr>
              <a:t> {</a:t>
            </a:r>
          </a:p>
          <a:p>
            <a:r>
              <a:rPr lang="en-GB" b="1" dirty="0" smtClean="0">
                <a:solidFill>
                  <a:srgbClr val="7F0055"/>
                </a:solidFill>
                <a:latin typeface="Courier New" panose="02070309020205020404" pitchFamily="49" charset="0"/>
              </a:rPr>
              <a:t>	void</a:t>
            </a:r>
            <a:r>
              <a:rPr lang="en-GB" b="1" dirty="0" smtClean="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changeGear</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endParaRPr lang="en-GB" dirty="0"/>
          </a:p>
        </p:txBody>
      </p:sp>
      <p:sp>
        <p:nvSpPr>
          <p:cNvPr id="10" name="Rectangle 9"/>
          <p:cNvSpPr/>
          <p:nvPr/>
        </p:nvSpPr>
        <p:spPr>
          <a:xfrm>
            <a:off x="4851495" y="1855762"/>
            <a:ext cx="5767994" cy="1477328"/>
          </a:xfrm>
          <a:prstGeom prst="rect">
            <a:avLst/>
          </a:prstGeom>
          <a:solidFill>
            <a:schemeClr val="bg1">
              <a:lumMod val="95000"/>
            </a:schemeClr>
          </a:solidFill>
        </p:spPr>
        <p:txBody>
          <a:bodyPr wrap="square">
            <a:spAutoFit/>
          </a:bodyPr>
          <a:lstStyle/>
          <a:p>
            <a:r>
              <a:rPr lang="en-GB" b="1" smtClean="0">
                <a:solidFill>
                  <a:srgbClr val="7F0055"/>
                </a:solidFill>
                <a:latin typeface="Courier New" panose="02070309020205020404" pitchFamily="49" charset="0"/>
              </a:rPr>
              <a:t>class</a:t>
            </a:r>
            <a:r>
              <a:rPr lang="en-GB" b="1" smtClean="0">
                <a:solidFill>
                  <a:srgbClr val="000000"/>
                </a:solidFill>
                <a:latin typeface="Courier New" panose="02070309020205020404" pitchFamily="49" charset="0"/>
              </a:rPr>
              <a:t> ManualCar </a:t>
            </a:r>
            <a:r>
              <a:rPr lang="en-GB" b="1" smtClean="0">
                <a:solidFill>
                  <a:srgbClr val="7F0055"/>
                </a:solidFill>
                <a:latin typeface="Courier New" panose="02070309020205020404" pitchFamily="49" charset="0"/>
              </a:rPr>
              <a:t>implements</a:t>
            </a:r>
            <a:r>
              <a:rPr lang="en-GB" b="1" smtClean="0">
                <a:solidFill>
                  <a:srgbClr val="000000"/>
                </a:solidFill>
                <a:latin typeface="Courier New" panose="02070309020205020404" pitchFamily="49" charset="0"/>
              </a:rPr>
              <a:t> GearBox {</a:t>
            </a:r>
          </a:p>
          <a:p>
            <a:pPr lvl="1"/>
            <a:r>
              <a:rPr lang="en-GB" b="1" smtClean="0">
                <a:solidFill>
                  <a:srgbClr val="7F0055"/>
                </a:solidFill>
                <a:latin typeface="Courier New" panose="02070309020205020404" pitchFamily="49" charset="0"/>
              </a:rPr>
              <a:t>public</a:t>
            </a:r>
            <a:r>
              <a:rPr lang="en-GB" b="1" smtClean="0">
                <a:solidFill>
                  <a:srgbClr val="000000"/>
                </a:solidFill>
                <a:latin typeface="Courier New" panose="02070309020205020404" pitchFamily="49" charset="0"/>
              </a:rPr>
              <a:t> </a:t>
            </a:r>
            <a:r>
              <a:rPr lang="en-GB" b="1" smtClean="0">
                <a:solidFill>
                  <a:srgbClr val="7F0055"/>
                </a:solidFill>
                <a:latin typeface="Courier New" panose="02070309020205020404" pitchFamily="49" charset="0"/>
              </a:rPr>
              <a:t>void</a:t>
            </a:r>
            <a:r>
              <a:rPr lang="en-GB" b="1" smtClean="0">
                <a:solidFill>
                  <a:srgbClr val="000000"/>
                </a:solidFill>
                <a:latin typeface="Courier New" panose="02070309020205020404" pitchFamily="49" charset="0"/>
              </a:rPr>
              <a:t> changeGear(){</a:t>
            </a:r>
          </a:p>
          <a:p>
            <a:pPr lvl="1"/>
            <a:r>
              <a:rPr lang="en-GB" smtClean="0">
                <a:solidFill>
                  <a:srgbClr val="3F7F5F"/>
                </a:solidFill>
                <a:latin typeface="Courier New" panose="02070309020205020404" pitchFamily="49" charset="0"/>
              </a:rPr>
              <a:t>//change gear manually</a:t>
            </a:r>
          </a:p>
          <a:p>
            <a:pPr lvl="1"/>
            <a:r>
              <a:rPr lang="en-GB" smtClean="0">
                <a:solidFill>
                  <a:srgbClr val="000000"/>
                </a:solidFill>
                <a:latin typeface="Courier New" panose="02070309020205020404" pitchFamily="49" charset="0"/>
              </a:rPr>
              <a:t>}</a:t>
            </a:r>
          </a:p>
          <a:p>
            <a:r>
              <a:rPr lang="en-GB" smtClean="0">
                <a:solidFill>
                  <a:srgbClr val="000000"/>
                </a:solidFill>
                <a:latin typeface="Courier New" panose="02070309020205020404" pitchFamily="49" charset="0"/>
              </a:rPr>
              <a:t>}</a:t>
            </a:r>
            <a:endParaRPr lang="en-GB" dirty="0"/>
          </a:p>
        </p:txBody>
      </p:sp>
      <p:sp>
        <p:nvSpPr>
          <p:cNvPr id="11" name="Rectangle 10"/>
          <p:cNvSpPr/>
          <p:nvPr/>
        </p:nvSpPr>
        <p:spPr>
          <a:xfrm>
            <a:off x="4851495" y="4191471"/>
            <a:ext cx="5767994" cy="1477328"/>
          </a:xfrm>
          <a:prstGeom prst="rect">
            <a:avLst/>
          </a:prstGeom>
          <a:solidFill>
            <a:schemeClr val="bg1">
              <a:lumMod val="95000"/>
            </a:schemeClr>
          </a:solidFill>
        </p:spPr>
        <p:txBody>
          <a:bodyPr wrap="square">
            <a:spAutoFit/>
          </a:bodyPr>
          <a:lstStyle/>
          <a:p>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AutomaticCar</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implements</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GearBox</a:t>
            </a:r>
            <a:r>
              <a:rPr lang="en-GB" b="1" dirty="0">
                <a:solidFill>
                  <a:srgbClr val="000000"/>
                </a:solidFill>
                <a:latin typeface="Courier New" panose="02070309020205020404" pitchFamily="49" charset="0"/>
              </a:rPr>
              <a:t> {</a:t>
            </a:r>
          </a:p>
          <a:p>
            <a:pPr lvl="1"/>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changeGear</a:t>
            </a:r>
            <a:r>
              <a:rPr lang="en-GB" b="1" dirty="0">
                <a:solidFill>
                  <a:srgbClr val="000000"/>
                </a:solidFill>
                <a:latin typeface="Courier New" panose="02070309020205020404" pitchFamily="49" charset="0"/>
              </a:rPr>
              <a:t>(){</a:t>
            </a:r>
          </a:p>
          <a:p>
            <a:pPr lvl="1"/>
            <a:r>
              <a:rPr lang="en-GB" dirty="0">
                <a:solidFill>
                  <a:srgbClr val="000000"/>
                </a:solidFill>
                <a:latin typeface="Courier New" panose="02070309020205020404" pitchFamily="49" charset="0"/>
              </a:rPr>
              <a:t> </a:t>
            </a:r>
            <a:r>
              <a:rPr lang="en-GB" dirty="0">
                <a:solidFill>
                  <a:srgbClr val="3F7F5F"/>
                </a:solidFill>
                <a:latin typeface="Courier New" panose="02070309020205020404" pitchFamily="49" charset="0"/>
              </a:rPr>
              <a:t>//change gear automatically</a:t>
            </a:r>
          </a:p>
          <a:p>
            <a:pPr lvl="1"/>
            <a:r>
              <a:rPr lang="en-GB" dirty="0">
                <a:solidFill>
                  <a:srgbClr val="000000"/>
                </a:solidFill>
                <a:latin typeface="Courier New" panose="02070309020205020404" pitchFamily="49" charset="0"/>
              </a:rPr>
              <a:t> </a:t>
            </a:r>
            <a:r>
              <a:rPr lang="en-GB" dirty="0" smtClean="0">
                <a:solidFill>
                  <a:srgbClr val="000000"/>
                </a:solidFill>
                <a:latin typeface="Courier New" panose="02070309020205020404" pitchFamily="49" charset="0"/>
              </a:rPr>
              <a:t>}</a:t>
            </a:r>
          </a:p>
          <a:p>
            <a:r>
              <a:rPr lang="en-GB" dirty="0" smtClean="0">
                <a:solidFill>
                  <a:srgbClr val="000000"/>
                </a:solidFill>
                <a:latin typeface="Courier New" panose="02070309020205020404" pitchFamily="49" charset="0"/>
              </a:rPr>
              <a:t>}</a:t>
            </a:r>
            <a:endParaRPr lang="en-GB" dirty="0"/>
          </a:p>
        </p:txBody>
      </p:sp>
    </p:spTree>
    <p:extLst>
      <p:ext uri="{BB962C8B-B14F-4D97-AF65-F5344CB8AC3E}">
        <p14:creationId xmlns:p14="http://schemas.microsoft.com/office/powerpoint/2010/main" val="2577278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Scope</a:t>
            </a:r>
            <a:endParaRPr lang="en-GB" dirty="0"/>
          </a:p>
        </p:txBody>
      </p:sp>
      <p:sp>
        <p:nvSpPr>
          <p:cNvPr id="7" name="Text Placeholder 6"/>
          <p:cNvSpPr txBox="1">
            <a:spLocks/>
          </p:cNvSpPr>
          <p:nvPr/>
        </p:nvSpPr>
        <p:spPr>
          <a:xfrm>
            <a:off x="1762454"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smtClean="0">
                <a:latin typeface="+mj-lt"/>
              </a:rPr>
              <a:t>Class Level/Instance Scope</a:t>
            </a:r>
            <a:endParaRPr lang="en-GB" sz="1600" b="1" dirty="0">
              <a:latin typeface="+mj-lt"/>
            </a:endParaRPr>
          </a:p>
        </p:txBody>
      </p:sp>
      <p:sp>
        <p:nvSpPr>
          <p:cNvPr id="8" name="Text Placeholder 8"/>
          <p:cNvSpPr txBox="1">
            <a:spLocks/>
          </p:cNvSpPr>
          <p:nvPr/>
        </p:nvSpPr>
        <p:spPr>
          <a:xfrm>
            <a:off x="4644622"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smtClean="0">
                <a:latin typeface="+mj-lt"/>
              </a:rPr>
              <a:t>Method/Local Scope</a:t>
            </a:r>
            <a:endParaRPr lang="en-GB" sz="1400" b="1" dirty="0">
              <a:latin typeface="+mj-lt"/>
            </a:endParaRPr>
          </a:p>
        </p:txBody>
      </p:sp>
      <p:sp>
        <p:nvSpPr>
          <p:cNvPr id="9" name="Text Placeholder 10"/>
          <p:cNvSpPr txBox="1">
            <a:spLocks/>
          </p:cNvSpPr>
          <p:nvPr/>
        </p:nvSpPr>
        <p:spPr>
          <a:xfrm>
            <a:off x="7525691"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smtClean="0">
                <a:latin typeface="+mj-lt"/>
              </a:rPr>
              <a:t>Loop Scope</a:t>
            </a:r>
            <a:endParaRPr lang="en-GB" sz="1600" b="1" dirty="0">
              <a:latin typeface="+mj-lt"/>
            </a:endParaRPr>
          </a:p>
        </p:txBody>
      </p:sp>
      <p:sp>
        <p:nvSpPr>
          <p:cNvPr id="10" name="Text Placeholder 7"/>
          <p:cNvSpPr txBox="1">
            <a:spLocks/>
          </p:cNvSpPr>
          <p:nvPr/>
        </p:nvSpPr>
        <p:spPr>
          <a:xfrm>
            <a:off x="1762454" y="2390416"/>
            <a:ext cx="2550256" cy="3395242"/>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smtClean="0">
                <a:solidFill>
                  <a:schemeClr val="tx2"/>
                </a:solidFill>
                <a:latin typeface="+mn-lt"/>
              </a:rPr>
              <a:t>Variables that are referenceable throughout the entire class, these methods are inside the class but outside of methods.</a:t>
            </a:r>
          </a:p>
          <a:p>
            <a:endParaRPr lang="en-GB" sz="1600" dirty="0" smtClean="0">
              <a:solidFill>
                <a:schemeClr val="tx2"/>
              </a:solidFill>
              <a:latin typeface="+mn-lt"/>
            </a:endParaRPr>
          </a:p>
          <a:p>
            <a:r>
              <a:rPr lang="en-GB" sz="1600" dirty="0" smtClean="0">
                <a:solidFill>
                  <a:schemeClr val="tx2"/>
                </a:solidFill>
                <a:latin typeface="+mn-lt"/>
              </a:rPr>
              <a:t>Generally defined at the top of the class.</a:t>
            </a:r>
            <a:endParaRPr lang="en-GB" sz="1050" dirty="0"/>
          </a:p>
        </p:txBody>
      </p:sp>
      <p:sp>
        <p:nvSpPr>
          <p:cNvPr id="11" name="Text Placeholder 9"/>
          <p:cNvSpPr txBox="1">
            <a:spLocks/>
          </p:cNvSpPr>
          <p:nvPr/>
        </p:nvSpPr>
        <p:spPr>
          <a:xfrm>
            <a:off x="4644622" y="2390416"/>
            <a:ext cx="2550256" cy="2829977"/>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smtClean="0">
                <a:solidFill>
                  <a:schemeClr val="tx2"/>
                </a:solidFill>
                <a:latin typeface="+mn-lt"/>
              </a:rPr>
              <a:t>Variables that are temporary and (generally) only used in the method they are declared in.</a:t>
            </a:r>
          </a:p>
          <a:p>
            <a:r>
              <a:rPr lang="en-GB" sz="1600" dirty="0" smtClean="0">
                <a:solidFill>
                  <a:schemeClr val="tx2"/>
                </a:solidFill>
                <a:latin typeface="+mn-lt"/>
              </a:rPr>
              <a:t>As soon as the method ends all variables declared inside that method are no longer referenced too and cannot be accessed any more.</a:t>
            </a:r>
            <a:endParaRPr lang="en-GB" sz="1600" dirty="0">
              <a:solidFill>
                <a:schemeClr val="tx2"/>
              </a:solidFill>
              <a:latin typeface="+mn-lt"/>
            </a:endParaRPr>
          </a:p>
        </p:txBody>
      </p:sp>
      <p:sp>
        <p:nvSpPr>
          <p:cNvPr id="12" name="Text Placeholder 11"/>
          <p:cNvSpPr txBox="1">
            <a:spLocks/>
          </p:cNvSpPr>
          <p:nvPr/>
        </p:nvSpPr>
        <p:spPr>
          <a:xfrm>
            <a:off x="7525691" y="2390416"/>
            <a:ext cx="2550256" cy="1114425"/>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smtClean="0">
                <a:solidFill>
                  <a:schemeClr val="tx2"/>
                </a:solidFill>
                <a:latin typeface="+mn-lt"/>
              </a:rPr>
              <a:t>Variables that are declared inside a loop declaration, only accessible inside the loop and are lost after the loop is ended</a:t>
            </a:r>
            <a:endParaRPr lang="en-GB" sz="1600" dirty="0">
              <a:solidFill>
                <a:schemeClr val="tx2"/>
              </a:solidFill>
              <a:latin typeface="+mn-lt"/>
            </a:endParaRPr>
          </a:p>
        </p:txBody>
      </p:sp>
    </p:spTree>
    <p:extLst>
      <p:ext uri="{BB962C8B-B14F-4D97-AF65-F5344CB8AC3E}">
        <p14:creationId xmlns:p14="http://schemas.microsoft.com/office/powerpoint/2010/main" val="169177207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i="1" dirty="0" smtClean="0"/>
              <a:t>Surely I could just write the methods if they're appropriate?</a:t>
            </a:r>
          </a:p>
          <a:p>
            <a:r>
              <a:rPr lang="en-GB" i="1" dirty="0" smtClean="0"/>
              <a:t>Why do I need to create a separate class to then tell me I need to write them?</a:t>
            </a:r>
          </a:p>
          <a:p>
            <a:r>
              <a:rPr lang="en-GB" i="1" dirty="0" smtClean="0"/>
              <a:t>Isn’t this the opposite of code re-use?</a:t>
            </a:r>
          </a:p>
          <a:p>
            <a:endParaRPr lang="en-GB" i="1" dirty="0"/>
          </a:p>
          <a:p>
            <a:r>
              <a:rPr lang="en-GB" b="1" i="1" dirty="0" smtClean="0"/>
              <a:t>If the class has been written properly we know how we can use it based on the interfaces it implements.</a:t>
            </a:r>
            <a:endParaRPr lang="en-GB" b="1" i="1" dirty="0"/>
          </a:p>
        </p:txBody>
      </p:sp>
      <p:sp>
        <p:nvSpPr>
          <p:cNvPr id="4" name="Content Placeholder 3"/>
          <p:cNvSpPr>
            <a:spLocks noGrp="1"/>
          </p:cNvSpPr>
          <p:nvPr>
            <p:ph sz="quarter" idx="16"/>
          </p:nvPr>
        </p:nvSpPr>
        <p:spPr/>
        <p:txBody>
          <a:bodyPr/>
          <a:lstStyle/>
          <a:p>
            <a:r>
              <a:rPr lang="en-GB" b="1" dirty="0" smtClean="0"/>
              <a:t>Yes &amp; No </a:t>
            </a:r>
            <a:r>
              <a:rPr lang="en-GB" dirty="0" smtClean="0"/>
              <a:t>– Think of an electric outlet.</a:t>
            </a:r>
          </a:p>
          <a:p>
            <a:r>
              <a:rPr lang="en-GB" dirty="0" smtClean="0"/>
              <a:t>The interface for an electric outlet is exactly the same, 3 pins. (not strictly true but </a:t>
            </a:r>
            <a:r>
              <a:rPr lang="en-GB" dirty="0" err="1" smtClean="0"/>
              <a:t>shh</a:t>
            </a:r>
            <a:r>
              <a:rPr lang="en-GB" dirty="0" smtClean="0"/>
              <a:t>.)</a:t>
            </a:r>
          </a:p>
          <a:p>
            <a:r>
              <a:rPr lang="en-GB" dirty="0" smtClean="0"/>
              <a:t>Imagine a hypothetical interface called </a:t>
            </a:r>
            <a:r>
              <a:rPr lang="en-GB" i="1" dirty="0" smtClean="0"/>
              <a:t>Pluggable</a:t>
            </a:r>
            <a:r>
              <a:rPr lang="en-GB" dirty="0"/>
              <a:t> </a:t>
            </a:r>
            <a:r>
              <a:rPr lang="en-GB" dirty="0" smtClean="0"/>
              <a:t>, that means that it has a standard set of prongs that will plug into a standard outlet.</a:t>
            </a:r>
          </a:p>
          <a:p>
            <a:r>
              <a:rPr lang="en-GB" dirty="0" smtClean="0"/>
              <a:t>A Dog does not implement the </a:t>
            </a:r>
            <a:r>
              <a:rPr lang="en-GB" i="1" dirty="0" smtClean="0"/>
              <a:t>Pluggable</a:t>
            </a:r>
            <a:r>
              <a:rPr lang="en-GB" dirty="0" smtClean="0"/>
              <a:t> interface, so we know we cant plug a dog into an electrical outlet.</a:t>
            </a:r>
          </a:p>
          <a:p>
            <a:r>
              <a:rPr lang="en-GB" dirty="0" smtClean="0"/>
              <a:t>However a PS4 does implement the </a:t>
            </a:r>
            <a:r>
              <a:rPr lang="en-GB" i="1" dirty="0" smtClean="0"/>
              <a:t>Pluggable</a:t>
            </a:r>
            <a:r>
              <a:rPr lang="en-GB" dirty="0" smtClean="0"/>
              <a:t> interface, so we know we can plug it in.</a:t>
            </a:r>
          </a:p>
        </p:txBody>
      </p:sp>
      <p:sp>
        <p:nvSpPr>
          <p:cNvPr id="3" name="Title 2"/>
          <p:cNvSpPr>
            <a:spLocks noGrp="1"/>
          </p:cNvSpPr>
          <p:nvPr>
            <p:ph type="title"/>
          </p:nvPr>
        </p:nvSpPr>
        <p:spPr/>
        <p:txBody>
          <a:bodyPr>
            <a:normAutofit fontScale="90000"/>
          </a:bodyPr>
          <a:lstStyle/>
          <a:p>
            <a:r>
              <a:rPr lang="en-GB" dirty="0" smtClean="0"/>
              <a:t>Interface – What's the point?</a:t>
            </a:r>
            <a:endParaRPr lang="en-GB" dirty="0"/>
          </a:p>
        </p:txBody>
      </p:sp>
    </p:spTree>
    <p:extLst>
      <p:ext uri="{BB962C8B-B14F-4D97-AF65-F5344CB8AC3E}">
        <p14:creationId xmlns:p14="http://schemas.microsoft.com/office/powerpoint/2010/main" val="18784811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57200" indent="-457200">
              <a:buFont typeface="+mj-lt"/>
              <a:buAutoNum type="arabicPeriod"/>
            </a:pPr>
            <a:r>
              <a:rPr lang="en-GB" dirty="0" smtClean="0"/>
              <a:t>Encourages smart application design.</a:t>
            </a:r>
          </a:p>
          <a:p>
            <a:pPr marL="457200" indent="-457200">
              <a:buFont typeface="+mj-lt"/>
              <a:buAutoNum type="arabicPeriod"/>
            </a:pPr>
            <a:r>
              <a:rPr lang="en-GB" dirty="0" smtClean="0"/>
              <a:t>Promotes Readability</a:t>
            </a:r>
          </a:p>
          <a:p>
            <a:pPr marL="457200" indent="-457200">
              <a:buFont typeface="+mj-lt"/>
              <a:buAutoNum type="arabicPeriod"/>
            </a:pPr>
            <a:r>
              <a:rPr lang="en-GB" dirty="0" smtClean="0"/>
              <a:t>Promotes Maintainability</a:t>
            </a:r>
          </a:p>
          <a:p>
            <a:pPr marL="457200" indent="-457200">
              <a:buFont typeface="+mj-lt"/>
              <a:buAutoNum type="arabicPeriod"/>
            </a:pPr>
            <a:r>
              <a:rPr lang="en-GB" dirty="0" smtClean="0"/>
              <a:t>Allows flexibility </a:t>
            </a:r>
          </a:p>
          <a:p>
            <a:pPr marL="457200" indent="-457200">
              <a:buFont typeface="+mj-lt"/>
              <a:buAutoNum type="arabicPeriod"/>
            </a:pPr>
            <a:endParaRPr lang="en-GB" dirty="0"/>
          </a:p>
        </p:txBody>
      </p:sp>
      <p:sp>
        <p:nvSpPr>
          <p:cNvPr id="4" name="Content Placeholder 3"/>
          <p:cNvSpPr>
            <a:spLocks noGrp="1"/>
          </p:cNvSpPr>
          <p:nvPr>
            <p:ph sz="quarter" idx="16"/>
          </p:nvPr>
        </p:nvSpPr>
        <p:spPr/>
        <p:txBody>
          <a:bodyPr/>
          <a:lstStyle/>
          <a:p>
            <a:pPr>
              <a:spcBef>
                <a:spcPts val="0"/>
              </a:spcBef>
              <a:spcAft>
                <a:spcPts val="0"/>
              </a:spcAft>
              <a:buClrTx/>
              <a:defRPr/>
            </a:pPr>
            <a:r>
              <a:rPr lang="en-GB" dirty="0"/>
              <a:t>They will both have the same functionality </a:t>
            </a:r>
            <a:endParaRPr lang="en-GB" dirty="0" smtClean="0"/>
          </a:p>
          <a:p>
            <a:pPr>
              <a:spcBef>
                <a:spcPts val="0"/>
              </a:spcBef>
              <a:spcAft>
                <a:spcPts val="0"/>
              </a:spcAft>
              <a:buClrTx/>
              <a:defRPr/>
            </a:pPr>
            <a:r>
              <a:rPr lang="en-GB" dirty="0" smtClean="0"/>
              <a:t>However </a:t>
            </a:r>
            <a:r>
              <a:rPr lang="en-GB" dirty="0"/>
              <a:t>by declaring it in the first example you constrain yourself to only use methods in </a:t>
            </a:r>
            <a:r>
              <a:rPr lang="en-GB" dirty="0" err="1"/>
              <a:t>ArrayList</a:t>
            </a:r>
            <a:r>
              <a:rPr lang="en-GB" dirty="0"/>
              <a:t> that List templates </a:t>
            </a:r>
            <a:r>
              <a:rPr lang="en-GB" dirty="0" smtClean="0"/>
              <a:t>initially,</a:t>
            </a:r>
          </a:p>
          <a:p>
            <a:pPr>
              <a:spcBef>
                <a:spcPts val="0"/>
              </a:spcBef>
              <a:spcAft>
                <a:spcPts val="0"/>
              </a:spcAft>
              <a:buClrTx/>
              <a:defRPr/>
            </a:pPr>
            <a:r>
              <a:rPr lang="en-GB" dirty="0" smtClean="0"/>
              <a:t>So </a:t>
            </a:r>
            <a:r>
              <a:rPr lang="en-GB" dirty="0"/>
              <a:t>any extra methods that </a:t>
            </a:r>
            <a:r>
              <a:rPr lang="en-GB" dirty="0" err="1"/>
              <a:t>ArrayList</a:t>
            </a:r>
            <a:r>
              <a:rPr lang="en-GB" dirty="0"/>
              <a:t> offers that List does not have a template for you cannot </a:t>
            </a:r>
            <a:r>
              <a:rPr lang="en-GB" dirty="0" smtClean="0"/>
              <a:t>use</a:t>
            </a:r>
          </a:p>
          <a:p>
            <a:pPr>
              <a:spcBef>
                <a:spcPts val="0"/>
              </a:spcBef>
              <a:spcAft>
                <a:spcPts val="0"/>
              </a:spcAft>
              <a:buClrTx/>
              <a:defRPr/>
            </a:pPr>
            <a:r>
              <a:rPr lang="en-GB" dirty="0" smtClean="0"/>
              <a:t>However </a:t>
            </a:r>
            <a:r>
              <a:rPr lang="en-GB" dirty="0"/>
              <a:t>you can in the second example.</a:t>
            </a:r>
          </a:p>
          <a:p>
            <a:pPr marL="0" lvl="0" indent="0">
              <a:spcBef>
                <a:spcPts val="0"/>
              </a:spcBef>
              <a:spcAft>
                <a:spcPts val="0"/>
              </a:spcAft>
              <a:buClrTx/>
              <a:buNone/>
              <a:defRPr/>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smtClean="0"/>
              <a:t>Interface – What's the point?</a:t>
            </a:r>
            <a:endParaRPr lang="en-GB" dirty="0"/>
          </a:p>
        </p:txBody>
      </p:sp>
      <p:sp>
        <p:nvSpPr>
          <p:cNvPr id="5" name="Rectangle 4"/>
          <p:cNvSpPr/>
          <p:nvPr/>
        </p:nvSpPr>
        <p:spPr>
          <a:xfrm>
            <a:off x="1996059" y="5768514"/>
            <a:ext cx="8420682" cy="707886"/>
          </a:xfrm>
          <a:prstGeom prst="rect">
            <a:avLst/>
          </a:prstGeom>
          <a:solidFill>
            <a:schemeClr val="bg1">
              <a:lumMod val="95000"/>
            </a:schemeClr>
          </a:solidFill>
        </p:spPr>
        <p:txBody>
          <a:bodyPr wrap="square">
            <a:spAutoFit/>
          </a:bodyPr>
          <a:lstStyle/>
          <a:p>
            <a:r>
              <a:rPr lang="en-GB" sz="2000" dirty="0">
                <a:solidFill>
                  <a:srgbClr val="000000"/>
                </a:solidFill>
                <a:latin typeface="Courier New" panose="02070309020205020404" pitchFamily="49" charset="0"/>
              </a:rPr>
              <a:t>List&lt;String&gt; </a:t>
            </a:r>
            <a:r>
              <a:rPr lang="en-GB" sz="2000" dirty="0">
                <a:solidFill>
                  <a:srgbClr val="6A3E3E"/>
                </a:solidFill>
                <a:latin typeface="Courier New" panose="02070309020205020404" pitchFamily="49" charset="0"/>
              </a:rPr>
              <a:t>strings</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t>
            </a:r>
            <a:r>
              <a:rPr lang="en-GB" sz="2000" b="1" dirty="0" err="1">
                <a:solidFill>
                  <a:srgbClr val="000000"/>
                </a:solidFill>
                <a:latin typeface="Courier New" panose="02070309020205020404" pitchFamily="49" charset="0"/>
              </a:rPr>
              <a:t>ArrayList</a:t>
            </a:r>
            <a:r>
              <a:rPr lang="en-GB" sz="2000" b="1" dirty="0">
                <a:solidFill>
                  <a:srgbClr val="000000"/>
                </a:solidFill>
                <a:latin typeface="Courier New" panose="02070309020205020404" pitchFamily="49" charset="0"/>
              </a:rPr>
              <a:t>&lt;String&gt;();</a:t>
            </a:r>
          </a:p>
          <a:p>
            <a:r>
              <a:rPr lang="en-GB" sz="2000" dirty="0" err="1">
                <a:solidFill>
                  <a:srgbClr val="000000"/>
                </a:solidFill>
                <a:latin typeface="Courier New" panose="02070309020205020404" pitchFamily="49" charset="0"/>
              </a:rPr>
              <a:t>ArrayList</a:t>
            </a:r>
            <a:r>
              <a:rPr lang="en-GB" sz="2000" dirty="0">
                <a:solidFill>
                  <a:srgbClr val="000000"/>
                </a:solidFill>
                <a:latin typeface="Courier New" panose="02070309020205020404" pitchFamily="49" charset="0"/>
              </a:rPr>
              <a:t>&lt;String&gt; </a:t>
            </a:r>
            <a:r>
              <a:rPr lang="en-GB" sz="2000" dirty="0">
                <a:solidFill>
                  <a:srgbClr val="6A3E3E"/>
                </a:solidFill>
                <a:latin typeface="Courier New" panose="02070309020205020404" pitchFamily="49" charset="0"/>
              </a:rPr>
              <a:t>strings</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t>
            </a:r>
            <a:r>
              <a:rPr lang="en-GB" sz="2000" b="1" dirty="0" err="1">
                <a:solidFill>
                  <a:srgbClr val="000000"/>
                </a:solidFill>
                <a:latin typeface="Courier New" panose="02070309020205020404" pitchFamily="49" charset="0"/>
              </a:rPr>
              <a:t>ArrayList</a:t>
            </a:r>
            <a:r>
              <a:rPr lang="en-GB" sz="2000" b="1" dirty="0">
                <a:solidFill>
                  <a:srgbClr val="000000"/>
                </a:solidFill>
                <a:latin typeface="Courier New" panose="02070309020205020404" pitchFamily="49" charset="0"/>
              </a:rPr>
              <a:t>&lt;String&gt;();</a:t>
            </a:r>
            <a:endParaRPr lang="en-GB" sz="2000" dirty="0"/>
          </a:p>
        </p:txBody>
      </p:sp>
    </p:spTree>
    <p:extLst>
      <p:ext uri="{BB962C8B-B14F-4D97-AF65-F5344CB8AC3E}">
        <p14:creationId xmlns:p14="http://schemas.microsoft.com/office/powerpoint/2010/main" val="18626173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dirty="0" smtClean="0"/>
              <a:t>One of the major benefits of using interfaces is how you can link multiple seemingly unrelated objects together with them</a:t>
            </a:r>
          </a:p>
          <a:p>
            <a:endParaRPr lang="en-GB" sz="1800" dirty="0"/>
          </a:p>
          <a:p>
            <a:r>
              <a:rPr lang="en-GB" sz="1800" dirty="0" smtClean="0"/>
              <a:t>Take the two objects </a:t>
            </a:r>
            <a:r>
              <a:rPr lang="en-GB" sz="1800" b="1" dirty="0" smtClean="0"/>
              <a:t>Apple </a:t>
            </a:r>
            <a:r>
              <a:rPr lang="en-GB" sz="1800" dirty="0" smtClean="0"/>
              <a:t>and </a:t>
            </a:r>
            <a:r>
              <a:rPr lang="en-GB" sz="1800" b="1" dirty="0" smtClean="0"/>
              <a:t>Pen</a:t>
            </a:r>
            <a:r>
              <a:rPr lang="en-GB" sz="1800" dirty="0" smtClean="0"/>
              <a:t>. Nothing really related about them, can’t have a common parent class or anything. (Like Animal was)</a:t>
            </a:r>
            <a:endParaRPr lang="en-GB" sz="1800" dirty="0"/>
          </a:p>
          <a:p>
            <a:r>
              <a:rPr lang="en-GB" sz="1800" dirty="0" smtClean="0"/>
              <a:t>If we wanted to create a method that performs a similar function on both of them, we’d have to have one for each type. </a:t>
            </a:r>
          </a:p>
          <a:p>
            <a:endParaRPr lang="en-GB" sz="1800" dirty="0"/>
          </a:p>
          <a:p>
            <a:r>
              <a:rPr lang="en-GB" sz="1800" dirty="0" smtClean="0"/>
              <a:t>But with an interface, that could be the common factor!</a:t>
            </a:r>
          </a:p>
          <a:p>
            <a:endParaRPr lang="en-GB" sz="1800" dirty="0"/>
          </a:p>
        </p:txBody>
      </p:sp>
      <p:sp>
        <p:nvSpPr>
          <p:cNvPr id="3" name="Content Placeholder 2"/>
          <p:cNvSpPr>
            <a:spLocks noGrp="1"/>
          </p:cNvSpPr>
          <p:nvPr>
            <p:ph sz="quarter" idx="16"/>
          </p:nvPr>
        </p:nvSpPr>
        <p:spPr>
          <a:xfrm>
            <a:off x="6206400" y="1841894"/>
            <a:ext cx="5580000" cy="4722212"/>
          </a:xfrm>
          <a:solidFill>
            <a:schemeClr val="bg1">
              <a:lumMod val="95000"/>
            </a:schemeClr>
          </a:solidFill>
        </p:spPr>
        <p:txBody>
          <a:bodyPr/>
          <a:lstStyle/>
          <a:p>
            <a:pPr marL="0" indent="0">
              <a:buNone/>
            </a:pPr>
            <a:r>
              <a:rPr lang="en-GB" sz="1800" b="1" dirty="0" smtClean="0">
                <a:solidFill>
                  <a:srgbClr val="7F0055"/>
                </a:solidFill>
                <a:latin typeface="Courier New" panose="02070309020205020404" pitchFamily="49" charset="0"/>
              </a:rPr>
              <a:t>class</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Apple </a:t>
            </a: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400050" lvl="1" indent="0">
              <a:buNone/>
            </a:pPr>
            <a:r>
              <a:rPr lang="en-GB" b="1" dirty="0">
                <a:solidFill>
                  <a:srgbClr val="7F0055"/>
                </a:solidFill>
                <a:latin typeface="Courier New" panose="02070309020205020404" pitchFamily="49" charset="0"/>
              </a:rPr>
              <a:t>double</a:t>
            </a:r>
            <a:r>
              <a:rPr lang="en-GB" b="1" dirty="0">
                <a:solidFill>
                  <a:srgbClr val="000000"/>
                </a:solidFill>
                <a:latin typeface="Courier New" panose="02070309020205020404" pitchFamily="49" charset="0"/>
              </a:rPr>
              <a:t> </a:t>
            </a:r>
            <a:r>
              <a:rPr lang="en-GB" b="1" dirty="0">
                <a:solidFill>
                  <a:srgbClr val="0000C0"/>
                </a:solidFill>
                <a:latin typeface="Courier New" panose="02070309020205020404" pitchFamily="49" charset="0"/>
              </a:rPr>
              <a:t>weight</a:t>
            </a:r>
            <a:r>
              <a:rPr lang="en-GB" b="1" dirty="0">
                <a:solidFill>
                  <a:srgbClr val="000000"/>
                </a:solidFill>
                <a:latin typeface="Courier New" panose="02070309020205020404" pitchFamily="49" charset="0"/>
              </a:rPr>
              <a:t> = 40.3</a:t>
            </a:r>
            <a:r>
              <a:rPr lang="en-GB" b="1" dirty="0" smtClean="0">
                <a:solidFill>
                  <a:srgbClr val="000000"/>
                </a:solidFill>
                <a:latin typeface="Courier New" panose="02070309020205020404" pitchFamily="49" charset="0"/>
              </a:rPr>
              <a:t>;</a:t>
            </a:r>
            <a:endParaRPr lang="en-GB" b="1" dirty="0">
              <a:latin typeface="Courier New" panose="02070309020205020404" pitchFamily="49" charset="0"/>
            </a:endParaRPr>
          </a:p>
          <a:p>
            <a:pPr marL="400050" lvl="1" indent="0">
              <a:buNone/>
            </a:pPr>
            <a:r>
              <a:rPr lang="en-GB" b="1" dirty="0" smtClean="0">
                <a:solidFill>
                  <a:srgbClr val="7F0055"/>
                </a:solidFill>
                <a:latin typeface="Courier New" panose="02070309020205020404" pitchFamily="49" charset="0"/>
              </a:rPr>
              <a:t>public</a:t>
            </a:r>
            <a:r>
              <a:rPr lang="en-GB" b="1" dirty="0" smtClean="0">
                <a:solidFill>
                  <a:srgbClr val="000000"/>
                </a:solidFill>
                <a:latin typeface="Courier New" panose="02070309020205020404" pitchFamily="49" charset="0"/>
              </a:rPr>
              <a:t> </a:t>
            </a:r>
            <a:r>
              <a:rPr lang="en-GB" b="1" dirty="0" smtClean="0">
                <a:solidFill>
                  <a:srgbClr val="7F0055"/>
                </a:solidFill>
                <a:latin typeface="Courier New" panose="02070309020205020404" pitchFamily="49" charset="0"/>
              </a:rPr>
              <a:t>void</a:t>
            </a:r>
            <a:r>
              <a:rPr lang="en-GB" b="1" dirty="0" smtClean="0">
                <a:solidFill>
                  <a:srgbClr val="000000"/>
                </a:solidFill>
                <a:latin typeface="Courier New" panose="02070309020205020404" pitchFamily="49" charset="0"/>
              </a:rPr>
              <a:t> output() {</a:t>
            </a:r>
          </a:p>
          <a:p>
            <a:pPr marL="400050" lvl="1" indent="0">
              <a:buNone/>
            </a:pPr>
            <a:r>
              <a:rPr lang="en-GB" b="1" dirty="0" smtClean="0">
                <a:solidFill>
                  <a:srgbClr val="000000"/>
                </a:solidFill>
                <a:latin typeface="Courier New" panose="02070309020205020404" pitchFamily="49" charset="0"/>
              </a:rPr>
              <a:t>	System.</a:t>
            </a:r>
            <a:r>
              <a:rPr lang="en-GB" b="1" i="1" dirty="0" smtClean="0">
                <a:solidFill>
                  <a:srgbClr val="0000C0"/>
                </a:solidFill>
                <a:latin typeface="Courier New" panose="02070309020205020404" pitchFamily="49" charset="0"/>
              </a:rPr>
              <a:t>out</a:t>
            </a:r>
            <a:r>
              <a:rPr lang="en-GB" b="1" i="1" dirty="0" smtClean="0">
                <a:solidFill>
                  <a:srgbClr val="000000"/>
                </a:solidFill>
                <a:latin typeface="Courier New" panose="02070309020205020404" pitchFamily="49" charset="0"/>
              </a:rPr>
              <a:t>.println(</a:t>
            </a:r>
            <a:r>
              <a:rPr lang="en-GB" b="1" i="1" dirty="0" smtClean="0">
                <a:solidFill>
                  <a:srgbClr val="0000C0"/>
                </a:solidFill>
                <a:latin typeface="Courier New" panose="02070309020205020404" pitchFamily="49" charset="0"/>
              </a:rPr>
              <a:t>weight</a:t>
            </a:r>
            <a:r>
              <a:rPr lang="en-GB" b="1" i="1" dirty="0" smtClean="0">
                <a:solidFill>
                  <a:srgbClr val="000000"/>
                </a:solidFill>
                <a:latin typeface="Courier New" panose="02070309020205020404" pitchFamily="49" charset="0"/>
              </a:rPr>
              <a:t>);</a:t>
            </a:r>
          </a:p>
          <a:p>
            <a:pPr marL="400050" lvl="1" indent="0">
              <a:buNone/>
            </a:pPr>
            <a:r>
              <a:rPr lang="en-GB" b="1" dirty="0" smtClean="0">
                <a:solidFill>
                  <a:srgbClr val="000000"/>
                </a:solidFill>
                <a:latin typeface="Courier New" panose="02070309020205020404" pitchFamily="49" charset="0"/>
              </a:rPr>
              <a:t>}</a:t>
            </a:r>
          </a:p>
          <a:p>
            <a:pPr marL="0" indent="0">
              <a:buNone/>
            </a:pP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class</a:t>
            </a:r>
            <a:r>
              <a:rPr lang="en-GB" sz="1800" b="1" dirty="0">
                <a:solidFill>
                  <a:srgbClr val="000000"/>
                </a:solidFill>
                <a:latin typeface="Courier New" panose="02070309020205020404" pitchFamily="49" charset="0"/>
              </a:rPr>
              <a:t> Pen </a:t>
            </a: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400050" lvl="1" indent="0">
              <a:buNone/>
            </a:pPr>
            <a:r>
              <a:rPr lang="en-GB" b="1" dirty="0">
                <a:solidFill>
                  <a:srgbClr val="000000"/>
                </a:solidFill>
                <a:latin typeface="Courier New" panose="02070309020205020404" pitchFamily="49" charset="0"/>
              </a:rPr>
              <a:t>String </a:t>
            </a:r>
            <a:r>
              <a:rPr lang="en-GB" b="1" dirty="0">
                <a:solidFill>
                  <a:srgbClr val="0000C0"/>
                </a:solidFill>
                <a:latin typeface="Courier New" panose="02070309020205020404" pitchFamily="49" charset="0"/>
              </a:rPr>
              <a:t>brand</a:t>
            </a:r>
            <a:r>
              <a:rPr lang="en-GB" b="1" dirty="0">
                <a:solidFill>
                  <a:srgbClr val="000000"/>
                </a:solidFill>
                <a:latin typeface="Courier New" panose="02070309020205020404" pitchFamily="49" charset="0"/>
              </a:rPr>
              <a:t> = </a:t>
            </a:r>
            <a:r>
              <a:rPr lang="en-GB" b="1" dirty="0">
                <a:solidFill>
                  <a:srgbClr val="2A00FF"/>
                </a:solidFill>
                <a:latin typeface="Courier New" panose="02070309020205020404" pitchFamily="49" charset="0"/>
              </a:rPr>
              <a:t>"</a:t>
            </a:r>
            <a:r>
              <a:rPr lang="en-GB" b="1" dirty="0" err="1">
                <a:solidFill>
                  <a:srgbClr val="2A00FF"/>
                </a:solidFill>
                <a:latin typeface="Courier New" panose="02070309020205020404" pitchFamily="49" charset="0"/>
              </a:rPr>
              <a:t>Byro</a:t>
            </a:r>
            <a:r>
              <a:rPr lang="en-GB" b="1" dirty="0" smtClean="0">
                <a:solidFill>
                  <a:srgbClr val="2A00FF"/>
                </a:solidFill>
                <a:latin typeface="Courier New" panose="02070309020205020404" pitchFamily="49" charset="0"/>
              </a:rPr>
              <a:t>"</a:t>
            </a:r>
            <a:r>
              <a:rPr lang="en-GB" b="1" dirty="0" smtClean="0">
                <a:solidFill>
                  <a:srgbClr val="000000"/>
                </a:solidFill>
                <a:latin typeface="Courier New" panose="02070309020205020404" pitchFamily="49" charset="0"/>
              </a:rPr>
              <a:t>;</a:t>
            </a:r>
            <a:endParaRPr lang="en-GB" b="1" dirty="0">
              <a:latin typeface="Courier New" panose="02070309020205020404" pitchFamily="49" charset="0"/>
            </a:endParaRPr>
          </a:p>
          <a:p>
            <a:pPr marL="400050" lvl="1" indent="0">
              <a:buNone/>
            </a:pPr>
            <a:r>
              <a:rPr lang="en-GB" b="1" dirty="0" smtClean="0">
                <a:solidFill>
                  <a:srgbClr val="7F0055"/>
                </a:solidFill>
                <a:latin typeface="Courier New" panose="02070309020205020404" pitchFamily="49" charset="0"/>
              </a:rPr>
              <a:t>public</a:t>
            </a:r>
            <a:r>
              <a:rPr lang="en-GB" b="1" dirty="0" smtClean="0">
                <a:solidFill>
                  <a:srgbClr val="000000"/>
                </a:solidFill>
                <a:latin typeface="Courier New" panose="02070309020205020404" pitchFamily="49" charset="0"/>
              </a:rPr>
              <a:t> </a:t>
            </a:r>
            <a:r>
              <a:rPr lang="en-GB" b="1" dirty="0" smtClean="0">
                <a:solidFill>
                  <a:srgbClr val="7F0055"/>
                </a:solidFill>
                <a:latin typeface="Courier New" panose="02070309020205020404" pitchFamily="49" charset="0"/>
              </a:rPr>
              <a:t>void</a:t>
            </a:r>
            <a:r>
              <a:rPr lang="en-GB" b="1" dirty="0" smtClean="0">
                <a:solidFill>
                  <a:srgbClr val="000000"/>
                </a:solidFill>
                <a:latin typeface="Courier New" panose="02070309020205020404" pitchFamily="49" charset="0"/>
              </a:rPr>
              <a:t> output() {</a:t>
            </a:r>
          </a:p>
          <a:p>
            <a:pPr marL="400050" lvl="1" indent="0">
              <a:buNone/>
            </a:pPr>
            <a:r>
              <a:rPr lang="en-GB" b="1" dirty="0" smtClean="0">
                <a:solidFill>
                  <a:srgbClr val="000000"/>
                </a:solidFill>
                <a:latin typeface="Courier New" panose="02070309020205020404" pitchFamily="49" charset="0"/>
              </a:rPr>
              <a:t>	System.</a:t>
            </a:r>
            <a:r>
              <a:rPr lang="en-GB" b="1" i="1" dirty="0" smtClean="0">
                <a:solidFill>
                  <a:srgbClr val="0000C0"/>
                </a:solidFill>
                <a:latin typeface="Courier New" panose="02070309020205020404" pitchFamily="49" charset="0"/>
              </a:rPr>
              <a:t>out</a:t>
            </a:r>
            <a:r>
              <a:rPr lang="en-GB" b="1" i="1" dirty="0" smtClean="0">
                <a:solidFill>
                  <a:srgbClr val="000000"/>
                </a:solidFill>
                <a:latin typeface="Courier New" panose="02070309020205020404" pitchFamily="49" charset="0"/>
              </a:rPr>
              <a:t>.println(</a:t>
            </a:r>
            <a:r>
              <a:rPr lang="en-GB" b="1" i="1" dirty="0" smtClean="0">
                <a:solidFill>
                  <a:srgbClr val="0000C0"/>
                </a:solidFill>
                <a:latin typeface="Courier New" panose="02070309020205020404" pitchFamily="49" charset="0"/>
              </a:rPr>
              <a:t>brand</a:t>
            </a:r>
            <a:r>
              <a:rPr lang="en-GB" b="1" i="1" dirty="0" smtClean="0">
                <a:solidFill>
                  <a:srgbClr val="000000"/>
                </a:solidFill>
                <a:latin typeface="Courier New" panose="02070309020205020404" pitchFamily="49" charset="0"/>
              </a:rPr>
              <a:t>);</a:t>
            </a:r>
          </a:p>
          <a:p>
            <a:pPr marL="400050" lvl="1" indent="0">
              <a:buNone/>
            </a:pPr>
            <a:r>
              <a:rPr lang="en-GB" b="1" dirty="0" smtClean="0">
                <a:solidFill>
                  <a:srgbClr val="000000"/>
                </a:solidFill>
                <a:latin typeface="Courier New" panose="02070309020205020404" pitchFamily="49" charset="0"/>
              </a:rPr>
              <a:t>}</a:t>
            </a:r>
          </a:p>
          <a:p>
            <a:pPr marL="0" indent="0">
              <a:buNone/>
            </a:pPr>
            <a:r>
              <a:rPr lang="en-GB" sz="1800" b="1" dirty="0" smtClean="0">
                <a:solidFill>
                  <a:srgbClr val="000000"/>
                </a:solidFill>
                <a:latin typeface="Courier New" panose="02070309020205020404" pitchFamily="49" charset="0"/>
              </a:rPr>
              <a:t>}</a:t>
            </a:r>
            <a:endParaRPr lang="en-GB" sz="1800" b="1" dirty="0"/>
          </a:p>
        </p:txBody>
      </p:sp>
      <p:sp>
        <p:nvSpPr>
          <p:cNvPr id="4" name="Title 3"/>
          <p:cNvSpPr>
            <a:spLocks noGrp="1"/>
          </p:cNvSpPr>
          <p:nvPr>
            <p:ph type="title"/>
          </p:nvPr>
        </p:nvSpPr>
        <p:spPr/>
        <p:txBody>
          <a:bodyPr>
            <a:normAutofit fontScale="90000"/>
          </a:bodyPr>
          <a:lstStyle/>
          <a:p>
            <a:r>
              <a:rPr lang="en-GB" dirty="0" smtClean="0"/>
              <a:t>Interface – Benefits of coding to an interface</a:t>
            </a:r>
            <a:endParaRPr lang="en-GB" dirty="0"/>
          </a:p>
        </p:txBody>
      </p:sp>
    </p:spTree>
    <p:extLst>
      <p:ext uri="{BB962C8B-B14F-4D97-AF65-F5344CB8AC3E}">
        <p14:creationId xmlns:p14="http://schemas.microsoft.com/office/powerpoint/2010/main" val="153855958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2852930"/>
            <a:ext cx="5580000" cy="3623470"/>
          </a:xfrm>
        </p:spPr>
        <p:txBody>
          <a:bodyPr/>
          <a:lstStyle/>
          <a:p>
            <a:r>
              <a:rPr lang="en-GB" dirty="0" smtClean="0"/>
              <a:t>Now that this method is in an interface, and our classes are implementing that interface, they have some sort of contract they are both adhering too.</a:t>
            </a:r>
          </a:p>
          <a:p>
            <a:r>
              <a:rPr lang="en-GB" dirty="0" smtClean="0"/>
              <a:t>We can use this as our common factor!</a:t>
            </a:r>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1600" b="1" dirty="0" smtClean="0">
                <a:solidFill>
                  <a:srgbClr val="7F0055"/>
                </a:solidFill>
                <a:latin typeface="Courier New" panose="02070309020205020404" pitchFamily="49" charset="0"/>
              </a:rPr>
              <a:t>class</a:t>
            </a:r>
            <a:r>
              <a:rPr lang="en-GB" sz="1600" b="1" dirty="0" smtClean="0">
                <a:solidFill>
                  <a:srgbClr val="000000"/>
                </a:solidFill>
                <a:latin typeface="Courier New" panose="02070309020205020404" pitchFamily="49" charset="0"/>
              </a:rPr>
              <a:t> Apple </a:t>
            </a:r>
            <a:r>
              <a:rPr lang="en-GB" sz="1600" b="1" dirty="0" smtClean="0">
                <a:solidFill>
                  <a:srgbClr val="7F0055"/>
                </a:solidFill>
                <a:latin typeface="Courier New" panose="02070309020205020404" pitchFamily="49" charset="0"/>
              </a:rPr>
              <a:t>implements</a:t>
            </a:r>
            <a:r>
              <a:rPr lang="en-GB" sz="1600" b="1" dirty="0" smtClean="0">
                <a:solidFill>
                  <a:srgbClr val="000000"/>
                </a:solidFill>
                <a:latin typeface="Courier New" panose="02070309020205020404" pitchFamily="49" charset="0"/>
              </a:rPr>
              <a:t> Info {</a:t>
            </a:r>
          </a:p>
          <a:p>
            <a:pPr marL="0" indent="0">
              <a:buNone/>
            </a:pPr>
            <a:r>
              <a:rPr lang="en-GB" sz="1600" b="1" dirty="0" smtClean="0">
                <a:solidFill>
                  <a:srgbClr val="7F0055"/>
                </a:solidFill>
                <a:latin typeface="Courier New" panose="02070309020205020404" pitchFamily="49" charset="0"/>
              </a:rPr>
              <a:t>   double</a:t>
            </a:r>
            <a:r>
              <a:rPr lang="en-GB" sz="1600" b="1" dirty="0" smtClean="0">
                <a:solidFill>
                  <a:srgbClr val="000000"/>
                </a:solidFill>
                <a:latin typeface="Courier New" panose="02070309020205020404" pitchFamily="49" charset="0"/>
              </a:rPr>
              <a:t> </a:t>
            </a:r>
            <a:r>
              <a:rPr lang="en-GB" sz="1600" b="1" dirty="0" smtClean="0">
                <a:solidFill>
                  <a:srgbClr val="0000C0"/>
                </a:solidFill>
                <a:latin typeface="Courier New" panose="02070309020205020404" pitchFamily="49" charset="0"/>
              </a:rPr>
              <a:t>weight</a:t>
            </a:r>
            <a:r>
              <a:rPr lang="en-GB" sz="1600" b="1" dirty="0" smtClean="0">
                <a:solidFill>
                  <a:srgbClr val="000000"/>
                </a:solidFill>
                <a:latin typeface="Courier New" panose="02070309020205020404" pitchFamily="49" charset="0"/>
              </a:rPr>
              <a:t> = 40.3;</a:t>
            </a:r>
            <a:endParaRPr lang="en-GB" sz="1600" b="1" dirty="0" smtClean="0">
              <a:latin typeface="Courier New" panose="02070309020205020404" pitchFamily="49" charset="0"/>
            </a:endParaRPr>
          </a:p>
          <a:p>
            <a:pPr marL="400050" lvl="1" indent="0">
              <a:buNone/>
            </a:pPr>
            <a:r>
              <a:rPr lang="en-GB" sz="1600" b="1" dirty="0" smtClean="0">
                <a:solidFill>
                  <a:srgbClr val="7F0055"/>
                </a:solidFill>
                <a:latin typeface="Courier New" panose="02070309020205020404" pitchFamily="49" charset="0"/>
              </a:rPr>
              <a:t>public</a:t>
            </a:r>
            <a:r>
              <a:rPr lang="en-GB" sz="1600" b="1" dirty="0" smtClean="0">
                <a:solidFill>
                  <a:srgbClr val="000000"/>
                </a:solidFill>
                <a:latin typeface="Courier New" panose="02070309020205020404" pitchFamily="49" charset="0"/>
              </a:rPr>
              <a:t> </a:t>
            </a:r>
            <a:r>
              <a:rPr lang="en-GB" sz="1600" b="1" dirty="0" smtClean="0">
                <a:solidFill>
                  <a:srgbClr val="7F0055"/>
                </a:solidFill>
                <a:latin typeface="Courier New" panose="02070309020205020404" pitchFamily="49" charset="0"/>
              </a:rPr>
              <a:t>void</a:t>
            </a:r>
            <a:r>
              <a:rPr lang="en-GB" sz="1600" b="1" dirty="0" smtClean="0">
                <a:solidFill>
                  <a:srgbClr val="000000"/>
                </a:solidFill>
                <a:latin typeface="Courier New" panose="02070309020205020404" pitchFamily="49" charset="0"/>
              </a:rPr>
              <a:t> output() {</a:t>
            </a:r>
          </a:p>
          <a:p>
            <a:pPr marL="400050" lvl="1" indent="0">
              <a:buNone/>
            </a:pPr>
            <a:r>
              <a:rPr lang="en-GB" sz="1600" b="1" dirty="0" smtClean="0">
                <a:solidFill>
                  <a:srgbClr val="000000"/>
                </a:solidFill>
                <a:highlight>
                  <a:srgbClr val="D4D4D4"/>
                </a:highlight>
                <a:latin typeface="Courier New" panose="02070309020205020404" pitchFamily="49" charset="0"/>
              </a:rPr>
              <a:t>	System.</a:t>
            </a:r>
            <a:r>
              <a:rPr lang="en-GB" sz="1600" b="1" i="1" dirty="0" smtClean="0">
                <a:solidFill>
                  <a:srgbClr val="0000C0"/>
                </a:solidFill>
                <a:highlight>
                  <a:srgbClr val="D4D4D4"/>
                </a:highlight>
                <a:latin typeface="Courier New" panose="02070309020205020404" pitchFamily="49" charset="0"/>
              </a:rPr>
              <a:t>out</a:t>
            </a:r>
            <a:r>
              <a:rPr lang="en-GB" sz="1600" b="1" i="1" dirty="0" smtClean="0">
                <a:solidFill>
                  <a:srgbClr val="000000"/>
                </a:solidFill>
                <a:highlight>
                  <a:srgbClr val="D4D4D4"/>
                </a:highlight>
                <a:latin typeface="Courier New" panose="02070309020205020404" pitchFamily="49" charset="0"/>
              </a:rPr>
              <a:t>.println(</a:t>
            </a:r>
            <a:r>
              <a:rPr lang="en-GB" sz="1600" b="1" i="1" dirty="0" smtClean="0">
                <a:solidFill>
                  <a:srgbClr val="0000C0"/>
                </a:solidFill>
                <a:highlight>
                  <a:srgbClr val="D4D4D4"/>
                </a:highlight>
                <a:latin typeface="Courier New" panose="02070309020205020404" pitchFamily="49" charset="0"/>
              </a:rPr>
              <a:t>weight</a:t>
            </a:r>
            <a:r>
              <a:rPr lang="en-GB" sz="1600" b="1" i="1" dirty="0" smtClean="0">
                <a:solidFill>
                  <a:srgbClr val="000000"/>
                </a:solidFill>
                <a:highlight>
                  <a:srgbClr val="D4D4D4"/>
                </a:highlight>
                <a:latin typeface="Courier New" panose="02070309020205020404" pitchFamily="49" charset="0"/>
              </a:rPr>
              <a:t>);</a:t>
            </a:r>
          </a:p>
          <a:p>
            <a:pPr marL="400050" lvl="1" indent="0">
              <a:buNone/>
            </a:pPr>
            <a:r>
              <a:rPr lang="en-GB" sz="1600" b="1" dirty="0" smtClean="0">
                <a:solidFill>
                  <a:srgbClr val="000000"/>
                </a:solidFill>
                <a:latin typeface="Courier New" panose="02070309020205020404" pitchFamily="49" charset="0"/>
              </a:rPr>
              <a:t>}</a:t>
            </a:r>
          </a:p>
          <a:p>
            <a:pPr marL="0" indent="0">
              <a:buNone/>
            </a:pPr>
            <a:r>
              <a:rPr lang="en-GB" sz="1600" b="1" dirty="0" smtClean="0">
                <a:solidFill>
                  <a:srgbClr val="000000"/>
                </a:solidFill>
                <a:latin typeface="Courier New" panose="02070309020205020404" pitchFamily="49" charset="0"/>
              </a:rPr>
              <a:t>}</a:t>
            </a:r>
          </a:p>
          <a:p>
            <a:pPr marL="0" indent="0">
              <a:buNone/>
            </a:pPr>
            <a:r>
              <a:rPr lang="en-GB" sz="1600" b="1" dirty="0" smtClean="0">
                <a:solidFill>
                  <a:srgbClr val="7F0055"/>
                </a:solidFill>
                <a:latin typeface="Courier New" panose="02070309020205020404" pitchFamily="49" charset="0"/>
              </a:rPr>
              <a:t>class</a:t>
            </a:r>
            <a:r>
              <a:rPr lang="en-GB" sz="1600" b="1" dirty="0" smtClean="0">
                <a:solidFill>
                  <a:srgbClr val="000000"/>
                </a:solidFill>
                <a:latin typeface="Courier New" panose="02070309020205020404" pitchFamily="49" charset="0"/>
              </a:rPr>
              <a:t> Pen </a:t>
            </a:r>
            <a:r>
              <a:rPr lang="en-GB" sz="1600" b="1" dirty="0" smtClean="0">
                <a:solidFill>
                  <a:srgbClr val="7F0055"/>
                </a:solidFill>
                <a:latin typeface="Courier New" panose="02070309020205020404" pitchFamily="49" charset="0"/>
              </a:rPr>
              <a:t>implements</a:t>
            </a:r>
            <a:r>
              <a:rPr lang="en-GB" sz="1600" b="1" dirty="0" smtClean="0">
                <a:solidFill>
                  <a:srgbClr val="000000"/>
                </a:solidFill>
                <a:latin typeface="Courier New" panose="02070309020205020404" pitchFamily="49" charset="0"/>
              </a:rPr>
              <a:t> Info {		</a:t>
            </a:r>
          </a:p>
          <a:p>
            <a:pPr marL="400050" lvl="1" indent="0">
              <a:buNone/>
            </a:pPr>
            <a:r>
              <a:rPr lang="en-GB" sz="1600" b="1" dirty="0" smtClean="0">
                <a:solidFill>
                  <a:srgbClr val="000000"/>
                </a:solidFill>
                <a:latin typeface="Courier New" panose="02070309020205020404" pitchFamily="49" charset="0"/>
              </a:rPr>
              <a:t>String </a:t>
            </a:r>
            <a:r>
              <a:rPr lang="en-GB" sz="1600" b="1" dirty="0" smtClean="0">
                <a:solidFill>
                  <a:srgbClr val="0000C0"/>
                </a:solidFill>
                <a:latin typeface="Courier New" panose="02070309020205020404" pitchFamily="49" charset="0"/>
              </a:rPr>
              <a:t>brand</a:t>
            </a:r>
            <a:r>
              <a:rPr lang="en-GB" sz="1600" b="1" dirty="0" smtClean="0">
                <a:solidFill>
                  <a:srgbClr val="000000"/>
                </a:solidFill>
                <a:latin typeface="Courier New" panose="02070309020205020404" pitchFamily="49" charset="0"/>
              </a:rPr>
              <a:t> = </a:t>
            </a:r>
            <a:r>
              <a:rPr lang="en-GB" sz="1600" b="1" dirty="0" smtClean="0">
                <a:solidFill>
                  <a:srgbClr val="2A00FF"/>
                </a:solidFill>
                <a:latin typeface="Courier New" panose="02070309020205020404" pitchFamily="49" charset="0"/>
              </a:rPr>
              <a:t>"</a:t>
            </a:r>
            <a:r>
              <a:rPr lang="en-GB" sz="1600" b="1" dirty="0" err="1" smtClean="0">
                <a:solidFill>
                  <a:srgbClr val="2A00FF"/>
                </a:solidFill>
                <a:latin typeface="Courier New" panose="02070309020205020404" pitchFamily="49" charset="0"/>
              </a:rPr>
              <a:t>Byro</a:t>
            </a:r>
            <a:r>
              <a:rPr lang="en-GB" sz="1600" b="1" dirty="0" smtClean="0">
                <a:solidFill>
                  <a:srgbClr val="2A00FF"/>
                </a:solidFill>
                <a:latin typeface="Courier New" panose="02070309020205020404" pitchFamily="49" charset="0"/>
              </a:rPr>
              <a:t>"</a:t>
            </a:r>
            <a:r>
              <a:rPr lang="en-GB" sz="1600" b="1" dirty="0" smtClean="0">
                <a:solidFill>
                  <a:srgbClr val="000000"/>
                </a:solidFill>
                <a:latin typeface="Courier New" panose="02070309020205020404" pitchFamily="49" charset="0"/>
              </a:rPr>
              <a:t>;</a:t>
            </a:r>
            <a:endParaRPr lang="en-GB" sz="1600" b="1" dirty="0" smtClean="0">
              <a:latin typeface="Courier New" panose="02070309020205020404" pitchFamily="49" charset="0"/>
            </a:endParaRPr>
          </a:p>
          <a:p>
            <a:pPr marL="400050" lvl="1" indent="0">
              <a:buNone/>
            </a:pPr>
            <a:r>
              <a:rPr lang="en-GB" sz="1600" b="1" dirty="0" smtClean="0">
                <a:solidFill>
                  <a:srgbClr val="7F0055"/>
                </a:solidFill>
                <a:latin typeface="Courier New" panose="02070309020205020404" pitchFamily="49" charset="0"/>
              </a:rPr>
              <a:t>public</a:t>
            </a:r>
            <a:r>
              <a:rPr lang="en-GB" sz="1600" b="1" dirty="0" smtClean="0">
                <a:solidFill>
                  <a:srgbClr val="000000"/>
                </a:solidFill>
                <a:latin typeface="Courier New" panose="02070309020205020404" pitchFamily="49" charset="0"/>
              </a:rPr>
              <a:t> </a:t>
            </a:r>
            <a:r>
              <a:rPr lang="en-GB" sz="1600" b="1" dirty="0" smtClean="0">
                <a:solidFill>
                  <a:srgbClr val="7F0055"/>
                </a:solidFill>
                <a:latin typeface="Courier New" panose="02070309020205020404" pitchFamily="49" charset="0"/>
              </a:rPr>
              <a:t>void</a:t>
            </a:r>
            <a:r>
              <a:rPr lang="en-GB" sz="1600" b="1" dirty="0" smtClean="0">
                <a:solidFill>
                  <a:srgbClr val="000000"/>
                </a:solidFill>
                <a:latin typeface="Courier New" panose="02070309020205020404" pitchFamily="49" charset="0"/>
              </a:rPr>
              <a:t> output() {</a:t>
            </a:r>
          </a:p>
          <a:p>
            <a:pPr marL="400050" lvl="1" indent="0">
              <a:buNone/>
            </a:pPr>
            <a:r>
              <a:rPr lang="en-GB" sz="1600" b="1" dirty="0" smtClean="0">
                <a:solidFill>
                  <a:srgbClr val="000000"/>
                </a:solidFill>
                <a:highlight>
                  <a:srgbClr val="D4D4D4"/>
                </a:highlight>
                <a:latin typeface="Courier New" panose="02070309020205020404" pitchFamily="49" charset="0"/>
              </a:rPr>
              <a:t>	System.</a:t>
            </a:r>
            <a:r>
              <a:rPr lang="en-GB" sz="1600" b="1" i="1" dirty="0" smtClean="0">
                <a:solidFill>
                  <a:srgbClr val="0000C0"/>
                </a:solidFill>
                <a:highlight>
                  <a:srgbClr val="D4D4D4"/>
                </a:highlight>
                <a:latin typeface="Courier New" panose="02070309020205020404" pitchFamily="49" charset="0"/>
              </a:rPr>
              <a:t>out</a:t>
            </a:r>
            <a:r>
              <a:rPr lang="en-GB" sz="1600" b="1" i="1" dirty="0" smtClean="0">
                <a:solidFill>
                  <a:srgbClr val="000000"/>
                </a:solidFill>
                <a:highlight>
                  <a:srgbClr val="D4D4D4"/>
                </a:highlight>
                <a:latin typeface="Courier New" panose="02070309020205020404" pitchFamily="49" charset="0"/>
              </a:rPr>
              <a:t>.println(</a:t>
            </a:r>
            <a:r>
              <a:rPr lang="en-GB" sz="1600" b="1" i="1" dirty="0" smtClean="0">
                <a:solidFill>
                  <a:srgbClr val="0000C0"/>
                </a:solidFill>
                <a:highlight>
                  <a:srgbClr val="D4D4D4"/>
                </a:highlight>
                <a:latin typeface="Courier New" panose="02070309020205020404" pitchFamily="49" charset="0"/>
              </a:rPr>
              <a:t>brand</a:t>
            </a:r>
            <a:r>
              <a:rPr lang="en-GB" sz="1600" b="1" i="1" dirty="0" smtClean="0">
                <a:solidFill>
                  <a:srgbClr val="000000"/>
                </a:solidFill>
                <a:highlight>
                  <a:srgbClr val="D4D4D4"/>
                </a:highlight>
                <a:latin typeface="Courier New" panose="02070309020205020404" pitchFamily="49" charset="0"/>
              </a:rPr>
              <a:t>);</a:t>
            </a:r>
          </a:p>
          <a:p>
            <a:pPr marL="0" indent="0">
              <a:buNone/>
            </a:pPr>
            <a:r>
              <a:rPr lang="en-GB" sz="1600" b="1" dirty="0" smtClean="0">
                <a:solidFill>
                  <a:srgbClr val="000000"/>
                </a:solidFill>
                <a:latin typeface="Courier New" panose="02070309020205020404" pitchFamily="49" charset="0"/>
              </a:rPr>
              <a:t>   }</a:t>
            </a:r>
          </a:p>
          <a:p>
            <a:pPr marL="0" indent="0">
              <a:buNone/>
            </a:pPr>
            <a:r>
              <a:rPr lang="en-GB" sz="1600" b="1" dirty="0" smtClean="0">
                <a:solidFill>
                  <a:srgbClr val="000000"/>
                </a:solidFill>
                <a:latin typeface="Courier New" panose="02070309020205020404" pitchFamily="49" charset="0"/>
              </a:rPr>
              <a:t>}</a:t>
            </a:r>
            <a:endParaRPr lang="en-GB" sz="1600" b="1" dirty="0"/>
          </a:p>
        </p:txBody>
      </p:sp>
      <p:sp>
        <p:nvSpPr>
          <p:cNvPr id="4" name="Title 3"/>
          <p:cNvSpPr>
            <a:spLocks noGrp="1"/>
          </p:cNvSpPr>
          <p:nvPr>
            <p:ph type="title"/>
          </p:nvPr>
        </p:nvSpPr>
        <p:spPr/>
        <p:txBody>
          <a:bodyPr>
            <a:normAutofit fontScale="90000"/>
          </a:bodyPr>
          <a:lstStyle/>
          <a:p>
            <a:r>
              <a:rPr lang="en-GB" dirty="0" smtClean="0"/>
              <a:t>Interface – Benefits of coding to an Interface</a:t>
            </a:r>
            <a:endParaRPr lang="en-GB" dirty="0"/>
          </a:p>
        </p:txBody>
      </p:sp>
      <p:sp>
        <p:nvSpPr>
          <p:cNvPr id="5" name="Rectangle 4"/>
          <p:cNvSpPr/>
          <p:nvPr/>
        </p:nvSpPr>
        <p:spPr>
          <a:xfrm>
            <a:off x="414000" y="1929600"/>
            <a:ext cx="5580000" cy="923330"/>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interface</a:t>
            </a:r>
            <a:r>
              <a:rPr lang="en-GB" b="1" dirty="0">
                <a:solidFill>
                  <a:srgbClr val="000000"/>
                </a:solidFill>
                <a:latin typeface="Courier New" panose="02070309020205020404" pitchFamily="49" charset="0"/>
              </a:rPr>
              <a:t> Info {</a:t>
            </a:r>
          </a:p>
          <a:p>
            <a:r>
              <a:rPr lang="en-GB" b="1" dirty="0">
                <a:solidFill>
                  <a:srgbClr val="7F0055"/>
                </a:solidFill>
                <a:latin typeface="Courier New" panose="02070309020205020404" pitchFamily="49" charset="0"/>
              </a:rPr>
              <a:t>	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output();</a:t>
            </a:r>
          </a:p>
          <a:p>
            <a:r>
              <a:rPr lang="en-GB" b="1"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60719232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929600"/>
            <a:ext cx="5580000" cy="1369412"/>
          </a:xfrm>
        </p:spPr>
        <p:txBody>
          <a:bodyPr/>
          <a:lstStyle/>
          <a:p>
            <a:r>
              <a:rPr lang="en-GB" dirty="0" smtClean="0"/>
              <a:t>Since they both conform to the Info interface, you can actually use them as a type that will give you access to the objects implementation of the methods in that interface!</a:t>
            </a:r>
          </a:p>
          <a:p>
            <a:endParaRPr lang="en-GB" dirty="0"/>
          </a:p>
          <a:p>
            <a:endParaRPr lang="en-GB" dirty="0" smtClean="0"/>
          </a:p>
          <a:p>
            <a:endParaRPr lang="en-GB" dirty="0"/>
          </a:p>
          <a:p>
            <a:endParaRPr lang="en-GB" dirty="0" smtClean="0"/>
          </a:p>
          <a:p>
            <a:r>
              <a:rPr lang="en-GB" dirty="0" smtClean="0"/>
              <a:t>You can also declare objects like so! It will be pointing to an Apple object, but only provide access to the methods belonging in “Info” (As well as Object, since everything inherits from object!)</a:t>
            </a:r>
          </a:p>
          <a:p>
            <a:endParaRPr lang="en-GB" dirty="0"/>
          </a:p>
          <a:p>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main(String[] </a:t>
            </a:r>
            <a:r>
              <a:rPr lang="en-GB" sz="1800" b="1" dirty="0">
                <a:solidFill>
                  <a:srgbClr val="6A3E3E"/>
                </a:solidFill>
                <a:latin typeface="Courier New" panose="02070309020205020404" pitchFamily="49" charset="0"/>
              </a:rPr>
              <a:t>args</a:t>
            </a:r>
            <a:r>
              <a:rPr lang="en-GB" sz="1800" b="1" dirty="0">
                <a:solidFill>
                  <a:srgbClr val="000000"/>
                </a:solidFill>
                <a:latin typeface="Courier New" panose="02070309020205020404" pitchFamily="49" charset="0"/>
              </a:rPr>
              <a:t>) </a:t>
            </a:r>
            <a:endParaRPr lang="en-GB" sz="1800" b="1" dirty="0" smtClean="0">
              <a:solidFill>
                <a:srgbClr val="000000"/>
              </a:solidFill>
              <a:latin typeface="Courier New" panose="02070309020205020404" pitchFamily="49" charset="0"/>
            </a:endParaRPr>
          </a:p>
          <a:p>
            <a:pPr marL="0" indent="0">
              <a:buNone/>
            </a:pP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400050" lvl="1" indent="0">
              <a:buNone/>
            </a:pPr>
            <a:r>
              <a:rPr lang="en-GB" sz="1600" b="1" dirty="0">
                <a:solidFill>
                  <a:srgbClr val="000000"/>
                </a:solidFill>
                <a:latin typeface="Courier New" panose="02070309020205020404" pitchFamily="49" charset="0"/>
              </a:rPr>
              <a:t>Apple </a:t>
            </a:r>
            <a:r>
              <a:rPr lang="en-GB" sz="1600" b="1" dirty="0">
                <a:solidFill>
                  <a:srgbClr val="6A3E3E"/>
                </a:solidFill>
                <a:latin typeface="Courier New" panose="02070309020205020404" pitchFamily="49" charset="0"/>
              </a:rPr>
              <a:t>a</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Apple();</a:t>
            </a:r>
          </a:p>
          <a:p>
            <a:pPr marL="400050" lvl="1" indent="0">
              <a:buNone/>
            </a:pPr>
            <a:r>
              <a:rPr lang="en-GB" sz="1600" b="1" dirty="0">
                <a:solidFill>
                  <a:srgbClr val="000000"/>
                </a:solidFill>
                <a:latin typeface="Courier New" panose="02070309020205020404" pitchFamily="49" charset="0"/>
              </a:rPr>
              <a:t>Pen </a:t>
            </a:r>
            <a:r>
              <a:rPr lang="en-GB" sz="1600" b="1" dirty="0">
                <a:solidFill>
                  <a:srgbClr val="6A3E3E"/>
                </a:solidFill>
                <a:latin typeface="Courier New" panose="02070309020205020404" pitchFamily="49" charset="0"/>
              </a:rPr>
              <a:t>p</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Pen();</a:t>
            </a:r>
          </a:p>
          <a:p>
            <a:pPr marL="400050" lvl="1" indent="0">
              <a:buNone/>
            </a:pPr>
            <a:r>
              <a:rPr lang="en-GB" sz="1600" b="1" i="1" dirty="0">
                <a:solidFill>
                  <a:srgbClr val="000000"/>
                </a:solidFill>
                <a:latin typeface="Courier New" panose="02070309020205020404" pitchFamily="49" charset="0"/>
              </a:rPr>
              <a:t>outputInfo(</a:t>
            </a:r>
            <a:r>
              <a:rPr lang="en-GB" sz="1600" b="1" i="1" dirty="0">
                <a:solidFill>
                  <a:srgbClr val="6A3E3E"/>
                </a:solidFill>
                <a:latin typeface="Courier New" panose="02070309020205020404" pitchFamily="49" charset="0"/>
              </a:rPr>
              <a:t>a</a:t>
            </a:r>
            <a:r>
              <a:rPr lang="en-GB" sz="1600" b="1" i="1" dirty="0">
                <a:solidFill>
                  <a:srgbClr val="000000"/>
                </a:solidFill>
                <a:latin typeface="Courier New" panose="02070309020205020404" pitchFamily="49" charset="0"/>
              </a:rPr>
              <a:t>);</a:t>
            </a:r>
          </a:p>
          <a:p>
            <a:pPr marL="400050" lvl="1" indent="0">
              <a:buNone/>
            </a:pPr>
            <a:r>
              <a:rPr lang="en-GB" sz="1600" b="1" i="1" dirty="0">
                <a:solidFill>
                  <a:srgbClr val="000000"/>
                </a:solidFill>
                <a:latin typeface="Courier New" panose="02070309020205020404" pitchFamily="49" charset="0"/>
              </a:rPr>
              <a:t>outputInfo(</a:t>
            </a:r>
            <a:r>
              <a:rPr lang="en-GB" sz="1600" b="1" i="1" dirty="0">
                <a:solidFill>
                  <a:srgbClr val="6A3E3E"/>
                </a:solidFill>
                <a:latin typeface="Courier New" panose="02070309020205020404" pitchFamily="49" charset="0"/>
              </a:rPr>
              <a:t>p</a:t>
            </a:r>
            <a:r>
              <a:rPr lang="en-GB" sz="1600" b="1" i="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a:t>
            </a:r>
          </a:p>
          <a:p>
            <a:pPr marL="0" indent="0">
              <a:buNone/>
            </a:pPr>
            <a:endParaRPr lang="en-GB" sz="1800" b="1"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private</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outputInfo(Info </a:t>
            </a:r>
            <a:r>
              <a:rPr lang="en-GB" sz="1800" b="1" dirty="0">
                <a:solidFill>
                  <a:srgbClr val="6A3E3E"/>
                </a:solidFill>
                <a:latin typeface="Courier New" panose="02070309020205020404" pitchFamily="49" charset="0"/>
              </a:rPr>
              <a:t>i</a:t>
            </a:r>
            <a:r>
              <a:rPr lang="en-GB" sz="1800" b="1" dirty="0">
                <a:solidFill>
                  <a:srgbClr val="000000"/>
                </a:solidFill>
                <a:latin typeface="Courier New" panose="02070309020205020404" pitchFamily="49" charset="0"/>
              </a:rPr>
              <a:t>) {</a:t>
            </a:r>
          </a:p>
          <a:p>
            <a:pPr marL="400050" lvl="1" indent="0">
              <a:buNone/>
            </a:pPr>
            <a:r>
              <a:rPr lang="en-GB" sz="1700" b="1" dirty="0">
                <a:solidFill>
                  <a:srgbClr val="6A3E3E"/>
                </a:solidFill>
                <a:latin typeface="Courier New" panose="02070309020205020404" pitchFamily="49" charset="0"/>
              </a:rPr>
              <a:t>i</a:t>
            </a:r>
            <a:r>
              <a:rPr lang="en-GB" sz="1700" b="1" dirty="0">
                <a:solidFill>
                  <a:srgbClr val="000000"/>
                </a:solidFill>
                <a:latin typeface="Courier New" panose="02070309020205020404" pitchFamily="49" charset="0"/>
              </a:rPr>
              <a:t>.output();</a:t>
            </a:r>
          </a:p>
          <a:p>
            <a:pPr marL="0" indent="0">
              <a:buNone/>
            </a:pPr>
            <a:r>
              <a:rPr lang="en-GB" sz="1800" b="1" dirty="0">
                <a:solidFill>
                  <a:srgbClr val="000000"/>
                </a:solidFill>
                <a:latin typeface="Courier New" panose="02070309020205020404" pitchFamily="49" charset="0"/>
              </a:rPr>
              <a:t>}</a:t>
            </a:r>
            <a:endParaRPr lang="en-GB" sz="1800" b="1" dirty="0"/>
          </a:p>
        </p:txBody>
      </p:sp>
      <p:sp>
        <p:nvSpPr>
          <p:cNvPr id="4" name="Title 3"/>
          <p:cNvSpPr>
            <a:spLocks noGrp="1"/>
          </p:cNvSpPr>
          <p:nvPr>
            <p:ph type="title"/>
          </p:nvPr>
        </p:nvSpPr>
        <p:spPr/>
        <p:txBody>
          <a:bodyPr>
            <a:normAutofit fontScale="90000"/>
          </a:bodyPr>
          <a:lstStyle/>
          <a:p>
            <a:r>
              <a:rPr lang="en-GB" dirty="0"/>
              <a:t>Interface – Benefits of coding to an Interface</a:t>
            </a:r>
          </a:p>
        </p:txBody>
      </p:sp>
      <p:sp>
        <p:nvSpPr>
          <p:cNvPr id="5" name="Rectangle 4"/>
          <p:cNvSpPr/>
          <p:nvPr/>
        </p:nvSpPr>
        <p:spPr>
          <a:xfrm>
            <a:off x="860612" y="3565412"/>
            <a:ext cx="5133388" cy="707886"/>
          </a:xfrm>
          <a:prstGeom prst="rect">
            <a:avLst/>
          </a:prstGeom>
          <a:solidFill>
            <a:schemeClr val="bg1">
              <a:lumMod val="95000"/>
            </a:schemeClr>
          </a:solidFill>
        </p:spPr>
        <p:txBody>
          <a:bodyPr wrap="square">
            <a:spAutoFit/>
          </a:bodyPr>
          <a:lstStyle/>
          <a:p>
            <a:r>
              <a:rPr lang="en-GB" sz="2000" dirty="0">
                <a:solidFill>
                  <a:srgbClr val="000000"/>
                </a:solidFill>
                <a:latin typeface="Courier New" panose="02070309020205020404" pitchFamily="49" charset="0"/>
              </a:rPr>
              <a:t>Info </a:t>
            </a:r>
            <a:r>
              <a:rPr lang="en-GB" sz="2000" dirty="0">
                <a:solidFill>
                  <a:srgbClr val="6A3E3E"/>
                </a:solidFill>
                <a:latin typeface="Courier New" panose="02070309020205020404" pitchFamily="49" charset="0"/>
              </a:rPr>
              <a:t>i</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Apple();</a:t>
            </a:r>
          </a:p>
          <a:p>
            <a:r>
              <a:rPr lang="en-GB" sz="2000" dirty="0">
                <a:solidFill>
                  <a:srgbClr val="6A3E3E"/>
                </a:solidFill>
                <a:latin typeface="Courier New" panose="02070309020205020404" pitchFamily="49" charset="0"/>
              </a:rPr>
              <a:t>i</a:t>
            </a:r>
            <a:r>
              <a:rPr lang="en-GB" sz="2000" dirty="0">
                <a:solidFill>
                  <a:srgbClr val="000000"/>
                </a:solidFill>
                <a:latin typeface="Courier New" panose="02070309020205020404" pitchFamily="49" charset="0"/>
              </a:rPr>
              <a:t>.output();</a:t>
            </a:r>
            <a:endParaRPr lang="en-GB" sz="4400" dirty="0"/>
          </a:p>
        </p:txBody>
      </p:sp>
    </p:spTree>
    <p:extLst>
      <p:ext uri="{BB962C8B-B14F-4D97-AF65-F5344CB8AC3E}">
        <p14:creationId xmlns:p14="http://schemas.microsoft.com/office/powerpoint/2010/main" val="39847491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Static – Why is it telling me I can’t do this?</a:t>
            </a:r>
            <a:endParaRPr lang="en-GB" dirty="0"/>
          </a:p>
        </p:txBody>
      </p:sp>
      <p:sp>
        <p:nvSpPr>
          <p:cNvPr id="7" name="Content Placeholder 3"/>
          <p:cNvSpPr txBox="1">
            <a:spLocks/>
          </p:cNvSpPr>
          <p:nvPr/>
        </p:nvSpPr>
        <p:spPr>
          <a:xfrm>
            <a:off x="414000" y="1984973"/>
            <a:ext cx="3967650" cy="3533701"/>
          </a:xfrm>
          <a:prstGeom prst="rect">
            <a:avLst/>
          </a:prstGeom>
        </p:spPr>
        <p:txBody>
          <a:bodyPr vert="horz" lIns="91440" tIns="45720" rIns="91440" bIns="45720" rtlCol="0">
            <a:normAutofit/>
          </a:bodyPr>
          <a:lstStyle>
            <a:lvl1pPr marL="0" marR="0" indent="0" algn="l" defTabSz="45720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400" kern="1200" smtClean="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4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smtClean="0">
                <a:ln>
                  <a:noFill/>
                </a:ln>
                <a:solidFill>
                  <a:srgbClr val="F7F7F7">
                    <a:lumMod val="25000"/>
                  </a:srgbClr>
                </a:solidFill>
                <a:effectLst/>
                <a:uLnTx/>
                <a:uFillTx/>
                <a:latin typeface="Arial"/>
                <a:ea typeface="+mn-ea"/>
              </a:rPr>
              <a:t>Something you’ve probably all come across when starting java, or soon will.</a:t>
            </a:r>
            <a:endParaRPr kumimoji="0" lang="en-GB" sz="1400" b="0" i="0" u="none" strike="noStrike" kern="1200" cap="none" spc="0" normalizeH="0" baseline="0" noProof="0" dirty="0">
              <a:ln>
                <a:noFill/>
              </a:ln>
              <a:solidFill>
                <a:srgbClr val="F7F7F7">
                  <a:lumMod val="25000"/>
                </a:srgbClr>
              </a:solidFill>
              <a:effectLst/>
              <a:uLnTx/>
              <a:uFillTx/>
              <a:latin typeface="Arial"/>
              <a:ea typeface="+mn-ea"/>
            </a:endParaRPr>
          </a:p>
        </p:txBody>
      </p:sp>
      <p:pic>
        <p:nvPicPr>
          <p:cNvPr id="8" name="Picture 7"/>
          <p:cNvPicPr>
            <a:picLocks noChangeAspect="1"/>
          </p:cNvPicPr>
          <p:nvPr/>
        </p:nvPicPr>
        <p:blipFill>
          <a:blip r:embed="rId3"/>
          <a:stretch>
            <a:fillRect/>
          </a:stretch>
        </p:blipFill>
        <p:spPr>
          <a:xfrm>
            <a:off x="6276966" y="1829450"/>
            <a:ext cx="5486780" cy="1263809"/>
          </a:xfrm>
          <a:prstGeom prst="rect">
            <a:avLst/>
          </a:prstGeom>
        </p:spPr>
      </p:pic>
      <p:pic>
        <p:nvPicPr>
          <p:cNvPr id="9" name="Picture 8"/>
          <p:cNvPicPr>
            <a:picLocks noChangeAspect="1"/>
          </p:cNvPicPr>
          <p:nvPr/>
        </p:nvPicPr>
        <p:blipFill>
          <a:blip r:embed="rId4"/>
          <a:stretch>
            <a:fillRect/>
          </a:stretch>
        </p:blipFill>
        <p:spPr>
          <a:xfrm>
            <a:off x="48387" y="2759802"/>
            <a:ext cx="5922107" cy="2329260"/>
          </a:xfrm>
          <a:prstGeom prst="rect">
            <a:avLst/>
          </a:prstGeom>
        </p:spPr>
      </p:pic>
      <p:pic>
        <p:nvPicPr>
          <p:cNvPr id="10" name="Picture 9"/>
          <p:cNvPicPr>
            <a:picLocks noChangeAspect="1"/>
          </p:cNvPicPr>
          <p:nvPr/>
        </p:nvPicPr>
        <p:blipFill>
          <a:blip r:embed="rId5"/>
          <a:stretch>
            <a:fillRect/>
          </a:stretch>
        </p:blipFill>
        <p:spPr>
          <a:xfrm>
            <a:off x="6827447" y="3135905"/>
            <a:ext cx="4058619" cy="2443747"/>
          </a:xfrm>
          <a:prstGeom prst="rect">
            <a:avLst/>
          </a:prstGeom>
        </p:spPr>
      </p:pic>
      <p:pic>
        <p:nvPicPr>
          <p:cNvPr id="11" name="Picture 10"/>
          <p:cNvPicPr>
            <a:picLocks noChangeAspect="1"/>
          </p:cNvPicPr>
          <p:nvPr/>
        </p:nvPicPr>
        <p:blipFill>
          <a:blip r:embed="rId6"/>
          <a:stretch>
            <a:fillRect/>
          </a:stretch>
        </p:blipFill>
        <p:spPr>
          <a:xfrm>
            <a:off x="6118645" y="5535256"/>
            <a:ext cx="5645101" cy="1062769"/>
          </a:xfrm>
          <a:prstGeom prst="rect">
            <a:avLst/>
          </a:prstGeom>
        </p:spPr>
      </p:pic>
      <p:pic>
        <p:nvPicPr>
          <p:cNvPr id="12" name="Picture 11"/>
          <p:cNvPicPr>
            <a:picLocks noChangeAspect="1"/>
          </p:cNvPicPr>
          <p:nvPr/>
        </p:nvPicPr>
        <p:blipFill rotWithShape="1">
          <a:blip r:embed="rId7"/>
          <a:srcRect l="1" r="944" b="15412"/>
          <a:stretch/>
        </p:blipFill>
        <p:spPr>
          <a:xfrm>
            <a:off x="71893" y="5486420"/>
            <a:ext cx="5816961" cy="307445"/>
          </a:xfrm>
          <a:prstGeom prst="rect">
            <a:avLst/>
          </a:prstGeom>
        </p:spPr>
      </p:pic>
      <p:cxnSp>
        <p:nvCxnSpPr>
          <p:cNvPr id="13" name="Straight Connector 12"/>
          <p:cNvCxnSpPr/>
          <p:nvPr/>
        </p:nvCxnSpPr>
        <p:spPr>
          <a:xfrm flipV="1">
            <a:off x="6173047" y="3126514"/>
            <a:ext cx="5880408" cy="187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742391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When we create a class and make </a:t>
            </a:r>
            <a:r>
              <a:rPr lang="en-GB" dirty="0" smtClean="0"/>
              <a:t>a variable static </a:t>
            </a:r>
            <a:r>
              <a:rPr lang="en-GB" dirty="0"/>
              <a:t>it means that only </a:t>
            </a:r>
            <a:r>
              <a:rPr lang="en-GB" b="1" dirty="0"/>
              <a:t>one </a:t>
            </a:r>
            <a:r>
              <a:rPr lang="en-GB" dirty="0"/>
              <a:t>instance of the </a:t>
            </a:r>
            <a:r>
              <a:rPr lang="en-GB" b="1" dirty="0"/>
              <a:t>static field</a:t>
            </a:r>
            <a:r>
              <a:rPr lang="en-GB" dirty="0"/>
              <a:t> exists. </a:t>
            </a:r>
            <a:endParaRPr lang="en-GB" dirty="0" smtClean="0"/>
          </a:p>
          <a:p>
            <a:endParaRPr lang="en-GB" dirty="0"/>
          </a:p>
          <a:p>
            <a:r>
              <a:rPr lang="en-GB" dirty="0"/>
              <a:t>Even if you create a million instances of that class </a:t>
            </a:r>
            <a:r>
              <a:rPr lang="en-GB" dirty="0" smtClean="0"/>
              <a:t>there </a:t>
            </a:r>
            <a:r>
              <a:rPr lang="en-GB" dirty="0"/>
              <a:t>will only be one instance of that static </a:t>
            </a:r>
            <a:r>
              <a:rPr lang="en-GB" dirty="0" smtClean="0"/>
              <a:t>field</a:t>
            </a:r>
          </a:p>
          <a:p>
            <a:endParaRPr lang="en-GB" dirty="0"/>
          </a:p>
          <a:p>
            <a:r>
              <a:rPr lang="en-GB" b="1" dirty="0"/>
              <a:t>Why do we use these</a:t>
            </a:r>
            <a:r>
              <a:rPr lang="en-GB" b="1" dirty="0" smtClean="0"/>
              <a:t>?</a:t>
            </a:r>
          </a:p>
          <a:p>
            <a:endParaRPr lang="en-GB" b="1" dirty="0"/>
          </a:p>
          <a:p>
            <a:r>
              <a:rPr lang="en-GB" dirty="0"/>
              <a:t>Just ask yourself, does it make sense to call this </a:t>
            </a:r>
            <a:r>
              <a:rPr lang="en-GB" dirty="0" smtClean="0"/>
              <a:t>method or variable, </a:t>
            </a:r>
            <a:r>
              <a:rPr lang="en-GB" dirty="0"/>
              <a:t>even if no Object has been created yet? If so, it should probably be static.</a:t>
            </a:r>
          </a:p>
        </p:txBody>
      </p:sp>
      <p:sp>
        <p:nvSpPr>
          <p:cNvPr id="4" name="Content Placeholder 3"/>
          <p:cNvSpPr>
            <a:spLocks noGrp="1"/>
          </p:cNvSpPr>
          <p:nvPr>
            <p:ph sz="quarter" idx="16"/>
          </p:nvPr>
        </p:nvSpPr>
        <p:spPr/>
        <p:txBody>
          <a:bodyPr/>
          <a:lstStyle/>
          <a:p>
            <a:r>
              <a:rPr lang="en-GB" dirty="0" smtClean="0"/>
              <a:t>An example of using static would be in an Object called </a:t>
            </a:r>
            <a:r>
              <a:rPr lang="en-GB" b="1" dirty="0" smtClean="0"/>
              <a:t>Student</a:t>
            </a:r>
          </a:p>
          <a:p>
            <a:endParaRPr lang="en-GB" b="1" dirty="0" smtClean="0"/>
          </a:p>
          <a:p>
            <a:r>
              <a:rPr lang="en-GB" dirty="0" smtClean="0"/>
              <a:t>In </a:t>
            </a:r>
            <a:r>
              <a:rPr lang="en-GB" b="1" dirty="0" smtClean="0"/>
              <a:t>Student</a:t>
            </a:r>
            <a:r>
              <a:rPr lang="en-GB" dirty="0" smtClean="0"/>
              <a:t> we have a variable called </a:t>
            </a:r>
            <a:r>
              <a:rPr lang="en-GB" b="1" dirty="0" smtClean="0"/>
              <a:t>Count</a:t>
            </a:r>
            <a:endParaRPr lang="en-GB" dirty="0" smtClean="0"/>
          </a:p>
          <a:p>
            <a:r>
              <a:rPr lang="en-GB" b="1" dirty="0" smtClean="0"/>
              <a:t>Count</a:t>
            </a:r>
            <a:r>
              <a:rPr lang="en-GB" dirty="0" smtClean="0"/>
              <a:t> represents how many Students have been created so far</a:t>
            </a:r>
          </a:p>
          <a:p>
            <a:r>
              <a:rPr lang="en-GB" dirty="0" smtClean="0"/>
              <a:t>We don’t need an individual </a:t>
            </a:r>
            <a:r>
              <a:rPr lang="en-GB" b="1" dirty="0" smtClean="0"/>
              <a:t>count </a:t>
            </a:r>
            <a:r>
              <a:rPr lang="en-GB" dirty="0" smtClean="0"/>
              <a:t>variable every time we create a student</a:t>
            </a:r>
          </a:p>
          <a:p>
            <a:endParaRPr lang="en-GB" dirty="0" smtClean="0"/>
          </a:p>
          <a:p>
            <a:r>
              <a:rPr lang="en-GB" dirty="0" smtClean="0"/>
              <a:t>So by making it a static variable, it means there’s only one of the </a:t>
            </a:r>
            <a:r>
              <a:rPr lang="en-GB" b="1" dirty="0" smtClean="0"/>
              <a:t>count</a:t>
            </a:r>
            <a:r>
              <a:rPr lang="en-GB" dirty="0" smtClean="0"/>
              <a:t> variable, that we can increment/decrement/use.</a:t>
            </a:r>
            <a:endParaRPr lang="en-GB" dirty="0"/>
          </a:p>
        </p:txBody>
      </p:sp>
      <p:sp>
        <p:nvSpPr>
          <p:cNvPr id="3" name="Title 2"/>
          <p:cNvSpPr>
            <a:spLocks noGrp="1"/>
          </p:cNvSpPr>
          <p:nvPr>
            <p:ph type="title"/>
          </p:nvPr>
        </p:nvSpPr>
        <p:spPr/>
        <p:txBody>
          <a:bodyPr>
            <a:normAutofit fontScale="90000"/>
          </a:bodyPr>
          <a:lstStyle/>
          <a:p>
            <a:r>
              <a:rPr lang="en-GB" dirty="0" smtClean="0"/>
              <a:t>Static – When would we use this?</a:t>
            </a:r>
            <a:endParaRPr lang="en-GB" dirty="0"/>
          </a:p>
        </p:txBody>
      </p:sp>
    </p:spTree>
    <p:extLst>
      <p:ext uri="{BB962C8B-B14F-4D97-AF65-F5344CB8AC3E}">
        <p14:creationId xmlns:p14="http://schemas.microsoft.com/office/powerpoint/2010/main" val="3166442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Scope - Example</a:t>
            </a:r>
            <a:endParaRPr lang="en-GB" dirty="0"/>
          </a:p>
        </p:txBody>
      </p:sp>
      <p:sp>
        <p:nvSpPr>
          <p:cNvPr id="6" name="Rectangle 5"/>
          <p:cNvSpPr/>
          <p:nvPr/>
        </p:nvSpPr>
        <p:spPr>
          <a:xfrm>
            <a:off x="414000" y="1932142"/>
            <a:ext cx="5305482" cy="4801314"/>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HelloWorld </a:t>
            </a:r>
            <a:r>
              <a:rPr lang="en-GB" b="1" dirty="0" smtClean="0">
                <a:solidFill>
                  <a:srgbClr val="000000"/>
                </a:solidFill>
                <a:latin typeface="Courier New" panose="02070309020205020404" pitchFamily="49" charset="0"/>
              </a:rPr>
              <a:t>{</a:t>
            </a:r>
          </a:p>
          <a:p>
            <a:endParaRPr lang="en-GB" b="1" dirty="0" smtClean="0">
              <a:solidFill>
                <a:srgbClr val="000000"/>
              </a:solidFill>
              <a:latin typeface="Courier New" panose="02070309020205020404" pitchFamily="49" charset="0"/>
            </a:endParaRPr>
          </a:p>
          <a:p>
            <a:pPr lvl="1"/>
            <a:r>
              <a:rPr lang="en-GB" b="1" dirty="0" err="1" smtClean="0">
                <a:solidFill>
                  <a:srgbClr val="7F0055"/>
                </a:solidFill>
                <a:latin typeface="Courier New" panose="02070309020205020404" pitchFamily="49" charset="0"/>
              </a:rPr>
              <a:t>int</a:t>
            </a:r>
            <a:r>
              <a:rPr lang="en-GB" b="1" dirty="0" smtClean="0">
                <a:solidFill>
                  <a:srgbClr val="000000"/>
                </a:solidFill>
                <a:latin typeface="Courier New" panose="02070309020205020404" pitchFamily="49" charset="0"/>
              </a:rPr>
              <a:t> </a:t>
            </a:r>
            <a:r>
              <a:rPr lang="en-GB" b="1" dirty="0">
                <a:solidFill>
                  <a:srgbClr val="0000C0"/>
                </a:solidFill>
                <a:latin typeface="Courier New" panose="02070309020205020404" pitchFamily="49" charset="0"/>
              </a:rPr>
              <a:t>n</a:t>
            </a:r>
            <a:r>
              <a:rPr lang="en-GB" b="1" dirty="0">
                <a:solidFill>
                  <a:srgbClr val="000000"/>
                </a:solidFill>
                <a:latin typeface="Courier New" panose="02070309020205020404" pitchFamily="49" charset="0"/>
              </a:rPr>
              <a:t> = n1</a:t>
            </a:r>
            <a:r>
              <a:rPr lang="en-GB" b="1" dirty="0" smtClean="0">
                <a:solidFill>
                  <a:srgbClr val="000000"/>
                </a:solidFill>
                <a:latin typeface="Courier New" panose="02070309020205020404" pitchFamily="49" charset="0"/>
              </a:rPr>
              <a:t>;</a:t>
            </a:r>
            <a:endParaRPr lang="en-GB" b="1" dirty="0">
              <a:solidFill>
                <a:srgbClr val="000000"/>
              </a:solidFill>
              <a:latin typeface="Courier New" panose="02070309020205020404" pitchFamily="49" charset="0"/>
            </a:endParaRPr>
          </a:p>
          <a:p>
            <a:pPr lvl="1"/>
            <a:endParaRPr lang="en-GB" b="1" dirty="0" smtClean="0">
              <a:solidFill>
                <a:srgbClr val="7F0055"/>
              </a:solidFill>
              <a:latin typeface="Courier New" panose="02070309020205020404" pitchFamily="49" charset="0"/>
            </a:endParaRPr>
          </a:p>
          <a:p>
            <a:pPr lvl="1"/>
            <a:r>
              <a:rPr lang="en-GB" b="1" dirty="0" err="1" smtClean="0">
                <a:solidFill>
                  <a:srgbClr val="7F0055"/>
                </a:solidFill>
                <a:latin typeface="Courier New" panose="02070309020205020404" pitchFamily="49" charset="0"/>
              </a:rPr>
              <a:t>int</a:t>
            </a:r>
            <a:r>
              <a:rPr lang="en-GB" b="1" dirty="0" smtClean="0">
                <a:solidFill>
                  <a:srgbClr val="000000"/>
                </a:solidFill>
                <a:latin typeface="Courier New" panose="02070309020205020404" pitchFamily="49" charset="0"/>
              </a:rPr>
              <a:t> </a:t>
            </a:r>
            <a:r>
              <a:rPr lang="en-GB" b="1" dirty="0">
                <a:solidFill>
                  <a:srgbClr val="0000C0"/>
                </a:solidFill>
                <a:latin typeface="Courier New" panose="02070309020205020404" pitchFamily="49" charset="0"/>
              </a:rPr>
              <a:t>n0</a:t>
            </a:r>
            <a:r>
              <a:rPr lang="en-GB" b="1" dirty="0">
                <a:solidFill>
                  <a:srgbClr val="000000"/>
                </a:solidFill>
                <a:latin typeface="Courier New" panose="02070309020205020404" pitchFamily="49" charset="0"/>
              </a:rPr>
              <a:t> = 0;</a:t>
            </a:r>
          </a:p>
          <a:p>
            <a:endParaRPr lang="en-GB" dirty="0">
              <a:latin typeface="Courier New" panose="02070309020205020404" pitchFamily="49" charset="0"/>
            </a:endParaRPr>
          </a:p>
          <a:p>
            <a:pPr lvl="1"/>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scope() {</a:t>
            </a:r>
          </a:p>
          <a:p>
            <a:pPr lvl="2"/>
            <a:endParaRPr lang="en-GB" b="1" dirty="0" smtClean="0">
              <a:solidFill>
                <a:srgbClr val="7F0055"/>
              </a:solidFill>
              <a:latin typeface="Courier New" panose="02070309020205020404" pitchFamily="49" charset="0"/>
            </a:endParaRPr>
          </a:p>
          <a:p>
            <a:pPr lvl="2"/>
            <a:r>
              <a:rPr lang="en-GB" b="1" dirty="0" err="1" smtClean="0">
                <a:solidFill>
                  <a:srgbClr val="7F0055"/>
                </a:solidFill>
                <a:latin typeface="Courier New" panose="02070309020205020404" pitchFamily="49" charset="0"/>
              </a:rPr>
              <a:t>int</a:t>
            </a:r>
            <a:r>
              <a:rPr lang="en-GB" b="1" dirty="0" smtClean="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n1</a:t>
            </a:r>
            <a:r>
              <a:rPr lang="en-GB" b="1" dirty="0">
                <a:solidFill>
                  <a:srgbClr val="000000"/>
                </a:solidFill>
                <a:latin typeface="Courier New" panose="02070309020205020404" pitchFamily="49" charset="0"/>
              </a:rPr>
              <a:t> = </a:t>
            </a:r>
            <a:r>
              <a:rPr lang="en-GB" b="1" dirty="0">
                <a:solidFill>
                  <a:srgbClr val="0000C0"/>
                </a:solidFill>
                <a:latin typeface="Courier New" panose="02070309020205020404" pitchFamily="49" charset="0"/>
              </a:rPr>
              <a:t>n0</a:t>
            </a:r>
            <a:r>
              <a:rPr lang="en-GB" b="1" dirty="0">
                <a:solidFill>
                  <a:srgbClr val="000000"/>
                </a:solidFill>
                <a:latin typeface="Courier New" panose="02070309020205020404" pitchFamily="49" charset="0"/>
              </a:rPr>
              <a:t>;</a:t>
            </a:r>
          </a:p>
          <a:p>
            <a:pPr lvl="2"/>
            <a:endParaRPr lang="en-GB" dirty="0">
              <a:latin typeface="Courier New" panose="02070309020205020404" pitchFamily="49" charset="0"/>
            </a:endParaRPr>
          </a:p>
          <a:p>
            <a:pPr lvl="2"/>
            <a:r>
              <a:rPr lang="en-GB" dirty="0" smtClean="0">
                <a:solidFill>
                  <a:srgbClr val="000000"/>
                </a:solidFill>
                <a:latin typeface="Courier New" panose="02070309020205020404" pitchFamily="49" charset="0"/>
              </a:rPr>
              <a:t>{</a:t>
            </a:r>
          </a:p>
          <a:p>
            <a:pPr lvl="2"/>
            <a:r>
              <a:rPr lang="en-GB" b="1" dirty="0" err="1" smtClean="0">
                <a:solidFill>
                  <a:srgbClr val="7F0055"/>
                </a:solidFill>
                <a:latin typeface="Courier New" panose="02070309020205020404" pitchFamily="49" charset="0"/>
              </a:rPr>
              <a:t>int</a:t>
            </a:r>
            <a:r>
              <a:rPr lang="en-GB" b="1" dirty="0" smtClean="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n2</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n1</a:t>
            </a:r>
            <a:r>
              <a:rPr lang="en-GB" b="1" dirty="0">
                <a:solidFill>
                  <a:srgbClr val="000000"/>
                </a:solidFill>
                <a:latin typeface="Courier New" panose="02070309020205020404" pitchFamily="49" charset="0"/>
              </a:rPr>
              <a:t>;</a:t>
            </a:r>
          </a:p>
          <a:p>
            <a:pPr lvl="2"/>
            <a:r>
              <a:rPr lang="en-GB" dirty="0">
                <a:solidFill>
                  <a:srgbClr val="000000"/>
                </a:solidFill>
                <a:latin typeface="Courier New" panose="02070309020205020404" pitchFamily="49" charset="0"/>
              </a:rPr>
              <a:t>}</a:t>
            </a:r>
          </a:p>
          <a:p>
            <a:pPr lvl="2"/>
            <a:endParaRPr lang="en-GB" b="1" dirty="0" smtClean="0">
              <a:solidFill>
                <a:srgbClr val="7F0055"/>
              </a:solidFill>
              <a:latin typeface="Courier New" panose="02070309020205020404" pitchFamily="49" charset="0"/>
            </a:endParaRPr>
          </a:p>
          <a:p>
            <a:pPr lvl="2"/>
            <a:r>
              <a:rPr lang="en-GB" b="1" dirty="0" err="1" smtClean="0">
                <a:solidFill>
                  <a:srgbClr val="7F0055"/>
                </a:solidFill>
                <a:latin typeface="Courier New" panose="02070309020205020404" pitchFamily="49" charset="0"/>
              </a:rPr>
              <a:t>int</a:t>
            </a:r>
            <a:r>
              <a:rPr lang="en-GB" b="1" dirty="0" smtClean="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n3</a:t>
            </a:r>
            <a:r>
              <a:rPr lang="en-GB" b="1" dirty="0">
                <a:solidFill>
                  <a:srgbClr val="000000"/>
                </a:solidFill>
                <a:latin typeface="Courier New" panose="02070309020205020404" pitchFamily="49" charset="0"/>
              </a:rPr>
              <a:t> = n2;</a:t>
            </a:r>
          </a:p>
          <a:p>
            <a:pPr lvl="1"/>
            <a:r>
              <a:rPr lang="en-GB"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endParaRPr lang="en-GB" dirty="0"/>
          </a:p>
        </p:txBody>
      </p:sp>
      <p:sp>
        <p:nvSpPr>
          <p:cNvPr id="7" name="Rectangle 6"/>
          <p:cNvSpPr/>
          <p:nvPr/>
        </p:nvSpPr>
        <p:spPr>
          <a:xfrm>
            <a:off x="6354615" y="1932142"/>
            <a:ext cx="5252668" cy="4247317"/>
          </a:xfrm>
          <a:prstGeom prst="rect">
            <a:avLst/>
          </a:prstGeom>
        </p:spPr>
        <p:txBody>
          <a:bodyPr wrap="square">
            <a:spAutoFit/>
          </a:bodyPr>
          <a:lstStyle/>
          <a:p>
            <a:pPr marL="285750" indent="-285750">
              <a:buFont typeface="Arial" panose="020B0604020202020204" pitchFamily="34" charset="0"/>
              <a:buChar char="•"/>
            </a:pPr>
            <a:r>
              <a:rPr lang="en-GB" dirty="0" smtClean="0"/>
              <a:t>We can declare variables within any </a:t>
            </a:r>
            <a:r>
              <a:rPr lang="en-GB" b="1" dirty="0" smtClean="0"/>
              <a:t>block</a:t>
            </a:r>
          </a:p>
          <a:p>
            <a:pPr marL="742950" lvl="1" indent="-285750">
              <a:buFont typeface="Arial" panose="020B0604020202020204" pitchFamily="34" charset="0"/>
              <a:buChar char="•"/>
            </a:pPr>
            <a:r>
              <a:rPr lang="en-GB" dirty="0" smtClean="0"/>
              <a:t>A </a:t>
            </a:r>
            <a:r>
              <a:rPr lang="en-GB" b="1" dirty="0" smtClean="0"/>
              <a:t>block</a:t>
            </a:r>
            <a:r>
              <a:rPr lang="en-GB" dirty="0" smtClean="0"/>
              <a:t> is begun with an opening curly bracket, and ended with a closing curly bracket.</a:t>
            </a:r>
          </a:p>
          <a:p>
            <a:pPr marL="742950" lvl="1"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One </a:t>
            </a:r>
            <a:r>
              <a:rPr lang="en-GB" b="1" dirty="0" smtClean="0"/>
              <a:t>block</a:t>
            </a:r>
            <a:r>
              <a:rPr lang="en-GB" dirty="0" smtClean="0"/>
              <a:t> is equivalent to One new </a:t>
            </a:r>
            <a:r>
              <a:rPr lang="en-GB" b="1" dirty="0"/>
              <a:t>S</a:t>
            </a:r>
            <a:r>
              <a:rPr lang="en-GB" b="1" dirty="0" smtClean="0"/>
              <a:t>cope</a:t>
            </a:r>
            <a:r>
              <a:rPr lang="en-GB" dirty="0" smtClean="0"/>
              <a:t>, every time you create a block (A class, a method, a loop, anything) you are creating a new level of </a:t>
            </a:r>
            <a:r>
              <a:rPr lang="en-GB" b="1" dirty="0" smtClean="0"/>
              <a:t>Scope</a:t>
            </a:r>
            <a:r>
              <a:rPr lang="en-GB" dirty="0" smtClean="0"/>
              <a:t>.</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b="1" dirty="0" smtClean="0"/>
              <a:t>Scope</a:t>
            </a:r>
            <a:r>
              <a:rPr lang="en-GB" dirty="0" smtClean="0"/>
              <a:t> determines what is visible to other parts of your program, and can also determine the lifetime of those objects</a:t>
            </a:r>
          </a:p>
          <a:p>
            <a:pPr marL="742950" lvl="1" indent="-285750">
              <a:buFont typeface="Arial" panose="020B0604020202020204" pitchFamily="34" charset="0"/>
              <a:buChar char="•"/>
            </a:pPr>
            <a:r>
              <a:rPr lang="en-GB" dirty="0" smtClean="0"/>
              <a:t>E.g. variables declared in a method are lost once the method is finished.</a:t>
            </a:r>
          </a:p>
        </p:txBody>
      </p:sp>
    </p:spTree>
    <p:extLst>
      <p:ext uri="{BB962C8B-B14F-4D97-AF65-F5344CB8AC3E}">
        <p14:creationId xmlns:p14="http://schemas.microsoft.com/office/powerpoint/2010/main" val="87815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2000" b="1" dirty="0">
                <a:solidFill>
                  <a:srgbClr val="7F0055"/>
                </a:solidFill>
                <a:highlight>
                  <a:srgbClr val="E8F2FE"/>
                </a:highlight>
                <a:latin typeface="Courier New" panose="02070309020205020404" pitchFamily="49" charset="0"/>
              </a:rPr>
              <a:t>public </a:t>
            </a:r>
            <a:r>
              <a:rPr lang="en-GB" dirty="0" smtClean="0"/>
              <a:t>Indicates that the method can be called by any object</a:t>
            </a:r>
          </a:p>
          <a:p>
            <a:r>
              <a:rPr lang="en-GB" sz="2000" b="1" dirty="0">
                <a:solidFill>
                  <a:srgbClr val="7F0055"/>
                </a:solidFill>
                <a:highlight>
                  <a:srgbClr val="E8F2FE"/>
                </a:highlight>
                <a:latin typeface="Courier New" panose="02070309020205020404" pitchFamily="49" charset="0"/>
              </a:rPr>
              <a:t>static </a:t>
            </a:r>
            <a:r>
              <a:rPr lang="en-GB" dirty="0" smtClean="0"/>
              <a:t>Indicates that it is a </a:t>
            </a:r>
            <a:r>
              <a:rPr lang="en-GB" b="1" dirty="0" smtClean="0"/>
              <a:t>class</a:t>
            </a:r>
            <a:r>
              <a:rPr lang="en-GB" dirty="0" smtClean="0"/>
              <a:t> method. Which can be called without an instantiation of an object of the class (more on that later) This is used by the Java interpreter to launch the program by invoking the main method of the class identified in the command to start the program.</a:t>
            </a:r>
          </a:p>
          <a:p>
            <a:r>
              <a:rPr lang="en-GB" sz="2000" b="1" dirty="0" smtClean="0">
                <a:solidFill>
                  <a:srgbClr val="7F0055"/>
                </a:solidFill>
                <a:highlight>
                  <a:srgbClr val="E8F2FE"/>
                </a:highlight>
                <a:latin typeface="Courier New" panose="02070309020205020404" pitchFamily="49" charset="0"/>
              </a:rPr>
              <a:t>void</a:t>
            </a:r>
            <a:r>
              <a:rPr lang="en-GB" sz="2000" b="1" dirty="0" smtClean="0">
                <a:solidFill>
                  <a:srgbClr val="000000"/>
                </a:solidFill>
                <a:highlight>
                  <a:srgbClr val="E8F2FE"/>
                </a:highlight>
                <a:latin typeface="Courier New" panose="02070309020205020404" pitchFamily="49" charset="0"/>
              </a:rPr>
              <a:t> </a:t>
            </a:r>
            <a:r>
              <a:rPr lang="en-GB" dirty="0" smtClean="0"/>
              <a:t>Indicates that the method doesn’t return a value</a:t>
            </a:r>
          </a:p>
          <a:p>
            <a:r>
              <a:rPr lang="en-GB" sz="2000" b="1" dirty="0" smtClean="0">
                <a:solidFill>
                  <a:srgbClr val="000000"/>
                </a:solidFill>
                <a:highlight>
                  <a:srgbClr val="E8F2FE"/>
                </a:highlight>
                <a:latin typeface="Courier New" panose="02070309020205020404" pitchFamily="49" charset="0"/>
              </a:rPr>
              <a:t>String</a:t>
            </a:r>
            <a:r>
              <a:rPr lang="en-GB" sz="2000" b="1" dirty="0">
                <a:solidFill>
                  <a:srgbClr val="000000"/>
                </a:solidFill>
                <a:highlight>
                  <a:srgbClr val="E8F2FE"/>
                </a:highlight>
                <a:latin typeface="Courier New" panose="02070309020205020404" pitchFamily="49" charset="0"/>
              </a:rPr>
              <a:t>[] </a:t>
            </a:r>
            <a:r>
              <a:rPr lang="en-GB" sz="2000" b="1" dirty="0" smtClean="0">
                <a:solidFill>
                  <a:srgbClr val="6A3E3E"/>
                </a:solidFill>
                <a:highlight>
                  <a:srgbClr val="E8F2FE"/>
                </a:highlight>
                <a:latin typeface="Courier New" panose="02070309020205020404" pitchFamily="49" charset="0"/>
              </a:rPr>
              <a:t>args </a:t>
            </a:r>
            <a:r>
              <a:rPr lang="en-GB" dirty="0" smtClean="0"/>
              <a:t>An array of type string, which contains arguments entered at the command line</a:t>
            </a:r>
          </a:p>
        </p:txBody>
      </p:sp>
      <p:sp>
        <p:nvSpPr>
          <p:cNvPr id="3" name="Content Placeholder 2"/>
          <p:cNvSpPr>
            <a:spLocks noGrp="1"/>
          </p:cNvSpPr>
          <p:nvPr>
            <p:ph sz="quarter" idx="16"/>
          </p:nvPr>
        </p:nvSpPr>
        <p:spPr>
          <a:xfrm>
            <a:off x="6206400" y="1929600"/>
            <a:ext cx="5985600" cy="4546800"/>
          </a:xfrm>
          <a:solidFill>
            <a:schemeClr val="bg1">
              <a:lumMod val="95000"/>
            </a:schemeClr>
          </a:solidFill>
        </p:spPr>
        <p:txBody>
          <a:bodyPr/>
          <a:lstStyle/>
          <a:p>
            <a:pPr marL="0" indent="0">
              <a:buNone/>
            </a:pPr>
            <a:r>
              <a:rPr lang="en-GB" sz="2000" b="1" dirty="0">
                <a:solidFill>
                  <a:srgbClr val="7F0055"/>
                </a:solidFill>
                <a:highlight>
                  <a:srgbClr val="E8F2FE"/>
                </a:highlight>
                <a:latin typeface="Courier New" panose="02070309020205020404" pitchFamily="49" charset="0"/>
              </a:rPr>
              <a:t>public</a:t>
            </a:r>
            <a:r>
              <a:rPr lang="en-GB" sz="2000" b="1" dirty="0">
                <a:solidFill>
                  <a:srgbClr val="000000"/>
                </a:solidFill>
                <a:highlight>
                  <a:srgbClr val="E8F2FE"/>
                </a:highlight>
                <a:latin typeface="Courier New" panose="02070309020205020404" pitchFamily="49" charset="0"/>
              </a:rPr>
              <a:t> </a:t>
            </a:r>
            <a:r>
              <a:rPr lang="en-GB" sz="2000" b="1" dirty="0">
                <a:solidFill>
                  <a:srgbClr val="7F0055"/>
                </a:solidFill>
                <a:highlight>
                  <a:srgbClr val="E8F2FE"/>
                </a:highlight>
                <a:latin typeface="Courier New" panose="02070309020205020404" pitchFamily="49" charset="0"/>
              </a:rPr>
              <a:t>static</a:t>
            </a:r>
            <a:r>
              <a:rPr lang="en-GB" sz="2000" b="1" dirty="0">
                <a:solidFill>
                  <a:srgbClr val="000000"/>
                </a:solidFill>
                <a:highlight>
                  <a:srgbClr val="E8F2FE"/>
                </a:highlight>
                <a:latin typeface="Courier New" panose="02070309020205020404" pitchFamily="49" charset="0"/>
              </a:rPr>
              <a:t> </a:t>
            </a:r>
            <a:r>
              <a:rPr lang="en-GB" sz="2000" b="1" dirty="0">
                <a:solidFill>
                  <a:srgbClr val="7F0055"/>
                </a:solidFill>
                <a:highlight>
                  <a:srgbClr val="E8F2FE"/>
                </a:highlight>
                <a:latin typeface="Courier New" panose="02070309020205020404" pitchFamily="49" charset="0"/>
              </a:rPr>
              <a:t>void</a:t>
            </a:r>
            <a:r>
              <a:rPr lang="en-GB" sz="2000" b="1" dirty="0">
                <a:solidFill>
                  <a:srgbClr val="000000"/>
                </a:solidFill>
                <a:highlight>
                  <a:srgbClr val="E8F2FE"/>
                </a:highlight>
                <a:latin typeface="Courier New" panose="02070309020205020404" pitchFamily="49" charset="0"/>
              </a:rPr>
              <a:t> main(String</a:t>
            </a:r>
            <a:r>
              <a:rPr lang="en-GB" sz="2000" b="1" dirty="0" smtClean="0">
                <a:solidFill>
                  <a:srgbClr val="000000"/>
                </a:solidFill>
                <a:highlight>
                  <a:srgbClr val="E8F2FE"/>
                </a:highlight>
                <a:latin typeface="Courier New" panose="02070309020205020404" pitchFamily="49" charset="0"/>
              </a:rPr>
              <a:t>[] a</a:t>
            </a:r>
            <a:r>
              <a:rPr lang="en-GB" sz="2000" b="1" dirty="0" smtClean="0">
                <a:solidFill>
                  <a:srgbClr val="6A3E3E"/>
                </a:solidFill>
                <a:highlight>
                  <a:srgbClr val="E8F2FE"/>
                </a:highlight>
                <a:latin typeface="Courier New" panose="02070309020205020404" pitchFamily="49" charset="0"/>
              </a:rPr>
              <a:t>rgs</a:t>
            </a:r>
            <a:r>
              <a:rPr lang="en-GB" sz="2000" b="1" dirty="0" smtClean="0">
                <a:solidFill>
                  <a:srgbClr val="000000"/>
                </a:solidFill>
                <a:highlight>
                  <a:srgbClr val="E8F2FE"/>
                </a:highlight>
                <a:latin typeface="Courier New" panose="02070309020205020404" pitchFamily="49" charset="0"/>
              </a:rPr>
              <a:t>)</a:t>
            </a:r>
          </a:p>
          <a:p>
            <a:pPr marL="0" indent="0">
              <a:buNone/>
            </a:pPr>
            <a:r>
              <a:rPr lang="en-GB" sz="2000" b="1" dirty="0" smtClean="0">
                <a:solidFill>
                  <a:srgbClr val="000000"/>
                </a:solidFill>
                <a:highlight>
                  <a:srgbClr val="E8F2FE"/>
                </a:highlight>
                <a:latin typeface="Courier New" panose="02070309020205020404" pitchFamily="49" charset="0"/>
              </a:rPr>
              <a:t>{</a:t>
            </a:r>
          </a:p>
          <a:p>
            <a:pPr marL="0" indent="0">
              <a:buNone/>
            </a:pPr>
            <a:r>
              <a:rPr lang="en-GB" sz="2000" b="1" dirty="0" smtClean="0">
                <a:solidFill>
                  <a:srgbClr val="000000"/>
                </a:solidFill>
                <a:highlight>
                  <a:srgbClr val="E8F2FE"/>
                </a:highlight>
                <a:latin typeface="Courier New" panose="02070309020205020404" pitchFamily="49" charset="0"/>
              </a:rPr>
              <a:t>}</a:t>
            </a:r>
            <a:endParaRPr lang="en-GB" sz="2000" dirty="0"/>
          </a:p>
        </p:txBody>
      </p:sp>
      <p:sp>
        <p:nvSpPr>
          <p:cNvPr id="4" name="Title 3"/>
          <p:cNvSpPr>
            <a:spLocks noGrp="1"/>
          </p:cNvSpPr>
          <p:nvPr>
            <p:ph type="title"/>
          </p:nvPr>
        </p:nvSpPr>
        <p:spPr/>
        <p:txBody>
          <a:bodyPr>
            <a:normAutofit fontScale="90000"/>
          </a:bodyPr>
          <a:lstStyle/>
          <a:p>
            <a:r>
              <a:rPr lang="en-GB" dirty="0" smtClean="0"/>
              <a:t>The Main Method!</a:t>
            </a:r>
            <a:endParaRPr lang="en-GB" dirty="0"/>
          </a:p>
        </p:txBody>
      </p:sp>
    </p:spTree>
    <p:extLst>
      <p:ext uri="{BB962C8B-B14F-4D97-AF65-F5344CB8AC3E}">
        <p14:creationId xmlns:p14="http://schemas.microsoft.com/office/powerpoint/2010/main" val="2829191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lvl="1"/>
            <a:r>
              <a:rPr lang="en-GB" dirty="0" smtClean="0"/>
              <a:t>Means </a:t>
            </a:r>
            <a:r>
              <a:rPr lang="en-GB" dirty="0"/>
              <a:t>‘belongs to the class’</a:t>
            </a:r>
          </a:p>
          <a:p>
            <a:pPr lvl="2"/>
            <a:r>
              <a:rPr lang="en-GB" dirty="0"/>
              <a:t>..as opposed to ‘belonging to an instance of the class’ </a:t>
            </a:r>
          </a:p>
          <a:p>
            <a:r>
              <a:rPr lang="en-GB" dirty="0"/>
              <a:t>Static members (fields and methods) visible via the </a:t>
            </a:r>
            <a:r>
              <a:rPr lang="en-GB" dirty="0" err="1"/>
              <a:t>classname</a:t>
            </a:r>
            <a:endParaRPr lang="en-GB" dirty="0"/>
          </a:p>
          <a:p>
            <a:pPr lvl="1"/>
            <a:r>
              <a:rPr lang="en-GB" dirty="0"/>
              <a:t>No requirement to instantiate the class, often a utility </a:t>
            </a:r>
            <a:r>
              <a:rPr lang="en-GB" dirty="0" smtClean="0"/>
              <a:t>class</a:t>
            </a:r>
          </a:p>
          <a:p>
            <a:pPr lvl="1"/>
            <a:r>
              <a:rPr lang="en-GB" dirty="0" smtClean="0"/>
              <a:t>For instance System</a:t>
            </a:r>
            <a:endParaRPr lang="en-GB" dirty="0"/>
          </a:p>
        </p:txBody>
      </p:sp>
      <p:sp>
        <p:nvSpPr>
          <p:cNvPr id="4" name="Content Placeholder 3"/>
          <p:cNvSpPr>
            <a:spLocks noGrp="1"/>
          </p:cNvSpPr>
          <p:nvPr>
            <p:ph sz="quarter" idx="16"/>
          </p:nvPr>
        </p:nvSpPr>
        <p:spPr/>
        <p:txBody>
          <a:bodyPr/>
          <a:lstStyle/>
          <a:p>
            <a:r>
              <a:rPr lang="en-GB" dirty="0"/>
              <a:t>Fine for the early days of coding and learning the basics</a:t>
            </a:r>
          </a:p>
          <a:p>
            <a:pPr lvl="1"/>
            <a:r>
              <a:rPr lang="en-GB" dirty="0" smtClean="0"/>
              <a:t>But when we have looked at OOP</a:t>
            </a:r>
            <a:endParaRPr lang="en-GB" dirty="0"/>
          </a:p>
          <a:p>
            <a:pPr lvl="2"/>
            <a:r>
              <a:rPr lang="en-GB" dirty="0"/>
              <a:t>We want to start saying</a:t>
            </a:r>
            <a:r>
              <a:rPr lang="en-GB" b="1" dirty="0"/>
              <a:t> </a:t>
            </a:r>
            <a:r>
              <a:rPr lang="en-GB" b="1" i="1" dirty="0" err="1"/>
              <a:t>objref</a:t>
            </a:r>
            <a:r>
              <a:rPr lang="en-GB" b="1" i="1" dirty="0"/>
              <a:t> =</a:t>
            </a:r>
            <a:r>
              <a:rPr lang="en-GB" b="1" dirty="0"/>
              <a:t> </a:t>
            </a:r>
            <a:r>
              <a:rPr lang="en-GB" b="1" i="1" dirty="0"/>
              <a:t>new </a:t>
            </a:r>
            <a:r>
              <a:rPr lang="en-GB" b="1" i="1" dirty="0" err="1"/>
              <a:t>ClassName</a:t>
            </a:r>
            <a:r>
              <a:rPr lang="en-GB" b="1" i="1" dirty="0"/>
              <a:t>() </a:t>
            </a:r>
            <a:r>
              <a:rPr lang="en-GB" dirty="0"/>
              <a:t>repeatedly</a:t>
            </a:r>
          </a:p>
        </p:txBody>
      </p:sp>
      <p:sp>
        <p:nvSpPr>
          <p:cNvPr id="3" name="Title 2"/>
          <p:cNvSpPr>
            <a:spLocks noGrp="1"/>
          </p:cNvSpPr>
          <p:nvPr>
            <p:ph type="title"/>
          </p:nvPr>
        </p:nvSpPr>
        <p:spPr/>
        <p:txBody>
          <a:bodyPr>
            <a:normAutofit fontScale="90000"/>
          </a:bodyPr>
          <a:lstStyle/>
          <a:p>
            <a:r>
              <a:rPr lang="en-GB" dirty="0" smtClean="0"/>
              <a:t>Static</a:t>
            </a:r>
            <a:endParaRPr lang="en-GB" dirty="0"/>
          </a:p>
        </p:txBody>
      </p:sp>
      <p:sp>
        <p:nvSpPr>
          <p:cNvPr id="5" name="Rectangle 6"/>
          <p:cNvSpPr>
            <a:spLocks noChangeArrowheads="1"/>
          </p:cNvSpPr>
          <p:nvPr/>
        </p:nvSpPr>
        <p:spPr bwMode="auto">
          <a:xfrm>
            <a:off x="414000" y="5096085"/>
            <a:ext cx="3956048" cy="1197764"/>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square" lIns="90488" tIns="44450" rIns="90488" bIns="44450">
            <a:spAutoFit/>
          </a:bodyPr>
          <a:lstStyle/>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System.out.println</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a:t>
            </a:r>
          </a:p>
          <a:p>
            <a:pPr marL="0" marR="0" lvl="0" indent="0" algn="l" defTabSz="739775" rtl="0" eaLnBrk="0" fontAlgn="auto" latinLnBrk="0" hangingPunct="0">
              <a:lnSpc>
                <a:spcPct val="100000"/>
              </a:lnSpc>
              <a:spcBef>
                <a:spcPts val="0"/>
              </a:spcBef>
              <a:spcAft>
                <a:spcPts val="0"/>
              </a:spcAft>
              <a:buClrTx/>
              <a:buSzTx/>
              <a:buFontTx/>
              <a:buNone/>
              <a:tabLst/>
              <a:defRPr/>
            </a:pPr>
            <a:endPar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endParaRPr>
          </a:p>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System s = </a:t>
            </a:r>
            <a:r>
              <a:rPr kumimoji="0" lang="en-GB" sz="1800" b="1" i="0" u="none" strike="noStrike" kern="0" cap="none" spc="0" normalizeH="0" baseline="0" noProof="0" dirty="0">
                <a:ln>
                  <a:noFill/>
                </a:ln>
                <a:solidFill>
                  <a:srgbClr val="0000C8"/>
                </a:solidFill>
                <a:effectLst/>
                <a:uLnTx/>
                <a:uFillTx/>
                <a:latin typeface="Lucida Console" pitchFamily="49" charset="0"/>
                <a:ea typeface="+mn-ea"/>
                <a:cs typeface="+mn-cs"/>
              </a:rPr>
              <a:t>new</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 System();</a:t>
            </a:r>
            <a:endParaRPr kumimoji="0" lang="en-GB" sz="1800" b="1" i="0" u="none" strike="noStrike" kern="0" cap="none" spc="0" normalizeH="0" baseline="0" noProof="0" dirty="0">
              <a:ln>
                <a:noFill/>
              </a:ln>
              <a:solidFill>
                <a:srgbClr val="008000"/>
              </a:solidFill>
              <a:effectLst/>
              <a:uLnTx/>
              <a:uFillTx/>
              <a:latin typeface="Lucida Console" pitchFamily="49" charset="0"/>
              <a:ea typeface="+mn-ea"/>
              <a:cs typeface="+mn-cs"/>
            </a:endParaRPr>
          </a:p>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s.out.println</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a:t>
            </a:r>
          </a:p>
        </p:txBody>
      </p:sp>
      <p:sp>
        <p:nvSpPr>
          <p:cNvPr id="6" name="Multiply 5"/>
          <p:cNvSpPr/>
          <p:nvPr/>
        </p:nvSpPr>
        <p:spPr>
          <a:xfrm>
            <a:off x="3857106" y="5719157"/>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p:txBody>
      </p:sp>
      <p:sp>
        <p:nvSpPr>
          <p:cNvPr id="7" name="Multiply 6"/>
          <p:cNvSpPr/>
          <p:nvPr/>
        </p:nvSpPr>
        <p:spPr>
          <a:xfrm>
            <a:off x="2738204" y="6001789"/>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p:txBody>
      </p:sp>
      <p:sp>
        <p:nvSpPr>
          <p:cNvPr id="9" name="Rectangle 6"/>
          <p:cNvSpPr>
            <a:spLocks noChangeArrowheads="1"/>
          </p:cNvSpPr>
          <p:nvPr/>
        </p:nvSpPr>
        <p:spPr bwMode="auto">
          <a:xfrm>
            <a:off x="6629257" y="5001637"/>
            <a:ext cx="4149617" cy="1474763"/>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square" lIns="90488" tIns="44450" rIns="90488" bIns="44450">
            <a:spAutoFit/>
          </a:bodyPr>
          <a:lstStyle/>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Math.sqrt</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(25.6);</a:t>
            </a:r>
            <a:b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b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System.out.println</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a:t>
            </a: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Math.PI</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a:t>
            </a:r>
          </a:p>
          <a:p>
            <a:pPr marL="0" marR="0" lvl="0" indent="0" algn="l" defTabSz="739775" rtl="0" eaLnBrk="0" fontAlgn="auto" latinLnBrk="0" hangingPunct="0">
              <a:lnSpc>
                <a:spcPct val="100000"/>
              </a:lnSpc>
              <a:spcBef>
                <a:spcPts val="0"/>
              </a:spcBef>
              <a:spcAft>
                <a:spcPts val="0"/>
              </a:spcAft>
              <a:buClrTx/>
              <a:buSzTx/>
              <a:buFontTx/>
              <a:buNone/>
              <a:tabLst/>
              <a:defRPr/>
            </a:pPr>
            <a:endPar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endParaRPr>
          </a:p>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Math m = </a:t>
            </a:r>
            <a:r>
              <a:rPr kumimoji="0" lang="en-GB" sz="1800" b="1" i="0" u="none" strike="noStrike" kern="0" cap="none" spc="0" normalizeH="0" baseline="0" noProof="0" dirty="0">
                <a:ln>
                  <a:noFill/>
                </a:ln>
                <a:solidFill>
                  <a:srgbClr val="0000C8"/>
                </a:solidFill>
                <a:effectLst/>
                <a:uLnTx/>
                <a:uFillTx/>
                <a:latin typeface="Lucida Console" pitchFamily="49" charset="0"/>
                <a:ea typeface="+mn-ea"/>
                <a:cs typeface="+mn-cs"/>
              </a:rPr>
              <a:t>new</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 Math();</a:t>
            </a:r>
          </a:p>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m.sqrt</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(25.6);</a:t>
            </a:r>
          </a:p>
        </p:txBody>
      </p:sp>
      <p:sp>
        <p:nvSpPr>
          <p:cNvPr id="10" name="Multiply 9"/>
          <p:cNvSpPr/>
          <p:nvPr/>
        </p:nvSpPr>
        <p:spPr>
          <a:xfrm>
            <a:off x="9513847" y="5911136"/>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p:txBody>
      </p:sp>
      <p:sp>
        <p:nvSpPr>
          <p:cNvPr id="11" name="Multiply 10"/>
          <p:cNvSpPr/>
          <p:nvPr/>
        </p:nvSpPr>
        <p:spPr>
          <a:xfrm>
            <a:off x="8587350" y="6177143"/>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p:txBody>
      </p:sp>
    </p:spTree>
    <p:extLst>
      <p:ext uri="{BB962C8B-B14F-4D97-AF65-F5344CB8AC3E}">
        <p14:creationId xmlns:p14="http://schemas.microsoft.com/office/powerpoint/2010/main" val="3417086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Sequencing &amp; Statements</a:t>
            </a:r>
            <a:endParaRPr lang="en-GB" dirty="0"/>
          </a:p>
        </p:txBody>
      </p:sp>
      <p:sp>
        <p:nvSpPr>
          <p:cNvPr id="6" name="Text Placeholder 6"/>
          <p:cNvSpPr>
            <a:spLocks noGrp="1"/>
          </p:cNvSpPr>
          <p:nvPr>
            <p:ph type="body" sz="quarter" idx="4294967295"/>
          </p:nvPr>
        </p:nvSpPr>
        <p:spPr>
          <a:xfrm>
            <a:off x="1762454" y="3988311"/>
            <a:ext cx="2550256" cy="333131"/>
          </a:xfrm>
          <a:prstGeom prst="rect">
            <a:avLst/>
          </a:prstGeom>
        </p:spPr>
        <p:txBody>
          <a:bodyPr>
            <a:noAutofit/>
          </a:bodyPr>
          <a:lstStyle/>
          <a:p>
            <a:pPr marL="0" indent="0">
              <a:buNone/>
            </a:pPr>
            <a:r>
              <a:rPr lang="en-GB" sz="1600" b="1" dirty="0">
                <a:latin typeface="+mj-lt"/>
              </a:rPr>
              <a:t>Conditional Statements</a:t>
            </a:r>
          </a:p>
        </p:txBody>
      </p:sp>
      <p:sp>
        <p:nvSpPr>
          <p:cNvPr id="7" name="Text Placeholder 7"/>
          <p:cNvSpPr>
            <a:spLocks noGrp="1"/>
          </p:cNvSpPr>
          <p:nvPr>
            <p:ph type="body" sz="quarter" idx="4294967295"/>
          </p:nvPr>
        </p:nvSpPr>
        <p:spPr>
          <a:xfrm>
            <a:off x="1762454" y="4321445"/>
            <a:ext cx="2550256" cy="1114425"/>
          </a:xfrm>
          <a:prstGeom prst="rect">
            <a:avLst/>
          </a:prstGeom>
        </p:spPr>
        <p:txBody>
          <a:bodyPr/>
          <a:lstStyle/>
          <a:p>
            <a:pPr marL="0" indent="0">
              <a:buNone/>
            </a:pPr>
            <a:r>
              <a:rPr lang="en-GB" sz="1400" dirty="0">
                <a:solidFill>
                  <a:schemeClr val="tx2"/>
                </a:solidFill>
                <a:latin typeface="+mn-lt"/>
              </a:rPr>
              <a:t>Conditional statements are where code will only be run if a specified condition is met</a:t>
            </a:r>
          </a:p>
        </p:txBody>
      </p:sp>
      <p:sp>
        <p:nvSpPr>
          <p:cNvPr id="8" name="Text Placeholder 8"/>
          <p:cNvSpPr>
            <a:spLocks noGrp="1"/>
          </p:cNvSpPr>
          <p:nvPr>
            <p:ph type="body" sz="quarter" idx="4294967295"/>
          </p:nvPr>
        </p:nvSpPr>
        <p:spPr>
          <a:xfrm>
            <a:off x="4644622" y="3988311"/>
            <a:ext cx="2550256" cy="333131"/>
          </a:xfrm>
          <a:prstGeom prst="rect">
            <a:avLst/>
          </a:prstGeom>
        </p:spPr>
        <p:txBody>
          <a:bodyPr>
            <a:noAutofit/>
          </a:bodyPr>
          <a:lstStyle/>
          <a:p>
            <a:pPr marL="0" indent="0">
              <a:buNone/>
            </a:pPr>
            <a:r>
              <a:rPr lang="en-GB" sz="1600" b="1" dirty="0">
                <a:latin typeface="+mj-lt"/>
              </a:rPr>
              <a:t>Iteration Statements</a:t>
            </a:r>
          </a:p>
        </p:txBody>
      </p:sp>
      <p:sp>
        <p:nvSpPr>
          <p:cNvPr id="9" name="Text Placeholder 9"/>
          <p:cNvSpPr>
            <a:spLocks noGrp="1"/>
          </p:cNvSpPr>
          <p:nvPr>
            <p:ph type="body" sz="quarter" idx="4294967295"/>
          </p:nvPr>
        </p:nvSpPr>
        <p:spPr>
          <a:xfrm>
            <a:off x="4644622" y="4321445"/>
            <a:ext cx="2550256" cy="1584750"/>
          </a:xfrm>
          <a:prstGeom prst="rect">
            <a:avLst/>
          </a:prstGeom>
        </p:spPr>
        <p:txBody>
          <a:bodyPr>
            <a:normAutofit/>
          </a:bodyPr>
          <a:lstStyle/>
          <a:p>
            <a:pPr marL="0" indent="0">
              <a:buNone/>
            </a:pPr>
            <a:r>
              <a:rPr lang="en-GB" sz="1400" dirty="0">
                <a:solidFill>
                  <a:schemeClr val="tx2"/>
                </a:solidFill>
                <a:latin typeface="+mn-lt"/>
              </a:rPr>
              <a:t>Iterative statements are where a block of code is run multiple times until a conditional statement has been satisfied</a:t>
            </a:r>
          </a:p>
        </p:txBody>
      </p:sp>
      <p:sp>
        <p:nvSpPr>
          <p:cNvPr id="10" name="Text Placeholder 10"/>
          <p:cNvSpPr>
            <a:spLocks noGrp="1"/>
          </p:cNvSpPr>
          <p:nvPr>
            <p:ph type="body" sz="quarter" idx="4294967295"/>
          </p:nvPr>
        </p:nvSpPr>
        <p:spPr>
          <a:xfrm>
            <a:off x="7525691" y="3988311"/>
            <a:ext cx="3232512" cy="333134"/>
          </a:xfrm>
          <a:prstGeom prst="rect">
            <a:avLst/>
          </a:prstGeom>
        </p:spPr>
        <p:txBody>
          <a:bodyPr>
            <a:noAutofit/>
          </a:bodyPr>
          <a:lstStyle/>
          <a:p>
            <a:pPr marL="0" indent="0">
              <a:buNone/>
            </a:pPr>
            <a:r>
              <a:rPr lang="en-GB" sz="1600" b="1" dirty="0">
                <a:latin typeface="+mj-lt"/>
              </a:rPr>
              <a:t>Transfer &amp; Control Statements</a:t>
            </a:r>
          </a:p>
        </p:txBody>
      </p:sp>
      <p:sp>
        <p:nvSpPr>
          <p:cNvPr id="11" name="Text Placeholder 11"/>
          <p:cNvSpPr>
            <a:spLocks noGrp="1"/>
          </p:cNvSpPr>
          <p:nvPr>
            <p:ph type="body" sz="quarter" idx="4294967295"/>
          </p:nvPr>
        </p:nvSpPr>
        <p:spPr>
          <a:xfrm>
            <a:off x="7525691" y="4321445"/>
            <a:ext cx="2550256" cy="1114425"/>
          </a:xfrm>
          <a:prstGeom prst="rect">
            <a:avLst/>
          </a:prstGeom>
        </p:spPr>
        <p:txBody>
          <a:bodyPr>
            <a:normAutofit/>
          </a:bodyPr>
          <a:lstStyle/>
          <a:p>
            <a:pPr marL="0" indent="0">
              <a:buNone/>
            </a:pPr>
            <a:r>
              <a:rPr lang="en-GB" sz="1400" dirty="0">
                <a:solidFill>
                  <a:schemeClr val="tx2"/>
                </a:solidFill>
                <a:latin typeface="+mn-lt"/>
              </a:rPr>
              <a:t>These statements are used to interrupt and stop the normal flow of control.</a:t>
            </a:r>
          </a:p>
        </p:txBody>
      </p:sp>
      <p:sp>
        <p:nvSpPr>
          <p:cNvPr id="12" name="Text Placeholder 6"/>
          <p:cNvSpPr txBox="1">
            <a:spLocks/>
          </p:cNvSpPr>
          <p:nvPr/>
        </p:nvSpPr>
        <p:spPr>
          <a:xfrm>
            <a:off x="1762454"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latin typeface="+mj-lt"/>
              </a:rPr>
              <a:t>Variables</a:t>
            </a:r>
          </a:p>
        </p:txBody>
      </p:sp>
      <p:sp>
        <p:nvSpPr>
          <p:cNvPr id="13" name="Text Placeholder 8"/>
          <p:cNvSpPr txBox="1">
            <a:spLocks/>
          </p:cNvSpPr>
          <p:nvPr/>
        </p:nvSpPr>
        <p:spPr>
          <a:xfrm>
            <a:off x="4644622"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latin typeface="+mj-lt"/>
              </a:rPr>
              <a:t>Expressions</a:t>
            </a:r>
            <a:endParaRPr lang="en-GB" sz="1400" b="1" dirty="0">
              <a:latin typeface="+mj-lt"/>
            </a:endParaRPr>
          </a:p>
        </p:txBody>
      </p:sp>
      <p:sp>
        <p:nvSpPr>
          <p:cNvPr id="14" name="Text Placeholder 10"/>
          <p:cNvSpPr txBox="1">
            <a:spLocks/>
          </p:cNvSpPr>
          <p:nvPr/>
        </p:nvSpPr>
        <p:spPr>
          <a:xfrm>
            <a:off x="7525691"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latin typeface="+mj-lt"/>
              </a:rPr>
              <a:t>Assignment Statements</a:t>
            </a:r>
          </a:p>
        </p:txBody>
      </p:sp>
      <p:sp>
        <p:nvSpPr>
          <p:cNvPr id="15" name="Text Placeholder 7"/>
          <p:cNvSpPr txBox="1">
            <a:spLocks/>
          </p:cNvSpPr>
          <p:nvPr/>
        </p:nvSpPr>
        <p:spPr>
          <a:xfrm>
            <a:off x="1762454" y="2390416"/>
            <a:ext cx="2550256" cy="1114425"/>
          </a:xfrm>
          <a:prstGeom prst="rect">
            <a:avLst/>
          </a:prstGeom>
        </p:spPr>
        <p:txBody>
          <a:bodyPr vert="horz" lIns="91440" tIns="45720" rIns="91440" bIns="45720" rtlCol="0">
            <a:norm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dirty="0">
                <a:solidFill>
                  <a:schemeClr val="tx2"/>
                </a:solidFill>
                <a:latin typeface="+mn-lt"/>
              </a:rPr>
              <a:t>Variables as you know are where we store values</a:t>
            </a:r>
          </a:p>
          <a:p>
            <a:endParaRPr lang="en-GB" dirty="0"/>
          </a:p>
        </p:txBody>
      </p:sp>
      <p:sp>
        <p:nvSpPr>
          <p:cNvPr id="16" name="Text Placeholder 9"/>
          <p:cNvSpPr txBox="1">
            <a:spLocks/>
          </p:cNvSpPr>
          <p:nvPr/>
        </p:nvSpPr>
        <p:spPr>
          <a:xfrm>
            <a:off x="4644622" y="2390416"/>
            <a:ext cx="2550256" cy="1114425"/>
          </a:xfrm>
          <a:prstGeom prst="rect">
            <a:avLst/>
          </a:prstGeom>
        </p:spPr>
        <p:txBody>
          <a:bodyPr vert="horz" lIns="91440" tIns="45720" rIns="91440" bIns="45720" rtlCol="0">
            <a:norm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dirty="0">
                <a:solidFill>
                  <a:schemeClr val="tx2"/>
                </a:solidFill>
                <a:latin typeface="+mn-lt"/>
              </a:rPr>
              <a:t>Expressions are what we write to compute new values from existing ones</a:t>
            </a:r>
          </a:p>
        </p:txBody>
      </p:sp>
      <p:sp>
        <p:nvSpPr>
          <p:cNvPr id="17" name="Text Placeholder 11"/>
          <p:cNvSpPr txBox="1">
            <a:spLocks/>
          </p:cNvSpPr>
          <p:nvPr/>
        </p:nvSpPr>
        <p:spPr>
          <a:xfrm>
            <a:off x="7525691" y="2390416"/>
            <a:ext cx="2550256" cy="1114425"/>
          </a:xfrm>
          <a:prstGeom prst="rect">
            <a:avLst/>
          </a:prstGeom>
        </p:spPr>
        <p:txBody>
          <a:bodyPr vert="horz" lIns="91440" tIns="45720" rIns="91440" bIns="45720" rtlCol="0">
            <a:norm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a:solidFill>
                  <a:schemeClr val="tx2"/>
                </a:solidFill>
                <a:latin typeface="+mn-lt"/>
              </a:rPr>
              <a:t>Assignment statements are where we store values into variables</a:t>
            </a:r>
          </a:p>
          <a:p>
            <a:endParaRPr lang="en-GB" sz="1400" dirty="0">
              <a:solidFill>
                <a:schemeClr val="tx2"/>
              </a:solidFill>
              <a:latin typeface="+mn-lt"/>
            </a:endParaRPr>
          </a:p>
        </p:txBody>
      </p:sp>
    </p:spTree>
    <p:extLst>
      <p:ext uri="{BB962C8B-B14F-4D97-AF65-F5344CB8AC3E}">
        <p14:creationId xmlns:p14="http://schemas.microsoft.com/office/powerpoint/2010/main" val="3652761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Conditionals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30010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285750" indent="-285750"/>
            <a:r>
              <a:rPr lang="en-GB" b="1" dirty="0"/>
              <a:t>Equality</a:t>
            </a:r>
          </a:p>
          <a:p>
            <a:pPr marL="732150" lvl="1"/>
            <a:r>
              <a:rPr lang="en-GB" b="1" dirty="0" smtClean="0"/>
              <a:t>==</a:t>
            </a:r>
            <a:r>
              <a:rPr lang="en-GB" dirty="0" smtClean="0"/>
              <a:t> - Is equal too</a:t>
            </a:r>
            <a:endParaRPr lang="en-GB" dirty="0"/>
          </a:p>
          <a:p>
            <a:pPr marL="732150" lvl="1"/>
            <a:r>
              <a:rPr lang="en-GB" b="1" dirty="0" smtClean="0"/>
              <a:t>!=</a:t>
            </a:r>
            <a:r>
              <a:rPr lang="en-GB" dirty="0" smtClean="0"/>
              <a:t> - Not equal too</a:t>
            </a:r>
            <a:endParaRPr lang="en-GB" dirty="0"/>
          </a:p>
          <a:p>
            <a:pPr marL="732150" lvl="1"/>
            <a:r>
              <a:rPr lang="en-GB" b="1" dirty="0" smtClean="0"/>
              <a:t>&lt; </a:t>
            </a:r>
            <a:r>
              <a:rPr lang="en-GB" dirty="0" smtClean="0"/>
              <a:t>- Less than</a:t>
            </a:r>
            <a:endParaRPr lang="en-GB" dirty="0"/>
          </a:p>
          <a:p>
            <a:pPr marL="732150" lvl="1"/>
            <a:r>
              <a:rPr lang="en-GB" b="1" dirty="0" smtClean="0"/>
              <a:t>&gt; </a:t>
            </a:r>
            <a:r>
              <a:rPr lang="en-GB" dirty="0" smtClean="0"/>
              <a:t>- Greater than</a:t>
            </a:r>
            <a:endParaRPr lang="en-GB" dirty="0"/>
          </a:p>
          <a:p>
            <a:pPr marL="732150" lvl="1"/>
            <a:r>
              <a:rPr lang="en-GB" b="1" dirty="0" smtClean="0"/>
              <a:t>&lt;=</a:t>
            </a:r>
            <a:r>
              <a:rPr lang="en-GB" dirty="0" smtClean="0"/>
              <a:t> - Less than or equal too</a:t>
            </a:r>
            <a:endParaRPr lang="en-GB" dirty="0"/>
          </a:p>
          <a:p>
            <a:pPr marL="732150" lvl="1"/>
            <a:r>
              <a:rPr lang="en-GB" b="1" dirty="0" smtClean="0"/>
              <a:t>&gt;=</a:t>
            </a:r>
            <a:r>
              <a:rPr lang="en-GB" dirty="0" smtClean="0"/>
              <a:t> - Greater than or equal too</a:t>
            </a:r>
          </a:p>
          <a:p>
            <a:pPr marL="332100"/>
            <a:r>
              <a:rPr lang="en-GB" b="1" dirty="0" smtClean="0"/>
              <a:t>Type Comparison</a:t>
            </a:r>
          </a:p>
          <a:p>
            <a:pPr marL="732150" lvl="1"/>
            <a:r>
              <a:rPr lang="en-GB" b="1" dirty="0" err="1"/>
              <a:t>i</a:t>
            </a:r>
            <a:r>
              <a:rPr lang="en-GB" b="1" dirty="0" err="1" smtClean="0"/>
              <a:t>nstanceof</a:t>
            </a:r>
            <a:r>
              <a:rPr lang="en-GB" b="1" dirty="0" smtClean="0"/>
              <a:t> </a:t>
            </a:r>
            <a:r>
              <a:rPr lang="en-GB" dirty="0" smtClean="0"/>
              <a:t>– compares an object to a specified type</a:t>
            </a:r>
            <a:endParaRPr lang="en-GB" b="1" dirty="0"/>
          </a:p>
          <a:p>
            <a:pPr marL="732150" lvl="1"/>
            <a:endParaRPr lang="en-GB" dirty="0"/>
          </a:p>
        </p:txBody>
      </p:sp>
      <p:sp>
        <p:nvSpPr>
          <p:cNvPr id="4" name="Content Placeholder 3"/>
          <p:cNvSpPr>
            <a:spLocks noGrp="1"/>
          </p:cNvSpPr>
          <p:nvPr>
            <p:ph sz="quarter" idx="16"/>
          </p:nvPr>
        </p:nvSpPr>
        <p:spPr/>
        <p:txBody>
          <a:bodyPr/>
          <a:lstStyle/>
          <a:p>
            <a:pPr marL="285750" indent="-285750"/>
            <a:r>
              <a:rPr lang="en-GB" b="1" dirty="0"/>
              <a:t>Conditional</a:t>
            </a:r>
          </a:p>
          <a:p>
            <a:pPr marL="732150" lvl="1"/>
            <a:r>
              <a:rPr lang="en-GB" b="1" dirty="0"/>
              <a:t>Logical</a:t>
            </a:r>
          </a:p>
          <a:p>
            <a:pPr marL="926550" lvl="2" indent="-285750"/>
            <a:r>
              <a:rPr lang="en-GB" b="1" dirty="0" smtClean="0"/>
              <a:t>&amp;&amp; </a:t>
            </a:r>
            <a:r>
              <a:rPr lang="en-GB" dirty="0" smtClean="0"/>
              <a:t> - and</a:t>
            </a:r>
            <a:endParaRPr lang="en-GB" b="1" dirty="0"/>
          </a:p>
          <a:p>
            <a:pPr marL="926550" lvl="2" indent="-285750"/>
            <a:r>
              <a:rPr lang="en-GB" b="1" dirty="0" smtClean="0"/>
              <a:t>|| </a:t>
            </a:r>
            <a:r>
              <a:rPr lang="en-GB" dirty="0" smtClean="0"/>
              <a:t>-</a:t>
            </a:r>
            <a:r>
              <a:rPr lang="en-GB" b="1" dirty="0" smtClean="0"/>
              <a:t> </a:t>
            </a:r>
            <a:r>
              <a:rPr lang="en-GB" dirty="0" smtClean="0"/>
              <a:t>or</a:t>
            </a:r>
            <a:endParaRPr lang="en-GB" b="1" dirty="0"/>
          </a:p>
          <a:p>
            <a:pPr marL="732150" lvl="1"/>
            <a:r>
              <a:rPr lang="en-GB" b="1" dirty="0"/>
              <a:t>Boolean</a:t>
            </a:r>
          </a:p>
          <a:p>
            <a:pPr marL="926550" lvl="2" indent="-285750"/>
            <a:r>
              <a:rPr lang="en-GB" b="1" dirty="0" smtClean="0"/>
              <a:t>&amp; </a:t>
            </a:r>
            <a:r>
              <a:rPr lang="en-GB" dirty="0" smtClean="0"/>
              <a:t>- and</a:t>
            </a:r>
            <a:endParaRPr lang="en-GB" b="1" dirty="0"/>
          </a:p>
          <a:p>
            <a:pPr marL="926550" lvl="2" indent="-285750"/>
            <a:r>
              <a:rPr lang="en-GB" b="1" dirty="0" smtClean="0"/>
              <a:t>| </a:t>
            </a:r>
            <a:r>
              <a:rPr lang="en-GB" dirty="0" smtClean="0"/>
              <a:t>-</a:t>
            </a:r>
            <a:r>
              <a:rPr lang="en-GB" b="1" dirty="0" smtClean="0"/>
              <a:t> </a:t>
            </a:r>
            <a:r>
              <a:rPr lang="en-GB" dirty="0" smtClean="0"/>
              <a:t>or</a:t>
            </a:r>
          </a:p>
          <a:p>
            <a:pPr marL="640800" lvl="2" indent="0">
              <a:buNone/>
            </a:pPr>
            <a:endParaRPr lang="en-GB" b="1" dirty="0"/>
          </a:p>
          <a:p>
            <a:pPr marL="640800" lvl="2" indent="0">
              <a:buNone/>
            </a:pPr>
            <a:endParaRPr lang="en-GB" b="1" dirty="0"/>
          </a:p>
        </p:txBody>
      </p:sp>
      <p:sp>
        <p:nvSpPr>
          <p:cNvPr id="3" name="Title 2"/>
          <p:cNvSpPr>
            <a:spLocks noGrp="1"/>
          </p:cNvSpPr>
          <p:nvPr>
            <p:ph type="title"/>
          </p:nvPr>
        </p:nvSpPr>
        <p:spPr/>
        <p:txBody>
          <a:bodyPr>
            <a:normAutofit fontScale="90000"/>
          </a:bodyPr>
          <a:lstStyle/>
          <a:p>
            <a:r>
              <a:rPr lang="en-GB" dirty="0" smtClean="0"/>
              <a:t>More Operators</a:t>
            </a:r>
            <a:endParaRPr lang="en-GB" dirty="0"/>
          </a:p>
        </p:txBody>
      </p:sp>
    </p:spTree>
    <p:extLst>
      <p:ext uri="{BB962C8B-B14F-4D97-AF65-F5344CB8AC3E}">
        <p14:creationId xmlns:p14="http://schemas.microsoft.com/office/powerpoint/2010/main" val="3378113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If statements are used to run a block of code if the condition is met.</a:t>
            </a:r>
          </a:p>
          <a:p>
            <a:endParaRPr lang="en-GB" dirty="0"/>
          </a:p>
          <a:p>
            <a:r>
              <a:rPr lang="en-GB" dirty="0"/>
              <a:t>If the statement is true than the following code block will run.</a:t>
            </a:r>
          </a:p>
          <a:p>
            <a:endParaRPr lang="en-GB" dirty="0"/>
          </a:p>
          <a:p>
            <a:r>
              <a:rPr lang="en-GB" dirty="0"/>
              <a:t>If the statement is false than the code in the else block will run.</a:t>
            </a:r>
          </a:p>
          <a:p>
            <a:endParaRPr lang="en-GB" dirty="0"/>
          </a:p>
          <a:p>
            <a:r>
              <a:rPr lang="en-GB" dirty="0"/>
              <a:t>You can chain if - else statements to build more complex conditional statements.</a:t>
            </a:r>
          </a:p>
        </p:txBody>
      </p:sp>
      <p:sp>
        <p:nvSpPr>
          <p:cNvPr id="3" name="Title 2"/>
          <p:cNvSpPr>
            <a:spLocks noGrp="1"/>
          </p:cNvSpPr>
          <p:nvPr>
            <p:ph type="title"/>
          </p:nvPr>
        </p:nvSpPr>
        <p:spPr/>
        <p:txBody>
          <a:bodyPr>
            <a:normAutofit fontScale="90000"/>
          </a:bodyPr>
          <a:lstStyle/>
          <a:p>
            <a:r>
              <a:rPr lang="en-GB" dirty="0" smtClean="0"/>
              <a:t>Conditional Statements – If/Else</a:t>
            </a:r>
            <a:endParaRPr lang="en-GB" dirty="0"/>
          </a:p>
        </p:txBody>
      </p:sp>
      <p:sp>
        <p:nvSpPr>
          <p:cNvPr id="6" name="Content Placeholder 4"/>
          <p:cNvSpPr>
            <a:spLocks noGrp="1"/>
          </p:cNvSpPr>
          <p:nvPr>
            <p:ph sz="quarter" idx="15"/>
          </p:nvPr>
        </p:nvSpPr>
        <p:spPr>
          <a:xfrm>
            <a:off x="6369455" y="1929600"/>
            <a:ext cx="5622713" cy="2395528"/>
          </a:xfrm>
          <a:solidFill>
            <a:schemeClr val="bg1">
              <a:lumMod val="95000"/>
            </a:schemeClr>
          </a:solidFill>
        </p:spPr>
        <p:txBody>
          <a:bodyPr>
            <a:spAutoFit/>
          </a:bodyPr>
          <a:lstStyle/>
          <a:p>
            <a:pPr marL="0" indent="0">
              <a:buNone/>
            </a:pPr>
            <a:r>
              <a:rPr lang="en-GB" sz="1800" b="1" dirty="0" smtClean="0">
                <a:solidFill>
                  <a:srgbClr val="7F0055"/>
                </a:solidFill>
                <a:latin typeface="Courier New" panose="02070309020205020404" pitchFamily="49" charset="0"/>
              </a:rPr>
              <a:t>boolean</a:t>
            </a:r>
            <a:r>
              <a:rPr lang="en-GB" sz="1800" b="1" dirty="0" smtClean="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isDevCool</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false;</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isDevCool</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is Cool"</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isn’t cool."</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a:t>
            </a:r>
            <a:endParaRPr lang="en-GB" sz="18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07099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As you can see here we have made our If statement more advanced.</a:t>
            </a:r>
          </a:p>
          <a:p>
            <a:endParaRPr lang="en-GB" dirty="0"/>
          </a:p>
          <a:p>
            <a:r>
              <a:rPr lang="en-GB" dirty="0"/>
              <a:t>We are now capable of analysing this situation with an AND operator instead of requiring a second statement.</a:t>
            </a:r>
          </a:p>
        </p:txBody>
      </p:sp>
      <p:sp>
        <p:nvSpPr>
          <p:cNvPr id="3" name="Title 2"/>
          <p:cNvSpPr>
            <a:spLocks noGrp="1"/>
          </p:cNvSpPr>
          <p:nvPr>
            <p:ph type="title"/>
          </p:nvPr>
        </p:nvSpPr>
        <p:spPr/>
        <p:txBody>
          <a:bodyPr>
            <a:normAutofit fontScale="90000"/>
          </a:bodyPr>
          <a:lstStyle/>
          <a:p>
            <a:r>
              <a:rPr lang="en-GB" dirty="0" smtClean="0"/>
              <a:t>If/Else with logical operators</a:t>
            </a:r>
            <a:endParaRPr lang="en-GB" dirty="0"/>
          </a:p>
        </p:txBody>
      </p:sp>
      <p:sp>
        <p:nvSpPr>
          <p:cNvPr id="7" name="Content Placeholder 4"/>
          <p:cNvSpPr>
            <a:spLocks noGrp="1"/>
          </p:cNvSpPr>
          <p:nvPr>
            <p:ph sz="quarter" idx="15"/>
          </p:nvPr>
        </p:nvSpPr>
        <p:spPr>
          <a:xfrm>
            <a:off x="6315666" y="1929600"/>
            <a:ext cx="5622713" cy="3354765"/>
          </a:xfrm>
          <a:solidFill>
            <a:schemeClr val="bg1">
              <a:lumMod val="95000"/>
            </a:schemeClr>
          </a:solidFill>
        </p:spPr>
        <p:txBody>
          <a:bodyPr>
            <a:spAutoFit/>
          </a:bodyPr>
          <a:lstStyle/>
          <a:p>
            <a:pPr marL="0" indent="0">
              <a:buNone/>
            </a:pP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3;</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boolean</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isDevDrunk</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true</a:t>
            </a:r>
            <a:r>
              <a:rPr lang="en-GB" sz="1800" b="1" dirty="0">
                <a:solidFill>
                  <a:srgbClr val="000000"/>
                </a:solidFill>
                <a:latin typeface="Courier New" panose="02070309020205020404" pitchFamily="49" charset="0"/>
              </a:rPr>
              <a:t>;</a:t>
            </a:r>
          </a:p>
          <a:p>
            <a:pPr marL="0" indent="0">
              <a:buNone/>
            </a:pP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a:solidFill>
                  <a:srgbClr val="6A3E3E"/>
                </a:solidFill>
                <a:latin typeface="Courier New" panose="02070309020205020404" pitchFamily="49" charset="0"/>
              </a:rPr>
              <a:t>devsMoney</a:t>
            </a:r>
            <a:r>
              <a:rPr lang="en-GB" sz="1800" b="1" dirty="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&gt; 0 </a:t>
            </a:r>
            <a:r>
              <a:rPr lang="en-GB" sz="1800" b="1" dirty="0">
                <a:solidFill>
                  <a:srgbClr val="000000"/>
                </a:solidFill>
                <a:latin typeface="Courier New" panose="02070309020205020404" pitchFamily="49" charset="0"/>
              </a:rPr>
              <a:t>&amp;&amp; </a:t>
            </a:r>
            <a:r>
              <a:rPr lang="en-GB" sz="1800" b="1" dirty="0" err="1" smtClean="0">
                <a:solidFill>
                  <a:srgbClr val="6A3E3E"/>
                </a:solidFill>
                <a:latin typeface="Courier New" panose="02070309020205020404" pitchFamily="49" charset="0"/>
              </a:rPr>
              <a:t>isDevDrunk</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“He will buy you drinks"</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“He won’t buy you drinks"</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smtClean="0">
                <a:solidFill>
                  <a:srgbClr val="000000"/>
                </a:solidFill>
                <a:latin typeface="Courier New" panose="02070309020205020404" pitchFamily="49" charset="0"/>
              </a:rPr>
              <a:t>}</a:t>
            </a:r>
            <a:endParaRPr lang="en-GB" sz="18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2698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0" indent="0" algn="ctr">
              <a:buNone/>
            </a:pPr>
            <a:r>
              <a:rPr lang="en-GB" sz="2000" b="1" dirty="0" smtClean="0">
                <a:solidFill>
                  <a:schemeClr val="tx1"/>
                </a:solidFill>
                <a:latin typeface="Lucida Sans"/>
              </a:rPr>
              <a:t>Variables</a:t>
            </a:r>
          </a:p>
          <a:p>
            <a:endParaRPr lang="en-GB" sz="2000" dirty="0">
              <a:solidFill>
                <a:schemeClr val="tx1"/>
              </a:solidFill>
              <a:latin typeface="Lucida Sans"/>
            </a:endParaRPr>
          </a:p>
          <a:p>
            <a:r>
              <a:rPr lang="en-GB" sz="2000" dirty="0" smtClean="0">
                <a:solidFill>
                  <a:schemeClr val="tx1"/>
                </a:solidFill>
                <a:latin typeface="Lucida Sans"/>
              </a:rPr>
              <a:t>A </a:t>
            </a:r>
            <a:r>
              <a:rPr lang="en-GB" sz="2000" dirty="0">
                <a:solidFill>
                  <a:schemeClr val="tx1"/>
                </a:solidFill>
                <a:latin typeface="Lucida Sans"/>
              </a:rPr>
              <a:t>variable is a container that holds values that we use in the program.</a:t>
            </a:r>
          </a:p>
          <a:p>
            <a:r>
              <a:rPr lang="en-GB" sz="2000" dirty="0">
                <a:solidFill>
                  <a:schemeClr val="tx1"/>
                </a:solidFill>
                <a:latin typeface="Lucida Sans"/>
              </a:rPr>
              <a:t>Every variable has a data type and a name associated with it, and eventually, a value.</a:t>
            </a:r>
          </a:p>
          <a:p>
            <a:r>
              <a:rPr lang="en-GB" sz="2000" dirty="0">
                <a:solidFill>
                  <a:schemeClr val="tx1"/>
                </a:solidFill>
                <a:latin typeface="Lucida Sans"/>
              </a:rPr>
              <a:t>A variable could be declared to use one of the eight primitive types</a:t>
            </a:r>
            <a:endParaRPr lang="en-GB" sz="2000" dirty="0">
              <a:solidFill>
                <a:srgbClr val="141E23"/>
              </a:solidFill>
              <a:latin typeface="Lucida Sans"/>
            </a:endParaRPr>
          </a:p>
          <a:p>
            <a:pPr marL="0" indent="0">
              <a:buNone/>
            </a:pPr>
            <a:endParaRPr lang="en-GB" dirty="0">
              <a:solidFill>
                <a:srgbClr val="00519C"/>
              </a:solidFill>
            </a:endParaRPr>
          </a:p>
        </p:txBody>
      </p:sp>
      <p:sp>
        <p:nvSpPr>
          <p:cNvPr id="4" name="Content Placeholder 3"/>
          <p:cNvSpPr>
            <a:spLocks noGrp="1"/>
          </p:cNvSpPr>
          <p:nvPr>
            <p:ph sz="quarter" idx="16"/>
          </p:nvPr>
        </p:nvSpPr>
        <p:spPr/>
        <p:txBody>
          <a:bodyPr/>
          <a:lstStyle/>
          <a:p>
            <a:pPr marL="0" indent="0" algn="ctr">
              <a:buNone/>
            </a:pPr>
            <a:r>
              <a:rPr lang="en-GB" sz="2000" b="1" dirty="0" smtClean="0">
                <a:solidFill>
                  <a:schemeClr val="tx1"/>
                </a:solidFill>
              </a:rPr>
              <a:t>Methods</a:t>
            </a:r>
          </a:p>
          <a:p>
            <a:pPr marL="0" indent="0" algn="ctr">
              <a:buNone/>
            </a:pPr>
            <a:endParaRPr lang="en-GB" sz="2000" dirty="0">
              <a:solidFill>
                <a:schemeClr val="tx1"/>
              </a:solidFill>
            </a:endParaRPr>
          </a:p>
          <a:p>
            <a:r>
              <a:rPr lang="en-GB" sz="2000" dirty="0" smtClean="0">
                <a:solidFill>
                  <a:schemeClr val="tx1"/>
                </a:solidFill>
              </a:rPr>
              <a:t>A </a:t>
            </a:r>
            <a:r>
              <a:rPr lang="en-GB" sz="2000" dirty="0">
                <a:solidFill>
                  <a:schemeClr val="tx1"/>
                </a:solidFill>
              </a:rPr>
              <a:t>method is a set of code which is referred to by name and can be called at any point in a program by simply utilising the methods name</a:t>
            </a:r>
            <a:r>
              <a:rPr lang="en-GB" sz="2000" dirty="0" smtClean="0">
                <a:solidFill>
                  <a:schemeClr val="tx1"/>
                </a:solidFill>
              </a:rPr>
              <a:t>.</a:t>
            </a:r>
            <a:endParaRPr lang="en-GB" sz="2000" dirty="0">
              <a:solidFill>
                <a:schemeClr val="tx1"/>
              </a:solidFill>
              <a:latin typeface="Lucida Sans"/>
            </a:endParaRPr>
          </a:p>
          <a:p>
            <a:r>
              <a:rPr lang="en-GB" sz="2000" dirty="0">
                <a:solidFill>
                  <a:schemeClr val="tx1"/>
                </a:solidFill>
                <a:latin typeface="Lucida Sans"/>
              </a:rPr>
              <a:t>Think of a method as a sub-program that acts on data and often returns a value</a:t>
            </a:r>
            <a:r>
              <a:rPr lang="en-GB" sz="2000" dirty="0" smtClean="0">
                <a:solidFill>
                  <a:schemeClr val="tx1"/>
                </a:solidFill>
                <a:latin typeface="Lucida Sans"/>
              </a:rPr>
              <a:t>.</a:t>
            </a:r>
            <a:endParaRPr lang="en-GB" sz="2000" dirty="0">
              <a:solidFill>
                <a:schemeClr val="tx1"/>
              </a:solidFill>
              <a:latin typeface="Lucida Sans"/>
            </a:endParaRPr>
          </a:p>
          <a:p>
            <a:r>
              <a:rPr lang="en-GB" sz="2000" dirty="0">
                <a:solidFill>
                  <a:schemeClr val="tx1"/>
                </a:solidFill>
                <a:latin typeface="Lucida Sans"/>
              </a:rPr>
              <a:t>Every method has a name and a return type, and can also have parameters that are variables that you give it that it may need to perform its function.</a:t>
            </a:r>
            <a:endParaRPr lang="en-GB" sz="2000" dirty="0">
              <a:solidFill>
                <a:srgbClr val="141E23"/>
              </a:solidFill>
              <a:latin typeface="Lucida Sans"/>
            </a:endParaRPr>
          </a:p>
        </p:txBody>
      </p:sp>
      <p:sp>
        <p:nvSpPr>
          <p:cNvPr id="3" name="Title 2"/>
          <p:cNvSpPr>
            <a:spLocks noGrp="1"/>
          </p:cNvSpPr>
          <p:nvPr>
            <p:ph type="title"/>
          </p:nvPr>
        </p:nvSpPr>
        <p:spPr/>
        <p:txBody>
          <a:bodyPr>
            <a:normAutofit fontScale="90000"/>
          </a:bodyPr>
          <a:lstStyle/>
          <a:p>
            <a:r>
              <a:rPr lang="en-GB" dirty="0" smtClean="0"/>
              <a:t>Variables &amp; Methods</a:t>
            </a:r>
            <a:endParaRPr lang="en-GB" dirty="0"/>
          </a:p>
        </p:txBody>
      </p:sp>
    </p:spTree>
    <p:extLst>
      <p:ext uri="{BB962C8B-B14F-4D97-AF65-F5344CB8AC3E}">
        <p14:creationId xmlns:p14="http://schemas.microsoft.com/office/powerpoint/2010/main" val="4229141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If/Else/Else if with logical operators</a:t>
            </a:r>
            <a:endParaRPr lang="en-GB" dirty="0"/>
          </a:p>
        </p:txBody>
      </p:sp>
      <p:sp>
        <p:nvSpPr>
          <p:cNvPr id="5" name="Content Placeholder 4"/>
          <p:cNvSpPr>
            <a:spLocks noGrp="1"/>
          </p:cNvSpPr>
          <p:nvPr>
            <p:ph sz="quarter" idx="15"/>
          </p:nvPr>
        </p:nvSpPr>
        <p:spPr>
          <a:xfrm>
            <a:off x="414000" y="1928814"/>
            <a:ext cx="5580000" cy="4546800"/>
          </a:xfrm>
        </p:spPr>
        <p:txBody>
          <a:bodyPr/>
          <a:lstStyle/>
          <a:p>
            <a:r>
              <a:rPr lang="en-GB" dirty="0"/>
              <a:t>As you can see here we have made our If statement more advanced, this time adding an else if statement.</a:t>
            </a:r>
          </a:p>
          <a:p>
            <a:endParaRPr lang="en-GB" dirty="0"/>
          </a:p>
          <a:p>
            <a:r>
              <a:rPr lang="en-GB" dirty="0" smtClean="0"/>
              <a:t>This example now checks if dev has any money, and if he can play smash, if so then he can enter a tournament, otherwise other conditions might be met.</a:t>
            </a:r>
            <a:endParaRPr lang="en-GB" dirty="0"/>
          </a:p>
          <a:p>
            <a:endParaRPr lang="en-GB" dirty="0"/>
          </a:p>
        </p:txBody>
      </p:sp>
      <p:sp>
        <p:nvSpPr>
          <p:cNvPr id="8" name="Content Placeholder 4"/>
          <p:cNvSpPr>
            <a:spLocks noGrp="1"/>
          </p:cNvSpPr>
          <p:nvPr>
            <p:ph sz="quarter" idx="15"/>
          </p:nvPr>
        </p:nvSpPr>
        <p:spPr>
          <a:xfrm>
            <a:off x="6297735" y="1928814"/>
            <a:ext cx="5622713" cy="4719241"/>
          </a:xfrm>
          <a:solidFill>
            <a:schemeClr val="bg1">
              <a:lumMod val="95000"/>
            </a:schemeClr>
          </a:solidFill>
        </p:spPr>
        <p:txBody>
          <a:bodyPr>
            <a:spAutoFit/>
          </a:bodyPr>
          <a:lstStyle/>
          <a:p>
            <a:pPr marL="0" indent="0">
              <a:buNone/>
            </a:pP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90;</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boolean</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devCanPlaySmash</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false</a:t>
            </a: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&gt; 5 </a:t>
            </a:r>
            <a:r>
              <a:rPr lang="en-GB" sz="1800" b="1" dirty="0">
                <a:solidFill>
                  <a:srgbClr val="000000"/>
                </a:solidFill>
                <a:latin typeface="Courier New" panose="02070309020205020404" pitchFamily="49" charset="0"/>
              </a:rPr>
              <a:t>&amp;&amp; </a:t>
            </a:r>
            <a:r>
              <a:rPr lang="en-GB" sz="1800" b="1" dirty="0" err="1" smtClean="0">
                <a:solidFill>
                  <a:srgbClr val="6A3E3E"/>
                </a:solidFill>
                <a:latin typeface="Courier New" panose="02070309020205020404" pitchFamily="49" charset="0"/>
              </a:rPr>
              <a:t>devCanPlaySmash</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enters a smash tournament"</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&lt; 1 &amp;&amp; </a:t>
            </a:r>
            <a:r>
              <a:rPr lang="en-GB" sz="1800" b="1" dirty="0" err="1" smtClean="0">
                <a:solidFill>
                  <a:srgbClr val="6A3E3E"/>
                </a:solidFill>
                <a:latin typeface="Courier New" panose="02070309020205020404" pitchFamily="49" charset="0"/>
              </a:rPr>
              <a:t>devCanPlaySmash</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is just too poor to enter"</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just cant play smash"</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a:t>
            </a:r>
            <a:endParaRPr lang="en-GB" sz="18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54322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Switch statements are vey useful for defined conditions and for when there are a lot of options that would cause if/else statements to become overly cumbersome.</a:t>
            </a:r>
          </a:p>
          <a:p>
            <a:endParaRPr lang="en-GB" dirty="0"/>
          </a:p>
          <a:p>
            <a:r>
              <a:rPr lang="en-GB" dirty="0"/>
              <a:t>Switch statements allow us to include a default </a:t>
            </a:r>
            <a:r>
              <a:rPr lang="en-GB" dirty="0" smtClean="0"/>
              <a:t>clause for when no </a:t>
            </a:r>
            <a:r>
              <a:rPr lang="en-GB" dirty="0"/>
              <a:t>cases match the input</a:t>
            </a:r>
            <a:r>
              <a:rPr lang="en-GB" dirty="0" smtClean="0"/>
              <a:t>.</a:t>
            </a:r>
          </a:p>
          <a:p>
            <a:endParaRPr lang="en-GB" dirty="0"/>
          </a:p>
          <a:p>
            <a:r>
              <a:rPr lang="en-GB" i="1" dirty="0" smtClean="0"/>
              <a:t>Case 6: </a:t>
            </a:r>
            <a:r>
              <a:rPr lang="en-GB" dirty="0" smtClean="0"/>
              <a:t>literally refers to what will happen when </a:t>
            </a:r>
            <a:r>
              <a:rPr lang="en-GB" i="1" dirty="0" smtClean="0"/>
              <a:t>day == 6, </a:t>
            </a:r>
            <a:r>
              <a:rPr lang="en-GB" dirty="0" smtClean="0"/>
              <a:t>this is not some ordering mechanism, neither do the case have to be in a specific order.</a:t>
            </a:r>
            <a:endParaRPr lang="en-GB" i="1" dirty="0"/>
          </a:p>
        </p:txBody>
      </p:sp>
      <p:sp>
        <p:nvSpPr>
          <p:cNvPr id="3" name="Title 2"/>
          <p:cNvSpPr>
            <a:spLocks noGrp="1"/>
          </p:cNvSpPr>
          <p:nvPr>
            <p:ph type="title"/>
          </p:nvPr>
        </p:nvSpPr>
        <p:spPr/>
        <p:txBody>
          <a:bodyPr>
            <a:normAutofit fontScale="90000"/>
          </a:bodyPr>
          <a:lstStyle/>
          <a:p>
            <a:r>
              <a:rPr lang="en-GB" dirty="0" smtClean="0"/>
              <a:t>Switch Statements</a:t>
            </a:r>
            <a:endParaRPr lang="en-GB" dirty="0"/>
          </a:p>
        </p:txBody>
      </p:sp>
      <p:sp>
        <p:nvSpPr>
          <p:cNvPr id="7" name="Content Placeholder 4"/>
          <p:cNvSpPr txBox="1">
            <a:spLocks/>
          </p:cNvSpPr>
          <p:nvPr/>
        </p:nvSpPr>
        <p:spPr>
          <a:xfrm>
            <a:off x="6400800" y="1663199"/>
            <a:ext cx="4948518" cy="5024471"/>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smtClean="0">
                <a:solidFill>
                  <a:srgbClr val="6A3E3E"/>
                </a:solidFill>
                <a:latin typeface="Courier New" panose="02070309020205020404" pitchFamily="49" charset="0"/>
              </a:rPr>
              <a:t>day</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 3;</a:t>
            </a:r>
          </a:p>
          <a:p>
            <a:r>
              <a:rPr lang="en-GB" sz="1800" b="1" dirty="0">
                <a:solidFill>
                  <a:srgbClr val="7F0055"/>
                </a:solidFill>
                <a:latin typeface="Courier New" panose="02070309020205020404" pitchFamily="49" charset="0"/>
              </a:rPr>
              <a:t>switch</a:t>
            </a:r>
            <a:r>
              <a:rPr lang="en-GB" sz="1800" b="1" dirty="0">
                <a:solidFill>
                  <a:srgbClr val="000000"/>
                </a:solidFill>
                <a:latin typeface="Courier New" panose="02070309020205020404" pitchFamily="49" charset="0"/>
              </a:rPr>
              <a:t> (</a:t>
            </a:r>
            <a:r>
              <a:rPr lang="en-GB" sz="1800" b="1" dirty="0" smtClean="0">
                <a:solidFill>
                  <a:srgbClr val="6A3E3E"/>
                </a:solidFill>
                <a:latin typeface="Courier New" panose="02070309020205020404" pitchFamily="49" charset="0"/>
              </a:rPr>
              <a:t>day</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case</a:t>
            </a:r>
            <a:r>
              <a:rPr lang="en-GB" sz="1800" b="1" dirty="0">
                <a:solidFill>
                  <a:srgbClr val="000000"/>
                </a:solidFill>
                <a:latin typeface="Courier New" panose="02070309020205020404" pitchFamily="49" charset="0"/>
              </a:rPr>
              <a:t> 1:</a:t>
            </a:r>
          </a:p>
          <a:p>
            <a:r>
              <a:rPr lang="en-GB" sz="1800" b="1" dirty="0">
                <a:solidFill>
                  <a:srgbClr val="000000"/>
                </a:solidFill>
                <a:latin typeface="Courier New" panose="02070309020205020404" pitchFamily="49" charset="0"/>
              </a:rPr>
              <a:t>    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“Garfield 					hates Mondays"</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smtClean="0">
                <a:solidFill>
                  <a:srgbClr val="000000"/>
                </a:solidFill>
                <a:latin typeface="Courier New" panose="02070309020205020404" pitchFamily="49" charset="0"/>
              </a:rPr>
              <a:t>;</a:t>
            </a:r>
          </a:p>
          <a:p>
            <a:r>
              <a:rPr lang="en-GB" sz="1800" dirty="0" smtClean="0">
                <a:solidFill>
                  <a:srgbClr val="3F7F5F"/>
                </a:solidFill>
                <a:highlight>
                  <a:srgbClr val="E8F2FE"/>
                </a:highlight>
                <a:latin typeface="Courier New" panose="02070309020205020404" pitchFamily="49" charset="0"/>
              </a:rPr>
              <a:t>	//</a:t>
            </a:r>
            <a:r>
              <a:rPr lang="en-GB" sz="1800" dirty="0">
                <a:solidFill>
                  <a:srgbClr val="3F7F5F"/>
                </a:solidFill>
                <a:highlight>
                  <a:srgbClr val="E8F2FE"/>
                </a:highlight>
                <a:latin typeface="Courier New" panose="02070309020205020404" pitchFamily="49" charset="0"/>
              </a:rPr>
              <a:t>etc.</a:t>
            </a:r>
            <a:endParaRPr lang="en-GB" sz="1800" b="1" dirty="0">
              <a:solidFill>
                <a:srgbClr val="000000"/>
              </a:solidFill>
              <a:latin typeface="Courier New" panose="02070309020205020404" pitchFamily="49" charset="0"/>
            </a:endParaRPr>
          </a:p>
          <a:p>
            <a:r>
              <a:rPr lang="en-GB" sz="1800" b="1" dirty="0" smtClean="0">
                <a:solidFill>
                  <a:srgbClr val="7F0055"/>
                </a:solidFill>
                <a:latin typeface="Courier New" panose="02070309020205020404" pitchFamily="49" charset="0"/>
              </a:rPr>
              <a:t>  case</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6</a:t>
            </a:r>
            <a:r>
              <a:rPr lang="en-GB" sz="1800" b="1" dirty="0" smtClean="0">
                <a:solidFill>
                  <a:srgbClr val="000000"/>
                </a:solidFill>
                <a:latin typeface="Courier New" panose="02070309020205020404" pitchFamily="49" charset="0"/>
              </a:rPr>
              <a:t>:    	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smtClean="0">
                <a:solidFill>
                  <a:srgbClr val="2A00FF"/>
                </a:solidFill>
                <a:latin typeface="Courier New" panose="02070309020205020404" pitchFamily="49" charset="0"/>
              </a:rPr>
              <a:t>“Saturday"</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a:solidFill>
                  <a:srgbClr val="000000"/>
                </a:solidFill>
                <a:latin typeface="Courier New" panose="02070309020205020404" pitchFamily="49" charset="0"/>
              </a:rPr>
              <a:t>;</a:t>
            </a:r>
            <a:endParaRPr lang="en-GB" sz="1800" b="1" dirty="0">
              <a:solidFill>
                <a:srgbClr val="3F7F5F"/>
              </a:solidFill>
              <a:latin typeface="Courier New" panose="02070309020205020404" pitchFamily="49" charset="0"/>
            </a:endParaRPr>
          </a:p>
          <a:p>
            <a:r>
              <a:rPr lang="en-GB" sz="1800" b="1" dirty="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case</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7:</a:t>
            </a:r>
          </a:p>
          <a:p>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"Sunday"</a:t>
            </a:r>
            <a:r>
              <a:rPr lang="en-GB" sz="1800" b="1" i="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default</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"Not a day"</a:t>
            </a:r>
            <a:r>
              <a:rPr lang="en-GB" sz="1800" b="1" i="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a:t>
            </a:r>
            <a:endParaRPr kumimoji="0" lang="en-GB" sz="18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1126643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Iteration</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154453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92735" y="3098105"/>
            <a:ext cx="7697844" cy="2023788"/>
          </a:xfrm>
          <a:prstGeom prst="rect">
            <a:avLst/>
          </a:prstGeom>
        </p:spPr>
      </p:pic>
      <p:sp>
        <p:nvSpPr>
          <p:cNvPr id="3" name="Title 2"/>
          <p:cNvSpPr>
            <a:spLocks noGrp="1"/>
          </p:cNvSpPr>
          <p:nvPr>
            <p:ph type="title"/>
          </p:nvPr>
        </p:nvSpPr>
        <p:spPr/>
        <p:txBody>
          <a:bodyPr>
            <a:normAutofit fontScale="90000"/>
          </a:bodyPr>
          <a:lstStyle/>
          <a:p>
            <a:r>
              <a:rPr lang="en-GB" dirty="0" smtClean="0"/>
              <a:t>Iteration – For Loop</a:t>
            </a:r>
            <a:endParaRPr lang="en-GB" dirty="0"/>
          </a:p>
        </p:txBody>
      </p:sp>
      <p:sp>
        <p:nvSpPr>
          <p:cNvPr id="9" name="TextBox 8"/>
          <p:cNvSpPr txBox="1"/>
          <p:nvPr/>
        </p:nvSpPr>
        <p:spPr>
          <a:xfrm>
            <a:off x="3917394" y="1759735"/>
            <a:ext cx="2174331" cy="369332"/>
          </a:xfrm>
          <a:prstGeom prst="rect">
            <a:avLst/>
          </a:prstGeom>
          <a:noFill/>
        </p:spPr>
        <p:txBody>
          <a:bodyPr wrap="square" rtlCol="0">
            <a:spAutoFit/>
          </a:bodyPr>
          <a:lstStyle/>
          <a:p>
            <a:r>
              <a:rPr lang="en-GB" b="1" dirty="0" smtClean="0"/>
              <a:t>Initialisation</a:t>
            </a:r>
            <a:endParaRPr lang="en-GB" b="1" dirty="0"/>
          </a:p>
        </p:txBody>
      </p:sp>
      <p:sp>
        <p:nvSpPr>
          <p:cNvPr id="10" name="TextBox 9"/>
          <p:cNvSpPr txBox="1"/>
          <p:nvPr/>
        </p:nvSpPr>
        <p:spPr>
          <a:xfrm>
            <a:off x="6097974" y="1759735"/>
            <a:ext cx="2174331" cy="369332"/>
          </a:xfrm>
          <a:prstGeom prst="rect">
            <a:avLst/>
          </a:prstGeom>
          <a:noFill/>
        </p:spPr>
        <p:txBody>
          <a:bodyPr wrap="square" rtlCol="0">
            <a:spAutoFit/>
          </a:bodyPr>
          <a:lstStyle/>
          <a:p>
            <a:r>
              <a:rPr lang="en-GB" b="1" dirty="0" smtClean="0"/>
              <a:t>Exit condition</a:t>
            </a:r>
            <a:endParaRPr lang="en-GB" b="1" dirty="0"/>
          </a:p>
        </p:txBody>
      </p:sp>
      <p:cxnSp>
        <p:nvCxnSpPr>
          <p:cNvPr id="12" name="Straight Arrow Connector 11"/>
          <p:cNvCxnSpPr/>
          <p:nvPr/>
        </p:nvCxnSpPr>
        <p:spPr>
          <a:xfrm>
            <a:off x="4772994" y="2153768"/>
            <a:ext cx="16625" cy="7707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a:off x="7118672" y="2153768"/>
            <a:ext cx="10" cy="7707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8381750" y="1759735"/>
            <a:ext cx="3319242" cy="369332"/>
          </a:xfrm>
          <a:prstGeom prst="rect">
            <a:avLst/>
          </a:prstGeom>
          <a:noFill/>
        </p:spPr>
        <p:txBody>
          <a:bodyPr wrap="square" rtlCol="0">
            <a:spAutoFit/>
          </a:bodyPr>
          <a:lstStyle/>
          <a:p>
            <a:r>
              <a:rPr lang="en-GB" b="1" dirty="0" smtClean="0"/>
              <a:t>Update</a:t>
            </a:r>
            <a:endParaRPr lang="en-GB" b="1" dirty="0"/>
          </a:p>
        </p:txBody>
      </p:sp>
      <p:cxnSp>
        <p:nvCxnSpPr>
          <p:cNvPr id="16" name="Straight Arrow Connector 15"/>
          <p:cNvCxnSpPr/>
          <p:nvPr/>
        </p:nvCxnSpPr>
        <p:spPr>
          <a:xfrm>
            <a:off x="8861367" y="2138279"/>
            <a:ext cx="16626" cy="7861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p:cNvSpPr txBox="1"/>
          <p:nvPr/>
        </p:nvSpPr>
        <p:spPr>
          <a:xfrm>
            <a:off x="10666062" y="4109999"/>
            <a:ext cx="2174331" cy="369332"/>
          </a:xfrm>
          <a:prstGeom prst="rect">
            <a:avLst/>
          </a:prstGeom>
          <a:noFill/>
        </p:spPr>
        <p:txBody>
          <a:bodyPr wrap="square" rtlCol="0">
            <a:spAutoFit/>
          </a:bodyPr>
          <a:lstStyle/>
          <a:p>
            <a:r>
              <a:rPr lang="en-GB" b="1" dirty="0" smtClean="0"/>
              <a:t>Processing</a:t>
            </a:r>
            <a:endParaRPr lang="en-GB" b="1" dirty="0"/>
          </a:p>
        </p:txBody>
      </p:sp>
      <p:cxnSp>
        <p:nvCxnSpPr>
          <p:cNvPr id="34" name="Straight Arrow Connector 33"/>
          <p:cNvCxnSpPr/>
          <p:nvPr/>
        </p:nvCxnSpPr>
        <p:spPr>
          <a:xfrm flipH="1">
            <a:off x="9360132" y="4314471"/>
            <a:ext cx="130593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04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While loops check to see if the condition has been met and then run the code if not, checking the condition before each run.</a:t>
            </a:r>
          </a:p>
        </p:txBody>
      </p:sp>
      <p:sp>
        <p:nvSpPr>
          <p:cNvPr id="3" name="Title 2"/>
          <p:cNvSpPr>
            <a:spLocks noGrp="1"/>
          </p:cNvSpPr>
          <p:nvPr>
            <p:ph type="title"/>
          </p:nvPr>
        </p:nvSpPr>
        <p:spPr/>
        <p:txBody>
          <a:bodyPr>
            <a:normAutofit fontScale="90000"/>
          </a:bodyPr>
          <a:lstStyle/>
          <a:p>
            <a:r>
              <a:rPr lang="en-GB" dirty="0" smtClean="0"/>
              <a:t>Iteration – While Loop</a:t>
            </a:r>
            <a:endParaRPr lang="en-GB" dirty="0"/>
          </a:p>
        </p:txBody>
      </p:sp>
      <p:sp>
        <p:nvSpPr>
          <p:cNvPr id="7" name="Content Placeholder 4"/>
          <p:cNvSpPr txBox="1">
            <a:spLocks/>
          </p:cNvSpPr>
          <p:nvPr/>
        </p:nvSpPr>
        <p:spPr>
          <a:xfrm>
            <a:off x="6329082" y="1929600"/>
            <a:ext cx="5441740" cy="4371447"/>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catCount</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0;</a:t>
            </a:r>
          </a:p>
          <a:p>
            <a:r>
              <a:rPr lang="en-GB" sz="1800" b="1" dirty="0">
                <a:solidFill>
                  <a:srgbClr val="7F0055"/>
                </a:solidFill>
                <a:latin typeface="Courier New" panose="02070309020205020404" pitchFamily="49" charset="0"/>
              </a:rPr>
              <a:t>boolean</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notEnoughCats</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true</a:t>
            </a:r>
            <a:r>
              <a:rPr lang="en-GB" sz="1800" b="1" dirty="0" smtClean="0">
                <a:solidFill>
                  <a:srgbClr val="000000"/>
                </a:solidFill>
                <a:latin typeface="Courier New" panose="02070309020205020404" pitchFamily="49" charset="0"/>
              </a:rPr>
              <a:t>;</a:t>
            </a:r>
          </a:p>
          <a:p>
            <a:endParaRPr lang="en-GB" sz="1800" b="1" dirty="0">
              <a:solidFill>
                <a:srgbClr val="000000"/>
              </a:solidFill>
              <a:latin typeface="Courier New" panose="02070309020205020404" pitchFamily="49" charset="0"/>
            </a:endParaRPr>
          </a:p>
          <a:p>
            <a:r>
              <a:rPr lang="en-GB" sz="1800" b="1" dirty="0">
                <a:solidFill>
                  <a:srgbClr val="7F0055"/>
                </a:solidFill>
                <a:latin typeface="Courier New" panose="02070309020205020404" pitchFamily="49" charset="0"/>
              </a:rPr>
              <a:t>while</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notEnoughCats</a:t>
            </a:r>
            <a:r>
              <a:rPr lang="en-GB" sz="1800" b="1" dirty="0" smtClean="0">
                <a:solidFill>
                  <a:srgbClr val="000000"/>
                </a:solidFill>
                <a:latin typeface="Courier New" panose="02070309020205020404" pitchFamily="49" charset="0"/>
              </a:rPr>
              <a:t>) {</a:t>
            </a:r>
          </a:p>
          <a:p>
            <a:endParaRPr lang="en-GB" sz="1800" b="1" dirty="0">
              <a:solidFill>
                <a:srgbClr val="000000"/>
              </a:solidFill>
              <a:latin typeface="Courier New" panose="02070309020205020404" pitchFamily="49" charset="0"/>
            </a:endParaRPr>
          </a:p>
          <a:p>
            <a:r>
              <a:rPr lang="en-GB" sz="1800" b="1" dirty="0" smtClean="0">
                <a:solidFill>
                  <a:srgbClr val="000000"/>
                </a:solidFill>
                <a:latin typeface="Courier New" panose="02070309020205020404" pitchFamily="49" charset="0"/>
              </a:rPr>
              <a:t>	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a:t>
            </a:r>
            <a:r>
              <a:rPr lang="en-GB" sz="1800" b="1" i="1" dirty="0" smtClean="0">
                <a:solidFill>
                  <a:srgbClr val="2A00FF"/>
                </a:solidFill>
                <a:latin typeface="Courier New" panose="02070309020205020404" pitchFamily="49" charset="0"/>
              </a:rPr>
              <a:t>Another cat"</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r>
              <a:rPr lang="en-GB" sz="1800" b="1" dirty="0" smtClean="0">
                <a:solidFill>
                  <a:srgbClr val="6A3E3E"/>
                </a:solidFill>
                <a:latin typeface="Courier New" panose="02070309020205020404" pitchFamily="49" charset="0"/>
              </a:rPr>
              <a:t>	</a:t>
            </a:r>
            <a:r>
              <a:rPr lang="en-GB" sz="1800" b="1" dirty="0" err="1" smtClean="0">
                <a:solidFill>
                  <a:srgbClr val="6A3E3E"/>
                </a:solidFill>
                <a:latin typeface="Courier New" panose="02070309020205020404" pitchFamily="49" charset="0"/>
              </a:rPr>
              <a:t>catCount</a:t>
            </a:r>
            <a:r>
              <a:rPr lang="en-GB" sz="1800" b="1" dirty="0" smtClean="0">
                <a:solidFill>
                  <a:srgbClr val="000000"/>
                </a:solidFill>
                <a:latin typeface="Courier New" panose="02070309020205020404" pitchFamily="49" charset="0"/>
              </a:rPr>
              <a:t>++;</a:t>
            </a:r>
          </a:p>
          <a:p>
            <a:endParaRPr lang="en-GB" sz="1800" b="1" dirty="0">
              <a:solidFill>
                <a:srgbClr val="000000"/>
              </a:solidFill>
              <a:latin typeface="Courier New" panose="02070309020205020404" pitchFamily="49" charset="0"/>
            </a:endParaRPr>
          </a:p>
          <a:p>
            <a:r>
              <a:rPr lang="en-GB" sz="1800" b="1" dirty="0" smtClean="0">
                <a:solidFill>
                  <a:srgbClr val="7F0055"/>
                </a:solidFill>
                <a:latin typeface="Courier New" panose="02070309020205020404" pitchFamily="49" charset="0"/>
              </a:rPr>
              <a:t>	if</a:t>
            </a:r>
            <a:r>
              <a:rPr lang="en-GB" sz="1800" b="1" dirty="0" smtClean="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catcount</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&gt; 273)</a:t>
            </a:r>
          </a:p>
          <a:p>
            <a:r>
              <a:rPr lang="en-GB" sz="1800" b="1" dirty="0" smtClean="0">
                <a:solidFill>
                  <a:srgbClr val="6A3E3E"/>
                </a:solidFill>
                <a:latin typeface="Courier New" panose="02070309020205020404" pitchFamily="49" charset="0"/>
              </a:rPr>
              <a:t>		</a:t>
            </a:r>
            <a:r>
              <a:rPr lang="en-GB" sz="1800" b="1" dirty="0" err="1" smtClean="0">
                <a:solidFill>
                  <a:srgbClr val="6A3E3E"/>
                </a:solidFill>
                <a:latin typeface="Courier New" panose="02070309020205020404" pitchFamily="49" charset="0"/>
              </a:rPr>
              <a:t>notEnoughCats</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false</a:t>
            </a:r>
            <a:r>
              <a:rPr lang="en-GB" sz="1800" b="1" dirty="0" smtClean="0">
                <a:solidFill>
                  <a:srgbClr val="000000"/>
                </a:solidFill>
                <a:latin typeface="Courier New" panose="02070309020205020404" pitchFamily="49" charset="0"/>
              </a:rPr>
              <a:t>;</a:t>
            </a:r>
          </a:p>
          <a:p>
            <a:r>
              <a:rPr lang="en-GB" sz="1800" b="1" dirty="0" smtClean="0">
                <a:solidFill>
                  <a:srgbClr val="000000"/>
                </a:solidFill>
                <a:latin typeface="Courier New" panose="02070309020205020404" pitchFamily="49" charset="0"/>
              </a:rPr>
              <a:t>}</a:t>
            </a:r>
          </a:p>
          <a:p>
            <a:endParaRPr lang="en-GB" sz="1800" b="1" dirty="0">
              <a:solidFill>
                <a:srgbClr val="000000"/>
              </a:solidFill>
              <a:latin typeface="Courier New" panose="02070309020205020404" pitchFamily="49" charset="0"/>
            </a:endParaRPr>
          </a:p>
          <a:p>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“Gareth has too many cats"</a:t>
            </a:r>
            <a:r>
              <a:rPr lang="en-GB" sz="1800" b="1" i="1" dirty="0" smtClean="0">
                <a:solidFill>
                  <a:srgbClr val="000000"/>
                </a:solidFill>
                <a:latin typeface="Courier New" panose="02070309020205020404" pitchFamily="49" charset="0"/>
              </a:rPr>
              <a:t>);</a:t>
            </a:r>
            <a:endParaRPr kumimoji="0" lang="en-GB" sz="18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2667009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Do-While loops run a block of code before checking to see if the condition has been met, checking the statement after each run.</a:t>
            </a:r>
          </a:p>
          <a:p>
            <a:endParaRPr lang="en-GB" dirty="0"/>
          </a:p>
          <a:p>
            <a:r>
              <a:rPr lang="en-GB" dirty="0"/>
              <a:t>This loop should be used if you always want a block of code to be run at least once.</a:t>
            </a:r>
          </a:p>
        </p:txBody>
      </p:sp>
      <p:sp>
        <p:nvSpPr>
          <p:cNvPr id="3" name="Title 2"/>
          <p:cNvSpPr>
            <a:spLocks noGrp="1"/>
          </p:cNvSpPr>
          <p:nvPr>
            <p:ph type="title"/>
          </p:nvPr>
        </p:nvSpPr>
        <p:spPr/>
        <p:txBody>
          <a:bodyPr>
            <a:normAutofit fontScale="90000"/>
          </a:bodyPr>
          <a:lstStyle/>
          <a:p>
            <a:r>
              <a:rPr lang="en-GB" dirty="0" smtClean="0"/>
              <a:t>Iteration – Do While</a:t>
            </a:r>
            <a:endParaRPr lang="en-GB" dirty="0"/>
          </a:p>
        </p:txBody>
      </p:sp>
      <p:sp>
        <p:nvSpPr>
          <p:cNvPr id="7" name="Content Placeholder 4"/>
          <p:cNvSpPr txBox="1">
            <a:spLocks/>
          </p:cNvSpPr>
          <p:nvPr/>
        </p:nvSpPr>
        <p:spPr>
          <a:xfrm>
            <a:off x="6422399" y="1929599"/>
            <a:ext cx="5052425" cy="4546801"/>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err="1" smtClean="0">
                <a:solidFill>
                  <a:srgbClr val="6A3E3E"/>
                </a:solidFill>
                <a:latin typeface="Courier New" panose="02070309020205020404" pitchFamily="49" charset="0"/>
              </a:rPr>
              <a:t>playCount</a:t>
            </a:r>
            <a:r>
              <a:rPr lang="en-GB" sz="1600" b="1" dirty="0" smtClean="0">
                <a:solidFill>
                  <a:srgbClr val="6A3E3E"/>
                </a:solidFill>
                <a:latin typeface="Courier New" panose="02070309020205020404" pitchFamily="49" charset="0"/>
              </a:rPr>
              <a:t> </a:t>
            </a:r>
            <a:r>
              <a:rPr lang="en-GB" sz="1600" b="1" dirty="0" smtClean="0">
                <a:solidFill>
                  <a:srgbClr val="000000"/>
                </a:solidFill>
                <a:latin typeface="Courier New" panose="02070309020205020404" pitchFamily="49" charset="0"/>
              </a:rPr>
              <a:t>= </a:t>
            </a:r>
            <a:r>
              <a:rPr lang="en-GB" sz="1600" b="1" dirty="0">
                <a:solidFill>
                  <a:srgbClr val="000000"/>
                </a:solidFill>
                <a:latin typeface="Courier New" panose="02070309020205020404" pitchFamily="49" charset="0"/>
              </a:rPr>
              <a:t>0;</a:t>
            </a:r>
          </a:p>
          <a:p>
            <a:r>
              <a:rPr lang="en-GB" sz="1600" b="1" dirty="0">
                <a:solidFill>
                  <a:srgbClr val="7F0055"/>
                </a:solidFill>
                <a:latin typeface="Courier New" panose="02070309020205020404" pitchFamily="49" charset="0"/>
              </a:rPr>
              <a:t>boolean</a:t>
            </a:r>
            <a:r>
              <a:rPr lang="en-GB" sz="1600" b="1" dirty="0">
                <a:solidFill>
                  <a:srgbClr val="000000"/>
                </a:solidFill>
                <a:latin typeface="Courier New" panose="02070309020205020404" pitchFamily="49" charset="0"/>
              </a:rPr>
              <a:t> </a:t>
            </a:r>
            <a:r>
              <a:rPr lang="en-GB" sz="1600" b="1" dirty="0" smtClean="0">
                <a:solidFill>
                  <a:srgbClr val="6A3E3E"/>
                </a:solidFill>
                <a:latin typeface="Courier New" panose="02070309020205020404" pitchFamily="49" charset="0"/>
              </a:rPr>
              <a:t>playing </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true</a:t>
            </a:r>
            <a:r>
              <a:rPr lang="en-GB" sz="1600" b="1" dirty="0">
                <a:solidFill>
                  <a:srgbClr val="000000"/>
                </a:solidFill>
                <a:latin typeface="Courier New" panose="02070309020205020404" pitchFamily="49" charset="0"/>
              </a:rPr>
              <a:t>;</a:t>
            </a:r>
          </a:p>
          <a:p>
            <a:endParaRPr lang="en-GB" sz="1600" b="1" dirty="0">
              <a:latin typeface="Courier New" panose="02070309020205020404" pitchFamily="49" charset="0"/>
            </a:endParaRPr>
          </a:p>
          <a:p>
            <a:r>
              <a:rPr lang="en-GB" sz="1600" b="1" dirty="0">
                <a:solidFill>
                  <a:srgbClr val="7F0055"/>
                </a:solidFill>
                <a:latin typeface="Courier New" panose="02070309020205020404" pitchFamily="49" charset="0"/>
              </a:rPr>
              <a:t>do</a:t>
            </a:r>
            <a:r>
              <a:rPr lang="en-GB" sz="1600" b="1" dirty="0">
                <a:solidFill>
                  <a:srgbClr val="000000"/>
                </a:solidFill>
                <a:latin typeface="Courier New" panose="02070309020205020404" pitchFamily="49" charset="0"/>
              </a:rPr>
              <a:t> {</a:t>
            </a:r>
          </a:p>
          <a:p>
            <a:r>
              <a:rPr lang="en-GB" sz="1600" b="1" dirty="0" smtClean="0">
                <a:solidFill>
                  <a:srgbClr val="000000"/>
                </a:solidFill>
                <a:latin typeface="Courier New" panose="02070309020205020404" pitchFamily="49" charset="0"/>
              </a:rPr>
              <a:t>	System.</a:t>
            </a:r>
            <a:r>
              <a:rPr lang="en-GB" sz="1600" b="1" i="1" dirty="0" smtClean="0">
                <a:solidFill>
                  <a:srgbClr val="0000C0"/>
                </a:solidFill>
                <a:latin typeface="Courier New" panose="02070309020205020404" pitchFamily="49" charset="0"/>
              </a:rPr>
              <a:t>out</a:t>
            </a:r>
            <a:r>
              <a:rPr lang="en-GB" sz="1600" b="1" i="1" dirty="0" smtClean="0">
                <a:solidFill>
                  <a:srgbClr val="000000"/>
                </a:solidFill>
                <a:latin typeface="Courier New" panose="02070309020205020404" pitchFamily="49" charset="0"/>
              </a:rPr>
              <a:t>.println(</a:t>
            </a:r>
            <a:r>
              <a:rPr lang="en-GB" sz="1600" b="1" i="1" dirty="0" smtClean="0">
                <a:solidFill>
                  <a:srgbClr val="2A00FF"/>
                </a:solidFill>
                <a:latin typeface="Courier New" panose="02070309020205020404" pitchFamily="49" charset="0"/>
              </a:rPr>
              <a:t>“Playing"</a:t>
            </a:r>
            <a:r>
              <a:rPr lang="en-GB" sz="1600" b="1" i="1" dirty="0" smtClean="0">
                <a:solidFill>
                  <a:srgbClr val="000000"/>
                </a:solidFill>
                <a:latin typeface="Courier New" panose="02070309020205020404" pitchFamily="49" charset="0"/>
              </a:rPr>
              <a:t>);</a:t>
            </a:r>
            <a:endParaRPr lang="en-GB" sz="1600" b="1" i="1" dirty="0">
              <a:solidFill>
                <a:srgbClr val="000000"/>
              </a:solidFill>
              <a:latin typeface="Courier New" panose="02070309020205020404" pitchFamily="49" charset="0"/>
            </a:endParaRPr>
          </a:p>
          <a:p>
            <a:r>
              <a:rPr lang="en-GB" sz="1600" b="1" dirty="0" smtClean="0">
                <a:solidFill>
                  <a:srgbClr val="6A3E3E"/>
                </a:solidFill>
                <a:latin typeface="Courier New" panose="02070309020205020404" pitchFamily="49" charset="0"/>
              </a:rPr>
              <a:t>	</a:t>
            </a:r>
            <a:r>
              <a:rPr lang="en-GB" sz="1600" b="1" dirty="0" err="1" smtClean="0">
                <a:solidFill>
                  <a:srgbClr val="6A3E3E"/>
                </a:solidFill>
                <a:latin typeface="Courier New" panose="02070309020205020404" pitchFamily="49" charset="0"/>
              </a:rPr>
              <a:t>playCount</a:t>
            </a:r>
            <a:r>
              <a:rPr lang="en-GB" sz="1600" b="1" dirty="0" smtClean="0">
                <a:solidFill>
                  <a:srgbClr val="000000"/>
                </a:solidFill>
                <a:latin typeface="Courier New" panose="02070309020205020404" pitchFamily="49" charset="0"/>
              </a:rPr>
              <a:t>++;</a:t>
            </a:r>
          </a:p>
          <a:p>
            <a:endParaRPr lang="en-GB" sz="1600" b="1" dirty="0" smtClean="0">
              <a:solidFill>
                <a:srgbClr val="000000"/>
              </a:solidFill>
              <a:latin typeface="Courier New" panose="02070309020205020404" pitchFamily="49" charset="0"/>
            </a:endParaRPr>
          </a:p>
          <a:p>
            <a:r>
              <a:rPr lang="en-GB" sz="1600" dirty="0" smtClean="0">
                <a:solidFill>
                  <a:srgbClr val="3F7F5F"/>
                </a:solidFill>
                <a:highlight>
                  <a:srgbClr val="E8F2FE"/>
                </a:highlight>
                <a:latin typeface="Courier New" panose="02070309020205020404" pitchFamily="49" charset="0"/>
              </a:rPr>
              <a:t>	//</a:t>
            </a:r>
            <a:r>
              <a:rPr lang="en-GB" sz="1600" dirty="0">
                <a:solidFill>
                  <a:srgbClr val="3F7F5F"/>
                </a:solidFill>
                <a:highlight>
                  <a:srgbClr val="E8F2FE"/>
                </a:highlight>
                <a:latin typeface="Courier New" panose="02070309020205020404" pitchFamily="49" charset="0"/>
              </a:rPr>
              <a:t>can only play 10 times</a:t>
            </a:r>
            <a:endParaRPr lang="en-GB" sz="1600" b="1" dirty="0">
              <a:solidFill>
                <a:srgbClr val="000000"/>
              </a:solidFill>
              <a:latin typeface="Courier New" panose="02070309020205020404" pitchFamily="49" charset="0"/>
            </a:endParaRPr>
          </a:p>
          <a:p>
            <a:r>
              <a:rPr lang="en-GB" sz="1600" b="1" dirty="0" smtClean="0">
                <a:solidFill>
                  <a:srgbClr val="7F0055"/>
                </a:solidFill>
                <a:latin typeface="Courier New" panose="02070309020205020404" pitchFamily="49" charset="0"/>
              </a:rPr>
              <a:t>	if</a:t>
            </a:r>
            <a:r>
              <a:rPr lang="en-GB" sz="1600" b="1" dirty="0" smtClean="0">
                <a:solidFill>
                  <a:srgbClr val="000000"/>
                </a:solidFill>
                <a:latin typeface="Courier New" panose="02070309020205020404" pitchFamily="49" charset="0"/>
              </a:rPr>
              <a:t> (</a:t>
            </a:r>
            <a:r>
              <a:rPr lang="en-GB" sz="1600" b="1" dirty="0" err="1" smtClean="0">
                <a:solidFill>
                  <a:srgbClr val="6A3E3E"/>
                </a:solidFill>
                <a:latin typeface="Courier New" panose="02070309020205020404" pitchFamily="49" charset="0"/>
              </a:rPr>
              <a:t>playCount</a:t>
            </a:r>
            <a:r>
              <a:rPr lang="en-GB" sz="1600" b="1" dirty="0" smtClean="0">
                <a:solidFill>
                  <a:srgbClr val="6A3E3E"/>
                </a:solidFill>
                <a:latin typeface="Courier New" panose="02070309020205020404" pitchFamily="49" charset="0"/>
              </a:rPr>
              <a:t> </a:t>
            </a:r>
            <a:r>
              <a:rPr lang="en-GB" sz="1600" b="1" dirty="0" smtClean="0">
                <a:solidFill>
                  <a:srgbClr val="000000"/>
                </a:solidFill>
                <a:latin typeface="Courier New" panose="02070309020205020404" pitchFamily="49" charset="0"/>
              </a:rPr>
              <a:t>&gt; </a:t>
            </a:r>
            <a:r>
              <a:rPr lang="en-GB" sz="1600" b="1" dirty="0">
                <a:solidFill>
                  <a:srgbClr val="000000"/>
                </a:solidFill>
                <a:latin typeface="Courier New" panose="02070309020205020404" pitchFamily="49" charset="0"/>
              </a:rPr>
              <a:t>10)</a:t>
            </a:r>
          </a:p>
          <a:p>
            <a:r>
              <a:rPr lang="en-GB" sz="1600" b="1" dirty="0" smtClean="0">
                <a:solidFill>
                  <a:srgbClr val="6A3E3E"/>
                </a:solidFill>
                <a:latin typeface="Courier New" panose="02070309020205020404" pitchFamily="49" charset="0"/>
              </a:rPr>
              <a:t>		playing </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false</a:t>
            </a:r>
            <a:r>
              <a:rPr lang="en-GB" sz="1600" b="1" dirty="0" smtClean="0">
                <a:solidFill>
                  <a:srgbClr val="000000"/>
                </a:solidFill>
                <a:latin typeface="Courier New" panose="02070309020205020404" pitchFamily="49" charset="0"/>
              </a:rPr>
              <a:t>;</a:t>
            </a:r>
          </a:p>
          <a:p>
            <a:endParaRPr lang="en-GB" sz="1600" b="1" dirty="0" smtClean="0">
              <a:solidFill>
                <a:srgbClr val="000000"/>
              </a:solidFill>
              <a:latin typeface="Courier New" panose="02070309020205020404" pitchFamily="49" charset="0"/>
            </a:endParaRPr>
          </a:p>
          <a:p>
            <a:r>
              <a:rPr lang="en-GB" sz="1600" dirty="0" smtClean="0">
                <a:solidFill>
                  <a:srgbClr val="3F7F5F"/>
                </a:solidFill>
                <a:highlight>
                  <a:srgbClr val="E8F2FE"/>
                </a:highlight>
                <a:latin typeface="Courier New" panose="02070309020205020404" pitchFamily="49" charset="0"/>
              </a:rPr>
              <a:t>	//</a:t>
            </a:r>
            <a:r>
              <a:rPr lang="en-GB" sz="1600" dirty="0">
                <a:solidFill>
                  <a:srgbClr val="3F7F5F"/>
                </a:solidFill>
                <a:highlight>
                  <a:srgbClr val="E8F2FE"/>
                </a:highlight>
                <a:latin typeface="Courier New" panose="02070309020205020404" pitchFamily="49" charset="0"/>
              </a:rPr>
              <a:t>or if you die</a:t>
            </a:r>
            <a:endParaRPr lang="en-GB" sz="1600" b="1" dirty="0">
              <a:solidFill>
                <a:srgbClr val="000000"/>
              </a:solidFill>
              <a:latin typeface="Courier New" panose="02070309020205020404" pitchFamily="49" charset="0"/>
            </a:endParaRPr>
          </a:p>
          <a:p>
            <a:r>
              <a:rPr lang="en-GB" sz="1600" b="1" dirty="0">
                <a:solidFill>
                  <a:srgbClr val="7F0055"/>
                </a:solidFill>
                <a:latin typeface="Courier New" panose="02070309020205020404" pitchFamily="49" charset="0"/>
              </a:rPr>
              <a:t>	if</a:t>
            </a:r>
            <a:r>
              <a:rPr lang="en-GB" sz="1600" b="1" dirty="0">
                <a:solidFill>
                  <a:srgbClr val="000000"/>
                </a:solidFill>
                <a:latin typeface="Courier New" panose="02070309020205020404" pitchFamily="49" charset="0"/>
              </a:rPr>
              <a:t> </a:t>
            </a:r>
            <a:r>
              <a:rPr lang="en-GB" sz="1600" b="1" dirty="0" smtClean="0">
                <a:solidFill>
                  <a:srgbClr val="000000"/>
                </a:solidFill>
                <a:latin typeface="Courier New" panose="02070309020205020404" pitchFamily="49" charset="0"/>
              </a:rPr>
              <a:t>(!</a:t>
            </a:r>
            <a:r>
              <a:rPr lang="en-GB" sz="1600" b="1" dirty="0" err="1" smtClean="0">
                <a:solidFill>
                  <a:srgbClr val="6A3E3E"/>
                </a:solidFill>
                <a:latin typeface="Courier New" panose="02070309020205020404" pitchFamily="49" charset="0"/>
              </a:rPr>
              <a:t>isAlive</a:t>
            </a:r>
            <a:r>
              <a:rPr lang="en-GB" sz="1600" b="1" dirty="0" smtClean="0">
                <a:solidFill>
                  <a:srgbClr val="6A3E3E"/>
                </a:solidFill>
                <a:latin typeface="Courier New" panose="02070309020205020404" pitchFamily="49" charset="0"/>
              </a:rPr>
              <a:t>()</a:t>
            </a:r>
            <a:r>
              <a:rPr lang="en-GB" sz="1600" b="1" dirty="0" smtClean="0">
                <a:solidFill>
                  <a:srgbClr val="000000"/>
                </a:solidFill>
                <a:latin typeface="Courier New" panose="02070309020205020404" pitchFamily="49" charset="0"/>
              </a:rPr>
              <a:t>)</a:t>
            </a:r>
            <a:endParaRPr lang="en-GB" sz="1600" b="1" dirty="0">
              <a:solidFill>
                <a:srgbClr val="000000"/>
              </a:solidFill>
              <a:latin typeface="Courier New" panose="02070309020205020404" pitchFamily="49" charset="0"/>
            </a:endParaRPr>
          </a:p>
          <a:p>
            <a:r>
              <a:rPr lang="en-GB" sz="1600" b="1" dirty="0">
                <a:solidFill>
                  <a:srgbClr val="6A3E3E"/>
                </a:solidFill>
                <a:latin typeface="Courier New" panose="02070309020205020404" pitchFamily="49" charset="0"/>
              </a:rPr>
              <a:t>		</a:t>
            </a:r>
            <a:r>
              <a:rPr lang="en-GB" sz="1600" b="1" dirty="0" smtClean="0">
                <a:solidFill>
                  <a:srgbClr val="6A3E3E"/>
                </a:solidFill>
                <a:latin typeface="Courier New" panose="02070309020205020404" pitchFamily="49" charset="0"/>
              </a:rPr>
              <a:t>playing </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false</a:t>
            </a:r>
            <a:r>
              <a:rPr lang="en-GB" sz="1600" b="1" dirty="0" smtClean="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	</a:t>
            </a:r>
          </a:p>
          <a:p>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while</a:t>
            </a:r>
            <a:r>
              <a:rPr lang="en-GB" sz="1600" b="1" dirty="0">
                <a:solidFill>
                  <a:srgbClr val="000000"/>
                </a:solidFill>
                <a:latin typeface="Courier New" panose="02070309020205020404" pitchFamily="49" charset="0"/>
              </a:rPr>
              <a:t> </a:t>
            </a:r>
            <a:r>
              <a:rPr lang="en-GB" sz="1600" b="1" dirty="0" smtClean="0">
                <a:solidFill>
                  <a:srgbClr val="000000"/>
                </a:solidFill>
                <a:latin typeface="Courier New" panose="02070309020205020404" pitchFamily="49" charset="0"/>
              </a:rPr>
              <a:t>(</a:t>
            </a:r>
            <a:r>
              <a:rPr lang="en-GB" sz="1600" b="1" dirty="0" smtClean="0">
                <a:solidFill>
                  <a:srgbClr val="6A3E3E"/>
                </a:solidFill>
                <a:latin typeface="Courier New" panose="02070309020205020404" pitchFamily="49" charset="0"/>
              </a:rPr>
              <a:t>playing</a:t>
            </a:r>
            <a:r>
              <a:rPr lang="en-GB" sz="1600" b="1" dirty="0" smtClean="0">
                <a:solidFill>
                  <a:srgbClr val="000000"/>
                </a:solidFill>
                <a:latin typeface="Courier New" panose="02070309020205020404" pitchFamily="49" charset="0"/>
              </a:rPr>
              <a:t>);</a:t>
            </a:r>
            <a:endParaRPr lang="en-GB" sz="1600" b="1" dirty="0">
              <a:solidFill>
                <a:srgbClr val="000000"/>
              </a:solidFill>
              <a:latin typeface="Courier New" panose="02070309020205020404" pitchFamily="49" charset="0"/>
            </a:endParaRPr>
          </a:p>
          <a:p>
            <a:endParaRPr lang="en-GB" sz="1600" b="1" dirty="0">
              <a:latin typeface="Courier New" panose="02070309020205020404" pitchFamily="49" charset="0"/>
            </a:endParaRP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smtClean="0">
                <a:solidFill>
                  <a:srgbClr val="000000"/>
                </a:solidFill>
                <a:latin typeface="Courier New" panose="02070309020205020404" pitchFamily="49" charset="0"/>
              </a:rPr>
              <a:t>(</a:t>
            </a:r>
            <a:r>
              <a:rPr lang="en-GB" sz="1600" b="1" i="1" dirty="0" smtClean="0">
                <a:solidFill>
                  <a:srgbClr val="2A00FF"/>
                </a:solidFill>
                <a:latin typeface="Courier New" panose="02070309020205020404" pitchFamily="49" charset="0"/>
              </a:rPr>
              <a:t>“Game Over!"</a:t>
            </a:r>
            <a:r>
              <a:rPr lang="en-GB" sz="1600" b="1" i="1" dirty="0" smtClean="0">
                <a:solidFill>
                  <a:srgbClr val="000000"/>
                </a:solidFill>
                <a:latin typeface="Courier New" panose="02070309020205020404" pitchFamily="49" charset="0"/>
              </a:rPr>
              <a:t>);</a:t>
            </a:r>
            <a:endParaRPr kumimoji="0" lang="en-GB" sz="16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3710340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2"/>
          </a:solidFill>
        </p:spPr>
        <p:txBody>
          <a:bodyPr/>
          <a:lstStyle/>
          <a:p>
            <a:pPr marL="0" indent="0">
              <a:buNone/>
            </a:pPr>
            <a:r>
              <a:rPr lang="en-GB" sz="1400" b="1" dirty="0">
                <a:solidFill>
                  <a:srgbClr val="000000"/>
                </a:solidFill>
                <a:latin typeface="Courier New" panose="02070309020205020404" pitchFamily="49" charset="0"/>
              </a:rPr>
              <a:t>Scanner </a:t>
            </a:r>
            <a:r>
              <a:rPr lang="en-GB" sz="1400" b="1" u="sng" dirty="0" err="1">
                <a:solidFill>
                  <a:srgbClr val="6A3E3E"/>
                </a:solidFill>
                <a:latin typeface="Courier New" panose="02070309020205020404" pitchFamily="49" charset="0"/>
              </a:rPr>
              <a:t>sc</a:t>
            </a:r>
            <a:r>
              <a:rPr lang="en-GB" sz="1400" b="1" u="sng" dirty="0">
                <a:solidFill>
                  <a:srgbClr val="000000"/>
                </a:solidFill>
                <a:latin typeface="Courier New" panose="02070309020205020404" pitchFamily="49" charset="0"/>
              </a:rPr>
              <a:t> = </a:t>
            </a:r>
            <a:r>
              <a:rPr lang="en-GB" sz="1400" b="1" u="sng" dirty="0">
                <a:solidFill>
                  <a:srgbClr val="7F0055"/>
                </a:solidFill>
                <a:latin typeface="Courier New" panose="02070309020205020404" pitchFamily="49" charset="0"/>
              </a:rPr>
              <a:t>new</a:t>
            </a:r>
            <a:r>
              <a:rPr lang="en-GB" sz="1400" b="1" u="sng" dirty="0">
                <a:solidFill>
                  <a:srgbClr val="000000"/>
                </a:solidFill>
                <a:latin typeface="Courier New" panose="02070309020205020404" pitchFamily="49" charset="0"/>
              </a:rPr>
              <a:t> Scanner(System.</a:t>
            </a:r>
            <a:r>
              <a:rPr lang="en-GB" sz="1400" b="1" i="1" u="sng" dirty="0">
                <a:solidFill>
                  <a:srgbClr val="0000C0"/>
                </a:solidFill>
                <a:latin typeface="Courier New" panose="02070309020205020404" pitchFamily="49" charset="0"/>
              </a:rPr>
              <a:t>in</a:t>
            </a:r>
            <a:r>
              <a:rPr lang="en-GB" sz="1400" b="1" i="1" u="sng"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boolean</a:t>
            </a:r>
            <a:r>
              <a:rPr lang="en-GB" sz="1400" b="1" dirty="0">
                <a:solidFill>
                  <a:srgbClr val="000000"/>
                </a:solidFill>
                <a:latin typeface="Courier New" panose="02070309020205020404" pitchFamily="49" charset="0"/>
              </a:rPr>
              <a:t> </a:t>
            </a:r>
            <a:r>
              <a:rPr lang="en-GB" sz="1400" b="1" dirty="0" err="1">
                <a:solidFill>
                  <a:srgbClr val="6A3E3E"/>
                </a:solidFill>
                <a:latin typeface="Courier New" panose="02070309020205020404" pitchFamily="49" charset="0"/>
              </a:rPr>
              <a:t>badInput</a:t>
            </a:r>
            <a:r>
              <a:rPr lang="en-GB" sz="1400" b="1" dirty="0">
                <a:solidFill>
                  <a:srgbClr val="000000"/>
                </a:solidFill>
                <a:latin typeface="Courier New" panose="02070309020205020404" pitchFamily="49" charset="0"/>
              </a:rPr>
              <a:t> = </a:t>
            </a:r>
            <a:r>
              <a:rPr lang="en-GB" sz="1400" b="1" dirty="0">
                <a:solidFill>
                  <a:srgbClr val="7F0055"/>
                </a:solidFill>
                <a:latin typeface="Courier New" panose="02070309020205020404" pitchFamily="49" charset="0"/>
              </a:rPr>
              <a:t>true</a:t>
            </a:r>
            <a:r>
              <a:rPr lang="en-GB" sz="1400" b="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int</a:t>
            </a:r>
            <a:r>
              <a:rPr lang="en-GB" sz="1400" b="1" dirty="0">
                <a:solidFill>
                  <a:srgbClr val="000000"/>
                </a:solidFill>
                <a:latin typeface="Courier New" panose="02070309020205020404" pitchFamily="49" charset="0"/>
              </a:rPr>
              <a:t> </a:t>
            </a:r>
            <a:r>
              <a:rPr lang="en-GB" sz="1400" b="1" dirty="0">
                <a:solidFill>
                  <a:srgbClr val="6A3E3E"/>
                </a:solidFill>
                <a:latin typeface="Courier New" panose="02070309020205020404" pitchFamily="49" charset="0"/>
              </a:rPr>
              <a:t>input</a:t>
            </a:r>
            <a:r>
              <a:rPr lang="en-GB" sz="1400" b="1" dirty="0">
                <a:solidFill>
                  <a:srgbClr val="000000"/>
                </a:solidFill>
                <a:latin typeface="Courier New" panose="02070309020205020404" pitchFamily="49" charset="0"/>
              </a:rPr>
              <a:t> = 0;</a:t>
            </a:r>
          </a:p>
          <a:p>
            <a:pPr marL="0" indent="0">
              <a:buNone/>
            </a:pPr>
            <a:r>
              <a:rPr lang="en-GB" sz="1400" b="1" dirty="0">
                <a:solidFill>
                  <a:srgbClr val="7F0055"/>
                </a:solidFill>
                <a:latin typeface="Courier New" panose="02070309020205020404" pitchFamily="49" charset="0"/>
              </a:rPr>
              <a:t>do</a:t>
            </a:r>
            <a:r>
              <a:rPr lang="en-GB" sz="1400" b="1" dirty="0">
                <a:solidFill>
                  <a:srgbClr val="000000"/>
                </a:solidFill>
                <a:latin typeface="Courier New" panose="02070309020205020404" pitchFamily="49" charset="0"/>
              </a:rPr>
              <a:t> {</a:t>
            </a:r>
          </a:p>
          <a:p>
            <a:pPr marL="0" indent="0">
              <a:buNone/>
            </a:pPr>
            <a:r>
              <a:rPr lang="en-GB" sz="1400" b="1" dirty="0">
                <a:solidFill>
                  <a:srgbClr val="000000"/>
                </a:solidFill>
                <a:latin typeface="Courier New" panose="02070309020205020404" pitchFamily="49" charset="0"/>
              </a:rPr>
              <a:t>System.</a:t>
            </a:r>
            <a:r>
              <a:rPr lang="en-GB" sz="1400" b="1" i="1" dirty="0">
                <a:solidFill>
                  <a:srgbClr val="0000C0"/>
                </a:solidFill>
                <a:latin typeface="Courier New" panose="02070309020205020404" pitchFamily="49" charset="0"/>
              </a:rPr>
              <a:t>out</a:t>
            </a:r>
            <a:r>
              <a:rPr lang="en-GB" sz="1400" b="1" i="1" dirty="0">
                <a:solidFill>
                  <a:srgbClr val="000000"/>
                </a:solidFill>
                <a:latin typeface="Courier New" panose="02070309020205020404" pitchFamily="49" charset="0"/>
              </a:rPr>
              <a:t>.println(</a:t>
            </a:r>
            <a:r>
              <a:rPr lang="en-GB" sz="1400" b="1" i="1" dirty="0">
                <a:solidFill>
                  <a:srgbClr val="2A00FF"/>
                </a:solidFill>
                <a:latin typeface="Courier New" panose="02070309020205020404" pitchFamily="49" charset="0"/>
              </a:rPr>
              <a:t>"Please enter a number"</a:t>
            </a:r>
            <a:r>
              <a:rPr lang="en-GB" sz="1400" b="1" i="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try</a:t>
            </a:r>
            <a:r>
              <a:rPr lang="en-GB" sz="1400" b="1" dirty="0">
                <a:solidFill>
                  <a:srgbClr val="000000"/>
                </a:solidFill>
                <a:latin typeface="Courier New" panose="02070309020205020404" pitchFamily="49" charset="0"/>
              </a:rPr>
              <a:t> {</a:t>
            </a:r>
          </a:p>
          <a:p>
            <a:pPr marL="0" indent="0">
              <a:buNone/>
            </a:pPr>
            <a:r>
              <a:rPr lang="en-GB" sz="1400" b="1" dirty="0">
                <a:solidFill>
                  <a:srgbClr val="6A3E3E"/>
                </a:solidFill>
                <a:latin typeface="Courier New" panose="02070309020205020404" pitchFamily="49" charset="0"/>
              </a:rPr>
              <a:t>input</a:t>
            </a:r>
            <a:r>
              <a:rPr lang="en-GB" sz="1400" b="1" dirty="0">
                <a:solidFill>
                  <a:srgbClr val="000000"/>
                </a:solidFill>
                <a:latin typeface="Courier New" panose="02070309020205020404" pitchFamily="49" charset="0"/>
              </a:rPr>
              <a:t> = </a:t>
            </a:r>
            <a:r>
              <a:rPr lang="en-GB" sz="1400" b="1" dirty="0" err="1">
                <a:solidFill>
                  <a:srgbClr val="000000"/>
                </a:solidFill>
                <a:latin typeface="Courier New" panose="02070309020205020404" pitchFamily="49" charset="0"/>
              </a:rPr>
              <a:t>Integer.</a:t>
            </a:r>
            <a:r>
              <a:rPr lang="en-GB" sz="1400" b="1" i="1" dirty="0" err="1">
                <a:solidFill>
                  <a:srgbClr val="000000"/>
                </a:solidFill>
                <a:latin typeface="Courier New" panose="02070309020205020404" pitchFamily="49" charset="0"/>
              </a:rPr>
              <a:t>parseInt</a:t>
            </a:r>
            <a:r>
              <a:rPr lang="en-GB" sz="1400" b="1" i="1" dirty="0">
                <a:solidFill>
                  <a:srgbClr val="000000"/>
                </a:solidFill>
                <a:latin typeface="Courier New" panose="02070309020205020404" pitchFamily="49" charset="0"/>
              </a:rPr>
              <a:t>(</a:t>
            </a:r>
            <a:r>
              <a:rPr lang="en-GB" sz="1400" b="1" i="1" dirty="0" err="1">
                <a:solidFill>
                  <a:srgbClr val="6A3E3E"/>
                </a:solidFill>
                <a:latin typeface="Courier New" panose="02070309020205020404" pitchFamily="49" charset="0"/>
              </a:rPr>
              <a:t>sc</a:t>
            </a:r>
            <a:r>
              <a:rPr lang="en-GB" sz="1400" b="1" i="1" dirty="0" err="1">
                <a:solidFill>
                  <a:srgbClr val="000000"/>
                </a:solidFill>
                <a:latin typeface="Courier New" panose="02070309020205020404" pitchFamily="49" charset="0"/>
              </a:rPr>
              <a:t>.nextLine</a:t>
            </a:r>
            <a:r>
              <a:rPr lang="en-GB" sz="1400" b="1" i="1" dirty="0">
                <a:solidFill>
                  <a:srgbClr val="000000"/>
                </a:solidFill>
                <a:latin typeface="Courier New" panose="02070309020205020404" pitchFamily="49" charset="0"/>
              </a:rPr>
              <a:t>());</a:t>
            </a:r>
          </a:p>
          <a:p>
            <a:pPr marL="0" indent="0">
              <a:buNone/>
            </a:pPr>
            <a:r>
              <a:rPr lang="en-GB" sz="1400" b="1" dirty="0" err="1">
                <a:solidFill>
                  <a:srgbClr val="6A3E3E"/>
                </a:solidFill>
                <a:latin typeface="Courier New" panose="02070309020205020404" pitchFamily="49" charset="0"/>
              </a:rPr>
              <a:t>badInput</a:t>
            </a:r>
            <a:r>
              <a:rPr lang="en-GB" sz="1400" b="1" dirty="0">
                <a:solidFill>
                  <a:srgbClr val="000000"/>
                </a:solidFill>
                <a:latin typeface="Courier New" panose="02070309020205020404" pitchFamily="49" charset="0"/>
              </a:rPr>
              <a:t> = </a:t>
            </a:r>
            <a:r>
              <a:rPr lang="en-GB" sz="1400" b="1" dirty="0">
                <a:solidFill>
                  <a:srgbClr val="7F0055"/>
                </a:solidFill>
                <a:latin typeface="Courier New" panose="02070309020205020404" pitchFamily="49" charset="0"/>
              </a:rPr>
              <a:t>false</a:t>
            </a:r>
            <a:r>
              <a:rPr lang="en-GB" sz="1400" b="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catch</a:t>
            </a:r>
            <a:r>
              <a:rPr lang="en-GB" sz="1400" b="1" dirty="0">
                <a:solidFill>
                  <a:srgbClr val="000000"/>
                </a:solidFill>
                <a:latin typeface="Courier New" panose="02070309020205020404" pitchFamily="49" charset="0"/>
              </a:rPr>
              <a:t> (Exception </a:t>
            </a:r>
            <a:r>
              <a:rPr lang="en-GB" sz="1400" b="1" dirty="0">
                <a:solidFill>
                  <a:srgbClr val="6A3E3E"/>
                </a:solidFill>
                <a:latin typeface="Courier New" panose="02070309020205020404" pitchFamily="49" charset="0"/>
              </a:rPr>
              <a:t>ex</a:t>
            </a:r>
            <a:r>
              <a:rPr lang="en-GB" sz="1400" b="1" dirty="0">
                <a:solidFill>
                  <a:srgbClr val="000000"/>
                </a:solidFill>
                <a:latin typeface="Courier New" panose="02070309020205020404" pitchFamily="49" charset="0"/>
              </a:rPr>
              <a:t>) {</a:t>
            </a:r>
          </a:p>
          <a:p>
            <a:pPr marL="0" indent="0">
              <a:buNone/>
            </a:pPr>
            <a:r>
              <a:rPr lang="en-GB" sz="1400" b="1" dirty="0">
                <a:solidFill>
                  <a:srgbClr val="000000"/>
                </a:solidFill>
                <a:latin typeface="Courier New" panose="02070309020205020404" pitchFamily="49" charset="0"/>
              </a:rPr>
              <a:t>System.</a:t>
            </a:r>
            <a:r>
              <a:rPr lang="en-GB" sz="1400" b="1" i="1" dirty="0">
                <a:solidFill>
                  <a:srgbClr val="0000C0"/>
                </a:solidFill>
                <a:latin typeface="Courier New" panose="02070309020205020404" pitchFamily="49" charset="0"/>
              </a:rPr>
              <a:t>out</a:t>
            </a:r>
            <a:r>
              <a:rPr lang="en-GB" sz="1400" b="1" i="1" dirty="0">
                <a:solidFill>
                  <a:srgbClr val="000000"/>
                </a:solidFill>
                <a:latin typeface="Courier New" panose="02070309020205020404" pitchFamily="49" charset="0"/>
              </a:rPr>
              <a:t>.println(</a:t>
            </a:r>
            <a:r>
              <a:rPr lang="en-GB" sz="1400" b="1" i="1" dirty="0">
                <a:solidFill>
                  <a:srgbClr val="2A00FF"/>
                </a:solidFill>
                <a:latin typeface="Courier New" panose="02070309020205020404" pitchFamily="49" charset="0"/>
              </a:rPr>
              <a:t>"Please enter a valid number"</a:t>
            </a:r>
            <a:r>
              <a:rPr lang="en-GB" sz="1400" b="1" i="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while</a:t>
            </a:r>
            <a:r>
              <a:rPr lang="en-GB" sz="1400" b="1" dirty="0">
                <a:solidFill>
                  <a:srgbClr val="000000"/>
                </a:solidFill>
                <a:latin typeface="Courier New" panose="02070309020205020404" pitchFamily="49" charset="0"/>
              </a:rPr>
              <a:t> (</a:t>
            </a:r>
            <a:r>
              <a:rPr lang="en-GB" sz="1400" b="1" dirty="0" err="1">
                <a:solidFill>
                  <a:srgbClr val="6A3E3E"/>
                </a:solidFill>
                <a:latin typeface="Courier New" panose="02070309020205020404" pitchFamily="49" charset="0"/>
              </a:rPr>
              <a:t>badInput</a:t>
            </a:r>
            <a:r>
              <a:rPr lang="en-GB" sz="1400" b="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System.</a:t>
            </a:r>
            <a:r>
              <a:rPr lang="en-GB" sz="1400" b="1" i="1" dirty="0">
                <a:solidFill>
                  <a:srgbClr val="0000C0"/>
                </a:solidFill>
                <a:latin typeface="Courier New" panose="02070309020205020404" pitchFamily="49" charset="0"/>
              </a:rPr>
              <a:t>out</a:t>
            </a:r>
            <a:r>
              <a:rPr lang="en-GB" sz="1400" b="1" i="1" dirty="0">
                <a:solidFill>
                  <a:srgbClr val="000000"/>
                </a:solidFill>
                <a:latin typeface="Courier New" panose="02070309020205020404" pitchFamily="49" charset="0"/>
              </a:rPr>
              <a:t>.println(</a:t>
            </a:r>
            <a:r>
              <a:rPr lang="en-GB" sz="1400" b="1" i="1" dirty="0">
                <a:solidFill>
                  <a:srgbClr val="2A00FF"/>
                </a:solidFill>
                <a:latin typeface="Courier New" panose="02070309020205020404" pitchFamily="49" charset="0"/>
              </a:rPr>
              <a:t>"Your number was: "</a:t>
            </a:r>
            <a:r>
              <a:rPr lang="en-GB" sz="1400" b="1" i="1" dirty="0">
                <a:solidFill>
                  <a:srgbClr val="000000"/>
                </a:solidFill>
                <a:latin typeface="Courier New" panose="02070309020205020404" pitchFamily="49" charset="0"/>
              </a:rPr>
              <a:t> + </a:t>
            </a:r>
            <a:r>
              <a:rPr lang="en-GB" sz="1400" b="1" i="1" dirty="0">
                <a:solidFill>
                  <a:srgbClr val="6A3E3E"/>
                </a:solidFill>
                <a:latin typeface="Courier New" panose="02070309020205020404" pitchFamily="49" charset="0"/>
              </a:rPr>
              <a:t>input</a:t>
            </a:r>
            <a:r>
              <a:rPr lang="en-GB" sz="1400" b="1" i="1" dirty="0">
                <a:solidFill>
                  <a:srgbClr val="000000"/>
                </a:solidFill>
                <a:latin typeface="Courier New" panose="02070309020205020404" pitchFamily="49" charset="0"/>
              </a:rPr>
              <a:t>);</a:t>
            </a:r>
            <a:endParaRPr lang="en-GB" sz="1400" b="1" dirty="0"/>
          </a:p>
        </p:txBody>
      </p:sp>
      <p:sp>
        <p:nvSpPr>
          <p:cNvPr id="3" name="Content Placeholder 2"/>
          <p:cNvSpPr>
            <a:spLocks noGrp="1"/>
          </p:cNvSpPr>
          <p:nvPr>
            <p:ph sz="quarter" idx="16"/>
          </p:nvPr>
        </p:nvSpPr>
        <p:spPr/>
        <p:txBody>
          <a:bodyPr/>
          <a:lstStyle/>
          <a:p>
            <a:r>
              <a:rPr lang="en-GB" dirty="0" smtClean="0"/>
              <a:t>Will loop and ask for user input until they input something that </a:t>
            </a:r>
            <a:r>
              <a:rPr lang="en-GB" dirty="0" err="1" smtClean="0"/>
              <a:t>parseInt</a:t>
            </a:r>
            <a:r>
              <a:rPr lang="en-GB" dirty="0" smtClean="0"/>
              <a:t> can successfully take, aka when they put in an integer.</a:t>
            </a:r>
          </a:p>
          <a:p>
            <a:r>
              <a:rPr lang="en-GB" dirty="0" smtClean="0"/>
              <a:t>Otherwise it will keep asking them for input.</a:t>
            </a:r>
          </a:p>
          <a:p>
            <a:r>
              <a:rPr lang="en-GB" dirty="0" smtClean="0"/>
              <a:t>It’s a do While because we want to ask them for input at least once.</a:t>
            </a:r>
          </a:p>
          <a:p>
            <a:r>
              <a:rPr lang="en-GB" dirty="0" smtClean="0"/>
              <a:t>It will escape the loop once it gets past the </a:t>
            </a:r>
            <a:r>
              <a:rPr lang="en-GB" dirty="0" err="1" smtClean="0"/>
              <a:t>parseInt</a:t>
            </a:r>
            <a:r>
              <a:rPr lang="en-GB" dirty="0" smtClean="0"/>
              <a:t> line and sets </a:t>
            </a:r>
            <a:r>
              <a:rPr lang="en-GB" dirty="0" err="1" smtClean="0"/>
              <a:t>badInput</a:t>
            </a:r>
            <a:r>
              <a:rPr lang="en-GB" dirty="0" smtClean="0"/>
              <a:t> to false, meaning on the next conditional check it will not pass and exit the loop.</a:t>
            </a:r>
            <a:endParaRPr lang="en-GB" dirty="0"/>
          </a:p>
        </p:txBody>
      </p:sp>
      <p:sp>
        <p:nvSpPr>
          <p:cNvPr id="4" name="Title 3"/>
          <p:cNvSpPr>
            <a:spLocks noGrp="1"/>
          </p:cNvSpPr>
          <p:nvPr>
            <p:ph type="title"/>
          </p:nvPr>
        </p:nvSpPr>
        <p:spPr/>
        <p:txBody>
          <a:bodyPr>
            <a:normAutofit fontScale="90000"/>
          </a:bodyPr>
          <a:lstStyle/>
          <a:p>
            <a:r>
              <a:rPr lang="en-GB" dirty="0" smtClean="0"/>
              <a:t>While - Example</a:t>
            </a:r>
            <a:endParaRPr lang="en-GB" dirty="0"/>
          </a:p>
        </p:txBody>
      </p:sp>
    </p:spTree>
    <p:extLst>
      <p:ext uri="{BB962C8B-B14F-4D97-AF65-F5344CB8AC3E}">
        <p14:creationId xmlns:p14="http://schemas.microsoft.com/office/powerpoint/2010/main" val="313098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Transfer and Control</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61416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Transfer &amp; Control Statements</a:t>
            </a:r>
            <a:endParaRPr lang="en-GB" dirty="0"/>
          </a:p>
        </p:txBody>
      </p:sp>
      <p:sp>
        <p:nvSpPr>
          <p:cNvPr id="12" name="Text Placeholder 11"/>
          <p:cNvSpPr>
            <a:spLocks noGrp="1"/>
          </p:cNvSpPr>
          <p:nvPr>
            <p:ph type="body" sz="quarter" idx="4294967295"/>
          </p:nvPr>
        </p:nvSpPr>
        <p:spPr>
          <a:xfrm>
            <a:off x="2042815" y="2085285"/>
            <a:ext cx="2550256" cy="333131"/>
          </a:xfrm>
          <a:prstGeom prst="rect">
            <a:avLst/>
          </a:prstGeom>
        </p:spPr>
        <p:txBody>
          <a:bodyPr>
            <a:noAutofit/>
          </a:bodyPr>
          <a:lstStyle/>
          <a:p>
            <a:pPr marL="0" indent="0">
              <a:buNone/>
            </a:pPr>
            <a:r>
              <a:rPr lang="en-GB" sz="1600" b="1" dirty="0">
                <a:solidFill>
                  <a:schemeClr val="tx2"/>
                </a:solidFill>
              </a:rPr>
              <a:t>Break</a:t>
            </a:r>
          </a:p>
        </p:txBody>
      </p:sp>
      <p:sp>
        <p:nvSpPr>
          <p:cNvPr id="13" name="Text Placeholder 12"/>
          <p:cNvSpPr>
            <a:spLocks noGrp="1"/>
          </p:cNvSpPr>
          <p:nvPr>
            <p:ph type="body" sz="quarter" idx="4294967295"/>
          </p:nvPr>
        </p:nvSpPr>
        <p:spPr>
          <a:xfrm>
            <a:off x="2042815" y="2418417"/>
            <a:ext cx="2550256" cy="3454528"/>
          </a:xfrm>
          <a:prstGeom prst="rect">
            <a:avLst/>
          </a:prstGeom>
        </p:spPr>
        <p:txBody>
          <a:bodyPr>
            <a:normAutofit/>
          </a:bodyPr>
          <a:lstStyle/>
          <a:p>
            <a:pPr marL="0" indent="0">
              <a:buNone/>
            </a:pPr>
            <a:r>
              <a:rPr lang="en-GB" sz="1800" dirty="0">
                <a:solidFill>
                  <a:schemeClr val="tx1"/>
                </a:solidFill>
                <a:latin typeface="+mn-lt"/>
              </a:rPr>
              <a:t>Break Statements break out of the current code block.</a:t>
            </a:r>
          </a:p>
          <a:p>
            <a:endParaRPr lang="en-GB" sz="1800" dirty="0">
              <a:solidFill>
                <a:schemeClr val="tx1"/>
              </a:solidFill>
              <a:latin typeface="+mn-lt"/>
            </a:endParaRPr>
          </a:p>
          <a:p>
            <a:pPr marL="0" indent="0">
              <a:buNone/>
            </a:pPr>
            <a:r>
              <a:rPr lang="en-GB" sz="1800" dirty="0">
                <a:solidFill>
                  <a:schemeClr val="tx1"/>
                </a:solidFill>
                <a:latin typeface="+mn-lt"/>
              </a:rPr>
              <a:t>In loops this means that they will skip the rest of the loop and move onto the rest of the code.</a:t>
            </a:r>
          </a:p>
        </p:txBody>
      </p:sp>
      <p:sp>
        <p:nvSpPr>
          <p:cNvPr id="14" name="Text Placeholder 13"/>
          <p:cNvSpPr>
            <a:spLocks noGrp="1"/>
          </p:cNvSpPr>
          <p:nvPr>
            <p:ph type="body" sz="quarter" idx="4294967295"/>
          </p:nvPr>
        </p:nvSpPr>
        <p:spPr>
          <a:xfrm>
            <a:off x="4924983" y="2085285"/>
            <a:ext cx="2550256" cy="333131"/>
          </a:xfrm>
          <a:prstGeom prst="rect">
            <a:avLst/>
          </a:prstGeom>
        </p:spPr>
        <p:txBody>
          <a:bodyPr>
            <a:noAutofit/>
          </a:bodyPr>
          <a:lstStyle/>
          <a:p>
            <a:pPr marL="0" indent="0">
              <a:buNone/>
            </a:pPr>
            <a:r>
              <a:rPr lang="en-GB" sz="1600" b="1" dirty="0">
                <a:solidFill>
                  <a:schemeClr val="tx2"/>
                </a:solidFill>
              </a:rPr>
              <a:t>Continue</a:t>
            </a:r>
          </a:p>
        </p:txBody>
      </p:sp>
      <p:sp>
        <p:nvSpPr>
          <p:cNvPr id="15" name="Text Placeholder 14"/>
          <p:cNvSpPr>
            <a:spLocks noGrp="1"/>
          </p:cNvSpPr>
          <p:nvPr>
            <p:ph type="body" sz="quarter" idx="4294967295"/>
          </p:nvPr>
        </p:nvSpPr>
        <p:spPr>
          <a:xfrm>
            <a:off x="4924983" y="2418417"/>
            <a:ext cx="2550256" cy="3454528"/>
          </a:xfrm>
          <a:prstGeom prst="rect">
            <a:avLst/>
          </a:prstGeom>
        </p:spPr>
        <p:txBody>
          <a:bodyPr>
            <a:normAutofit/>
          </a:bodyPr>
          <a:lstStyle/>
          <a:p>
            <a:pPr marL="0" indent="0">
              <a:buNone/>
            </a:pPr>
            <a:r>
              <a:rPr lang="en-GB" sz="1800" dirty="0">
                <a:solidFill>
                  <a:schemeClr val="tx1"/>
                </a:solidFill>
                <a:latin typeface="+mn-lt"/>
              </a:rPr>
              <a:t>Continue Statements break out of the current iteration of a code block.</a:t>
            </a:r>
          </a:p>
          <a:p>
            <a:endParaRPr lang="en-GB" sz="1800" dirty="0">
              <a:solidFill>
                <a:schemeClr val="tx1"/>
              </a:solidFill>
              <a:latin typeface="+mn-lt"/>
            </a:endParaRPr>
          </a:p>
          <a:p>
            <a:pPr marL="0" indent="0">
              <a:buNone/>
            </a:pPr>
            <a:r>
              <a:rPr lang="en-GB" sz="1800" dirty="0">
                <a:solidFill>
                  <a:schemeClr val="tx1"/>
                </a:solidFill>
                <a:latin typeface="+mn-lt"/>
              </a:rPr>
              <a:t>In loops this means that they will skip to the next run of the loop.</a:t>
            </a:r>
          </a:p>
        </p:txBody>
      </p:sp>
      <p:sp>
        <p:nvSpPr>
          <p:cNvPr id="16" name="Text Placeholder 15"/>
          <p:cNvSpPr>
            <a:spLocks noGrp="1"/>
          </p:cNvSpPr>
          <p:nvPr>
            <p:ph type="body" sz="quarter" idx="4294967295"/>
          </p:nvPr>
        </p:nvSpPr>
        <p:spPr>
          <a:xfrm>
            <a:off x="7806052" y="2085285"/>
            <a:ext cx="2550256" cy="333131"/>
          </a:xfrm>
          <a:prstGeom prst="rect">
            <a:avLst/>
          </a:prstGeom>
        </p:spPr>
        <p:txBody>
          <a:bodyPr>
            <a:noAutofit/>
          </a:bodyPr>
          <a:lstStyle/>
          <a:p>
            <a:pPr marL="0" indent="0">
              <a:buNone/>
            </a:pPr>
            <a:r>
              <a:rPr lang="en-GB" sz="1600" b="1" dirty="0">
                <a:solidFill>
                  <a:schemeClr val="tx2"/>
                </a:solidFill>
              </a:rPr>
              <a:t>Return</a:t>
            </a:r>
          </a:p>
        </p:txBody>
      </p:sp>
      <p:sp>
        <p:nvSpPr>
          <p:cNvPr id="17" name="Text Placeholder 16"/>
          <p:cNvSpPr>
            <a:spLocks noGrp="1"/>
          </p:cNvSpPr>
          <p:nvPr>
            <p:ph type="body" sz="quarter" idx="4294967295"/>
          </p:nvPr>
        </p:nvSpPr>
        <p:spPr>
          <a:xfrm>
            <a:off x="7806052" y="2418417"/>
            <a:ext cx="2550256" cy="3454528"/>
          </a:xfrm>
          <a:prstGeom prst="rect">
            <a:avLst/>
          </a:prstGeom>
        </p:spPr>
        <p:txBody>
          <a:bodyPr>
            <a:normAutofit/>
          </a:bodyPr>
          <a:lstStyle/>
          <a:p>
            <a:pPr marL="0" indent="0">
              <a:buNone/>
            </a:pPr>
            <a:r>
              <a:rPr lang="en-GB" sz="1800" dirty="0">
                <a:solidFill>
                  <a:schemeClr val="tx1"/>
                </a:solidFill>
                <a:latin typeface="+mn-lt"/>
              </a:rPr>
              <a:t>Return statements are used in methods to return values according to the methods return type, ending the method.</a:t>
            </a:r>
          </a:p>
        </p:txBody>
      </p:sp>
    </p:spTree>
    <p:extLst>
      <p:ext uri="{BB962C8B-B14F-4D97-AF65-F5344CB8AC3E}">
        <p14:creationId xmlns:p14="http://schemas.microsoft.com/office/powerpoint/2010/main" val="3039688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Transfer &amp; Control Statements - Continue &amp; Break</a:t>
            </a:r>
            <a:endParaRPr lang="en-GB" dirty="0"/>
          </a:p>
        </p:txBody>
      </p:sp>
      <p:sp>
        <p:nvSpPr>
          <p:cNvPr id="8" name="Rectangle 7"/>
          <p:cNvSpPr/>
          <p:nvPr/>
        </p:nvSpPr>
        <p:spPr>
          <a:xfrm>
            <a:off x="8552331" y="2305762"/>
            <a:ext cx="586940" cy="3416320"/>
          </a:xfrm>
          <a:prstGeom prst="rect">
            <a:avLst/>
          </a:prstGeom>
          <a:solidFill>
            <a:schemeClr val="bg1">
              <a:lumMod val="95000"/>
            </a:schemeClr>
          </a:solidFill>
        </p:spPr>
        <p:txBody>
          <a:bodyPr wrap="square">
            <a:spAutoFit/>
          </a:bodyPr>
          <a:lstStyle/>
          <a:p>
            <a:r>
              <a:rPr lang="en-GB" sz="3600" b="1" i="1" dirty="0" smtClean="0">
                <a:solidFill>
                  <a:srgbClr val="7F0055"/>
                </a:solidFill>
                <a:latin typeface="Courier New" panose="02070309020205020404" pitchFamily="49" charset="0"/>
              </a:rPr>
              <a:t>0</a:t>
            </a:r>
          </a:p>
          <a:p>
            <a:r>
              <a:rPr lang="en-GB" sz="3600" b="1" i="1" dirty="0" smtClean="0">
                <a:solidFill>
                  <a:srgbClr val="7F0055"/>
                </a:solidFill>
                <a:latin typeface="Courier New" panose="02070309020205020404" pitchFamily="49" charset="0"/>
              </a:rPr>
              <a:t>1</a:t>
            </a:r>
          </a:p>
          <a:p>
            <a:r>
              <a:rPr lang="en-GB" sz="3600" b="1" i="1" dirty="0" smtClean="0">
                <a:solidFill>
                  <a:srgbClr val="7F0055"/>
                </a:solidFill>
                <a:latin typeface="Courier New" panose="02070309020205020404" pitchFamily="49" charset="0"/>
              </a:rPr>
              <a:t>3</a:t>
            </a:r>
          </a:p>
          <a:p>
            <a:r>
              <a:rPr lang="en-GB" sz="3600" b="1" i="1" dirty="0" smtClean="0">
                <a:solidFill>
                  <a:srgbClr val="7F0055"/>
                </a:solidFill>
                <a:latin typeface="Courier New" panose="02070309020205020404" pitchFamily="49" charset="0"/>
              </a:rPr>
              <a:t>4</a:t>
            </a:r>
          </a:p>
          <a:p>
            <a:r>
              <a:rPr lang="en-GB" sz="3600" b="1" i="1" dirty="0" smtClean="0">
                <a:solidFill>
                  <a:srgbClr val="7F0055"/>
                </a:solidFill>
                <a:latin typeface="Courier New" panose="02070309020205020404" pitchFamily="49" charset="0"/>
              </a:rPr>
              <a:t>5</a:t>
            </a:r>
          </a:p>
          <a:p>
            <a:r>
              <a:rPr lang="en-GB" sz="3600" b="1" i="1" dirty="0" smtClean="0">
                <a:solidFill>
                  <a:srgbClr val="7F0055"/>
                </a:solidFill>
                <a:latin typeface="Courier New" panose="02070309020205020404" pitchFamily="49" charset="0"/>
              </a:rPr>
              <a:t>6</a:t>
            </a:r>
          </a:p>
        </p:txBody>
      </p:sp>
      <p:sp>
        <p:nvSpPr>
          <p:cNvPr id="9" name="Rectangle 8"/>
          <p:cNvSpPr/>
          <p:nvPr/>
        </p:nvSpPr>
        <p:spPr>
          <a:xfrm>
            <a:off x="2725271" y="2305762"/>
            <a:ext cx="5827060" cy="3416320"/>
          </a:xfrm>
          <a:prstGeom prst="rect">
            <a:avLst/>
          </a:prstGeom>
          <a:solidFill>
            <a:schemeClr val="bg1">
              <a:lumMod val="95000"/>
            </a:schemeClr>
          </a:solidFill>
        </p:spPr>
        <p:txBody>
          <a:bodyPr wrap="square">
            <a:spAutoFit/>
          </a:bodyPr>
          <a:lstStyle/>
          <a:p>
            <a:r>
              <a:rPr lang="nn-NO" sz="2400" b="1" dirty="0">
                <a:solidFill>
                  <a:srgbClr val="7F0055"/>
                </a:solidFill>
                <a:latin typeface="Courier New" panose="02070309020205020404" pitchFamily="49" charset="0"/>
              </a:rPr>
              <a:t>for</a:t>
            </a:r>
            <a:r>
              <a:rPr lang="nn-NO" sz="2400" b="1" dirty="0">
                <a:solidFill>
                  <a:srgbClr val="000000"/>
                </a:solidFill>
                <a:latin typeface="Courier New" panose="02070309020205020404" pitchFamily="49" charset="0"/>
              </a:rPr>
              <a:t> (</a:t>
            </a:r>
            <a:r>
              <a:rPr lang="nn-NO" sz="2400" b="1" dirty="0">
                <a:solidFill>
                  <a:srgbClr val="7F0055"/>
                </a:solidFill>
                <a:latin typeface="Courier New" panose="02070309020205020404" pitchFamily="49" charset="0"/>
              </a:rPr>
              <a:t>int</a:t>
            </a:r>
            <a:r>
              <a:rPr lang="nn-NO" sz="2400" b="1" dirty="0">
                <a:solidFill>
                  <a:srgbClr val="000000"/>
                </a:solidFill>
                <a:latin typeface="Courier New" panose="02070309020205020404" pitchFamily="49" charset="0"/>
              </a:rPr>
              <a:t> </a:t>
            </a:r>
            <a:r>
              <a:rPr lang="nn-NO" sz="2400" b="1" dirty="0">
                <a:solidFill>
                  <a:srgbClr val="6A3E3E"/>
                </a:solidFill>
                <a:latin typeface="Courier New" panose="02070309020205020404" pitchFamily="49" charset="0"/>
              </a:rPr>
              <a:t>i</a:t>
            </a:r>
            <a:r>
              <a:rPr lang="nn-NO" sz="2400" b="1" dirty="0">
                <a:solidFill>
                  <a:srgbClr val="000000"/>
                </a:solidFill>
                <a:latin typeface="Courier New" panose="02070309020205020404" pitchFamily="49" charset="0"/>
              </a:rPr>
              <a:t> = 0; </a:t>
            </a:r>
            <a:r>
              <a:rPr lang="nn-NO" sz="2400" b="1" dirty="0">
                <a:solidFill>
                  <a:srgbClr val="6A3E3E"/>
                </a:solidFill>
                <a:latin typeface="Courier New" panose="02070309020205020404" pitchFamily="49" charset="0"/>
              </a:rPr>
              <a:t>i</a:t>
            </a:r>
            <a:r>
              <a:rPr lang="nn-NO" sz="2400" b="1" dirty="0">
                <a:solidFill>
                  <a:srgbClr val="000000"/>
                </a:solidFill>
                <a:latin typeface="Courier New" panose="02070309020205020404" pitchFamily="49" charset="0"/>
              </a:rPr>
              <a:t> &lt; 10; </a:t>
            </a:r>
            <a:r>
              <a:rPr lang="nn-NO" sz="2400" b="1" dirty="0">
                <a:solidFill>
                  <a:srgbClr val="6A3E3E"/>
                </a:solidFill>
                <a:latin typeface="Courier New" panose="02070309020205020404" pitchFamily="49" charset="0"/>
              </a:rPr>
              <a:t>i</a:t>
            </a:r>
            <a:r>
              <a:rPr lang="nn-NO" sz="2400" b="1" dirty="0">
                <a:solidFill>
                  <a:srgbClr val="000000"/>
                </a:solidFill>
                <a:latin typeface="Courier New" panose="02070309020205020404" pitchFamily="49" charset="0"/>
              </a:rPr>
              <a:t>++) </a:t>
            </a:r>
            <a:r>
              <a:rPr lang="nn-NO" sz="2400" b="1" dirty="0" smtClean="0">
                <a:solidFill>
                  <a:srgbClr val="000000"/>
                </a:solidFill>
                <a:latin typeface="Courier New" panose="02070309020205020404" pitchFamily="49" charset="0"/>
              </a:rPr>
              <a:t>{</a:t>
            </a:r>
          </a:p>
          <a:p>
            <a:endParaRPr lang="nn-NO" sz="2400" b="1" dirty="0">
              <a:solidFill>
                <a:srgbClr val="000000"/>
              </a:solidFill>
              <a:latin typeface="Courier New" panose="02070309020205020404" pitchFamily="49" charset="0"/>
            </a:endParaRPr>
          </a:p>
          <a:p>
            <a:pPr lvl="1"/>
            <a:r>
              <a:rPr lang="en-GB" sz="2400" b="1" dirty="0">
                <a:solidFill>
                  <a:srgbClr val="7F0055"/>
                </a:solidFill>
                <a:latin typeface="Courier New" panose="02070309020205020404" pitchFamily="49" charset="0"/>
              </a:rPr>
              <a:t>if</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i</a:t>
            </a:r>
            <a:r>
              <a:rPr lang="en-GB" sz="2400" b="1" dirty="0">
                <a:solidFill>
                  <a:srgbClr val="000000"/>
                </a:solidFill>
                <a:latin typeface="Courier New" panose="02070309020205020404" pitchFamily="49" charset="0"/>
              </a:rPr>
              <a:t> == 7)</a:t>
            </a:r>
          </a:p>
          <a:p>
            <a:pPr lvl="1"/>
            <a:r>
              <a:rPr lang="en-GB" sz="2400" b="1" dirty="0" smtClean="0">
                <a:solidFill>
                  <a:srgbClr val="7F0055"/>
                </a:solidFill>
                <a:latin typeface="Courier New" panose="02070309020205020404" pitchFamily="49" charset="0"/>
              </a:rPr>
              <a:t>	break</a:t>
            </a:r>
            <a:r>
              <a:rPr lang="en-GB" sz="2400" b="1" dirty="0">
                <a:solidFill>
                  <a:srgbClr val="000000"/>
                </a:solidFill>
                <a:latin typeface="Courier New" panose="02070309020205020404" pitchFamily="49" charset="0"/>
              </a:rPr>
              <a:t>;</a:t>
            </a:r>
          </a:p>
          <a:p>
            <a:pPr lvl="1"/>
            <a:r>
              <a:rPr lang="en-GB" sz="2400" b="1" dirty="0">
                <a:solidFill>
                  <a:srgbClr val="7F0055"/>
                </a:solidFill>
                <a:latin typeface="Courier New" panose="02070309020205020404" pitchFamily="49" charset="0"/>
              </a:rPr>
              <a:t>if</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i</a:t>
            </a:r>
            <a:r>
              <a:rPr lang="en-GB" sz="2400" b="1" dirty="0">
                <a:solidFill>
                  <a:srgbClr val="000000"/>
                </a:solidFill>
                <a:latin typeface="Courier New" panose="02070309020205020404" pitchFamily="49" charset="0"/>
              </a:rPr>
              <a:t> == 2)</a:t>
            </a:r>
          </a:p>
          <a:p>
            <a:pPr lvl="1"/>
            <a:r>
              <a:rPr lang="en-GB" sz="2400" b="1" dirty="0" smtClean="0">
                <a:solidFill>
                  <a:srgbClr val="7F0055"/>
                </a:solidFill>
                <a:latin typeface="Courier New" panose="02070309020205020404" pitchFamily="49" charset="0"/>
              </a:rPr>
              <a:t>	continue</a:t>
            </a:r>
            <a:r>
              <a:rPr lang="en-GB" sz="2400" b="1" dirty="0" smtClean="0">
                <a:solidFill>
                  <a:srgbClr val="000000"/>
                </a:solidFill>
                <a:latin typeface="Courier New" panose="02070309020205020404" pitchFamily="49" charset="0"/>
              </a:rPr>
              <a:t>;</a:t>
            </a:r>
          </a:p>
          <a:p>
            <a:pPr lvl="1"/>
            <a:endParaRPr lang="en-GB" sz="2400" b="1" dirty="0">
              <a:solidFill>
                <a:srgbClr val="000000"/>
              </a:solidFill>
              <a:latin typeface="Courier New" panose="02070309020205020404" pitchFamily="49" charset="0"/>
            </a:endParaRPr>
          </a:p>
          <a:p>
            <a:r>
              <a:rPr lang="en-GB" sz="2400" b="1" dirty="0" smtClean="0">
                <a:solidFill>
                  <a:srgbClr val="000000"/>
                </a:solidFill>
                <a:latin typeface="Courier New" panose="02070309020205020404" pitchFamily="49" charset="0"/>
              </a:rPr>
              <a:t>   System.</a:t>
            </a:r>
            <a:r>
              <a:rPr lang="en-GB" sz="2400" b="1" i="1" dirty="0" smtClean="0">
                <a:solidFill>
                  <a:srgbClr val="0000C0"/>
                </a:solidFill>
                <a:latin typeface="Courier New" panose="02070309020205020404" pitchFamily="49" charset="0"/>
              </a:rPr>
              <a:t>out</a:t>
            </a:r>
            <a:r>
              <a:rPr lang="en-GB" sz="2400" b="1" i="1" dirty="0" smtClean="0">
                <a:solidFill>
                  <a:srgbClr val="000000"/>
                </a:solidFill>
                <a:latin typeface="Courier New" panose="02070309020205020404" pitchFamily="49" charset="0"/>
              </a:rPr>
              <a:t>.println(</a:t>
            </a:r>
            <a:r>
              <a:rPr lang="en-GB" sz="2400" b="1" i="1" dirty="0" smtClean="0">
                <a:solidFill>
                  <a:srgbClr val="6A3E3E"/>
                </a:solidFill>
                <a:latin typeface="Courier New" panose="02070309020205020404" pitchFamily="49" charset="0"/>
              </a:rPr>
              <a:t>i</a:t>
            </a:r>
            <a:r>
              <a:rPr lang="en-GB" sz="2400" b="1" i="1" dirty="0">
                <a:solidFill>
                  <a:srgbClr val="000000"/>
                </a:solidFill>
                <a:latin typeface="Courier New" panose="02070309020205020404" pitchFamily="49" charset="0"/>
              </a:rPr>
              <a:t>);</a:t>
            </a:r>
          </a:p>
          <a:p>
            <a:r>
              <a:rPr lang="en-GB" sz="2400" b="1" dirty="0">
                <a:solidFill>
                  <a:srgbClr val="000000"/>
                </a:solidFill>
                <a:latin typeface="Courier New" panose="02070309020205020404" pitchFamily="49" charset="0"/>
              </a:rPr>
              <a:t>}</a:t>
            </a:r>
            <a:endParaRPr lang="en-GB" sz="2400" b="1" dirty="0"/>
          </a:p>
        </p:txBody>
      </p:sp>
    </p:spTree>
    <p:extLst>
      <p:ext uri="{BB962C8B-B14F-4D97-AF65-F5344CB8AC3E}">
        <p14:creationId xmlns:p14="http://schemas.microsoft.com/office/powerpoint/2010/main" val="1283801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0" indent="0">
              <a:buNone/>
            </a:pPr>
            <a:r>
              <a:rPr lang="en-GB" sz="1800" dirty="0"/>
              <a:t>It is important to be aware of the naming conventions associated with  a language when starting out</a:t>
            </a:r>
            <a:r>
              <a:rPr lang="en-GB" sz="1800" dirty="0" smtClean="0"/>
              <a:t>.</a:t>
            </a:r>
          </a:p>
          <a:p>
            <a:pPr marL="0" indent="0">
              <a:buNone/>
            </a:pPr>
            <a:endParaRPr lang="en-GB" sz="1800" dirty="0"/>
          </a:p>
          <a:p>
            <a:pPr marL="0" indent="0">
              <a:buNone/>
            </a:pPr>
            <a:r>
              <a:rPr lang="en-GB" sz="1800" b="1" dirty="0"/>
              <a:t>Here are some key ones for Java</a:t>
            </a:r>
            <a:r>
              <a:rPr lang="en-GB" sz="1800" b="1" dirty="0" smtClean="0"/>
              <a:t>:</a:t>
            </a:r>
            <a:endParaRPr lang="en-GB" sz="1800" dirty="0"/>
          </a:p>
          <a:p>
            <a:pPr marL="789300" lvl="1" indent="-342900">
              <a:buFont typeface="+mj-lt"/>
              <a:buAutoNum type="arabicPeriod"/>
            </a:pPr>
            <a:r>
              <a:rPr lang="en-GB" dirty="0"/>
              <a:t>No Spaces in Names</a:t>
            </a:r>
          </a:p>
          <a:p>
            <a:pPr marL="789300" lvl="1" indent="-342900">
              <a:buFont typeface="+mj-lt"/>
              <a:buAutoNum type="arabicPeriod"/>
            </a:pPr>
            <a:r>
              <a:rPr lang="en-GB" dirty="0"/>
              <a:t>Classes begin with Capital </a:t>
            </a:r>
            <a:r>
              <a:rPr lang="en-GB" dirty="0" smtClean="0"/>
              <a:t>letters (Pascal Case)</a:t>
            </a:r>
            <a:endParaRPr lang="en-GB" dirty="0"/>
          </a:p>
          <a:p>
            <a:pPr marL="789300" lvl="1" indent="-342900">
              <a:buFont typeface="+mj-lt"/>
              <a:buAutoNum type="arabicPeriod"/>
            </a:pPr>
            <a:r>
              <a:rPr lang="en-GB" dirty="0"/>
              <a:t>Methods and Attributes begin with Lower case letters</a:t>
            </a:r>
          </a:p>
          <a:p>
            <a:pPr marL="789300" lvl="1" indent="-342900">
              <a:buFont typeface="+mj-lt"/>
              <a:buAutoNum type="arabicPeriod"/>
            </a:pPr>
            <a:r>
              <a:rPr lang="en-GB" smtClean="0"/>
              <a:t>Methods </a:t>
            </a:r>
            <a:r>
              <a:rPr lang="en-GB" dirty="0"/>
              <a:t>and Attribute names are in Camel case</a:t>
            </a:r>
          </a:p>
          <a:p>
            <a:endParaRPr lang="en-GB" sz="1800" dirty="0"/>
          </a:p>
        </p:txBody>
      </p:sp>
      <p:sp>
        <p:nvSpPr>
          <p:cNvPr id="3" name="Content Placeholder 2"/>
          <p:cNvSpPr>
            <a:spLocks noGrp="1"/>
          </p:cNvSpPr>
          <p:nvPr>
            <p:ph sz="quarter" idx="16"/>
          </p:nvPr>
        </p:nvSpPr>
        <p:spPr/>
        <p:txBody>
          <a:bodyPr/>
          <a:lstStyle/>
          <a:p>
            <a:pPr marL="0" indent="0">
              <a:buNone/>
            </a:pPr>
            <a:endParaRPr lang="en-GB" dirty="0" smtClean="0"/>
          </a:p>
          <a:p>
            <a:pPr marL="0" indent="0">
              <a:buNone/>
            </a:pPr>
            <a:endParaRPr lang="en-GB" dirty="0"/>
          </a:p>
          <a:p>
            <a:pPr marL="0" indent="0">
              <a:buNone/>
            </a:pPr>
            <a:r>
              <a:rPr lang="en-GB" sz="6000" dirty="0" smtClean="0"/>
              <a:t>camel</a:t>
            </a:r>
            <a:r>
              <a:rPr lang="en-GB" sz="6000" b="1" dirty="0" smtClean="0"/>
              <a:t>C</a:t>
            </a:r>
            <a:r>
              <a:rPr lang="en-GB" sz="6000" dirty="0" smtClean="0"/>
              <a:t>ase</a:t>
            </a:r>
          </a:p>
          <a:p>
            <a:pPr marL="0" indent="0">
              <a:buNone/>
            </a:pPr>
            <a:r>
              <a:rPr lang="en-GB" sz="6000" b="1" dirty="0" smtClean="0"/>
              <a:t>P</a:t>
            </a:r>
            <a:r>
              <a:rPr lang="en-GB" sz="6000" dirty="0" smtClean="0"/>
              <a:t>ascal</a:t>
            </a:r>
            <a:r>
              <a:rPr lang="en-GB" sz="6000" b="1" dirty="0" smtClean="0"/>
              <a:t>C</a:t>
            </a:r>
            <a:r>
              <a:rPr lang="en-GB" sz="6000" dirty="0" smtClean="0"/>
              <a:t>ase</a:t>
            </a:r>
            <a:endParaRPr lang="en-GB" sz="6000" dirty="0"/>
          </a:p>
        </p:txBody>
      </p:sp>
      <p:sp>
        <p:nvSpPr>
          <p:cNvPr id="4" name="Title 3"/>
          <p:cNvSpPr>
            <a:spLocks noGrp="1"/>
          </p:cNvSpPr>
          <p:nvPr>
            <p:ph type="title"/>
          </p:nvPr>
        </p:nvSpPr>
        <p:spPr/>
        <p:txBody>
          <a:bodyPr>
            <a:normAutofit fontScale="90000"/>
          </a:bodyPr>
          <a:lstStyle/>
          <a:p>
            <a:r>
              <a:rPr lang="en-GB" dirty="0" smtClean="0"/>
              <a:t>Naming Conventions</a:t>
            </a:r>
            <a:endParaRPr lang="en-GB" dirty="0"/>
          </a:p>
        </p:txBody>
      </p:sp>
    </p:spTree>
    <p:extLst>
      <p:ext uri="{BB962C8B-B14F-4D97-AF65-F5344CB8AC3E}">
        <p14:creationId xmlns:p14="http://schemas.microsoft.com/office/powerpoint/2010/main" val="9837028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Setting up your Environment</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54429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663200"/>
            <a:ext cx="11404800" cy="4546800"/>
          </a:xfrm>
        </p:spPr>
        <p:txBody>
          <a:bodyPr/>
          <a:lstStyle/>
          <a:p>
            <a:pPr marL="0" indent="0">
              <a:buNone/>
            </a:pPr>
            <a:r>
              <a:rPr lang="en-GB" sz="2400" dirty="0" smtClean="0"/>
              <a:t>The JDK you will need can be found in: </a:t>
            </a:r>
          </a:p>
          <a:p>
            <a:pPr marL="0" indent="0">
              <a:buNone/>
            </a:pPr>
            <a:endParaRPr lang="en-GB" sz="2400" dirty="0"/>
          </a:p>
          <a:p>
            <a:pPr marL="0" indent="0">
              <a:buNone/>
            </a:pPr>
            <a:r>
              <a:rPr lang="en-GB" sz="2400" b="1" dirty="0" smtClean="0"/>
              <a:t>This PC &gt; Local Disk (C</a:t>
            </a:r>
            <a:r>
              <a:rPr lang="en-GB" sz="2400" b="1" dirty="0" smtClean="0">
                <a:sym typeface="Wingdings" panose="05000000000000000000" pitchFamily="2" charset="2"/>
              </a:rPr>
              <a:t>:) &gt; </a:t>
            </a:r>
            <a:r>
              <a:rPr lang="en-GB" sz="2400" b="1" dirty="0" err="1" smtClean="0">
                <a:sym typeface="Wingdings" panose="05000000000000000000" pitchFamily="2" charset="2"/>
              </a:rPr>
              <a:t>LocalInstall</a:t>
            </a:r>
            <a:r>
              <a:rPr lang="en-GB" sz="2400" b="1" dirty="0" smtClean="0">
                <a:sym typeface="Wingdings" panose="05000000000000000000" pitchFamily="2" charset="2"/>
              </a:rPr>
              <a:t> &gt; SDK</a:t>
            </a:r>
          </a:p>
          <a:p>
            <a:pPr marL="0" indent="0">
              <a:buNone/>
            </a:pPr>
            <a:endParaRPr lang="en-GB" sz="2400" dirty="0" smtClean="0">
              <a:sym typeface="Wingdings" panose="05000000000000000000" pitchFamily="2" charset="2"/>
            </a:endParaRPr>
          </a:p>
          <a:p>
            <a:pPr marL="0" indent="0">
              <a:buNone/>
            </a:pPr>
            <a:r>
              <a:rPr lang="en-GB" sz="2400" dirty="0" smtClean="0">
                <a:sym typeface="Wingdings" panose="05000000000000000000" pitchFamily="2" charset="2"/>
              </a:rPr>
              <a:t>Eclipse can be found in:</a:t>
            </a:r>
            <a:endParaRPr lang="en-GB" sz="2400" dirty="0">
              <a:sym typeface="Wingdings" panose="05000000000000000000" pitchFamily="2" charset="2"/>
            </a:endParaRPr>
          </a:p>
          <a:p>
            <a:pPr marL="0" indent="0">
              <a:buNone/>
            </a:pPr>
            <a:endParaRPr lang="en-GB" sz="2400" dirty="0">
              <a:sym typeface="Wingdings" panose="05000000000000000000" pitchFamily="2" charset="2"/>
            </a:endParaRPr>
          </a:p>
          <a:p>
            <a:pPr marL="0" indent="0">
              <a:buNone/>
            </a:pPr>
            <a:r>
              <a:rPr lang="en-GB" sz="2400" b="1" dirty="0"/>
              <a:t>This PC &gt; Local Disk (C</a:t>
            </a:r>
            <a:r>
              <a:rPr lang="en-GB" sz="2400" b="1" dirty="0">
                <a:sym typeface="Wingdings" panose="05000000000000000000" pitchFamily="2" charset="2"/>
              </a:rPr>
              <a:t>:) &gt; </a:t>
            </a:r>
            <a:r>
              <a:rPr lang="en-GB" sz="2400" b="1" dirty="0" err="1">
                <a:sym typeface="Wingdings" panose="05000000000000000000" pitchFamily="2" charset="2"/>
              </a:rPr>
              <a:t>LocalInstall</a:t>
            </a:r>
            <a:r>
              <a:rPr lang="en-GB" sz="2400" b="1" dirty="0">
                <a:sym typeface="Wingdings" panose="05000000000000000000" pitchFamily="2" charset="2"/>
              </a:rPr>
              <a:t> &gt; </a:t>
            </a:r>
            <a:r>
              <a:rPr lang="en-GB" sz="2400" b="1" dirty="0" smtClean="0">
                <a:sym typeface="Wingdings" panose="05000000000000000000" pitchFamily="2" charset="2"/>
              </a:rPr>
              <a:t>Editors</a:t>
            </a:r>
          </a:p>
          <a:p>
            <a:pPr marL="0" indent="0">
              <a:buNone/>
            </a:pPr>
            <a:endParaRPr lang="en-GB" sz="2400" dirty="0">
              <a:sym typeface="Wingdings" panose="05000000000000000000" pitchFamily="2" charset="2"/>
            </a:endParaRPr>
          </a:p>
          <a:p>
            <a:pPr marL="0" indent="0">
              <a:buNone/>
            </a:pPr>
            <a:r>
              <a:rPr lang="en-GB" sz="2400" dirty="0" smtClean="0">
                <a:sym typeface="Wingdings" panose="05000000000000000000" pitchFamily="2" charset="2"/>
              </a:rPr>
              <a:t>You will need to ‘Extract’ the folder here, you can then run the Eclipse.exe from the new Folder.</a:t>
            </a:r>
            <a:endParaRPr lang="en-GB" sz="2400" dirty="0"/>
          </a:p>
        </p:txBody>
      </p:sp>
      <p:sp>
        <p:nvSpPr>
          <p:cNvPr id="3" name="Title 2"/>
          <p:cNvSpPr>
            <a:spLocks noGrp="1"/>
          </p:cNvSpPr>
          <p:nvPr>
            <p:ph type="title"/>
          </p:nvPr>
        </p:nvSpPr>
        <p:spPr>
          <a:xfrm>
            <a:off x="414000" y="617700"/>
            <a:ext cx="9126000" cy="626400"/>
          </a:xfrm>
        </p:spPr>
        <p:txBody>
          <a:bodyPr>
            <a:normAutofit fontScale="90000"/>
          </a:bodyPr>
          <a:lstStyle/>
          <a:p>
            <a:r>
              <a:rPr lang="en-GB" dirty="0" smtClean="0"/>
              <a:t>Setting up your environment</a:t>
            </a:r>
            <a:endParaRPr lang="en-GB" dirty="0"/>
          </a:p>
        </p:txBody>
      </p:sp>
    </p:spTree>
    <p:extLst>
      <p:ext uri="{BB962C8B-B14F-4D97-AF65-F5344CB8AC3E}">
        <p14:creationId xmlns:p14="http://schemas.microsoft.com/office/powerpoint/2010/main" val="37851363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800" dirty="0"/>
              <a:t>To get started working with Java you will need </a:t>
            </a:r>
            <a:r>
              <a:rPr lang="en-GB" sz="1800" dirty="0" smtClean="0"/>
              <a:t>1 thing:</a:t>
            </a:r>
            <a:endParaRPr lang="en-GB" sz="1800" dirty="0"/>
          </a:p>
          <a:p>
            <a:pPr marL="675000" lvl="1" indent="-228600">
              <a:buFont typeface="+mj-lt"/>
              <a:buAutoNum type="arabicPeriod"/>
            </a:pPr>
            <a:r>
              <a:rPr lang="en-GB" dirty="0" smtClean="0"/>
              <a:t>The </a:t>
            </a:r>
            <a:r>
              <a:rPr lang="en-GB" dirty="0"/>
              <a:t>Java Development Kit (JDK</a:t>
            </a:r>
            <a:r>
              <a:rPr lang="en-GB" dirty="0" smtClean="0"/>
              <a:t>)</a:t>
            </a:r>
          </a:p>
          <a:p>
            <a:pPr marL="389250"/>
            <a:r>
              <a:rPr lang="en-GB" dirty="0" smtClean="0"/>
              <a:t>This has everything you need to develop java applications.</a:t>
            </a:r>
          </a:p>
          <a:p>
            <a:pPr marL="389250"/>
            <a:r>
              <a:rPr lang="en-GB" dirty="0" smtClean="0"/>
              <a:t>So we’ll be using Eclipse mainly. (Feel free to use another IDE if you prefer)</a:t>
            </a:r>
          </a:p>
          <a:p>
            <a:endParaRPr lang="en-GB" dirty="0">
              <a:solidFill>
                <a:srgbClr val="00519C"/>
              </a:solidFill>
            </a:endParaRPr>
          </a:p>
        </p:txBody>
      </p:sp>
      <p:sp>
        <p:nvSpPr>
          <p:cNvPr id="4" name="Content Placeholder 3"/>
          <p:cNvSpPr>
            <a:spLocks noGrp="1"/>
          </p:cNvSpPr>
          <p:nvPr>
            <p:ph sz="quarter" idx="16"/>
          </p:nvPr>
        </p:nvSpPr>
        <p:spPr/>
        <p:txBody>
          <a:bodyPr/>
          <a:lstStyle/>
          <a:p>
            <a:r>
              <a:rPr lang="en-GB" sz="1800" dirty="0"/>
              <a:t>Once you have </a:t>
            </a:r>
            <a:r>
              <a:rPr lang="en-GB" sz="1800" dirty="0" smtClean="0"/>
              <a:t>the </a:t>
            </a:r>
            <a:r>
              <a:rPr lang="en-GB" sz="1800" dirty="0"/>
              <a:t>JDK there are a few steps you need to follow:</a:t>
            </a:r>
          </a:p>
          <a:p>
            <a:pPr marL="675000" lvl="1" indent="-228600">
              <a:buFont typeface="+mj-lt"/>
              <a:buAutoNum type="arabicPeriod"/>
            </a:pPr>
            <a:r>
              <a:rPr lang="en-GB" dirty="0"/>
              <a:t>Install the JDK</a:t>
            </a:r>
          </a:p>
          <a:p>
            <a:pPr marL="675000" lvl="1" indent="-228600">
              <a:buFont typeface="+mj-lt"/>
              <a:buAutoNum type="arabicPeriod"/>
            </a:pPr>
            <a:r>
              <a:rPr lang="en-GB" dirty="0" smtClean="0"/>
              <a:t>Prepend </a:t>
            </a:r>
            <a:r>
              <a:rPr lang="en-GB" b="1" dirty="0" smtClean="0"/>
              <a:t>C:\Program Files\Java\</a:t>
            </a:r>
            <a:r>
              <a:rPr lang="en-GB" b="1" dirty="0" err="1" smtClean="0"/>
              <a:t>jdk</a:t>
            </a:r>
            <a:r>
              <a:rPr lang="en-GB" b="1" dirty="0" smtClean="0"/>
              <a:t>…\bin</a:t>
            </a:r>
            <a:r>
              <a:rPr lang="en-GB" dirty="0" smtClean="0"/>
              <a:t> (your path that you installed it too) to the beginning of the </a:t>
            </a:r>
            <a:r>
              <a:rPr lang="en-GB" b="1" dirty="0" smtClean="0"/>
              <a:t>PATH</a:t>
            </a:r>
            <a:r>
              <a:rPr lang="en-GB" dirty="0" smtClean="0"/>
              <a:t> variable</a:t>
            </a:r>
            <a:endParaRPr lang="en-GB" dirty="0"/>
          </a:p>
          <a:p>
            <a:pPr marL="675000" lvl="1" indent="-228600">
              <a:buFont typeface="+mj-lt"/>
              <a:buAutoNum type="arabicPeriod"/>
            </a:pPr>
            <a:r>
              <a:rPr lang="en-GB" dirty="0"/>
              <a:t>Enter java –version into command prompt to check that this has worked.</a:t>
            </a:r>
          </a:p>
          <a:p>
            <a:pPr marL="675000" lvl="1" indent="-228600">
              <a:buFont typeface="+mj-lt"/>
              <a:buAutoNum type="arabicPeriod"/>
            </a:pPr>
            <a:r>
              <a:rPr lang="en-GB" dirty="0"/>
              <a:t>Install the </a:t>
            </a:r>
            <a:r>
              <a:rPr lang="en-GB" dirty="0" smtClean="0"/>
              <a:t>IDE (Eclipse)</a:t>
            </a:r>
          </a:p>
          <a:p>
            <a:pPr marL="675000" lvl="1" indent="-228600">
              <a:buFont typeface="+mj-lt"/>
              <a:buAutoNum type="arabicPeriod"/>
            </a:pPr>
            <a:endParaRPr lang="en-GB" dirty="0"/>
          </a:p>
        </p:txBody>
      </p:sp>
      <p:sp>
        <p:nvSpPr>
          <p:cNvPr id="3" name="Title 2"/>
          <p:cNvSpPr>
            <a:spLocks noGrp="1"/>
          </p:cNvSpPr>
          <p:nvPr>
            <p:ph type="title"/>
          </p:nvPr>
        </p:nvSpPr>
        <p:spPr/>
        <p:txBody>
          <a:bodyPr>
            <a:normAutofit fontScale="90000"/>
          </a:bodyPr>
          <a:lstStyle/>
          <a:p>
            <a:r>
              <a:rPr lang="en-GB" dirty="0" smtClean="0"/>
              <a:t>Setting up your </a:t>
            </a:r>
            <a:r>
              <a:rPr lang="en-GB" dirty="0"/>
              <a:t>e</a:t>
            </a:r>
            <a:r>
              <a:rPr lang="en-GB" dirty="0" smtClean="0"/>
              <a:t>nvironment</a:t>
            </a:r>
            <a:endParaRPr lang="en-GB" dirty="0"/>
          </a:p>
        </p:txBody>
      </p:sp>
    </p:spTree>
    <p:extLst>
      <p:ext uri="{BB962C8B-B14F-4D97-AF65-F5344CB8AC3E}">
        <p14:creationId xmlns:p14="http://schemas.microsoft.com/office/powerpoint/2010/main" val="36740602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first thing to </a:t>
            </a:r>
            <a:r>
              <a:rPr lang="en-GB" dirty="0" smtClean="0"/>
              <a:t>do is </a:t>
            </a:r>
            <a:r>
              <a:rPr lang="en-GB" dirty="0"/>
              <a:t>to make a project.</a:t>
            </a:r>
          </a:p>
          <a:p>
            <a:endParaRPr lang="en-GB" dirty="0"/>
          </a:p>
          <a:p>
            <a:r>
              <a:rPr lang="en-GB" dirty="0"/>
              <a:t>Eclipse has a wizard for creating new projects which makes this a very simple process.</a:t>
            </a:r>
          </a:p>
          <a:p>
            <a:endParaRPr lang="en-GB" dirty="0"/>
          </a:p>
        </p:txBody>
      </p:sp>
      <p:sp>
        <p:nvSpPr>
          <p:cNvPr id="4" name="Content Placeholder 3"/>
          <p:cNvSpPr>
            <a:spLocks noGrp="1"/>
          </p:cNvSpPr>
          <p:nvPr>
            <p:ph sz="quarter" idx="16"/>
          </p:nvPr>
        </p:nvSpPr>
        <p:spPr/>
        <p:txBody>
          <a:bodyPr/>
          <a:lstStyle/>
          <a:p>
            <a:pPr marL="789300" lvl="1" indent="-342900">
              <a:buFont typeface="+mj-lt"/>
              <a:buAutoNum type="arabicPeriod"/>
            </a:pPr>
            <a:r>
              <a:rPr lang="en-GB" dirty="0"/>
              <a:t>Go to: File &gt; New &gt; Project… &gt; Java Project</a:t>
            </a:r>
          </a:p>
          <a:p>
            <a:pPr marL="789300" lvl="1" indent="-342900">
              <a:buFont typeface="+mj-lt"/>
              <a:buAutoNum type="arabicPeriod"/>
            </a:pPr>
            <a:r>
              <a:rPr lang="en-GB" dirty="0"/>
              <a:t>Enter the name </a:t>
            </a:r>
            <a:r>
              <a:rPr lang="en-GB" dirty="0" smtClean="0"/>
              <a:t>“HelloWorld” </a:t>
            </a:r>
            <a:r>
              <a:rPr lang="en-GB" dirty="0"/>
              <a:t>and select Finish</a:t>
            </a:r>
          </a:p>
          <a:p>
            <a:endParaRPr lang="en-GB" dirty="0"/>
          </a:p>
          <a:p>
            <a:r>
              <a:rPr lang="en-GB" dirty="0"/>
              <a:t>You should now see your empty project in the package explorer.</a:t>
            </a:r>
          </a:p>
        </p:txBody>
      </p:sp>
      <p:sp>
        <p:nvSpPr>
          <p:cNvPr id="3" name="Title 2"/>
          <p:cNvSpPr>
            <a:spLocks noGrp="1"/>
          </p:cNvSpPr>
          <p:nvPr>
            <p:ph type="title"/>
          </p:nvPr>
        </p:nvSpPr>
        <p:spPr/>
        <p:txBody>
          <a:bodyPr>
            <a:normAutofit fontScale="90000"/>
          </a:bodyPr>
          <a:lstStyle/>
          <a:p>
            <a:r>
              <a:rPr lang="en-GB" dirty="0" smtClean="0"/>
              <a:t>Creating your first project</a:t>
            </a:r>
            <a:endParaRPr lang="en-GB" dirty="0"/>
          </a:p>
        </p:txBody>
      </p:sp>
    </p:spTree>
    <p:extLst>
      <p:ext uri="{BB962C8B-B14F-4D97-AF65-F5344CB8AC3E}">
        <p14:creationId xmlns:p14="http://schemas.microsoft.com/office/powerpoint/2010/main" val="2673666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Now that we have our project lets create our class</a:t>
            </a:r>
            <a:r>
              <a:rPr lang="en-GB" dirty="0" smtClean="0"/>
              <a:t>.</a:t>
            </a:r>
            <a:endParaRPr lang="en-GB" dirty="0"/>
          </a:p>
          <a:p>
            <a:r>
              <a:rPr lang="en-GB" dirty="0"/>
              <a:t>Right click on your project and select New &gt; </a:t>
            </a:r>
            <a:r>
              <a:rPr lang="en-GB" dirty="0" smtClean="0"/>
              <a:t>Class</a:t>
            </a:r>
            <a:endParaRPr lang="en-GB" dirty="0"/>
          </a:p>
          <a:p>
            <a:r>
              <a:rPr lang="en-GB" dirty="0"/>
              <a:t>Enter the name “HelloWorld”, select </a:t>
            </a:r>
            <a:r>
              <a:rPr lang="en-GB" b="1" dirty="0"/>
              <a:t>public</a:t>
            </a:r>
            <a:r>
              <a:rPr lang="en-GB" dirty="0"/>
              <a:t> as the modifier, </a:t>
            </a:r>
            <a:r>
              <a:rPr lang="en-GB" b="1" dirty="0"/>
              <a:t>ensure that the </a:t>
            </a:r>
            <a:r>
              <a:rPr lang="en-GB" b="1" i="1" dirty="0"/>
              <a:t>main</a:t>
            </a:r>
            <a:r>
              <a:rPr lang="en-GB" b="1" dirty="0"/>
              <a:t> method remains checked</a:t>
            </a:r>
            <a:r>
              <a:rPr lang="en-GB" dirty="0"/>
              <a:t>, and uncheck anything else.</a:t>
            </a:r>
          </a:p>
          <a:p>
            <a:r>
              <a:rPr lang="en-GB" dirty="0"/>
              <a:t>This will add a new file to your project called HelloWorld.java</a:t>
            </a:r>
          </a:p>
          <a:p>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Creating your first class</a:t>
            </a:r>
            <a:endParaRPr lang="en-GB" dirty="0"/>
          </a:p>
        </p:txBody>
      </p:sp>
      <p:sp>
        <p:nvSpPr>
          <p:cNvPr id="6" name="Rectangle 5"/>
          <p:cNvSpPr/>
          <p:nvPr/>
        </p:nvSpPr>
        <p:spPr>
          <a:xfrm>
            <a:off x="6203576" y="1929600"/>
            <a:ext cx="5701553" cy="1400383"/>
          </a:xfrm>
          <a:prstGeom prst="rect">
            <a:avLst/>
          </a:prstGeom>
          <a:solidFill>
            <a:schemeClr val="bg1">
              <a:lumMod val="95000"/>
            </a:schemeClr>
          </a:solidFill>
        </p:spPr>
        <p:txBody>
          <a:bodyPr wrap="square">
            <a:spAutoFit/>
          </a:bodyPr>
          <a:lstStyle/>
          <a:p>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class</a:t>
            </a:r>
            <a:r>
              <a:rPr lang="en-GB" sz="1700" b="1" dirty="0">
                <a:solidFill>
                  <a:srgbClr val="000000"/>
                </a:solidFill>
                <a:latin typeface="Courier New" panose="02070309020205020404" pitchFamily="49" charset="0"/>
                <a:cs typeface="Courier New" panose="02070309020205020404" pitchFamily="49" charset="0"/>
              </a:rPr>
              <a:t> HelloWorld {</a:t>
            </a:r>
          </a:p>
          <a:p>
            <a:pPr lvl="1"/>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static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void</a:t>
            </a:r>
            <a:r>
              <a:rPr lang="en-GB" sz="1700" b="1" dirty="0">
                <a:solidFill>
                  <a:srgbClr val="000000"/>
                </a:solidFill>
                <a:latin typeface="Courier New" panose="02070309020205020404" pitchFamily="49" charset="0"/>
                <a:cs typeface="Courier New" panose="02070309020205020404" pitchFamily="49" charset="0"/>
              </a:rPr>
              <a:t> main(String[] </a:t>
            </a:r>
            <a:r>
              <a:rPr lang="en-GB" sz="1700" b="1" dirty="0">
                <a:solidFill>
                  <a:srgbClr val="6A3E3E"/>
                </a:solidFill>
                <a:latin typeface="Courier New" panose="02070309020205020404" pitchFamily="49" charset="0"/>
                <a:cs typeface="Courier New" panose="02070309020205020404" pitchFamily="49" charset="0"/>
              </a:rPr>
              <a:t>args</a:t>
            </a:r>
            <a:r>
              <a:rPr lang="en-GB" sz="1700" b="1" dirty="0">
                <a:solidFill>
                  <a:srgbClr val="000000"/>
                </a:solidFill>
                <a:latin typeface="Courier New" panose="02070309020205020404" pitchFamily="49" charset="0"/>
                <a:cs typeface="Courier New" panose="02070309020205020404" pitchFamily="49" charset="0"/>
              </a:rPr>
              <a:t>) {</a:t>
            </a:r>
          </a:p>
          <a:p>
            <a:pPr lvl="1"/>
            <a:r>
              <a:rPr lang="en-GB" sz="1700" b="1" dirty="0" smtClean="0">
                <a:solidFill>
                  <a:srgbClr val="000000"/>
                </a:solidFill>
                <a:latin typeface="Courier New" panose="02070309020205020404" pitchFamily="49" charset="0"/>
                <a:cs typeface="Courier New" panose="02070309020205020404" pitchFamily="49" charset="0"/>
              </a:rPr>
              <a:t>}</a:t>
            </a:r>
            <a:endParaRPr lang="en-GB" sz="1700" b="1" dirty="0">
              <a:solidFill>
                <a:srgbClr val="000000"/>
              </a:solidFill>
              <a:latin typeface="Courier New" panose="02070309020205020404" pitchFamily="49" charset="0"/>
              <a:cs typeface="Courier New" panose="02070309020205020404" pitchFamily="49" charset="0"/>
            </a:endParaRPr>
          </a:p>
          <a:p>
            <a:r>
              <a:rPr lang="en-GB" sz="1700" b="1" dirty="0">
                <a:solidFill>
                  <a:srgbClr val="000000"/>
                </a:solidFill>
                <a:latin typeface="Courier New" panose="02070309020205020404" pitchFamily="49" charset="0"/>
                <a:cs typeface="Courier New" panose="02070309020205020404" pitchFamily="49" charset="0"/>
              </a:rPr>
              <a:t>}</a:t>
            </a:r>
            <a:endParaRPr lang="en-GB" sz="17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1550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In the methods braces we will write the code for this </a:t>
            </a:r>
            <a:r>
              <a:rPr lang="en-GB" dirty="0"/>
              <a:t>method. </a:t>
            </a:r>
            <a:endParaRPr lang="en-GB" dirty="0" smtClean="0"/>
          </a:p>
          <a:p>
            <a:endParaRPr lang="en-GB" dirty="0" smtClean="0"/>
          </a:p>
          <a:p>
            <a:r>
              <a:rPr lang="en-GB" b="1" dirty="0" smtClean="0"/>
              <a:t>System.out.println() </a:t>
            </a:r>
            <a:r>
              <a:rPr lang="en-GB" dirty="0"/>
              <a:t>will print text to the console when we run the code</a:t>
            </a:r>
            <a:r>
              <a:rPr lang="en-GB" dirty="0" smtClean="0"/>
              <a:t>.</a:t>
            </a:r>
          </a:p>
          <a:p>
            <a:endParaRPr lang="en-GB" dirty="0"/>
          </a:p>
          <a:p>
            <a:r>
              <a:rPr lang="en-GB" dirty="0"/>
              <a:t>Within the quotes we will write the message to be displayed</a:t>
            </a:r>
            <a:r>
              <a:rPr lang="en-GB" dirty="0" smtClean="0"/>
              <a:t>.</a:t>
            </a:r>
          </a:p>
          <a:p>
            <a:endParaRPr lang="en-GB" dirty="0"/>
          </a:p>
          <a:p>
            <a:r>
              <a:rPr lang="en-GB" dirty="0" smtClean="0"/>
              <a:t>When run this program will now execute this line of code, printing “Hello World!” to the screen.</a:t>
            </a:r>
            <a:endParaRPr lang="en-GB" dirty="0"/>
          </a:p>
          <a:p>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Your first class</a:t>
            </a:r>
            <a:endParaRPr lang="en-GB" dirty="0"/>
          </a:p>
        </p:txBody>
      </p:sp>
      <p:sp>
        <p:nvSpPr>
          <p:cNvPr id="4" name="Rectangle 3"/>
          <p:cNvSpPr/>
          <p:nvPr/>
        </p:nvSpPr>
        <p:spPr>
          <a:xfrm>
            <a:off x="6221505" y="1958682"/>
            <a:ext cx="5701553" cy="1661993"/>
          </a:xfrm>
          <a:prstGeom prst="rect">
            <a:avLst/>
          </a:prstGeom>
          <a:solidFill>
            <a:schemeClr val="bg1">
              <a:lumMod val="95000"/>
            </a:schemeClr>
          </a:solidFill>
        </p:spPr>
        <p:txBody>
          <a:bodyPr wrap="square">
            <a:spAutoFit/>
          </a:bodyPr>
          <a:lstStyle/>
          <a:p>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class</a:t>
            </a:r>
            <a:r>
              <a:rPr lang="en-GB" sz="1700" b="1" dirty="0">
                <a:solidFill>
                  <a:srgbClr val="000000"/>
                </a:solidFill>
                <a:latin typeface="Courier New" panose="02070309020205020404" pitchFamily="49" charset="0"/>
                <a:cs typeface="Courier New" panose="02070309020205020404" pitchFamily="49" charset="0"/>
              </a:rPr>
              <a:t> HelloWorld {</a:t>
            </a:r>
          </a:p>
          <a:p>
            <a:pPr lvl="1"/>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static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void</a:t>
            </a:r>
            <a:r>
              <a:rPr lang="en-GB" sz="1700" b="1" dirty="0">
                <a:solidFill>
                  <a:srgbClr val="000000"/>
                </a:solidFill>
                <a:latin typeface="Courier New" panose="02070309020205020404" pitchFamily="49" charset="0"/>
                <a:cs typeface="Courier New" panose="02070309020205020404" pitchFamily="49" charset="0"/>
              </a:rPr>
              <a:t> main(String[] </a:t>
            </a:r>
            <a:r>
              <a:rPr lang="en-GB" sz="1700" b="1" dirty="0">
                <a:solidFill>
                  <a:srgbClr val="6A3E3E"/>
                </a:solidFill>
                <a:latin typeface="Courier New" panose="02070309020205020404" pitchFamily="49" charset="0"/>
                <a:cs typeface="Courier New" panose="02070309020205020404" pitchFamily="49" charset="0"/>
              </a:rPr>
              <a:t>args</a:t>
            </a:r>
            <a:r>
              <a:rPr lang="en-GB" sz="1700" b="1" dirty="0">
                <a:solidFill>
                  <a:srgbClr val="000000"/>
                </a:solidFill>
                <a:latin typeface="Courier New" panose="02070309020205020404" pitchFamily="49" charset="0"/>
                <a:cs typeface="Courier New" panose="02070309020205020404" pitchFamily="49" charset="0"/>
              </a:rPr>
              <a:t>) {</a:t>
            </a:r>
          </a:p>
          <a:p>
            <a:pPr lvl="2"/>
            <a:r>
              <a:rPr lang="en-GB" sz="1700" b="1" dirty="0">
                <a:solidFill>
                  <a:srgbClr val="000000"/>
                </a:solidFill>
                <a:latin typeface="Courier New" panose="02070309020205020404" pitchFamily="49" charset="0"/>
                <a:cs typeface="Courier New" panose="02070309020205020404" pitchFamily="49" charset="0"/>
              </a:rPr>
              <a:t>System.</a:t>
            </a:r>
            <a:r>
              <a:rPr lang="en-GB" sz="1700" b="1" i="1" dirty="0">
                <a:solidFill>
                  <a:srgbClr val="0000C0"/>
                </a:solidFill>
                <a:latin typeface="Courier New" panose="02070309020205020404" pitchFamily="49" charset="0"/>
                <a:cs typeface="Courier New" panose="02070309020205020404" pitchFamily="49" charset="0"/>
              </a:rPr>
              <a:t>out</a:t>
            </a:r>
            <a:r>
              <a:rPr lang="en-GB" sz="1700" b="1" i="1" dirty="0">
                <a:solidFill>
                  <a:srgbClr val="000000"/>
                </a:solidFill>
                <a:latin typeface="Courier New" panose="02070309020205020404" pitchFamily="49" charset="0"/>
                <a:cs typeface="Courier New" panose="02070309020205020404" pitchFamily="49" charset="0"/>
              </a:rPr>
              <a:t>.println(</a:t>
            </a:r>
            <a:r>
              <a:rPr lang="en-GB" sz="1700" b="1" i="1" dirty="0">
                <a:solidFill>
                  <a:srgbClr val="2A00FF"/>
                </a:solidFill>
                <a:latin typeface="Courier New" panose="02070309020205020404" pitchFamily="49" charset="0"/>
                <a:cs typeface="Courier New" panose="02070309020205020404" pitchFamily="49" charset="0"/>
              </a:rPr>
              <a:t>"Hello World!"</a:t>
            </a:r>
            <a:r>
              <a:rPr lang="en-GB" sz="1700" b="1" i="1" dirty="0">
                <a:solidFill>
                  <a:srgbClr val="000000"/>
                </a:solidFill>
                <a:latin typeface="Courier New" panose="02070309020205020404" pitchFamily="49" charset="0"/>
                <a:cs typeface="Courier New" panose="02070309020205020404" pitchFamily="49" charset="0"/>
              </a:rPr>
              <a:t>);</a:t>
            </a:r>
          </a:p>
          <a:p>
            <a:pPr lvl="1"/>
            <a:r>
              <a:rPr lang="en-GB" sz="1700" b="1" dirty="0">
                <a:solidFill>
                  <a:srgbClr val="000000"/>
                </a:solidFill>
                <a:latin typeface="Courier New" panose="02070309020205020404" pitchFamily="49" charset="0"/>
                <a:cs typeface="Courier New" panose="02070309020205020404" pitchFamily="49" charset="0"/>
              </a:rPr>
              <a:t>}</a:t>
            </a:r>
          </a:p>
          <a:p>
            <a:r>
              <a:rPr lang="en-GB" sz="1700" b="1" dirty="0">
                <a:solidFill>
                  <a:srgbClr val="000000"/>
                </a:solidFill>
                <a:latin typeface="Courier New" panose="02070309020205020404" pitchFamily="49" charset="0"/>
                <a:cs typeface="Courier New" panose="02070309020205020404" pitchFamily="49" charset="0"/>
              </a:rPr>
              <a:t>}</a:t>
            </a:r>
            <a:endParaRPr lang="en-GB" sz="17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8861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b="1" dirty="0" smtClean="0"/>
              <a:t>CTRL + N </a:t>
            </a:r>
            <a:r>
              <a:rPr lang="en-GB" sz="1800" dirty="0" smtClean="0"/>
              <a:t>– Create a new Project</a:t>
            </a:r>
          </a:p>
          <a:p>
            <a:r>
              <a:rPr lang="en-GB" sz="1800" b="1" dirty="0" smtClean="0"/>
              <a:t>CTRL + SHIFT + N </a:t>
            </a:r>
            <a:r>
              <a:rPr lang="en-GB" sz="1800" dirty="0" smtClean="0"/>
              <a:t>– Create a new file (e.g. class)</a:t>
            </a:r>
          </a:p>
          <a:p>
            <a:r>
              <a:rPr lang="en-GB" sz="1800" b="1" dirty="0" smtClean="0"/>
              <a:t>CTRL + Q </a:t>
            </a:r>
            <a:r>
              <a:rPr lang="en-GB" sz="1800" dirty="0" smtClean="0"/>
              <a:t>– Jump to last location edited</a:t>
            </a:r>
          </a:p>
          <a:p>
            <a:r>
              <a:rPr lang="en-GB" sz="1800" b="1" dirty="0" smtClean="0"/>
              <a:t>CTRL + . </a:t>
            </a:r>
            <a:r>
              <a:rPr lang="en-GB" sz="1800" b="1" dirty="0"/>
              <a:t> </a:t>
            </a:r>
            <a:r>
              <a:rPr lang="en-GB" sz="1800" dirty="0" smtClean="0"/>
              <a:t>- Jump to next syntax warning/error</a:t>
            </a:r>
          </a:p>
          <a:p>
            <a:r>
              <a:rPr lang="en-GB" sz="1800" b="1" dirty="0" smtClean="0"/>
              <a:t>CTRL + SHIFT + P </a:t>
            </a:r>
            <a:r>
              <a:rPr lang="en-GB" sz="1800" dirty="0" smtClean="0"/>
              <a:t>– Jump to matching bracket</a:t>
            </a:r>
          </a:p>
          <a:p>
            <a:r>
              <a:rPr lang="en-GB" sz="1800" b="1" dirty="0" smtClean="0"/>
              <a:t>ALT + UP/DOWN </a:t>
            </a:r>
            <a:r>
              <a:rPr lang="en-GB" sz="1800" dirty="0" smtClean="0"/>
              <a:t>– Move current line</a:t>
            </a:r>
          </a:p>
          <a:p>
            <a:r>
              <a:rPr lang="en-GB" sz="1800" b="1" dirty="0" smtClean="0"/>
              <a:t>CTRL + H </a:t>
            </a:r>
            <a:r>
              <a:rPr lang="en-GB" sz="1800" dirty="0" smtClean="0"/>
              <a:t>– Search Workspace</a:t>
            </a:r>
          </a:p>
          <a:p>
            <a:r>
              <a:rPr lang="en-GB" sz="1800" b="1" dirty="0" smtClean="0"/>
              <a:t>CTRL + SHIFT + O </a:t>
            </a:r>
            <a:r>
              <a:rPr lang="en-GB" sz="1800" dirty="0" smtClean="0"/>
              <a:t>– Import missing libraries</a:t>
            </a:r>
          </a:p>
          <a:p>
            <a:r>
              <a:rPr lang="en-GB" sz="1800" b="1" dirty="0" smtClean="0"/>
              <a:t>CTRL + SHIFT + F </a:t>
            </a:r>
            <a:r>
              <a:rPr lang="en-GB" sz="1800" dirty="0" smtClean="0"/>
              <a:t>– Format Class</a:t>
            </a:r>
          </a:p>
          <a:p>
            <a:endParaRPr lang="en-GB" sz="1800" dirty="0" smtClean="0"/>
          </a:p>
          <a:p>
            <a:endParaRPr lang="en-GB" sz="1800" dirty="0"/>
          </a:p>
        </p:txBody>
      </p:sp>
      <p:sp>
        <p:nvSpPr>
          <p:cNvPr id="3" name="Content Placeholder 2"/>
          <p:cNvSpPr>
            <a:spLocks noGrp="1"/>
          </p:cNvSpPr>
          <p:nvPr>
            <p:ph sz="quarter" idx="16"/>
          </p:nvPr>
        </p:nvSpPr>
        <p:spPr/>
        <p:txBody>
          <a:bodyPr/>
          <a:lstStyle/>
          <a:p>
            <a:r>
              <a:rPr lang="en-GB" sz="1800" b="1" dirty="0"/>
              <a:t>CTRL + SHIFT + / </a:t>
            </a:r>
            <a:r>
              <a:rPr lang="en-GB" sz="1800" dirty="0"/>
              <a:t>- Add block comment around selection</a:t>
            </a:r>
          </a:p>
          <a:p>
            <a:r>
              <a:rPr lang="en-GB" sz="1800" b="1" dirty="0"/>
              <a:t>CTRL + SHIFT + \ </a:t>
            </a:r>
            <a:r>
              <a:rPr lang="en-GB" sz="1800" dirty="0"/>
              <a:t>- Remove block comment around </a:t>
            </a:r>
            <a:r>
              <a:rPr lang="en-GB" sz="1800" dirty="0" smtClean="0"/>
              <a:t>selection</a:t>
            </a:r>
          </a:p>
          <a:p>
            <a:r>
              <a:rPr lang="en-GB" sz="1800" b="1" dirty="0" smtClean="0"/>
              <a:t>ALT + / </a:t>
            </a:r>
            <a:r>
              <a:rPr lang="en-GB" sz="1800" dirty="0" smtClean="0"/>
              <a:t>- Word completion</a:t>
            </a:r>
          </a:p>
          <a:p>
            <a:r>
              <a:rPr lang="en-GB" sz="1800" b="1" dirty="0" smtClean="0"/>
              <a:t>ALT + SHIFT + R </a:t>
            </a:r>
            <a:r>
              <a:rPr lang="en-GB" sz="1800" dirty="0" smtClean="0"/>
              <a:t>– Rename selected element and all references of that element</a:t>
            </a:r>
          </a:p>
          <a:p>
            <a:r>
              <a:rPr lang="en-GB" sz="1800" b="1" dirty="0" smtClean="0"/>
              <a:t>CTRL + F11 </a:t>
            </a:r>
            <a:r>
              <a:rPr lang="en-GB" sz="1800" dirty="0" smtClean="0"/>
              <a:t>– Save and launch application</a:t>
            </a:r>
          </a:p>
          <a:p>
            <a:r>
              <a:rPr lang="en-GB" sz="1800" b="1" dirty="0" err="1"/>
              <a:t>s</a:t>
            </a:r>
            <a:r>
              <a:rPr lang="en-GB" sz="1800" b="1" dirty="0" err="1" smtClean="0"/>
              <a:t>ysout</a:t>
            </a:r>
            <a:r>
              <a:rPr lang="en-GB" sz="1800" b="1" dirty="0" smtClean="0"/>
              <a:t> + CTRL + SPACE – </a:t>
            </a:r>
            <a:r>
              <a:rPr lang="en-GB" sz="1800" dirty="0" smtClean="0"/>
              <a:t>Writes “System.out.println();”</a:t>
            </a:r>
          </a:p>
          <a:p>
            <a:r>
              <a:rPr lang="en-GB" sz="1800" b="1" dirty="0" smtClean="0"/>
              <a:t>Source-</a:t>
            </a:r>
            <a:r>
              <a:rPr lang="en-GB" sz="1800" dirty="0" smtClean="0"/>
              <a:t>&gt;Generate getters/setters/</a:t>
            </a:r>
            <a:r>
              <a:rPr lang="en-GB" sz="1800" dirty="0" err="1" smtClean="0"/>
              <a:t>toString</a:t>
            </a:r>
            <a:r>
              <a:rPr lang="en-GB" sz="1800" dirty="0" smtClean="0"/>
              <a:t>()/Constructors</a:t>
            </a:r>
          </a:p>
          <a:p>
            <a:endParaRPr lang="en-GB" sz="1800" dirty="0"/>
          </a:p>
          <a:p>
            <a:endParaRPr lang="en-GB" sz="1800" dirty="0"/>
          </a:p>
        </p:txBody>
      </p:sp>
      <p:sp>
        <p:nvSpPr>
          <p:cNvPr id="4" name="Title 3"/>
          <p:cNvSpPr>
            <a:spLocks noGrp="1"/>
          </p:cNvSpPr>
          <p:nvPr>
            <p:ph type="title"/>
          </p:nvPr>
        </p:nvSpPr>
        <p:spPr/>
        <p:txBody>
          <a:bodyPr>
            <a:normAutofit fontScale="90000"/>
          </a:bodyPr>
          <a:lstStyle/>
          <a:p>
            <a:r>
              <a:rPr lang="en-GB" dirty="0" smtClean="0"/>
              <a:t>Useful Eclipse Shortcuts</a:t>
            </a:r>
            <a:endParaRPr lang="en-GB" dirty="0"/>
          </a:p>
        </p:txBody>
      </p:sp>
    </p:spTree>
    <p:extLst>
      <p:ext uri="{BB962C8B-B14F-4D97-AF65-F5344CB8AC3E}">
        <p14:creationId xmlns:p14="http://schemas.microsoft.com/office/powerpoint/2010/main" val="2392556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Arrays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0466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pPr marL="0" indent="0">
              <a:buNone/>
            </a:pPr>
            <a:r>
              <a:rPr lang="en-GB" sz="1800" dirty="0"/>
              <a:t>Arrays are used for holding a collection of data. Different types of Arrays and Collections are intended for different situations.</a:t>
            </a:r>
          </a:p>
          <a:p>
            <a:pPr marL="0" indent="0">
              <a:buNone/>
            </a:pPr>
            <a:endParaRPr lang="en-GB" sz="1800" dirty="0" smtClean="0"/>
          </a:p>
          <a:p>
            <a:pPr marL="0" indent="0">
              <a:buNone/>
            </a:pPr>
            <a:endParaRPr lang="en-GB" sz="1800" dirty="0"/>
          </a:p>
          <a:p>
            <a:pPr marL="0" indent="0">
              <a:buNone/>
            </a:pPr>
            <a:r>
              <a:rPr lang="en-GB" sz="1800" dirty="0"/>
              <a:t>One way to create an array is to use a set of square brackets:</a:t>
            </a:r>
          </a:p>
          <a:p>
            <a:pPr marL="0" indent="0">
              <a:buNone/>
            </a:pPr>
            <a:r>
              <a:rPr lang="en-GB" sz="1800" dirty="0"/>
              <a:t>						</a:t>
            </a:r>
            <a:r>
              <a:rPr lang="en-GB" sz="1800" dirty="0" smtClean="0"/>
              <a:t>	</a:t>
            </a:r>
            <a:r>
              <a:rPr lang="en-GB" sz="1800" b="1" dirty="0" smtClean="0">
                <a:solidFill>
                  <a:srgbClr val="7F0055"/>
                </a:solidFill>
                <a:highlight>
                  <a:srgbClr val="E8F2FE"/>
                </a:highlight>
                <a:latin typeface="Consolas"/>
              </a:rPr>
              <a:t>int</a:t>
            </a:r>
            <a:r>
              <a:rPr lang="en-GB" sz="1800" dirty="0">
                <a:solidFill>
                  <a:srgbClr val="000000"/>
                </a:solidFill>
                <a:highlight>
                  <a:srgbClr val="E8F2FE"/>
                </a:highlight>
                <a:latin typeface="Consolas"/>
              </a:rPr>
              <a:t>[] </a:t>
            </a:r>
            <a:r>
              <a:rPr lang="en-GB" sz="1800" dirty="0" err="1">
                <a:solidFill>
                  <a:srgbClr val="6A3E3E"/>
                </a:solidFill>
                <a:highlight>
                  <a:srgbClr val="E8F2FE"/>
                </a:highlight>
                <a:latin typeface="Consolas"/>
              </a:rPr>
              <a:t>arrayOfInts</a:t>
            </a:r>
            <a:r>
              <a:rPr lang="en-GB" sz="1800" dirty="0">
                <a:solidFill>
                  <a:srgbClr val="000000"/>
                </a:solidFill>
                <a:highlight>
                  <a:srgbClr val="E8F2FE"/>
                </a:highlight>
                <a:latin typeface="Consolas"/>
              </a:rPr>
              <a:t> = {5,6,33,45,50</a:t>
            </a:r>
            <a:r>
              <a:rPr lang="en-GB" sz="1800" dirty="0" smtClean="0">
                <a:solidFill>
                  <a:srgbClr val="000000"/>
                </a:solidFill>
                <a:highlight>
                  <a:srgbClr val="E8F2FE"/>
                </a:highlight>
                <a:latin typeface="Consolas"/>
              </a:rPr>
              <a:t>};</a:t>
            </a:r>
            <a:endParaRPr lang="en-GB" sz="1800" dirty="0"/>
          </a:p>
          <a:p>
            <a:pPr marL="0" indent="0">
              <a:buNone/>
            </a:pPr>
            <a:r>
              <a:rPr lang="en-GB" sz="1800" dirty="0"/>
              <a:t>You can specify the length by putting the length in square brackets when instantiating the array:</a:t>
            </a:r>
          </a:p>
          <a:p>
            <a:pPr marL="0" indent="0">
              <a:buNone/>
            </a:pPr>
            <a:r>
              <a:rPr lang="en-GB" sz="1800" dirty="0"/>
              <a:t>							</a:t>
            </a:r>
            <a:r>
              <a:rPr lang="en-GB" sz="1800" b="1" dirty="0" smtClean="0">
                <a:solidFill>
                  <a:srgbClr val="7F0055"/>
                </a:solidFill>
                <a:highlight>
                  <a:srgbClr val="E8F2FE"/>
                </a:highlight>
                <a:latin typeface="Consolas"/>
              </a:rPr>
              <a:t>int</a:t>
            </a:r>
            <a:r>
              <a:rPr lang="en-GB" sz="1800" dirty="0">
                <a:solidFill>
                  <a:srgbClr val="000000"/>
                </a:solidFill>
                <a:highlight>
                  <a:srgbClr val="E8F2FE"/>
                </a:highlight>
                <a:latin typeface="Consolas"/>
              </a:rPr>
              <a:t>[] </a:t>
            </a:r>
            <a:r>
              <a:rPr lang="en-GB" sz="1800" dirty="0" err="1">
                <a:solidFill>
                  <a:srgbClr val="6A3E3E"/>
                </a:solidFill>
                <a:highlight>
                  <a:srgbClr val="E8F2FE"/>
                </a:highlight>
                <a:latin typeface="Consolas"/>
              </a:rPr>
              <a:t>arrayOfInts</a:t>
            </a:r>
            <a:r>
              <a:rPr lang="en-GB" sz="1800" dirty="0">
                <a:solidFill>
                  <a:srgbClr val="000000"/>
                </a:solidFill>
                <a:highlight>
                  <a:srgbClr val="E8F2FE"/>
                </a:highlight>
                <a:latin typeface="Consolas"/>
              </a:rPr>
              <a:t> = </a:t>
            </a:r>
            <a:r>
              <a:rPr lang="en-GB" sz="1800" b="1" dirty="0">
                <a:solidFill>
                  <a:srgbClr val="7F0055"/>
                </a:solidFill>
                <a:highlight>
                  <a:srgbClr val="E8F2FE"/>
                </a:highlight>
                <a:latin typeface="Consolas"/>
              </a:rPr>
              <a:t>new</a:t>
            </a:r>
            <a:r>
              <a:rPr lang="en-GB" sz="1800" b="1" dirty="0">
                <a:solidFill>
                  <a:srgbClr val="000000"/>
                </a:solidFill>
                <a:highlight>
                  <a:srgbClr val="E8F2FE"/>
                </a:highlight>
                <a:latin typeface="Consolas"/>
              </a:rPr>
              <a:t> </a:t>
            </a:r>
            <a:r>
              <a:rPr lang="en-GB" sz="1800" b="1" dirty="0">
                <a:solidFill>
                  <a:srgbClr val="7F0055"/>
                </a:solidFill>
                <a:highlight>
                  <a:srgbClr val="E8F2FE"/>
                </a:highlight>
                <a:latin typeface="Consolas"/>
              </a:rPr>
              <a:t>int</a:t>
            </a:r>
            <a:r>
              <a:rPr lang="en-GB" sz="1800" dirty="0">
                <a:solidFill>
                  <a:srgbClr val="000000"/>
                </a:solidFill>
                <a:highlight>
                  <a:srgbClr val="E8F2FE"/>
                </a:highlight>
                <a:latin typeface="Consolas"/>
              </a:rPr>
              <a:t>[5</a:t>
            </a:r>
            <a:r>
              <a:rPr lang="en-GB" sz="1800" dirty="0" smtClean="0">
                <a:solidFill>
                  <a:srgbClr val="000000"/>
                </a:solidFill>
                <a:highlight>
                  <a:srgbClr val="E8F2FE"/>
                </a:highlight>
                <a:latin typeface="Consolas"/>
              </a:rPr>
              <a:t>];</a:t>
            </a:r>
            <a:endParaRPr lang="en-GB" sz="1800" dirty="0"/>
          </a:p>
          <a:p>
            <a:pPr marL="0" indent="0">
              <a:buNone/>
            </a:pPr>
            <a:r>
              <a:rPr lang="en-GB" sz="1800" dirty="0"/>
              <a:t>You can assign values directly to an index by specifying the index in square brackets</a:t>
            </a:r>
            <a:r>
              <a:rPr lang="en-GB" sz="1800" dirty="0" smtClean="0"/>
              <a:t>:</a:t>
            </a:r>
            <a:r>
              <a:rPr lang="en-GB" sz="1800" dirty="0"/>
              <a:t>										</a:t>
            </a:r>
            <a:r>
              <a:rPr lang="en-GB" sz="1800" dirty="0" err="1" smtClean="0">
                <a:solidFill>
                  <a:srgbClr val="6A3E3E"/>
                </a:solidFill>
                <a:highlight>
                  <a:srgbClr val="E8F2FE"/>
                </a:highlight>
                <a:latin typeface="Consolas"/>
              </a:rPr>
              <a:t>arrayOfInts</a:t>
            </a:r>
            <a:r>
              <a:rPr lang="en-GB" sz="1800" dirty="0" smtClean="0">
                <a:solidFill>
                  <a:srgbClr val="000000"/>
                </a:solidFill>
                <a:highlight>
                  <a:srgbClr val="E8F2FE"/>
                </a:highlight>
                <a:latin typeface="Consolas"/>
              </a:rPr>
              <a:t>[3</a:t>
            </a:r>
            <a:r>
              <a:rPr lang="en-GB" sz="1800" dirty="0">
                <a:solidFill>
                  <a:srgbClr val="000000"/>
                </a:solidFill>
                <a:highlight>
                  <a:srgbClr val="E8F2FE"/>
                </a:highlight>
                <a:latin typeface="Consolas"/>
              </a:rPr>
              <a:t>] = 45;</a:t>
            </a:r>
            <a:endParaRPr lang="en-GB" sz="1800" dirty="0"/>
          </a:p>
          <a:p>
            <a:pPr marL="0" indent="0">
              <a:buNone/>
            </a:pPr>
            <a:endParaRPr lang="en-GB" sz="1800" dirty="0"/>
          </a:p>
        </p:txBody>
      </p:sp>
      <p:sp>
        <p:nvSpPr>
          <p:cNvPr id="7" name="Title 6"/>
          <p:cNvSpPr>
            <a:spLocks noGrp="1"/>
          </p:cNvSpPr>
          <p:nvPr>
            <p:ph type="title"/>
          </p:nvPr>
        </p:nvSpPr>
        <p:spPr/>
        <p:txBody>
          <a:bodyPr>
            <a:normAutofit fontScale="90000"/>
          </a:bodyPr>
          <a:lstStyle/>
          <a:p>
            <a:r>
              <a:rPr lang="en-GB" dirty="0" smtClean="0"/>
              <a:t>Arrays – Single Dimensional</a:t>
            </a:r>
            <a:endParaRPr lang="en-GB"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l="20177"/>
          <a:stretch>
            <a:fillRect/>
          </a:stretch>
        </p:blipFill>
        <p:spPr bwMode="auto">
          <a:xfrm>
            <a:off x="6509821" y="492126"/>
            <a:ext cx="5308979" cy="1089347"/>
          </a:xfrm>
          <a:prstGeom prst="rect">
            <a:avLst/>
          </a:prstGeom>
          <a:noFill/>
          <a:ln>
            <a:noFill/>
          </a:ln>
        </p:spPr>
      </p:pic>
    </p:spTree>
    <p:extLst>
      <p:ext uri="{BB962C8B-B14F-4D97-AF65-F5344CB8AC3E}">
        <p14:creationId xmlns:p14="http://schemas.microsoft.com/office/powerpoint/2010/main" val="6125995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These are arrays where each </a:t>
            </a:r>
            <a:br>
              <a:rPr lang="en-GB" dirty="0"/>
            </a:br>
            <a:r>
              <a:rPr lang="en-GB" dirty="0"/>
              <a:t>index of an array holds another array</a:t>
            </a:r>
            <a:r>
              <a:rPr lang="en-GB" dirty="0" smtClean="0"/>
              <a:t>.</a:t>
            </a:r>
          </a:p>
          <a:p>
            <a:pPr marL="0" indent="0">
              <a:buNone/>
            </a:pPr>
            <a:endParaRPr lang="en-GB" dirty="0"/>
          </a:p>
          <a:p>
            <a:pPr marL="0" indent="0">
              <a:buNone/>
            </a:pPr>
            <a:r>
              <a:rPr lang="en-GB" dirty="0" smtClean="0"/>
              <a:t>These </a:t>
            </a:r>
            <a:r>
              <a:rPr lang="en-GB" dirty="0"/>
              <a:t>can be specified by having two sets of square brackets:</a:t>
            </a:r>
          </a:p>
          <a:p>
            <a:pPr marL="0" indent="0">
              <a:buNone/>
            </a:pPr>
            <a:r>
              <a:rPr lang="en-GB" dirty="0"/>
              <a:t>					</a:t>
            </a:r>
            <a:r>
              <a:rPr lang="en-GB" b="1" dirty="0" smtClean="0">
                <a:solidFill>
                  <a:srgbClr val="7F0055"/>
                </a:solidFill>
                <a:highlight>
                  <a:srgbClr val="E8F2FE"/>
                </a:highlight>
                <a:latin typeface="Consolas"/>
              </a:rPr>
              <a:t>int</a:t>
            </a:r>
            <a:r>
              <a:rPr lang="en-GB" dirty="0">
                <a:solidFill>
                  <a:srgbClr val="000000"/>
                </a:solidFill>
                <a:highlight>
                  <a:srgbClr val="E8F2FE"/>
                </a:highlight>
                <a:latin typeface="Consolas"/>
              </a:rPr>
              <a:t>[][] </a:t>
            </a:r>
            <a:r>
              <a:rPr lang="en-GB" dirty="0" err="1">
                <a:solidFill>
                  <a:srgbClr val="6A3E3E"/>
                </a:solidFill>
                <a:highlight>
                  <a:srgbClr val="E8F2FE"/>
                </a:highlight>
                <a:latin typeface="Consolas"/>
              </a:rPr>
              <a:t>multiArray</a:t>
            </a:r>
            <a:r>
              <a:rPr lang="en-GB" dirty="0">
                <a:solidFill>
                  <a:srgbClr val="000000"/>
                </a:solidFill>
                <a:highlight>
                  <a:srgbClr val="E8F2FE"/>
                </a:highlight>
                <a:latin typeface="Consolas"/>
              </a:rPr>
              <a:t> = {{5,6,9},{25,70,5</a:t>
            </a:r>
            <a:r>
              <a:rPr lang="en-GB" dirty="0" smtClean="0">
                <a:solidFill>
                  <a:srgbClr val="000000"/>
                </a:solidFill>
                <a:highlight>
                  <a:srgbClr val="E8F2FE"/>
                </a:highlight>
                <a:latin typeface="Consolas"/>
              </a:rPr>
              <a:t>},{8},…};</a:t>
            </a:r>
            <a:endParaRPr lang="en-GB" dirty="0"/>
          </a:p>
          <a:p>
            <a:pPr marL="0" indent="0">
              <a:buNone/>
            </a:pPr>
            <a:r>
              <a:rPr lang="en-GB" dirty="0"/>
              <a:t>You can specify the length in the same way as in single dimension arrays: </a:t>
            </a:r>
          </a:p>
          <a:p>
            <a:pPr marL="0" indent="0">
              <a:buNone/>
            </a:pPr>
            <a:r>
              <a:rPr lang="en-GB" dirty="0"/>
              <a:t>					</a:t>
            </a:r>
            <a:r>
              <a:rPr lang="en-GB" b="1" dirty="0" smtClean="0">
                <a:solidFill>
                  <a:srgbClr val="7F0055"/>
                </a:solidFill>
                <a:highlight>
                  <a:srgbClr val="E8F2FE"/>
                </a:highlight>
                <a:latin typeface="Consolas"/>
              </a:rPr>
              <a:t>int</a:t>
            </a:r>
            <a:r>
              <a:rPr lang="en-GB" dirty="0">
                <a:solidFill>
                  <a:srgbClr val="000000"/>
                </a:solidFill>
                <a:highlight>
                  <a:srgbClr val="E8F2FE"/>
                </a:highlight>
                <a:latin typeface="Consolas"/>
              </a:rPr>
              <a:t>[][] </a:t>
            </a:r>
            <a:r>
              <a:rPr lang="en-GB" dirty="0" err="1">
                <a:solidFill>
                  <a:srgbClr val="6A3E3E"/>
                </a:solidFill>
                <a:highlight>
                  <a:srgbClr val="E8F2FE"/>
                </a:highlight>
                <a:latin typeface="Consolas"/>
              </a:rPr>
              <a:t>multiArray</a:t>
            </a:r>
            <a:r>
              <a:rPr lang="en-GB" dirty="0">
                <a:solidFill>
                  <a:srgbClr val="000000"/>
                </a:solidFill>
                <a:highlight>
                  <a:srgbClr val="E8F2FE"/>
                </a:highlight>
                <a:latin typeface="Consolas"/>
              </a:rPr>
              <a:t> = </a:t>
            </a:r>
            <a:r>
              <a:rPr lang="en-GB" b="1" dirty="0">
                <a:solidFill>
                  <a:srgbClr val="7F0055"/>
                </a:solidFill>
                <a:highlight>
                  <a:srgbClr val="E8F2FE"/>
                </a:highlight>
                <a:latin typeface="Consolas"/>
              </a:rPr>
              <a:t>new</a:t>
            </a:r>
            <a:r>
              <a:rPr lang="en-GB" b="1" dirty="0">
                <a:solidFill>
                  <a:srgbClr val="000000"/>
                </a:solidFill>
                <a:highlight>
                  <a:srgbClr val="E8F2FE"/>
                </a:highlight>
                <a:latin typeface="Consolas"/>
              </a:rPr>
              <a:t> </a:t>
            </a:r>
            <a:r>
              <a:rPr lang="en-GB" b="1" dirty="0">
                <a:solidFill>
                  <a:srgbClr val="7F0055"/>
                </a:solidFill>
                <a:highlight>
                  <a:srgbClr val="E8F2FE"/>
                </a:highlight>
                <a:latin typeface="Consolas"/>
              </a:rPr>
              <a:t>int</a:t>
            </a:r>
            <a:r>
              <a:rPr lang="en-GB" dirty="0">
                <a:solidFill>
                  <a:srgbClr val="000000"/>
                </a:solidFill>
                <a:highlight>
                  <a:srgbClr val="E8F2FE"/>
                </a:highlight>
                <a:latin typeface="Consolas"/>
              </a:rPr>
              <a:t>[3][2</a:t>
            </a:r>
            <a:r>
              <a:rPr lang="en-GB" dirty="0" smtClean="0">
                <a:solidFill>
                  <a:srgbClr val="000000"/>
                </a:solidFill>
                <a:highlight>
                  <a:srgbClr val="E8F2FE"/>
                </a:highlight>
                <a:latin typeface="Consolas"/>
              </a:rPr>
              <a:t>];</a:t>
            </a:r>
            <a:endParaRPr lang="en-GB" dirty="0"/>
          </a:p>
          <a:p>
            <a:pPr marL="0" indent="0">
              <a:buNone/>
            </a:pPr>
            <a:r>
              <a:rPr lang="en-GB" dirty="0"/>
              <a:t>You can assign values to an index by specifying both indexes:  </a:t>
            </a:r>
          </a:p>
          <a:p>
            <a:pPr marL="0" indent="0">
              <a:buNone/>
            </a:pPr>
            <a:r>
              <a:rPr lang="en-GB" dirty="0"/>
              <a:t>				</a:t>
            </a:r>
            <a:r>
              <a:rPr lang="en-GB" dirty="0" smtClean="0"/>
              <a:t> </a:t>
            </a:r>
            <a:r>
              <a:rPr lang="en-GB" dirty="0"/>
              <a:t>	</a:t>
            </a:r>
            <a:r>
              <a:rPr lang="en-GB" dirty="0" err="1" smtClean="0">
                <a:solidFill>
                  <a:srgbClr val="6A3E3E"/>
                </a:solidFill>
                <a:highlight>
                  <a:srgbClr val="E8F2FE"/>
                </a:highlight>
                <a:latin typeface="Consolas"/>
              </a:rPr>
              <a:t>multiArray</a:t>
            </a:r>
            <a:r>
              <a:rPr lang="en-GB" dirty="0" smtClean="0">
                <a:solidFill>
                  <a:srgbClr val="000000"/>
                </a:solidFill>
                <a:highlight>
                  <a:srgbClr val="E8F2FE"/>
                </a:highlight>
                <a:latin typeface="Consolas"/>
              </a:rPr>
              <a:t>[1</a:t>
            </a:r>
            <a:r>
              <a:rPr lang="en-GB" dirty="0">
                <a:solidFill>
                  <a:srgbClr val="000000"/>
                </a:solidFill>
                <a:highlight>
                  <a:srgbClr val="E8F2FE"/>
                </a:highlight>
                <a:latin typeface="Consolas"/>
              </a:rPr>
              <a:t>][2] = 5;</a:t>
            </a:r>
            <a:endParaRPr lang="en-GB" dirty="0"/>
          </a:p>
          <a:p>
            <a:pPr marL="0" indent="0">
              <a:buNone/>
            </a:pPr>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Arrays – Multi-Dimensional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6048" y="346122"/>
            <a:ext cx="5472752" cy="2634155"/>
          </a:xfrm>
          <a:prstGeom prst="rect">
            <a:avLst/>
          </a:prstGeom>
          <a:noFill/>
          <a:ln>
            <a:noFill/>
          </a:ln>
        </p:spPr>
      </p:pic>
    </p:spTree>
    <p:extLst>
      <p:ext uri="{BB962C8B-B14F-4D97-AF65-F5344CB8AC3E}">
        <p14:creationId xmlns:p14="http://schemas.microsoft.com/office/powerpoint/2010/main" val="1718599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GB" b="1" dirty="0"/>
              <a:t>{ }</a:t>
            </a:r>
            <a:r>
              <a:rPr lang="en-GB" dirty="0"/>
              <a:t> – These are used to surround code blocks. This includes Classes, Methods, Conditionals and loops.</a:t>
            </a:r>
          </a:p>
          <a:p>
            <a:pPr marL="0" indent="0">
              <a:buNone/>
            </a:pPr>
            <a:r>
              <a:rPr lang="en-GB" b="1" dirty="0"/>
              <a:t>; </a:t>
            </a:r>
            <a:r>
              <a:rPr lang="en-GB" dirty="0"/>
              <a:t>- These are used to end a line of code</a:t>
            </a:r>
          </a:p>
          <a:p>
            <a:pPr marL="0" indent="0">
              <a:buNone/>
            </a:pPr>
            <a:r>
              <a:rPr lang="en-GB" b="1" dirty="0">
                <a:solidFill>
                  <a:schemeClr val="accent3"/>
                </a:solidFill>
              </a:rPr>
              <a:t>//</a:t>
            </a:r>
            <a:r>
              <a:rPr lang="en-GB" dirty="0"/>
              <a:t> - used to comment a </a:t>
            </a:r>
            <a:r>
              <a:rPr lang="en-GB" dirty="0" smtClean="0"/>
              <a:t>line </a:t>
            </a:r>
          </a:p>
          <a:p>
            <a:pPr marL="0" indent="0">
              <a:buNone/>
            </a:pPr>
            <a:r>
              <a:rPr lang="en-GB" i="1" dirty="0" smtClean="0"/>
              <a:t>(Comments are lines of code that are ignored by compilers that aid your code in readability, often explaining chunks of code)</a:t>
            </a:r>
            <a:endParaRPr lang="en-GB" i="1" dirty="0"/>
          </a:p>
          <a:p>
            <a:pPr marL="0" indent="0">
              <a:buNone/>
            </a:pPr>
            <a:r>
              <a:rPr lang="en-GB" b="1" dirty="0">
                <a:solidFill>
                  <a:schemeClr val="accent3"/>
                </a:solidFill>
              </a:rPr>
              <a:t>/* */ </a:t>
            </a:r>
            <a:r>
              <a:rPr lang="en-GB" dirty="0"/>
              <a:t>- Used to surround comment blocks</a:t>
            </a:r>
          </a:p>
          <a:p>
            <a:pPr marL="0" indent="0">
              <a:buNone/>
            </a:pPr>
            <a:r>
              <a:rPr lang="en-GB" b="1" dirty="0">
                <a:solidFill>
                  <a:schemeClr val="accent1"/>
                </a:solidFill>
              </a:rPr>
              <a:t>/** **/ </a:t>
            </a:r>
            <a:r>
              <a:rPr lang="en-GB" dirty="0"/>
              <a:t>- Used to surround documentation comment blocks (Like </a:t>
            </a:r>
            <a:r>
              <a:rPr lang="en-GB" dirty="0" err="1"/>
              <a:t>JavaDoc</a:t>
            </a:r>
            <a:r>
              <a:rPr lang="en-GB" dirty="0"/>
              <a:t>)</a:t>
            </a:r>
          </a:p>
          <a:p>
            <a:pPr marL="0" indent="0">
              <a:buNone/>
            </a:pPr>
            <a:r>
              <a:rPr lang="en-GB" b="1" dirty="0"/>
              <a:t>( ) </a:t>
            </a:r>
            <a:r>
              <a:rPr lang="en-GB" dirty="0"/>
              <a:t>– Used to surround parameters and arguments</a:t>
            </a:r>
          </a:p>
          <a:p>
            <a:pPr marL="0" indent="0">
              <a:buNone/>
            </a:pPr>
            <a:r>
              <a:rPr lang="en-GB" b="1" dirty="0"/>
              <a:t>.</a:t>
            </a:r>
            <a:r>
              <a:rPr lang="en-GB" dirty="0"/>
              <a:t> – Used to access a variables methods and attributes.</a:t>
            </a:r>
          </a:p>
          <a:p>
            <a:pPr marL="0" indent="0">
              <a:buNone/>
            </a:pPr>
            <a:r>
              <a:rPr lang="en-GB" dirty="0"/>
              <a:t> </a:t>
            </a:r>
            <a:endParaRPr lang="en-GB" b="1" dirty="0"/>
          </a:p>
          <a:p>
            <a:endParaRPr lang="en-GB" dirty="0"/>
          </a:p>
        </p:txBody>
      </p:sp>
      <p:sp>
        <p:nvSpPr>
          <p:cNvPr id="4" name="Title 3"/>
          <p:cNvSpPr>
            <a:spLocks noGrp="1"/>
          </p:cNvSpPr>
          <p:nvPr>
            <p:ph type="title"/>
          </p:nvPr>
        </p:nvSpPr>
        <p:spPr/>
        <p:txBody>
          <a:bodyPr>
            <a:normAutofit fontScale="90000"/>
          </a:bodyPr>
          <a:lstStyle/>
          <a:p>
            <a:r>
              <a:rPr lang="en-GB" dirty="0" smtClean="0"/>
              <a:t>Syntax</a:t>
            </a:r>
            <a:endParaRPr lang="en-GB" dirty="0"/>
          </a:p>
        </p:txBody>
      </p:sp>
    </p:spTree>
    <p:extLst>
      <p:ext uri="{BB962C8B-B14F-4D97-AF65-F5344CB8AC3E}">
        <p14:creationId xmlns:p14="http://schemas.microsoft.com/office/powerpoint/2010/main" val="975772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For-Each loops iterate through each element in an array or collection.</a:t>
            </a:r>
          </a:p>
          <a:p>
            <a:endParaRPr lang="en-GB" dirty="0"/>
          </a:p>
          <a:p>
            <a:r>
              <a:rPr lang="en-GB" dirty="0"/>
              <a:t>This is a much tidier version of what regular for loops can achieve, both have their pros and cons.</a:t>
            </a:r>
          </a:p>
          <a:p>
            <a:pPr marL="0" indent="0">
              <a:buNone/>
            </a:pPr>
            <a:endParaRPr lang="en-GB" dirty="0"/>
          </a:p>
          <a:p>
            <a:r>
              <a:rPr lang="en-GB" dirty="0" smtClean="0"/>
              <a:t>“For every integer </a:t>
            </a:r>
            <a:r>
              <a:rPr lang="en-GB" b="1" dirty="0"/>
              <a:t>i</a:t>
            </a:r>
            <a:r>
              <a:rPr lang="en-GB" dirty="0" smtClean="0"/>
              <a:t> in </a:t>
            </a:r>
            <a:r>
              <a:rPr lang="en-GB" b="1" dirty="0" smtClean="0"/>
              <a:t>num</a:t>
            </a:r>
            <a:r>
              <a:rPr lang="en-GB" dirty="0" smtClean="0"/>
              <a:t>, do </a:t>
            </a:r>
            <a:r>
              <a:rPr lang="en-GB" b="1" dirty="0" smtClean="0"/>
              <a:t>x</a:t>
            </a:r>
            <a:r>
              <a:rPr lang="en-GB" dirty="0" smtClean="0"/>
              <a:t>”</a:t>
            </a:r>
            <a:endParaRPr lang="en-GB" dirty="0"/>
          </a:p>
        </p:txBody>
      </p:sp>
      <p:sp>
        <p:nvSpPr>
          <p:cNvPr id="3" name="Title 2"/>
          <p:cNvSpPr>
            <a:spLocks noGrp="1"/>
          </p:cNvSpPr>
          <p:nvPr>
            <p:ph type="title"/>
          </p:nvPr>
        </p:nvSpPr>
        <p:spPr/>
        <p:txBody>
          <a:bodyPr>
            <a:normAutofit fontScale="90000"/>
          </a:bodyPr>
          <a:lstStyle/>
          <a:p>
            <a:r>
              <a:rPr lang="en-GB" dirty="0" smtClean="0"/>
              <a:t>For each Loop</a:t>
            </a:r>
            <a:endParaRPr lang="en-GB" dirty="0"/>
          </a:p>
        </p:txBody>
      </p:sp>
      <p:sp>
        <p:nvSpPr>
          <p:cNvPr id="7" name="Content Placeholder 4"/>
          <p:cNvSpPr txBox="1">
            <a:spLocks/>
          </p:cNvSpPr>
          <p:nvPr/>
        </p:nvSpPr>
        <p:spPr>
          <a:xfrm>
            <a:off x="6297133" y="1929600"/>
            <a:ext cx="5487706" cy="2010633"/>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sz="1800" b="1" dirty="0">
                <a:solidFill>
                  <a:srgbClr val="7F0055"/>
                </a:solidFill>
                <a:latin typeface="Courier New" panose="02070309020205020404" pitchFamily="49" charset="0"/>
              </a:rPr>
              <a:t>int</a:t>
            </a:r>
            <a:r>
              <a:rPr lang="pt-BR" sz="1800" b="1" dirty="0">
                <a:solidFill>
                  <a:srgbClr val="000000"/>
                </a:solidFill>
                <a:latin typeface="Courier New" panose="02070309020205020404" pitchFamily="49" charset="0"/>
              </a:rPr>
              <a:t> </a:t>
            </a:r>
            <a:r>
              <a:rPr lang="pt-BR" sz="1800" b="1" dirty="0">
                <a:solidFill>
                  <a:srgbClr val="6A3E3E"/>
                </a:solidFill>
                <a:latin typeface="Courier New" panose="02070309020205020404" pitchFamily="49" charset="0"/>
              </a:rPr>
              <a:t>num</a:t>
            </a:r>
            <a:r>
              <a:rPr lang="pt-BR" sz="1800" b="1" dirty="0">
                <a:solidFill>
                  <a:srgbClr val="000000"/>
                </a:solidFill>
                <a:latin typeface="Courier New" panose="02070309020205020404" pitchFamily="49" charset="0"/>
              </a:rPr>
              <a:t>[] = </a:t>
            </a:r>
            <a:r>
              <a:rPr lang="pt-BR" b="1" dirty="0">
                <a:solidFill>
                  <a:srgbClr val="000000"/>
                </a:solidFill>
                <a:latin typeface="Courier New" panose="02070309020205020404" pitchFamily="49" charset="0"/>
              </a:rPr>
              <a:t>{1, 2, 3, 4, 5, 6, 7, 8, 9, 0};</a:t>
            </a:r>
          </a:p>
          <a:p>
            <a:endParaRPr lang="en-GB" sz="1800" b="1" dirty="0">
              <a:latin typeface="Courier New" panose="02070309020205020404" pitchFamily="49" charset="0"/>
            </a:endParaRPr>
          </a:p>
          <a:p>
            <a:r>
              <a:rPr lang="en-GB" sz="1800" b="1" dirty="0">
                <a:solidFill>
                  <a:srgbClr val="7F0055"/>
                </a:solidFill>
                <a:latin typeface="Courier New" panose="02070309020205020404" pitchFamily="49" charset="0"/>
              </a:rPr>
              <a:t>for</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a:solidFill>
                  <a:srgbClr val="6A3E3E"/>
                </a:solidFill>
                <a:latin typeface="Courier New" panose="02070309020205020404" pitchFamily="49" charset="0"/>
              </a:rPr>
              <a:t>i</a:t>
            </a:r>
            <a:r>
              <a:rPr lang="en-GB" sz="1800" b="1" dirty="0">
                <a:solidFill>
                  <a:srgbClr val="000000"/>
                </a:solidFill>
                <a:latin typeface="Courier New" panose="02070309020205020404" pitchFamily="49" charset="0"/>
              </a:rPr>
              <a:t> : </a:t>
            </a:r>
            <a:r>
              <a:rPr lang="en-GB" sz="1800" b="1" dirty="0">
                <a:solidFill>
                  <a:srgbClr val="6A3E3E"/>
                </a:solidFill>
                <a:latin typeface="Courier New" panose="02070309020205020404" pitchFamily="49" charset="0"/>
              </a:rPr>
              <a:t>num</a:t>
            </a:r>
            <a:r>
              <a:rPr lang="en-GB" sz="1800" b="1" dirty="0">
                <a:solidFill>
                  <a:srgbClr val="000000"/>
                </a:solidFill>
                <a:latin typeface="Courier New" panose="02070309020205020404" pitchFamily="49" charset="0"/>
              </a:rPr>
              <a:t>) {</a:t>
            </a:r>
          </a:p>
          <a:p>
            <a:r>
              <a:rPr lang="en-GB" sz="1800" b="1" dirty="0" smtClean="0">
                <a:solidFill>
                  <a:srgbClr val="000000"/>
                </a:solidFill>
                <a:latin typeface="Courier New" panose="02070309020205020404" pitchFamily="49" charset="0"/>
              </a:rPr>
              <a:t>	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"Number: "</a:t>
            </a:r>
            <a:r>
              <a:rPr lang="en-GB" sz="1800" b="1" i="1" dirty="0">
                <a:solidFill>
                  <a:srgbClr val="000000"/>
                </a:solidFill>
                <a:latin typeface="Courier New" panose="02070309020205020404" pitchFamily="49" charset="0"/>
              </a:rPr>
              <a:t> + </a:t>
            </a:r>
            <a:r>
              <a:rPr lang="en-GB" sz="1800" b="1" i="1" dirty="0">
                <a:solidFill>
                  <a:srgbClr val="6A3E3E"/>
                </a:solidFill>
                <a:latin typeface="Courier New" panose="02070309020205020404" pitchFamily="49" charset="0"/>
              </a:rPr>
              <a:t>i</a:t>
            </a:r>
            <a:r>
              <a:rPr lang="en-GB" sz="1800" b="1" i="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a:t>
            </a:r>
            <a:endParaRPr kumimoji="0" lang="en-GB" sz="18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2139347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Access array elements by iterating (looping) over them </a:t>
            </a:r>
          </a:p>
          <a:p>
            <a:pPr lvl="1"/>
            <a:r>
              <a:rPr lang="en-GB" dirty="0"/>
              <a:t>The first element is </a:t>
            </a:r>
            <a:r>
              <a:rPr lang="en-GB" dirty="0">
                <a:latin typeface="Lucida Console" pitchFamily="49" charset="0"/>
              </a:rPr>
              <a:t>[0]</a:t>
            </a:r>
            <a:br>
              <a:rPr lang="en-GB" dirty="0">
                <a:latin typeface="Lucida Console" pitchFamily="49" charset="0"/>
              </a:rPr>
            </a:br>
            <a:endParaRPr lang="en-GB" dirty="0">
              <a:latin typeface="Lucida Console" pitchFamily="49" charset="0"/>
            </a:endParaRPr>
          </a:p>
          <a:p>
            <a:endParaRPr lang="en-GB" dirty="0"/>
          </a:p>
          <a:p>
            <a:endParaRPr lang="en-GB" dirty="0"/>
          </a:p>
          <a:p>
            <a:endParaRPr lang="en-GB" dirty="0"/>
          </a:p>
          <a:p>
            <a:endParaRPr lang="en-GB" dirty="0"/>
          </a:p>
          <a:p>
            <a:r>
              <a:rPr lang="en-GB" dirty="0"/>
              <a:t>But often you just want to READ ALL of them</a:t>
            </a:r>
          </a:p>
          <a:p>
            <a:pPr lvl="1"/>
            <a:r>
              <a:rPr lang="en-GB" dirty="0"/>
              <a:t>And do the same thing to each of them</a:t>
            </a:r>
          </a:p>
          <a:p>
            <a:pPr lvl="1"/>
            <a:endParaRPr lang="en-GB" dirty="0"/>
          </a:p>
          <a:p>
            <a:pPr lvl="1"/>
            <a:endParaRPr lang="en-GB" dirty="0"/>
          </a:p>
          <a:p>
            <a:pPr lvl="1"/>
            <a:endParaRPr lang="en-GB" dirty="0"/>
          </a:p>
          <a:p>
            <a:pPr lvl="1"/>
            <a:endParaRPr lang="en-GB" dirty="0"/>
          </a:p>
          <a:p>
            <a:pPr>
              <a:buNone/>
            </a:pPr>
            <a:endParaRPr lang="en-US" dirty="0"/>
          </a:p>
          <a:p>
            <a:endParaRPr lang="en-GB" dirty="0"/>
          </a:p>
        </p:txBody>
      </p:sp>
      <p:sp>
        <p:nvSpPr>
          <p:cNvPr id="3" name="Title 2"/>
          <p:cNvSpPr>
            <a:spLocks noGrp="1"/>
          </p:cNvSpPr>
          <p:nvPr>
            <p:ph type="title"/>
          </p:nvPr>
        </p:nvSpPr>
        <p:spPr/>
        <p:txBody>
          <a:bodyPr>
            <a:normAutofit fontScale="90000"/>
          </a:bodyPr>
          <a:lstStyle/>
          <a:p>
            <a:r>
              <a:rPr lang="en-GB" dirty="0" smtClean="0"/>
              <a:t>For/For each - example</a:t>
            </a:r>
            <a:endParaRPr lang="en-GB" dirty="0"/>
          </a:p>
        </p:txBody>
      </p:sp>
      <p:sp>
        <p:nvSpPr>
          <p:cNvPr id="4" name="Rectangle 4"/>
          <p:cNvSpPr>
            <a:spLocks noChangeArrowheads="1"/>
          </p:cNvSpPr>
          <p:nvPr/>
        </p:nvSpPr>
        <p:spPr bwMode="auto">
          <a:xfrm>
            <a:off x="5931752" y="2706209"/>
            <a:ext cx="5569527" cy="1197764"/>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r>
              <a:rPr lang="en-GB" b="1" dirty="0">
                <a:solidFill>
                  <a:srgbClr val="7F0055"/>
                </a:solidFill>
                <a:latin typeface="Courier New" panose="02070309020205020404" pitchFamily="49" charset="0"/>
              </a:rPr>
              <a:t>for</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 = 0; </a:t>
            </a:r>
            <a:r>
              <a:rPr lang="en-GB" b="1" dirty="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 &lt; votes.length; </a:t>
            </a:r>
            <a:r>
              <a:rPr lang="en-GB" b="1" dirty="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 {</a:t>
            </a:r>
          </a:p>
          <a:p>
            <a:r>
              <a:rPr lang="en-GB" b="1" dirty="0">
                <a:solidFill>
                  <a:srgbClr val="000000"/>
                </a:solidFill>
                <a:latin typeface="Courier New" panose="02070309020205020404" pitchFamily="49" charset="0"/>
              </a:rPr>
              <a:t> </a:t>
            </a:r>
            <a:r>
              <a:rPr lang="en-GB" b="1" dirty="0" smtClean="0">
                <a:solidFill>
                  <a:srgbClr val="000000"/>
                </a:solidFill>
                <a:latin typeface="Courier New" panose="02070309020205020404" pitchFamily="49" charset="0"/>
              </a:rPr>
              <a:t> process(votes[</a:t>
            </a:r>
            <a:r>
              <a:rPr lang="en-GB" b="1" dirty="0" smtClean="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a:t>
            </a:r>
          </a:p>
          <a:p>
            <a:r>
              <a:rPr lang="en-GB" b="1" dirty="0">
                <a:solidFill>
                  <a:srgbClr val="000000"/>
                </a:solidFill>
                <a:latin typeface="Courier New" panose="02070309020205020404" pitchFamily="49" charset="0"/>
              </a:rPr>
              <a:t>}</a:t>
            </a:r>
            <a:endParaRPr lang="en-GB" b="1" dirty="0">
              <a:latin typeface="Lucida Console" pitchFamily="49" charset="0"/>
            </a:endParaRPr>
          </a:p>
        </p:txBody>
      </p:sp>
      <p:sp>
        <p:nvSpPr>
          <p:cNvPr id="5" name="Rectangle 5"/>
          <p:cNvSpPr>
            <a:spLocks noChangeArrowheads="1"/>
          </p:cNvSpPr>
          <p:nvPr/>
        </p:nvSpPr>
        <p:spPr bwMode="auto">
          <a:xfrm>
            <a:off x="5929334" y="4636055"/>
            <a:ext cx="5571945" cy="920765"/>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r>
              <a:rPr lang="en-GB" b="1" dirty="0">
                <a:solidFill>
                  <a:srgbClr val="7F0055"/>
                </a:solidFill>
                <a:latin typeface="Courier New" panose="02070309020205020404" pitchFamily="49" charset="0"/>
              </a:rPr>
              <a:t>for</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vote</a:t>
            </a:r>
            <a:r>
              <a:rPr lang="en-GB" b="1" dirty="0">
                <a:solidFill>
                  <a:srgbClr val="000000"/>
                </a:solidFill>
                <a:latin typeface="Courier New" panose="02070309020205020404" pitchFamily="49" charset="0"/>
              </a:rPr>
              <a:t> : votes) {</a:t>
            </a:r>
          </a:p>
          <a:p>
            <a:r>
              <a:rPr lang="en-GB" b="1" dirty="0">
                <a:solidFill>
                  <a:srgbClr val="000000"/>
                </a:solidFill>
                <a:latin typeface="Courier New" panose="02070309020205020404" pitchFamily="49" charset="0"/>
              </a:rPr>
              <a:t> </a:t>
            </a:r>
            <a:r>
              <a:rPr lang="en-GB" b="1" dirty="0" smtClean="0">
                <a:solidFill>
                  <a:srgbClr val="000000"/>
                </a:solidFill>
                <a:latin typeface="Courier New" panose="02070309020205020404" pitchFamily="49" charset="0"/>
              </a:rPr>
              <a:t> process(</a:t>
            </a:r>
            <a:r>
              <a:rPr lang="en-GB" b="1" dirty="0" smtClean="0">
                <a:solidFill>
                  <a:srgbClr val="6A3E3E"/>
                </a:solidFill>
                <a:latin typeface="Courier New" panose="02070309020205020404" pitchFamily="49" charset="0"/>
              </a:rPr>
              <a:t>vote</a:t>
            </a:r>
            <a:r>
              <a:rPr lang="en-GB" b="1" dirty="0">
                <a:solidFill>
                  <a:srgbClr val="000000"/>
                </a:solidFill>
                <a:latin typeface="Courier New" panose="02070309020205020404" pitchFamily="49" charset="0"/>
              </a:rPr>
              <a:t>);</a:t>
            </a:r>
          </a:p>
          <a:p>
            <a:r>
              <a:rPr lang="en-GB" b="1" dirty="0">
                <a:solidFill>
                  <a:srgbClr val="000000"/>
                </a:solidFill>
                <a:latin typeface="Courier New" panose="02070309020205020404" pitchFamily="49" charset="0"/>
              </a:rPr>
              <a:t>}</a:t>
            </a:r>
            <a:endParaRPr lang="en-GB" b="1" dirty="0">
              <a:latin typeface="Lucida Console" pitchFamily="49" charset="0"/>
            </a:endParaRPr>
          </a:p>
        </p:txBody>
      </p:sp>
    </p:spTree>
    <p:extLst>
      <p:ext uri="{BB962C8B-B14F-4D97-AF65-F5344CB8AC3E}">
        <p14:creationId xmlns:p14="http://schemas.microsoft.com/office/powerpoint/2010/main" val="3850884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Loops &amp; Arrays - Example</a:t>
            </a:r>
            <a:endParaRPr lang="en-GB" dirty="0"/>
          </a:p>
        </p:txBody>
      </p:sp>
      <p:sp>
        <p:nvSpPr>
          <p:cNvPr id="6" name="Rectangle 5"/>
          <p:cNvSpPr/>
          <p:nvPr/>
        </p:nvSpPr>
        <p:spPr>
          <a:xfrm>
            <a:off x="1165411" y="2413338"/>
            <a:ext cx="9879107" cy="2308324"/>
          </a:xfrm>
          <a:prstGeom prst="rect">
            <a:avLst/>
          </a:prstGeom>
          <a:solidFill>
            <a:schemeClr val="bg1">
              <a:lumMod val="95000"/>
            </a:schemeClr>
          </a:solidFill>
        </p:spPr>
        <p:txBody>
          <a:bodyPr wrap="square">
            <a:spAutoFit/>
          </a:bodyPr>
          <a:lstStyle/>
          <a:p>
            <a:r>
              <a:rPr lang="de-DE" sz="2400" b="1" dirty="0">
                <a:solidFill>
                  <a:srgbClr val="7F0055"/>
                </a:solidFill>
                <a:latin typeface="Courier New" panose="02070309020205020404" pitchFamily="49" charset="0"/>
              </a:rPr>
              <a:t>int</a:t>
            </a:r>
            <a:r>
              <a:rPr lang="de-DE" sz="2400" b="1" dirty="0">
                <a:solidFill>
                  <a:srgbClr val="000000"/>
                </a:solidFill>
                <a:latin typeface="Courier New" panose="02070309020205020404" pitchFamily="49" charset="0"/>
              </a:rPr>
              <a:t> </a:t>
            </a:r>
            <a:r>
              <a:rPr lang="de-DE" sz="2400" b="1" dirty="0">
                <a:solidFill>
                  <a:srgbClr val="6A3E3E"/>
                </a:solidFill>
                <a:latin typeface="Courier New" panose="02070309020205020404" pitchFamily="49" charset="0"/>
              </a:rPr>
              <a:t>nums</a:t>
            </a:r>
            <a:r>
              <a:rPr lang="de-DE" sz="2400" b="1" dirty="0">
                <a:solidFill>
                  <a:srgbClr val="000000"/>
                </a:solidFill>
                <a:latin typeface="Courier New" panose="02070309020205020404" pitchFamily="49" charset="0"/>
              </a:rPr>
              <a:t>[] = {1, 2, 3, 4, 5};</a:t>
            </a:r>
          </a:p>
          <a:p>
            <a:r>
              <a:rPr lang="en-GB" sz="2400" b="1" dirty="0" smtClean="0">
                <a:solidFill>
                  <a:srgbClr val="7F0055"/>
                </a:solidFill>
                <a:latin typeface="Courier New" panose="02070309020205020404" pitchFamily="49" charset="0"/>
              </a:rPr>
              <a:t>for</a:t>
            </a:r>
            <a:r>
              <a:rPr lang="en-GB" sz="2400" b="1" dirty="0" smtClean="0">
                <a:solidFill>
                  <a:srgbClr val="000000"/>
                </a:solidFill>
                <a:latin typeface="Courier New" panose="02070309020205020404" pitchFamily="49" charset="0"/>
              </a:rPr>
              <a:t> </a:t>
            </a:r>
            <a:r>
              <a:rPr lang="en-GB" sz="2400" b="1" dirty="0">
                <a:solidFill>
                  <a:srgbClr val="000000"/>
                </a:solidFill>
                <a:latin typeface="Courier New" panose="02070309020205020404" pitchFamily="49" charset="0"/>
              </a:rPr>
              <a:t>(</a:t>
            </a:r>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i</a:t>
            </a:r>
            <a:r>
              <a:rPr lang="en-GB" sz="2400" b="1" dirty="0" smtClean="0">
                <a:solidFill>
                  <a:srgbClr val="000000"/>
                </a:solidFill>
                <a:latin typeface="Courier New" panose="02070309020205020404" pitchFamily="49" charset="0"/>
              </a:rPr>
              <a:t> </a:t>
            </a:r>
            <a:r>
              <a:rPr lang="en-GB" sz="2400" b="1" dirty="0">
                <a:solidFill>
                  <a:srgbClr val="000000"/>
                </a:solidFill>
                <a:latin typeface="Courier New" panose="02070309020205020404" pitchFamily="49" charset="0"/>
              </a:rPr>
              <a:t>= 0; </a:t>
            </a:r>
            <a:r>
              <a:rPr lang="en-GB" sz="2400" b="1" dirty="0">
                <a:solidFill>
                  <a:srgbClr val="6A3E3E"/>
                </a:solidFill>
                <a:latin typeface="Courier New" panose="02070309020205020404" pitchFamily="49" charset="0"/>
              </a:rPr>
              <a:t>i</a:t>
            </a:r>
            <a:r>
              <a:rPr lang="en-GB" sz="2400" b="1" dirty="0" smtClean="0">
                <a:solidFill>
                  <a:srgbClr val="000000"/>
                </a:solidFill>
                <a:latin typeface="Courier New" panose="02070309020205020404" pitchFamily="49" charset="0"/>
              </a:rPr>
              <a:t> </a:t>
            </a:r>
            <a:r>
              <a:rPr lang="en-GB" sz="2400" b="1" dirty="0">
                <a:solidFill>
                  <a:srgbClr val="000000"/>
                </a:solidFill>
                <a:latin typeface="Courier New" panose="02070309020205020404" pitchFamily="49" charset="0"/>
              </a:rPr>
              <a:t>&lt; </a:t>
            </a:r>
            <a:r>
              <a:rPr lang="en-GB" sz="2400" b="1" dirty="0" err="1">
                <a:solidFill>
                  <a:srgbClr val="6A3E3E"/>
                </a:solidFill>
                <a:latin typeface="Courier New" panose="02070309020205020404" pitchFamily="49" charset="0"/>
              </a:rPr>
              <a:t>nums</a:t>
            </a:r>
            <a:r>
              <a:rPr lang="en-GB" sz="2400" b="1" dirty="0" err="1">
                <a:solidFill>
                  <a:srgbClr val="000000"/>
                </a:solidFill>
                <a:latin typeface="Courier New" panose="02070309020205020404" pitchFamily="49" charset="0"/>
              </a:rPr>
              <a:t>.</a:t>
            </a:r>
            <a:r>
              <a:rPr lang="en-GB" sz="2400" b="1" dirty="0" err="1">
                <a:solidFill>
                  <a:srgbClr val="0000C0"/>
                </a:solidFill>
                <a:latin typeface="Courier New" panose="02070309020205020404" pitchFamily="49" charset="0"/>
              </a:rPr>
              <a:t>length</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j</a:t>
            </a:r>
            <a:r>
              <a:rPr lang="en-GB" sz="2400" b="1" dirty="0">
                <a:solidFill>
                  <a:srgbClr val="000000"/>
                </a:solidFill>
                <a:latin typeface="Courier New" panose="02070309020205020404" pitchFamily="49" charset="0"/>
              </a:rPr>
              <a:t>) </a:t>
            </a:r>
            <a:endParaRPr lang="en-GB" sz="2400" b="1" dirty="0" smtClean="0">
              <a:solidFill>
                <a:srgbClr val="000000"/>
              </a:solidFill>
              <a:latin typeface="Courier New" panose="02070309020205020404" pitchFamily="49" charset="0"/>
            </a:endParaRPr>
          </a:p>
          <a:p>
            <a:r>
              <a:rPr lang="en-GB" sz="2400" b="1" dirty="0" smtClean="0">
                <a:solidFill>
                  <a:srgbClr val="000000"/>
                </a:solidFill>
                <a:latin typeface="Courier New" panose="02070309020205020404" pitchFamily="49" charset="0"/>
              </a:rPr>
              <a:t>  {</a:t>
            </a:r>
            <a:endParaRPr lang="en-GB" sz="2400" b="1" dirty="0">
              <a:solidFill>
                <a:srgbClr val="000000"/>
              </a:solidFill>
              <a:latin typeface="Courier New" panose="02070309020205020404" pitchFamily="49" charset="0"/>
            </a:endParaRPr>
          </a:p>
          <a:p>
            <a:r>
              <a:rPr lang="en-GB" sz="2400" b="1" dirty="0">
                <a:solidFill>
                  <a:srgbClr val="000000"/>
                </a:solidFill>
                <a:latin typeface="Courier New" panose="02070309020205020404" pitchFamily="49" charset="0"/>
              </a:rPr>
              <a:t> </a:t>
            </a:r>
            <a:r>
              <a:rPr lang="en-GB" sz="2400" b="1" dirty="0" smtClean="0">
                <a:solidFill>
                  <a:srgbClr val="000000"/>
                </a:solidFill>
                <a:latin typeface="Courier New" panose="02070309020205020404" pitchFamily="49" charset="0"/>
              </a:rPr>
              <a:t>   System.</a:t>
            </a:r>
            <a:r>
              <a:rPr lang="en-GB" sz="2400" b="1" i="1" dirty="0" smtClean="0">
                <a:solidFill>
                  <a:srgbClr val="0000C0"/>
                </a:solidFill>
                <a:latin typeface="Courier New" panose="02070309020205020404" pitchFamily="49" charset="0"/>
              </a:rPr>
              <a:t>out</a:t>
            </a:r>
            <a:r>
              <a:rPr lang="en-GB" sz="2400" b="1" i="1" dirty="0" smtClean="0">
                <a:solidFill>
                  <a:srgbClr val="000000"/>
                </a:solidFill>
                <a:latin typeface="Courier New" panose="02070309020205020404" pitchFamily="49" charset="0"/>
              </a:rPr>
              <a:t>.println(</a:t>
            </a:r>
            <a:r>
              <a:rPr lang="en-GB" sz="2400" b="1" i="1" dirty="0" smtClean="0">
                <a:solidFill>
                  <a:srgbClr val="2A00FF"/>
                </a:solidFill>
                <a:latin typeface="Courier New" panose="02070309020205020404" pitchFamily="49" charset="0"/>
              </a:rPr>
              <a:t>“This number is: “ +</a:t>
            </a:r>
            <a:r>
              <a:rPr lang="de-DE" sz="2400" b="1" dirty="0">
                <a:solidFill>
                  <a:srgbClr val="6A3E3E"/>
                </a:solidFill>
                <a:latin typeface="Courier New" panose="02070309020205020404" pitchFamily="49" charset="0"/>
              </a:rPr>
              <a:t> </a:t>
            </a:r>
            <a:r>
              <a:rPr lang="de-DE" sz="2400" b="1" dirty="0" smtClean="0">
                <a:solidFill>
                  <a:srgbClr val="6A3E3E"/>
                </a:solidFill>
                <a:latin typeface="Courier New" panose="02070309020205020404" pitchFamily="49" charset="0"/>
              </a:rPr>
              <a:t>nums</a:t>
            </a:r>
            <a:r>
              <a:rPr lang="de-DE" sz="2400" b="1" dirty="0" smtClean="0">
                <a:solidFill>
                  <a:srgbClr val="000000"/>
                </a:solidFill>
                <a:latin typeface="Courier New" panose="02070309020205020404" pitchFamily="49" charset="0"/>
              </a:rPr>
              <a:t>[i]</a:t>
            </a:r>
            <a:r>
              <a:rPr lang="en-GB" sz="2400" b="1" i="1" dirty="0" smtClean="0">
                <a:solidFill>
                  <a:srgbClr val="000000"/>
                </a:solidFill>
                <a:latin typeface="Courier New" panose="02070309020205020404" pitchFamily="49" charset="0"/>
              </a:rPr>
              <a:t>);</a:t>
            </a:r>
          </a:p>
          <a:p>
            <a:r>
              <a:rPr lang="en-GB" sz="2400" b="1" i="1" dirty="0" smtClean="0">
                <a:solidFill>
                  <a:srgbClr val="000000"/>
                </a:solidFill>
                <a:latin typeface="Courier New" panose="02070309020205020404" pitchFamily="49" charset="0"/>
              </a:rPr>
              <a:t>  </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r>
              <a:rPr lang="en-GB" sz="2400" b="1" dirty="0">
                <a:solidFill>
                  <a:srgbClr val="000000"/>
                </a:solidFill>
                <a:latin typeface="Courier New" panose="02070309020205020404" pitchFamily="49" charset="0"/>
              </a:rPr>
              <a:t>}</a:t>
            </a:r>
            <a:endParaRPr lang="en-GB" sz="2400" b="1" dirty="0"/>
          </a:p>
        </p:txBody>
      </p:sp>
    </p:spTree>
    <p:extLst>
      <p:ext uri="{BB962C8B-B14F-4D97-AF65-F5344CB8AC3E}">
        <p14:creationId xmlns:p14="http://schemas.microsoft.com/office/powerpoint/2010/main" val="3220120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3999" y="1929600"/>
            <a:ext cx="6880341" cy="4546800"/>
          </a:xfrm>
          <a:solidFill>
            <a:schemeClr val="bg2"/>
          </a:solidFill>
        </p:spPr>
        <p:txBody>
          <a:bodyPr/>
          <a:lstStyle/>
          <a:p>
            <a:pPr marL="0" indent="0">
              <a:buNone/>
            </a:pPr>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err="1">
                <a:solidFill>
                  <a:srgbClr val="6A3E3E"/>
                </a:solidFill>
                <a:latin typeface="Courier New" panose="02070309020205020404" pitchFamily="49" charset="0"/>
              </a:rPr>
              <a:t>twoDArray</a:t>
            </a:r>
            <a:r>
              <a:rPr lang="en-GB" sz="1600" b="1" dirty="0">
                <a:solidFill>
                  <a:srgbClr val="000000"/>
                </a:solidFill>
                <a:latin typeface="Courier New" panose="02070309020205020404" pitchFamily="49" charset="0"/>
              </a:rPr>
              <a:t>[][] = {{0, 1, 2}, {1, 2, 3}, {2, 3, 4}};</a:t>
            </a:r>
          </a:p>
          <a:p>
            <a:pPr marL="0" indent="0">
              <a:buNone/>
            </a:pPr>
            <a:r>
              <a:rPr lang="en-GB" sz="1600" b="1" dirty="0">
                <a:solidFill>
                  <a:srgbClr val="3F7F5F"/>
                </a:solidFill>
                <a:latin typeface="Courier New" panose="02070309020205020404" pitchFamily="49" charset="0"/>
              </a:rPr>
              <a:t>// columns</a:t>
            </a:r>
          </a:p>
          <a:p>
            <a:pPr marL="0" indent="0">
              <a:buNone/>
            </a:pPr>
            <a:r>
              <a:rPr lang="nn-NO" sz="1600" b="1" dirty="0">
                <a:solidFill>
                  <a:srgbClr val="7F0055"/>
                </a:solidFill>
                <a:latin typeface="Courier New" panose="02070309020205020404" pitchFamily="49" charset="0"/>
              </a:rPr>
              <a:t>for</a:t>
            </a:r>
            <a:r>
              <a:rPr lang="nn-NO" sz="1600" b="1" dirty="0">
                <a:solidFill>
                  <a:srgbClr val="000000"/>
                </a:solidFill>
                <a:latin typeface="Courier New" panose="02070309020205020404" pitchFamily="49" charset="0"/>
              </a:rPr>
              <a:t> (</a:t>
            </a:r>
            <a:r>
              <a:rPr lang="nn-NO" sz="1600" b="1" dirty="0">
                <a:solidFill>
                  <a:srgbClr val="7F0055"/>
                </a:solidFill>
                <a:latin typeface="Courier New" panose="02070309020205020404" pitchFamily="49" charset="0"/>
              </a:rPr>
              <a:t>int</a:t>
            </a:r>
            <a:r>
              <a:rPr lang="nn-NO" sz="1600" b="1" dirty="0">
                <a:solidFill>
                  <a:srgbClr val="000000"/>
                </a:solidFill>
                <a:latin typeface="Courier New" panose="02070309020205020404" pitchFamily="49" charset="0"/>
              </a:rPr>
              <a:t>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 0;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&lt; </a:t>
            </a:r>
            <a:r>
              <a:rPr lang="nn-NO" sz="1600" b="1" dirty="0">
                <a:solidFill>
                  <a:srgbClr val="6A3E3E"/>
                </a:solidFill>
                <a:latin typeface="Courier New" panose="02070309020205020404" pitchFamily="49" charset="0"/>
              </a:rPr>
              <a:t>twoDArray</a:t>
            </a:r>
            <a:r>
              <a:rPr lang="nn-NO" sz="1600" b="1" dirty="0">
                <a:solidFill>
                  <a:srgbClr val="000000"/>
                </a:solidFill>
                <a:latin typeface="Courier New" panose="02070309020205020404" pitchFamily="49" charset="0"/>
              </a:rPr>
              <a:t>.</a:t>
            </a:r>
            <a:r>
              <a:rPr lang="nn-NO" sz="1600" b="1" dirty="0">
                <a:solidFill>
                  <a:srgbClr val="0000C0"/>
                </a:solidFill>
                <a:latin typeface="Courier New" panose="02070309020205020404" pitchFamily="49" charset="0"/>
              </a:rPr>
              <a:t>length</a:t>
            </a:r>
            <a:r>
              <a:rPr lang="nn-NO" sz="1600" b="1" dirty="0">
                <a:solidFill>
                  <a:srgbClr val="000000"/>
                </a:solidFill>
                <a:latin typeface="Courier New" panose="02070309020205020404" pitchFamily="49" charset="0"/>
              </a:rPr>
              <a:t>;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a:t>
            </a:r>
          </a:p>
          <a:p>
            <a:pPr marL="0" indent="0">
              <a:buNone/>
            </a:pPr>
            <a:r>
              <a:rPr lang="en-GB" sz="1600" b="1" dirty="0">
                <a:solidFill>
                  <a:srgbClr val="3F7F5F"/>
                </a:solidFill>
                <a:latin typeface="Courier New" panose="02070309020205020404" pitchFamily="49" charset="0"/>
              </a:rPr>
              <a:t>// rows</a:t>
            </a:r>
          </a:p>
          <a:p>
            <a:pPr marL="0" indent="0">
              <a:buNone/>
            </a:pPr>
            <a:r>
              <a:rPr lang="en-GB" sz="1600" b="1" dirty="0">
                <a:solidFill>
                  <a:srgbClr val="7F0055"/>
                </a:solidFill>
                <a:latin typeface="Courier New" panose="02070309020205020404" pitchFamily="49" charset="0"/>
              </a:rPr>
              <a:t>for</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j</a:t>
            </a:r>
            <a:r>
              <a:rPr lang="en-GB" sz="1600" b="1" dirty="0">
                <a:solidFill>
                  <a:srgbClr val="000000"/>
                </a:solidFill>
                <a:latin typeface="Courier New" panose="02070309020205020404" pitchFamily="49" charset="0"/>
              </a:rPr>
              <a:t> = 0; </a:t>
            </a:r>
            <a:r>
              <a:rPr lang="en-GB" sz="1600" b="1" dirty="0">
                <a:solidFill>
                  <a:srgbClr val="6A3E3E"/>
                </a:solidFill>
                <a:latin typeface="Courier New" panose="02070309020205020404" pitchFamily="49" charset="0"/>
              </a:rPr>
              <a:t>j</a:t>
            </a:r>
            <a:r>
              <a:rPr lang="en-GB" sz="1600" b="1" dirty="0">
                <a:solidFill>
                  <a:srgbClr val="000000"/>
                </a:solidFill>
                <a:latin typeface="Courier New" panose="02070309020205020404" pitchFamily="49" charset="0"/>
              </a:rPr>
              <a:t> &lt; </a:t>
            </a:r>
            <a:r>
              <a:rPr lang="en-GB" sz="1600" b="1" dirty="0" err="1">
                <a:solidFill>
                  <a:srgbClr val="6A3E3E"/>
                </a:solidFill>
                <a:latin typeface="Courier New" panose="02070309020205020404" pitchFamily="49" charset="0"/>
              </a:rPr>
              <a:t>twoDArray</a:t>
            </a:r>
            <a:r>
              <a:rPr lang="en-GB" sz="1600" b="1" dirty="0">
                <a:solidFill>
                  <a:srgbClr val="000000"/>
                </a:solidFill>
                <a:latin typeface="Courier New" panose="02070309020205020404" pitchFamily="49" charset="0"/>
              </a:rPr>
              <a:t>[</a:t>
            </a:r>
            <a:r>
              <a:rPr lang="en-GB" sz="1600" b="1" dirty="0">
                <a:solidFill>
                  <a:srgbClr val="6A3E3E"/>
                </a:solidFill>
                <a:latin typeface="Courier New" panose="02070309020205020404" pitchFamily="49" charset="0"/>
              </a:rPr>
              <a:t>i</a:t>
            </a:r>
            <a:r>
              <a:rPr lang="en-GB" sz="1600" b="1" dirty="0">
                <a:solidFill>
                  <a:srgbClr val="000000"/>
                </a:solidFill>
                <a:latin typeface="Courier New" panose="02070309020205020404" pitchFamily="49" charset="0"/>
              </a:rPr>
              <a:t>].</a:t>
            </a:r>
            <a:r>
              <a:rPr lang="en-GB" sz="1600" b="1" dirty="0">
                <a:solidFill>
                  <a:srgbClr val="0000C0"/>
                </a:solidFill>
                <a:latin typeface="Courier New" panose="02070309020205020404" pitchFamily="49" charset="0"/>
              </a:rPr>
              <a:t>length</a:t>
            </a:r>
            <a:r>
              <a:rPr lang="en-GB" sz="1600" b="1" dirty="0">
                <a:solidFill>
                  <a:srgbClr val="000000"/>
                </a:solidFill>
                <a:latin typeface="Courier New" panose="02070309020205020404" pitchFamily="49" charset="0"/>
              </a:rPr>
              <a:t>; </a:t>
            </a:r>
            <a:r>
              <a:rPr lang="en-GB" sz="1600" b="1" dirty="0" err="1">
                <a:solidFill>
                  <a:srgbClr val="6A3E3E"/>
                </a:solidFill>
                <a:latin typeface="Courier New" panose="02070309020205020404" pitchFamily="49" charset="0"/>
              </a:rPr>
              <a:t>j</a:t>
            </a:r>
            <a:r>
              <a:rPr lang="en-GB" sz="1600" b="1" dirty="0" err="1">
                <a:solidFill>
                  <a:srgbClr val="000000"/>
                </a:solidFill>
                <a:latin typeface="Courier New" panose="02070309020205020404" pitchFamily="49" charset="0"/>
              </a:rPr>
              <a:t>++</a:t>
            </a:r>
            <a:r>
              <a:rPr lang="en-GB" sz="1600" b="1" dirty="0">
                <a:solidFill>
                  <a:srgbClr val="000000"/>
                </a:solidFill>
                <a:latin typeface="Courier New" panose="02070309020205020404" pitchFamily="49" charset="0"/>
              </a:rPr>
              <a:t>) {</a:t>
            </a:r>
          </a:p>
          <a:p>
            <a:pPr marL="0" indent="0">
              <a:buNone/>
            </a:pPr>
            <a:r>
              <a:rPr lang="en-GB" sz="1600" b="1" dirty="0" err="1">
                <a:solidFill>
                  <a:srgbClr val="000000"/>
                </a:solidFill>
                <a:latin typeface="Courier New" panose="02070309020205020404" pitchFamily="49" charset="0"/>
              </a:rPr>
              <a:t>System.</a:t>
            </a:r>
            <a:r>
              <a:rPr lang="en-GB" sz="1600" b="1" i="1" dirty="0" err="1">
                <a:solidFill>
                  <a:srgbClr val="0000C0"/>
                </a:solidFill>
                <a:latin typeface="Courier New" panose="02070309020205020404" pitchFamily="49" charset="0"/>
              </a:rPr>
              <a:t>out</a:t>
            </a:r>
            <a:r>
              <a:rPr lang="en-GB" sz="1600" b="1" i="1" dirty="0" err="1">
                <a:solidFill>
                  <a:srgbClr val="000000"/>
                </a:solidFill>
                <a:latin typeface="Courier New" panose="02070309020205020404" pitchFamily="49" charset="0"/>
              </a:rPr>
              <a:t>.print</a:t>
            </a:r>
            <a:r>
              <a:rPr lang="en-GB" sz="1600" b="1" i="1" dirty="0">
                <a:solidFill>
                  <a:srgbClr val="000000"/>
                </a:solidFill>
                <a:latin typeface="Courier New" panose="02070309020205020404" pitchFamily="49" charset="0"/>
              </a:rPr>
              <a:t>(</a:t>
            </a:r>
            <a:r>
              <a:rPr lang="en-GB" sz="1600" b="1" i="1" dirty="0" err="1">
                <a:solidFill>
                  <a:srgbClr val="6A3E3E"/>
                </a:solidFill>
                <a:latin typeface="Courier New" panose="02070309020205020404" pitchFamily="49" charset="0"/>
              </a:rPr>
              <a:t>twoDArray</a:t>
            </a:r>
            <a:r>
              <a:rPr lang="en-GB" sz="1600" b="1" i="1" dirty="0">
                <a:solidFill>
                  <a:srgbClr val="000000"/>
                </a:solidFill>
                <a:latin typeface="Courier New" panose="02070309020205020404" pitchFamily="49" charset="0"/>
              </a:rPr>
              <a:t>[</a:t>
            </a:r>
            <a:r>
              <a:rPr lang="en-GB" sz="1600" b="1" i="1" dirty="0">
                <a:solidFill>
                  <a:srgbClr val="6A3E3E"/>
                </a:solidFill>
                <a:latin typeface="Courier New" panose="02070309020205020404" pitchFamily="49" charset="0"/>
              </a:rPr>
              <a:t>i</a:t>
            </a:r>
            <a:r>
              <a:rPr lang="en-GB" sz="1600" b="1" i="1" dirty="0">
                <a:solidFill>
                  <a:srgbClr val="000000"/>
                </a:solidFill>
                <a:latin typeface="Courier New" panose="02070309020205020404" pitchFamily="49" charset="0"/>
              </a:rPr>
              <a:t>][</a:t>
            </a:r>
            <a:r>
              <a:rPr lang="en-GB" sz="1600" b="1" i="1" dirty="0">
                <a:solidFill>
                  <a:srgbClr val="6A3E3E"/>
                </a:solidFill>
                <a:latin typeface="Courier New" panose="02070309020205020404" pitchFamily="49" charset="0"/>
              </a:rPr>
              <a:t>j</a:t>
            </a:r>
            <a:r>
              <a:rPr lang="en-GB" sz="1600" b="1" i="1" dirty="0">
                <a:solidFill>
                  <a:srgbClr val="000000"/>
                </a:solidFill>
                <a:latin typeface="Courier New" panose="02070309020205020404" pitchFamily="49" charset="0"/>
              </a:rPr>
              <a:t>]);</a:t>
            </a:r>
          </a:p>
          <a:p>
            <a:pPr marL="0" indent="0">
              <a:buNone/>
            </a:pPr>
            <a:r>
              <a:rPr lang="en-GB" sz="1600" b="1" dirty="0">
                <a:solidFill>
                  <a:srgbClr val="000000"/>
                </a:solidFill>
                <a:latin typeface="Courier New" panose="02070309020205020404" pitchFamily="49" charset="0"/>
              </a:rPr>
              <a:t>}</a:t>
            </a:r>
          </a:p>
          <a:p>
            <a:pPr marL="0" indent="0">
              <a:buNone/>
            </a:pPr>
            <a:r>
              <a:rPr lang="en-GB" sz="1600" b="1" dirty="0">
                <a:solidFill>
                  <a:srgbClr val="3F7F5F"/>
                </a:solidFill>
                <a:latin typeface="Courier New" panose="02070309020205020404" pitchFamily="49" charset="0"/>
              </a:rPr>
              <a:t>// after each row, print a new line</a:t>
            </a:r>
          </a:p>
          <a:p>
            <a:pPr marL="0" indent="0">
              <a:buNone/>
            </a:pPr>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p>
          <a:p>
            <a:pPr marL="0" indent="0">
              <a:buNone/>
            </a:pPr>
            <a:r>
              <a:rPr lang="en-GB" sz="1600" b="1" dirty="0">
                <a:solidFill>
                  <a:srgbClr val="000000"/>
                </a:solidFill>
                <a:latin typeface="Courier New" panose="02070309020205020404" pitchFamily="49" charset="0"/>
              </a:rPr>
              <a:t>}</a:t>
            </a:r>
            <a:endParaRPr lang="en-GB" sz="1600" b="1" dirty="0"/>
          </a:p>
        </p:txBody>
      </p:sp>
      <p:sp>
        <p:nvSpPr>
          <p:cNvPr id="3" name="Title 2"/>
          <p:cNvSpPr>
            <a:spLocks noGrp="1"/>
          </p:cNvSpPr>
          <p:nvPr>
            <p:ph type="title"/>
          </p:nvPr>
        </p:nvSpPr>
        <p:spPr/>
        <p:txBody>
          <a:bodyPr>
            <a:normAutofit fontScale="90000"/>
          </a:bodyPr>
          <a:lstStyle/>
          <a:p>
            <a:r>
              <a:rPr lang="en-GB" dirty="0" smtClean="0"/>
              <a:t>For/</a:t>
            </a:r>
            <a:r>
              <a:rPr lang="en-GB" dirty="0" err="1" smtClean="0"/>
              <a:t>Foreach</a:t>
            </a:r>
            <a:r>
              <a:rPr lang="en-GB" dirty="0" smtClean="0"/>
              <a:t> – Two Dimensional Arrays</a:t>
            </a:r>
            <a:endParaRPr lang="en-GB" dirty="0"/>
          </a:p>
        </p:txBody>
      </p:sp>
      <p:sp>
        <p:nvSpPr>
          <p:cNvPr id="4" name="Text Placeholder 1"/>
          <p:cNvSpPr txBox="1">
            <a:spLocks/>
          </p:cNvSpPr>
          <p:nvPr/>
        </p:nvSpPr>
        <p:spPr>
          <a:xfrm>
            <a:off x="7437776" y="1929600"/>
            <a:ext cx="4491318" cy="4546800"/>
          </a:xfrm>
          <a:prstGeom prst="rect">
            <a:avLst/>
          </a:prstGeom>
          <a:solidFill>
            <a:schemeClr val="bg2"/>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err="1">
                <a:solidFill>
                  <a:srgbClr val="6A3E3E"/>
                </a:solidFill>
                <a:latin typeface="Courier New" panose="02070309020205020404" pitchFamily="49" charset="0"/>
              </a:rPr>
              <a:t>twoDArray</a:t>
            </a:r>
            <a:r>
              <a:rPr lang="en-GB" sz="2000" b="1" dirty="0">
                <a:solidFill>
                  <a:srgbClr val="000000"/>
                </a:solidFill>
                <a:latin typeface="Courier New" panose="02070309020205020404" pitchFamily="49" charset="0"/>
              </a:rPr>
              <a:t>[][] = {{0, 1, 2}, {1, 2, 3}, {2, 3, 4</a:t>
            </a:r>
            <a:r>
              <a:rPr lang="en-GB" sz="2000" b="1" dirty="0" smtClean="0">
                <a:solidFill>
                  <a:srgbClr val="000000"/>
                </a:solidFill>
                <a:latin typeface="Courier New" panose="02070309020205020404" pitchFamily="49" charset="0"/>
              </a:rPr>
              <a:t>}};</a:t>
            </a:r>
            <a:endParaRPr lang="en-GB" sz="2000" dirty="0" smtClean="0">
              <a:solidFill>
                <a:srgbClr val="3F7F5F"/>
              </a:solidFill>
              <a:latin typeface="Courier New" panose="02070309020205020404" pitchFamily="49" charset="0"/>
            </a:endParaRPr>
          </a:p>
          <a:p>
            <a:pPr marL="0" indent="0">
              <a:buNone/>
            </a:pPr>
            <a:r>
              <a:rPr lang="en-GB" sz="2000" dirty="0" smtClean="0">
                <a:solidFill>
                  <a:srgbClr val="3F7F5F"/>
                </a:solidFill>
                <a:latin typeface="Courier New" panose="02070309020205020404" pitchFamily="49" charset="0"/>
              </a:rPr>
              <a:t>// </a:t>
            </a:r>
            <a:r>
              <a:rPr lang="en-GB" sz="2000" dirty="0">
                <a:solidFill>
                  <a:srgbClr val="3F7F5F"/>
                </a:solidFill>
                <a:latin typeface="Courier New" panose="02070309020205020404" pitchFamily="49" charset="0"/>
              </a:rPr>
              <a:t>columns</a:t>
            </a:r>
          </a:p>
          <a:p>
            <a:pPr marL="0" indent="0">
              <a:buNone/>
            </a:pPr>
            <a:r>
              <a:rPr lang="en-GB" sz="2000" b="1" dirty="0">
                <a:solidFill>
                  <a:srgbClr val="7F0055"/>
                </a:solidFill>
                <a:latin typeface="Courier New" panose="02070309020205020404" pitchFamily="49" charset="0"/>
              </a:rPr>
              <a:t>for</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a:t>
            </a:r>
            <a:r>
              <a:rPr lang="en-GB" sz="2000" b="1" dirty="0" err="1">
                <a:solidFill>
                  <a:srgbClr val="6A3E3E"/>
                </a:solidFill>
                <a:latin typeface="Courier New" panose="02070309020205020404" pitchFamily="49" charset="0"/>
              </a:rPr>
              <a:t>twoDArray</a:t>
            </a:r>
            <a:r>
              <a:rPr lang="en-GB" sz="2000" b="1" dirty="0">
                <a:solidFill>
                  <a:srgbClr val="000000"/>
                </a:solidFill>
                <a:latin typeface="Courier New" panose="02070309020205020404" pitchFamily="49" charset="0"/>
              </a:rPr>
              <a:t>) {</a:t>
            </a:r>
          </a:p>
          <a:p>
            <a:pPr marL="0" indent="0">
              <a:buNone/>
            </a:pPr>
            <a:r>
              <a:rPr lang="en-GB" sz="2000" dirty="0">
                <a:solidFill>
                  <a:srgbClr val="3F7F5F"/>
                </a:solidFill>
                <a:latin typeface="Courier New" panose="02070309020205020404" pitchFamily="49" charset="0"/>
              </a:rPr>
              <a:t>// rows</a:t>
            </a:r>
          </a:p>
          <a:p>
            <a:pPr marL="0" indent="0">
              <a:buNone/>
            </a:pPr>
            <a:r>
              <a:rPr lang="en-GB" sz="2000" b="1" dirty="0">
                <a:solidFill>
                  <a:srgbClr val="7F0055"/>
                </a:solidFill>
                <a:latin typeface="Courier New" panose="02070309020205020404" pitchFamily="49" charset="0"/>
              </a:rPr>
              <a:t>for</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a:t>
            </a:r>
          </a:p>
          <a:p>
            <a:pPr marL="0" indent="0">
              <a:buNone/>
            </a:pPr>
            <a:r>
              <a:rPr lang="en-GB" sz="2000" dirty="0" err="1">
                <a:solidFill>
                  <a:srgbClr val="000000"/>
                </a:solidFill>
                <a:latin typeface="Courier New" panose="02070309020205020404" pitchFamily="49" charset="0"/>
              </a:rPr>
              <a:t>System.</a:t>
            </a:r>
            <a:r>
              <a:rPr lang="en-GB" sz="2000" b="1" i="1" dirty="0" err="1">
                <a:solidFill>
                  <a:srgbClr val="0000C0"/>
                </a:solidFill>
                <a:latin typeface="Courier New" panose="02070309020205020404" pitchFamily="49" charset="0"/>
              </a:rPr>
              <a:t>out</a:t>
            </a:r>
            <a:r>
              <a:rPr lang="en-GB" sz="2000" b="1" i="1" dirty="0" err="1">
                <a:solidFill>
                  <a:srgbClr val="000000"/>
                </a:solidFill>
                <a:latin typeface="Courier New" panose="02070309020205020404" pitchFamily="49" charset="0"/>
              </a:rPr>
              <a:t>.print</a:t>
            </a:r>
            <a:r>
              <a:rPr lang="en-GB" sz="2000" b="1" i="1" dirty="0">
                <a:solidFill>
                  <a:srgbClr val="000000"/>
                </a:solidFill>
                <a:latin typeface="Courier New" panose="02070309020205020404" pitchFamily="49" charset="0"/>
              </a:rPr>
              <a:t>(</a:t>
            </a:r>
            <a:r>
              <a:rPr lang="en-GB" sz="2000" b="1" i="1" dirty="0">
                <a:solidFill>
                  <a:srgbClr val="6A3E3E"/>
                </a:solidFill>
                <a:latin typeface="Courier New" panose="02070309020205020404" pitchFamily="49" charset="0"/>
              </a:rPr>
              <a:t>b</a:t>
            </a:r>
            <a:r>
              <a:rPr lang="en-GB" sz="2000" b="1" i="1" dirty="0">
                <a:solidFill>
                  <a:srgbClr val="000000"/>
                </a:solidFill>
                <a:latin typeface="Courier New" panose="02070309020205020404" pitchFamily="49" charset="0"/>
              </a:rPr>
              <a:t>);</a:t>
            </a:r>
          </a:p>
          <a:p>
            <a:pPr marL="0" indent="0">
              <a:buNone/>
            </a:pPr>
            <a:r>
              <a:rPr lang="en-GB" sz="2000" dirty="0">
                <a:solidFill>
                  <a:srgbClr val="000000"/>
                </a:solidFill>
                <a:latin typeface="Courier New" panose="02070309020205020404" pitchFamily="49" charset="0"/>
              </a:rPr>
              <a:t>}</a:t>
            </a:r>
          </a:p>
          <a:p>
            <a:pPr marL="0" indent="0">
              <a:buNone/>
            </a:pPr>
            <a:r>
              <a:rPr lang="en-GB" sz="2000"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p>
          <a:p>
            <a:pPr marL="0" indent="0">
              <a:buNone/>
            </a:pPr>
            <a:r>
              <a:rPr lang="en-GB" sz="2000" dirty="0">
                <a:solidFill>
                  <a:srgbClr val="000000"/>
                </a:solidFill>
                <a:latin typeface="Courier New" panose="02070309020205020404" pitchFamily="49" charset="0"/>
              </a:rPr>
              <a:t>}</a:t>
            </a:r>
            <a:endParaRPr lang="en-GB" sz="2000" b="1" dirty="0"/>
          </a:p>
        </p:txBody>
      </p:sp>
    </p:spTree>
    <p:extLst>
      <p:ext uri="{BB962C8B-B14F-4D97-AF65-F5344CB8AC3E}">
        <p14:creationId xmlns:p14="http://schemas.microsoft.com/office/powerpoint/2010/main" val="2559899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Loops &amp; Arrays - Example</a:t>
            </a:r>
            <a:endParaRPr lang="en-GB" dirty="0"/>
          </a:p>
        </p:txBody>
      </p:sp>
      <p:sp>
        <p:nvSpPr>
          <p:cNvPr id="6" name="Rectangle 5"/>
          <p:cNvSpPr/>
          <p:nvPr/>
        </p:nvSpPr>
        <p:spPr>
          <a:xfrm>
            <a:off x="1165411" y="2413338"/>
            <a:ext cx="10131239" cy="3539430"/>
          </a:xfrm>
          <a:prstGeom prst="rect">
            <a:avLst/>
          </a:prstGeom>
          <a:solidFill>
            <a:schemeClr val="bg1">
              <a:lumMod val="95000"/>
            </a:schemeClr>
          </a:solidFill>
        </p:spPr>
        <p:txBody>
          <a:bodyPr wrap="square">
            <a:spAutoFit/>
          </a:bodyPr>
          <a:lstStyle/>
          <a:p>
            <a:r>
              <a:rPr lang="de-DE" sz="2800" b="1" dirty="0"/>
              <a:t>int nums[] = { 1, 2, 3, 4, 5 };</a:t>
            </a:r>
          </a:p>
          <a:p>
            <a:r>
              <a:rPr lang="en-GB" sz="2800" b="1" dirty="0"/>
              <a:t>for (</a:t>
            </a:r>
            <a:r>
              <a:rPr lang="en-GB" sz="2800" b="1" dirty="0" err="1"/>
              <a:t>int</a:t>
            </a:r>
            <a:r>
              <a:rPr lang="en-GB" sz="2800" b="1" dirty="0"/>
              <a:t> </a:t>
            </a:r>
            <a:r>
              <a:rPr lang="en-GB" sz="2800" b="1" dirty="0" err="1"/>
              <a:t>i</a:t>
            </a:r>
            <a:r>
              <a:rPr lang="en-GB" sz="2800" b="1" dirty="0"/>
              <a:t> : </a:t>
            </a:r>
            <a:r>
              <a:rPr lang="en-GB" sz="2800" b="1" dirty="0" err="1"/>
              <a:t>nums</a:t>
            </a:r>
            <a:r>
              <a:rPr lang="en-GB" sz="2800" b="1" dirty="0"/>
              <a:t>) {</a:t>
            </a:r>
          </a:p>
          <a:p>
            <a:r>
              <a:rPr lang="en-GB" sz="2800" b="1" dirty="0"/>
              <a:t>for (</a:t>
            </a:r>
            <a:r>
              <a:rPr lang="en-GB" sz="2800" b="1" dirty="0" err="1"/>
              <a:t>int</a:t>
            </a:r>
            <a:r>
              <a:rPr lang="en-GB" sz="2800" b="1" dirty="0"/>
              <a:t> j = 0; j &lt; </a:t>
            </a:r>
            <a:r>
              <a:rPr lang="en-GB" sz="2800" b="1" dirty="0" err="1"/>
              <a:t>nums.length</a:t>
            </a:r>
            <a:r>
              <a:rPr lang="en-GB" sz="2800" b="1" dirty="0"/>
              <a:t>; ++j) {</a:t>
            </a:r>
          </a:p>
          <a:p>
            <a:r>
              <a:rPr lang="en-GB" sz="2800" b="1" dirty="0"/>
              <a:t>if (</a:t>
            </a:r>
            <a:r>
              <a:rPr lang="en-GB" sz="2800" b="1" dirty="0" err="1"/>
              <a:t>nums</a:t>
            </a:r>
            <a:r>
              <a:rPr lang="en-GB" sz="2800" b="1" dirty="0"/>
              <a:t>[j] == </a:t>
            </a:r>
            <a:r>
              <a:rPr lang="en-GB" sz="2800" b="1" dirty="0" err="1"/>
              <a:t>i</a:t>
            </a:r>
            <a:r>
              <a:rPr lang="en-GB" sz="2800" b="1" dirty="0"/>
              <a:t>)</a:t>
            </a:r>
          </a:p>
          <a:p>
            <a:r>
              <a:rPr lang="en-GB" sz="2800" b="1" dirty="0" err="1"/>
              <a:t>System.</a:t>
            </a:r>
            <a:r>
              <a:rPr lang="en-GB" sz="2800" b="1" i="1" dirty="0" err="1"/>
              <a:t>out.println</a:t>
            </a:r>
            <a:r>
              <a:rPr lang="en-GB" sz="2800" b="1" i="1" dirty="0"/>
              <a:t>("</a:t>
            </a:r>
            <a:r>
              <a:rPr lang="en-GB" sz="2800" b="1" i="1" dirty="0" err="1"/>
              <a:t>i</a:t>
            </a:r>
            <a:r>
              <a:rPr lang="en-GB" sz="2800" b="1" i="1" dirty="0"/>
              <a:t> :" + </a:t>
            </a:r>
            <a:r>
              <a:rPr lang="en-GB" sz="2800" b="1" i="1" dirty="0" err="1"/>
              <a:t>i</a:t>
            </a:r>
            <a:r>
              <a:rPr lang="en-GB" sz="2800" b="1" i="1" dirty="0"/>
              <a:t> + " j :" + </a:t>
            </a:r>
            <a:r>
              <a:rPr lang="en-GB" sz="2800" b="1" i="1" dirty="0" err="1"/>
              <a:t>nums</a:t>
            </a:r>
            <a:r>
              <a:rPr lang="en-GB" sz="2800" b="1" i="1" dirty="0"/>
              <a:t>[j] + " </a:t>
            </a:r>
            <a:r>
              <a:rPr lang="en-GB" sz="2800" b="1" i="1" dirty="0" err="1"/>
              <a:t>i</a:t>
            </a:r>
            <a:r>
              <a:rPr lang="en-GB" sz="2800" b="1" i="1" dirty="0"/>
              <a:t> and j are the same");</a:t>
            </a:r>
          </a:p>
          <a:p>
            <a:r>
              <a:rPr lang="en-GB" sz="2800" dirty="0"/>
              <a:t>}</a:t>
            </a:r>
          </a:p>
          <a:p>
            <a:r>
              <a:rPr lang="en-GB" sz="2800" dirty="0"/>
              <a:t>}</a:t>
            </a:r>
            <a:endParaRPr lang="en-GB" sz="2800" b="1" dirty="0"/>
          </a:p>
        </p:txBody>
      </p:sp>
    </p:spTree>
    <p:extLst>
      <p:ext uri="{BB962C8B-B14F-4D97-AF65-F5344CB8AC3E}">
        <p14:creationId xmlns:p14="http://schemas.microsoft.com/office/powerpoint/2010/main" val="15741629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600" dirty="0"/>
              <a:t>You have used </a:t>
            </a:r>
            <a:r>
              <a:rPr lang="en-GB" sz="1600" dirty="0">
                <a:latin typeface="Lucida Console" pitchFamily="49" charset="0"/>
              </a:rPr>
              <a:t>System.out.println() </a:t>
            </a:r>
            <a:r>
              <a:rPr lang="en-GB" sz="1600" dirty="0"/>
              <a:t>to output to the console</a:t>
            </a:r>
          </a:p>
          <a:p>
            <a:pPr lvl="1"/>
            <a:r>
              <a:rPr lang="en-GB" sz="1600" dirty="0"/>
              <a:t>But does Java have a ‘</a:t>
            </a:r>
            <a:r>
              <a:rPr lang="en-GB" sz="1600" dirty="0" err="1">
                <a:latin typeface="Lucida Console" pitchFamily="49" charset="0"/>
              </a:rPr>
              <a:t>System.in.readln</a:t>
            </a:r>
            <a:r>
              <a:rPr lang="en-GB" sz="1600" dirty="0">
                <a:latin typeface="Lucida Console" pitchFamily="49" charset="0"/>
              </a:rPr>
              <a:t>()</a:t>
            </a:r>
            <a:r>
              <a:rPr lang="en-GB" sz="1600" dirty="0"/>
              <a:t>’?</a:t>
            </a:r>
          </a:p>
          <a:p>
            <a:pPr lvl="1"/>
            <a:r>
              <a:rPr lang="en-GB" sz="1600" dirty="0"/>
              <a:t>If it did you could prompt the user – yourself – and use the typed reply</a:t>
            </a:r>
          </a:p>
          <a:p>
            <a:pPr lvl="1"/>
            <a:r>
              <a:rPr lang="en-GB" sz="1600" dirty="0"/>
              <a:t>How do you convert the ‘String’ read in into an </a:t>
            </a:r>
            <a:r>
              <a:rPr lang="en-GB" sz="1600" dirty="0">
                <a:latin typeface="Lucida Console" pitchFamily="49" charset="0"/>
              </a:rPr>
              <a:t>int</a:t>
            </a:r>
            <a:r>
              <a:rPr lang="en-GB" sz="1600" dirty="0"/>
              <a:t> if a numeric reply?</a:t>
            </a:r>
          </a:p>
          <a:p>
            <a:r>
              <a:rPr lang="en-GB" sz="1800" dirty="0"/>
              <a:t> This is where class </a:t>
            </a:r>
            <a:r>
              <a:rPr lang="en-GB" sz="1800" dirty="0">
                <a:latin typeface="Lucida Console" pitchFamily="49" charset="0"/>
              </a:rPr>
              <a:t>java.util.Scanner</a:t>
            </a:r>
            <a:r>
              <a:rPr lang="en-GB" sz="1800" dirty="0"/>
              <a:t> is very useful</a:t>
            </a:r>
          </a:p>
          <a:p>
            <a:pPr lvl="1"/>
            <a:r>
              <a:rPr lang="en-GB" sz="1600" dirty="0"/>
              <a:t>Allows user to read values of various types</a:t>
            </a:r>
          </a:p>
          <a:p>
            <a:pPr lvl="1"/>
            <a:r>
              <a:rPr lang="en-GB" sz="1600" dirty="0"/>
              <a:t>But you have to point the scanner at something – the console input</a:t>
            </a:r>
          </a:p>
          <a:p>
            <a:pPr lvl="2"/>
            <a:r>
              <a:rPr lang="en-GB" sz="1600" dirty="0"/>
              <a:t>Known as </a:t>
            </a:r>
            <a:r>
              <a:rPr lang="en-GB" sz="1600" dirty="0">
                <a:latin typeface="Lucida Console" pitchFamily="49" charset="0"/>
              </a:rPr>
              <a:t>System.in</a:t>
            </a:r>
            <a:endParaRPr lang="en-GB" sz="1600" dirty="0"/>
          </a:p>
          <a:p>
            <a:endParaRPr lang="en-GB" sz="1600" dirty="0">
              <a:latin typeface="Lucida Console" pitchFamily="49" charset="0"/>
            </a:endParaRPr>
          </a:p>
          <a:p>
            <a:endParaRPr lang="en-GB" sz="1600" dirty="0"/>
          </a:p>
        </p:txBody>
      </p:sp>
      <p:sp>
        <p:nvSpPr>
          <p:cNvPr id="3" name="Title 2"/>
          <p:cNvSpPr>
            <a:spLocks noGrp="1"/>
          </p:cNvSpPr>
          <p:nvPr>
            <p:ph type="title"/>
          </p:nvPr>
        </p:nvSpPr>
        <p:spPr/>
        <p:txBody>
          <a:bodyPr>
            <a:normAutofit fontScale="90000"/>
          </a:bodyPr>
          <a:lstStyle/>
          <a:p>
            <a:r>
              <a:rPr lang="en-GB" dirty="0" smtClean="0"/>
              <a:t>Imports - Scanner</a:t>
            </a:r>
            <a:endParaRPr lang="en-GB" dirty="0"/>
          </a:p>
        </p:txBody>
      </p:sp>
      <p:sp>
        <p:nvSpPr>
          <p:cNvPr id="5" name="Rectangle 11"/>
          <p:cNvSpPr>
            <a:spLocks noChangeArrowheads="1"/>
          </p:cNvSpPr>
          <p:nvPr/>
        </p:nvSpPr>
        <p:spPr bwMode="auto">
          <a:xfrm>
            <a:off x="6347811" y="1819014"/>
            <a:ext cx="5360095" cy="4767972"/>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r>
              <a:rPr lang="en-GB" sz="1600" b="1" dirty="0">
                <a:solidFill>
                  <a:srgbClr val="7F0055"/>
                </a:solidFill>
                <a:highlight>
                  <a:srgbClr val="E8F2FE"/>
                </a:highlight>
                <a:latin typeface="Courier New" panose="02070309020205020404" pitchFamily="49" charset="0"/>
              </a:rPr>
              <a:t>import</a:t>
            </a:r>
            <a:r>
              <a:rPr lang="en-GB" sz="1600" b="1" dirty="0">
                <a:solidFill>
                  <a:srgbClr val="000000"/>
                </a:solidFill>
                <a:highlight>
                  <a:srgbClr val="E8F2FE"/>
                </a:highlight>
                <a:latin typeface="Courier New" panose="02070309020205020404" pitchFamily="49" charset="0"/>
              </a:rPr>
              <a:t> </a:t>
            </a:r>
            <a:r>
              <a:rPr lang="en-GB" sz="1600" b="1" u="sng" dirty="0" err="1">
                <a:solidFill>
                  <a:srgbClr val="000000"/>
                </a:solidFill>
                <a:highlight>
                  <a:srgbClr val="E8F2FE"/>
                </a:highlight>
                <a:latin typeface="Courier New" panose="02070309020205020404" pitchFamily="49" charset="0"/>
              </a:rPr>
              <a:t>java.util.Scanner</a:t>
            </a:r>
            <a:r>
              <a:rPr lang="en-GB" sz="1600" b="1" u="sng" dirty="0" smtClean="0">
                <a:solidFill>
                  <a:srgbClr val="000000"/>
                </a:solidFill>
                <a:highlight>
                  <a:srgbClr val="E8F2FE"/>
                </a:highlight>
                <a:latin typeface="Courier New" panose="02070309020205020404" pitchFamily="49" charset="0"/>
              </a:rPr>
              <a:t>;</a:t>
            </a:r>
          </a:p>
          <a:p>
            <a:endParaRPr lang="en-GB" sz="1600" b="1" u="sng" dirty="0" smtClean="0">
              <a:solidFill>
                <a:srgbClr val="000000"/>
              </a:solidFill>
              <a:highlight>
                <a:srgbClr val="E8F2FE"/>
              </a:highlight>
              <a:latin typeface="Courier New" panose="02070309020205020404" pitchFamily="49" charset="0"/>
            </a:endParaRPr>
          </a:p>
          <a:p>
            <a:r>
              <a:rPr lang="en-GB" sz="1600" b="1" dirty="0">
                <a:solidFill>
                  <a:srgbClr val="7F0055"/>
                </a:solidFill>
                <a:highlight>
                  <a:srgbClr val="E8F2FE"/>
                </a:highlight>
                <a:latin typeface="Courier New" panose="02070309020205020404" pitchFamily="49" charset="0"/>
              </a:rPr>
              <a:t>public</a:t>
            </a:r>
            <a:r>
              <a:rPr lang="en-GB" sz="1600" b="1" dirty="0">
                <a:solidFill>
                  <a:srgbClr val="000000"/>
                </a:solidFill>
                <a:highlight>
                  <a:srgbClr val="E8F2FE"/>
                </a:highlight>
                <a:latin typeface="Courier New" panose="02070309020205020404" pitchFamily="49" charset="0"/>
              </a:rPr>
              <a:t> </a:t>
            </a:r>
            <a:r>
              <a:rPr lang="en-GB" sz="1600" b="1" dirty="0">
                <a:solidFill>
                  <a:srgbClr val="7F0055"/>
                </a:solidFill>
                <a:highlight>
                  <a:srgbClr val="E8F2FE"/>
                </a:highlight>
                <a:latin typeface="Courier New" panose="02070309020205020404" pitchFamily="49" charset="0"/>
              </a:rPr>
              <a:t>class</a:t>
            </a:r>
            <a:r>
              <a:rPr lang="en-GB" sz="1600" b="1" dirty="0">
                <a:solidFill>
                  <a:srgbClr val="000000"/>
                </a:solidFill>
                <a:highlight>
                  <a:srgbClr val="E8F2FE"/>
                </a:highlight>
                <a:latin typeface="Courier New" panose="02070309020205020404" pitchFamily="49" charset="0"/>
              </a:rPr>
              <a:t> </a:t>
            </a:r>
            <a:r>
              <a:rPr lang="en-GB" sz="1600" b="1" dirty="0" err="1" smtClean="0">
                <a:solidFill>
                  <a:srgbClr val="000000"/>
                </a:solidFill>
                <a:highlight>
                  <a:srgbClr val="D4D4D4"/>
                </a:highlight>
                <a:latin typeface="Courier New" panose="02070309020205020404" pitchFamily="49" charset="0"/>
              </a:rPr>
              <a:t>ScannerTest</a:t>
            </a:r>
            <a:endParaRPr lang="en-GB" sz="1600" b="1" dirty="0" smtClean="0">
              <a:solidFill>
                <a:srgbClr val="000000"/>
              </a:solidFill>
              <a:highlight>
                <a:srgbClr val="D4D4D4"/>
              </a:highlight>
              <a:latin typeface="Courier New" panose="02070309020205020404" pitchFamily="49" charset="0"/>
            </a:endParaRPr>
          </a:p>
          <a:p>
            <a:r>
              <a:rPr lang="en-GB" sz="1600" b="1" dirty="0" smtClean="0">
                <a:solidFill>
                  <a:srgbClr val="000000"/>
                </a:solidFill>
                <a:highlight>
                  <a:srgbClr val="E8F2FE"/>
                </a:highlight>
                <a:latin typeface="Courier New" panose="02070309020205020404" pitchFamily="49" charset="0"/>
              </a:rPr>
              <a:t>{</a:t>
            </a:r>
          </a:p>
          <a:p>
            <a:endParaRPr lang="en-GB" sz="1600" b="1" dirty="0" smtClean="0">
              <a:solidFill>
                <a:srgbClr val="7F0055"/>
              </a:solidFill>
              <a:latin typeface="Courier New" panose="02070309020205020404" pitchFamily="49" charset="0"/>
            </a:endParaRPr>
          </a:p>
          <a:p>
            <a:r>
              <a:rPr lang="en-GB" sz="1600" b="1" dirty="0" smtClean="0">
                <a:solidFill>
                  <a:srgbClr val="7F0055"/>
                </a:solidFill>
                <a:latin typeface="Courier New" panose="02070309020205020404" pitchFamily="49" charset="0"/>
              </a:rPr>
              <a:t>public</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main(String[] </a:t>
            </a:r>
            <a:r>
              <a:rPr lang="en-GB" sz="1600" b="1" dirty="0">
                <a:solidFill>
                  <a:srgbClr val="6A3E3E"/>
                </a:solidFill>
                <a:latin typeface="Courier New" panose="02070309020205020404" pitchFamily="49" charset="0"/>
              </a:rPr>
              <a:t>args</a:t>
            </a:r>
            <a:r>
              <a:rPr lang="en-GB" sz="1600" b="1" dirty="0" smtClean="0">
                <a:solidFill>
                  <a:srgbClr val="000000"/>
                </a:solidFill>
                <a:latin typeface="Courier New" panose="02070309020205020404" pitchFamily="49" charset="0"/>
              </a:rPr>
              <a:t>)</a:t>
            </a:r>
          </a:p>
          <a:p>
            <a:r>
              <a:rPr lang="en-GB" sz="1600" b="1" dirty="0" smtClean="0">
                <a:solidFill>
                  <a:srgbClr val="000000"/>
                </a:solidFill>
                <a:latin typeface="Courier New" panose="02070309020205020404" pitchFamily="49" charset="0"/>
              </a:rPr>
              <a:t>{</a:t>
            </a:r>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Scanner </a:t>
            </a:r>
            <a:r>
              <a:rPr lang="en-GB" sz="1600" b="1" dirty="0">
                <a:solidFill>
                  <a:srgbClr val="6A3E3E"/>
                </a:solidFill>
                <a:latin typeface="Courier New" panose="02070309020205020404" pitchFamily="49" charset="0"/>
              </a:rPr>
              <a:t>s</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Scanner(System.</a:t>
            </a:r>
            <a:r>
              <a:rPr lang="en-GB" sz="1600" b="1" i="1" dirty="0">
                <a:solidFill>
                  <a:srgbClr val="0000C0"/>
                </a:solidFill>
                <a:latin typeface="Courier New" panose="02070309020205020404" pitchFamily="49" charset="0"/>
              </a:rPr>
              <a:t>in</a:t>
            </a:r>
            <a:r>
              <a:rPr lang="en-GB" sz="1600" b="1" i="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2A00FF"/>
                </a:solidFill>
                <a:latin typeface="Courier New" panose="02070309020205020404" pitchFamily="49" charset="0"/>
              </a:rPr>
              <a:t>"What is your name</a:t>
            </a:r>
            <a:r>
              <a:rPr lang="en-GB" sz="1600" b="1" i="1" dirty="0" smtClean="0">
                <a:solidFill>
                  <a:srgbClr val="2A00FF"/>
                </a:solidFill>
                <a:latin typeface="Courier New" panose="02070309020205020404" pitchFamily="49" charset="0"/>
              </a:rPr>
              <a:t>?"</a:t>
            </a:r>
            <a:r>
              <a:rPr lang="en-GB" sz="1600" b="1" i="1" dirty="0" smtClean="0">
                <a:solidFill>
                  <a:srgbClr val="000000"/>
                </a:solidFill>
                <a:latin typeface="Courier New" panose="02070309020205020404" pitchFamily="49" charset="0"/>
              </a:rPr>
              <a:t>);</a:t>
            </a:r>
          </a:p>
          <a:p>
            <a:endParaRPr lang="en-GB" sz="1600" b="1" i="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String </a:t>
            </a:r>
            <a:r>
              <a:rPr lang="en-GB" sz="1600" b="1" dirty="0">
                <a:solidFill>
                  <a:srgbClr val="6A3E3E"/>
                </a:solidFill>
                <a:latin typeface="Courier New" panose="02070309020205020404" pitchFamily="49" charset="0"/>
              </a:rPr>
              <a:t>name</a:t>
            </a:r>
            <a:r>
              <a:rPr lang="en-GB" sz="1600" b="1" dirty="0">
                <a:solidFill>
                  <a:srgbClr val="000000"/>
                </a:solidFill>
                <a:latin typeface="Courier New" panose="02070309020205020404" pitchFamily="49" charset="0"/>
              </a:rPr>
              <a:t> = </a:t>
            </a:r>
            <a:r>
              <a:rPr lang="en-GB" sz="1600" b="1" dirty="0" err="1">
                <a:solidFill>
                  <a:srgbClr val="6A3E3E"/>
                </a:solidFill>
                <a:latin typeface="Courier New" panose="02070309020205020404" pitchFamily="49" charset="0"/>
              </a:rPr>
              <a:t>s</a:t>
            </a:r>
            <a:r>
              <a:rPr lang="en-GB" sz="1600" b="1" dirty="0" err="1">
                <a:solidFill>
                  <a:srgbClr val="000000"/>
                </a:solidFill>
                <a:latin typeface="Courier New" panose="02070309020205020404" pitchFamily="49" charset="0"/>
              </a:rPr>
              <a:t>.nextLine</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2A00FF"/>
                </a:solidFill>
                <a:latin typeface="Courier New" panose="02070309020205020404" pitchFamily="49" charset="0"/>
              </a:rPr>
              <a:t>"What is your age</a:t>
            </a:r>
            <a:r>
              <a:rPr lang="en-GB" sz="1600" b="1" i="1" dirty="0" smtClean="0">
                <a:solidFill>
                  <a:srgbClr val="2A00FF"/>
                </a:solidFill>
                <a:latin typeface="Courier New" panose="02070309020205020404" pitchFamily="49" charset="0"/>
              </a:rPr>
              <a:t>"</a:t>
            </a:r>
            <a:r>
              <a:rPr lang="en-GB" sz="1600" b="1" i="1" dirty="0" smtClean="0">
                <a:solidFill>
                  <a:srgbClr val="000000"/>
                </a:solidFill>
                <a:latin typeface="Courier New" panose="02070309020205020404" pitchFamily="49" charset="0"/>
              </a:rPr>
              <a:t>);</a:t>
            </a:r>
          </a:p>
          <a:p>
            <a:endParaRPr lang="en-GB" sz="1600" b="1" i="1" dirty="0">
              <a:solidFill>
                <a:srgbClr val="000000"/>
              </a:solidFill>
              <a:latin typeface="Courier New" panose="02070309020205020404" pitchFamily="49" charset="0"/>
            </a:endParaRPr>
          </a:p>
          <a:p>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age</a:t>
            </a:r>
            <a:r>
              <a:rPr lang="en-GB" sz="1600" b="1" dirty="0">
                <a:solidFill>
                  <a:srgbClr val="000000"/>
                </a:solidFill>
                <a:latin typeface="Courier New" panose="02070309020205020404" pitchFamily="49" charset="0"/>
              </a:rPr>
              <a:t> = </a:t>
            </a:r>
            <a:r>
              <a:rPr lang="en-GB" sz="1600" b="1" dirty="0" err="1">
                <a:solidFill>
                  <a:srgbClr val="6A3E3E"/>
                </a:solidFill>
                <a:latin typeface="Courier New" panose="02070309020205020404" pitchFamily="49" charset="0"/>
              </a:rPr>
              <a:t>s</a:t>
            </a:r>
            <a:r>
              <a:rPr lang="en-GB" sz="1600" b="1" dirty="0" err="1">
                <a:solidFill>
                  <a:srgbClr val="000000"/>
                </a:solidFill>
                <a:latin typeface="Courier New" panose="02070309020205020404" pitchFamily="49" charset="0"/>
              </a:rPr>
              <a:t>.nextInt</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2A00FF"/>
                </a:solidFill>
                <a:latin typeface="Courier New" panose="02070309020205020404" pitchFamily="49" charset="0"/>
              </a:rPr>
              <a:t>"Hi "</a:t>
            </a:r>
            <a:r>
              <a:rPr lang="en-GB" sz="1600" b="1" i="1" dirty="0">
                <a:solidFill>
                  <a:srgbClr val="000000"/>
                </a:solidFill>
                <a:latin typeface="Courier New" panose="02070309020205020404" pitchFamily="49" charset="0"/>
              </a:rPr>
              <a:t> + </a:t>
            </a:r>
            <a:r>
              <a:rPr lang="en-GB" sz="1600" b="1" i="1" dirty="0">
                <a:solidFill>
                  <a:srgbClr val="6A3E3E"/>
                </a:solidFill>
                <a:latin typeface="Courier New" panose="02070309020205020404" pitchFamily="49" charset="0"/>
              </a:rPr>
              <a:t>name</a:t>
            </a:r>
            <a:r>
              <a:rPr lang="en-GB" sz="1600" b="1" i="1" dirty="0">
                <a:solidFill>
                  <a:srgbClr val="000000"/>
                </a:solidFill>
                <a:latin typeface="Courier New" panose="02070309020205020404" pitchFamily="49" charset="0"/>
              </a:rPr>
              <a:t> + </a:t>
            </a:r>
            <a:r>
              <a:rPr lang="en-GB" sz="1600" b="1" i="1" dirty="0">
                <a:solidFill>
                  <a:srgbClr val="2A00FF"/>
                </a:solidFill>
                <a:latin typeface="Courier New" panose="02070309020205020404" pitchFamily="49" charset="0"/>
              </a:rPr>
              <a:t>", next year you will be"</a:t>
            </a:r>
            <a:r>
              <a:rPr lang="en-GB" sz="1600" b="1" i="1" dirty="0">
                <a:solidFill>
                  <a:srgbClr val="000000"/>
                </a:solidFill>
                <a:latin typeface="Courier New" panose="02070309020205020404" pitchFamily="49" charset="0"/>
              </a:rPr>
              <a:t> + (</a:t>
            </a:r>
            <a:r>
              <a:rPr lang="en-GB" sz="1600" b="1" i="1" dirty="0">
                <a:solidFill>
                  <a:srgbClr val="6A3E3E"/>
                </a:solidFill>
                <a:latin typeface="Courier New" panose="02070309020205020404" pitchFamily="49" charset="0"/>
              </a:rPr>
              <a:t>age</a:t>
            </a:r>
            <a:r>
              <a:rPr lang="en-GB" sz="1600" b="1" i="1" dirty="0">
                <a:solidFill>
                  <a:srgbClr val="000000"/>
                </a:solidFill>
                <a:latin typeface="Courier New" panose="02070309020205020404" pitchFamily="49" charset="0"/>
              </a:rPr>
              <a:t> + 1</a:t>
            </a:r>
            <a:r>
              <a:rPr lang="en-GB" sz="1600" b="1" i="1" dirty="0" smtClean="0">
                <a:solidFill>
                  <a:srgbClr val="000000"/>
                </a:solidFill>
                <a:latin typeface="Courier New" panose="02070309020205020404" pitchFamily="49" charset="0"/>
              </a:rPr>
              <a:t>));</a:t>
            </a:r>
            <a:endParaRPr lang="en-GB" sz="1600" b="1" i="1" dirty="0">
              <a:solidFill>
                <a:srgbClr val="000000"/>
              </a:solidFill>
              <a:latin typeface="Courier New" panose="02070309020205020404" pitchFamily="49" charset="0"/>
            </a:endParaRPr>
          </a:p>
          <a:p>
            <a:r>
              <a:rPr lang="en-GB" sz="1600" b="1" dirty="0" smtClean="0">
                <a:solidFill>
                  <a:srgbClr val="000000"/>
                </a:solidFill>
                <a:latin typeface="Courier New" panose="02070309020205020404" pitchFamily="49" charset="0"/>
              </a:rPr>
              <a:t>}</a:t>
            </a:r>
          </a:p>
          <a:p>
            <a:endParaRPr lang="en-GB" sz="1600" b="1" dirty="0" smtClean="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a:t>
            </a:r>
            <a:endParaRPr lang="en-GB" sz="1600" b="1" dirty="0">
              <a:solidFill>
                <a:srgbClr val="000000"/>
              </a:solidFill>
              <a:latin typeface="Lucida Console" pitchFamily="49" charset="0"/>
            </a:endParaRPr>
          </a:p>
        </p:txBody>
      </p:sp>
    </p:spTree>
    <p:extLst>
      <p:ext uri="{BB962C8B-B14F-4D97-AF65-F5344CB8AC3E}">
        <p14:creationId xmlns:p14="http://schemas.microsoft.com/office/powerpoint/2010/main" val="2963982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57200" indent="-457200"/>
            <a:r>
              <a:rPr lang="en-GB" sz="1800" dirty="0">
                <a:solidFill>
                  <a:schemeClr val="tx1"/>
                </a:solidFill>
              </a:rPr>
              <a:t>The </a:t>
            </a:r>
            <a:r>
              <a:rPr lang="en-GB" sz="1800" b="1" dirty="0">
                <a:solidFill>
                  <a:schemeClr val="tx1"/>
                </a:solidFill>
              </a:rPr>
              <a:t>List</a:t>
            </a:r>
            <a:r>
              <a:rPr lang="en-GB" sz="1800" dirty="0">
                <a:solidFill>
                  <a:schemeClr val="tx1"/>
                </a:solidFill>
              </a:rPr>
              <a:t> interface extends </a:t>
            </a:r>
            <a:r>
              <a:rPr lang="en-GB" sz="1800" b="1" dirty="0">
                <a:solidFill>
                  <a:schemeClr val="tx1"/>
                </a:solidFill>
              </a:rPr>
              <a:t>Collection</a:t>
            </a:r>
            <a:r>
              <a:rPr lang="en-GB" sz="1800" b="1" dirty="0" smtClean="0">
                <a:solidFill>
                  <a:schemeClr val="tx1"/>
                </a:solidFill>
              </a:rPr>
              <a:t>.</a:t>
            </a:r>
          </a:p>
          <a:p>
            <a:pPr marL="457200" indent="-457200"/>
            <a:endParaRPr lang="en-GB" sz="1800" b="1" dirty="0">
              <a:solidFill>
                <a:schemeClr val="tx1"/>
              </a:solidFill>
            </a:endParaRPr>
          </a:p>
          <a:p>
            <a:pPr marL="457200" indent="-457200"/>
            <a:r>
              <a:rPr lang="en-GB" sz="1800" dirty="0">
                <a:solidFill>
                  <a:schemeClr val="tx1"/>
                </a:solidFill>
              </a:rPr>
              <a:t>Precise control over where in the list each element is inserted</a:t>
            </a:r>
            <a:r>
              <a:rPr lang="en-GB" sz="1800" dirty="0" smtClean="0">
                <a:solidFill>
                  <a:schemeClr val="tx1"/>
                </a:solidFill>
              </a:rPr>
              <a:t>.</a:t>
            </a:r>
          </a:p>
          <a:p>
            <a:pPr marL="457200" indent="-457200"/>
            <a:endParaRPr lang="en-GB" sz="1800" dirty="0">
              <a:solidFill>
                <a:schemeClr val="tx1"/>
              </a:solidFill>
            </a:endParaRPr>
          </a:p>
          <a:p>
            <a:pPr marL="457200" indent="-457200"/>
            <a:r>
              <a:rPr lang="en-GB" sz="1800" dirty="0">
                <a:solidFill>
                  <a:schemeClr val="tx1"/>
                </a:solidFill>
              </a:rPr>
              <a:t>User can access elements by their integer index or via searching for elements in the list</a:t>
            </a:r>
            <a:r>
              <a:rPr lang="en-GB" sz="1800" dirty="0" smtClean="0">
                <a:solidFill>
                  <a:schemeClr val="tx1"/>
                </a:solidFill>
              </a:rPr>
              <a:t>.</a:t>
            </a:r>
          </a:p>
          <a:p>
            <a:pPr marL="457200" indent="-457200"/>
            <a:endParaRPr lang="en-GB" sz="1800" dirty="0">
              <a:solidFill>
                <a:schemeClr val="tx1"/>
              </a:solidFill>
            </a:endParaRPr>
          </a:p>
          <a:p>
            <a:pPr marL="457200" indent="-457200"/>
            <a:r>
              <a:rPr lang="en-GB" sz="1800" dirty="0">
                <a:solidFill>
                  <a:schemeClr val="tx1"/>
                </a:solidFill>
              </a:rPr>
              <a:t>Provides a special iterator called </a:t>
            </a:r>
            <a:r>
              <a:rPr lang="en-GB" sz="1800" b="1" dirty="0" err="1" smtClean="0">
                <a:solidFill>
                  <a:schemeClr val="tx1"/>
                </a:solidFill>
              </a:rPr>
              <a:t>ListIterator</a:t>
            </a:r>
            <a:endParaRPr lang="en-GB" sz="1800" b="1" dirty="0" smtClean="0">
              <a:solidFill>
                <a:schemeClr val="tx1"/>
              </a:solidFill>
            </a:endParaRPr>
          </a:p>
          <a:p>
            <a:pPr marL="457200" indent="-457200"/>
            <a:endParaRPr lang="en-GB" sz="1800" b="1" dirty="0">
              <a:solidFill>
                <a:schemeClr val="tx1"/>
              </a:solidFill>
            </a:endParaRPr>
          </a:p>
          <a:p>
            <a:pPr marL="457200" indent="-457200"/>
            <a:r>
              <a:rPr lang="en-GB" sz="1800" dirty="0">
                <a:solidFill>
                  <a:schemeClr val="tx1"/>
                </a:solidFill>
              </a:rPr>
              <a:t>Some </a:t>
            </a:r>
            <a:r>
              <a:rPr lang="en-GB" sz="1800" b="1" dirty="0">
                <a:solidFill>
                  <a:schemeClr val="tx1"/>
                </a:solidFill>
              </a:rPr>
              <a:t>List</a:t>
            </a:r>
            <a:r>
              <a:rPr lang="en-GB" sz="1800" dirty="0">
                <a:solidFill>
                  <a:schemeClr val="tx1"/>
                </a:solidFill>
              </a:rPr>
              <a:t> implementations prohibit null elements, some have restrictions on their type of elements</a:t>
            </a:r>
          </a:p>
          <a:p>
            <a:endParaRPr lang="en-GB" sz="1800" dirty="0">
              <a:solidFill>
                <a:schemeClr val="tx1"/>
              </a:solidFill>
            </a:endParaRPr>
          </a:p>
          <a:p>
            <a:endParaRPr lang="en-GB" sz="1800" dirty="0"/>
          </a:p>
          <a:p>
            <a:endParaRPr lang="en-GB" sz="1800" dirty="0">
              <a:solidFill>
                <a:srgbClr val="00519C"/>
              </a:solidFill>
            </a:endParaRPr>
          </a:p>
        </p:txBody>
      </p:sp>
      <p:sp>
        <p:nvSpPr>
          <p:cNvPr id="4" name="Content Placeholder 3"/>
          <p:cNvSpPr>
            <a:spLocks noGrp="1"/>
          </p:cNvSpPr>
          <p:nvPr>
            <p:ph sz="quarter" idx="16"/>
          </p:nvPr>
        </p:nvSpPr>
        <p:spPr/>
        <p:txBody>
          <a:bodyPr/>
          <a:lstStyle/>
          <a:p>
            <a:r>
              <a:rPr lang="en-GB" sz="1800" b="1" dirty="0" err="1">
                <a:solidFill>
                  <a:schemeClr val="tx1"/>
                </a:solidFill>
              </a:rPr>
              <a:t>LinkedList</a:t>
            </a:r>
            <a:r>
              <a:rPr lang="en-GB" sz="1800" dirty="0">
                <a:solidFill>
                  <a:schemeClr val="tx1"/>
                </a:solidFill>
              </a:rPr>
              <a:t> is another commonly used implementation of </a:t>
            </a:r>
            <a:r>
              <a:rPr lang="en-GB" sz="1800" b="1" dirty="0">
                <a:solidFill>
                  <a:schemeClr val="tx1"/>
                </a:solidFill>
              </a:rPr>
              <a:t>List</a:t>
            </a:r>
            <a:r>
              <a:rPr lang="en-GB" sz="1800" dirty="0">
                <a:solidFill>
                  <a:schemeClr val="tx1"/>
                </a:solidFill>
              </a:rPr>
              <a:t> </a:t>
            </a:r>
          </a:p>
          <a:p>
            <a:endParaRPr lang="en-GB" sz="1800" b="1" dirty="0">
              <a:solidFill>
                <a:schemeClr val="tx1"/>
              </a:solidFill>
            </a:endParaRPr>
          </a:p>
          <a:p>
            <a:r>
              <a:rPr lang="en-GB" sz="1800" b="1" dirty="0" err="1">
                <a:solidFill>
                  <a:schemeClr val="tx1"/>
                </a:solidFill>
              </a:rPr>
              <a:t>ArrayList</a:t>
            </a:r>
            <a:r>
              <a:rPr lang="en-GB" sz="1800" b="1" dirty="0">
                <a:solidFill>
                  <a:schemeClr val="tx1"/>
                </a:solidFill>
              </a:rPr>
              <a:t> – </a:t>
            </a:r>
            <a:r>
              <a:rPr lang="en-GB" sz="1800" dirty="0">
                <a:solidFill>
                  <a:schemeClr val="tx1"/>
                </a:solidFill>
              </a:rPr>
              <a:t>Index based system</a:t>
            </a:r>
          </a:p>
          <a:p>
            <a:r>
              <a:rPr lang="en-GB" sz="1800" b="1" dirty="0">
                <a:solidFill>
                  <a:schemeClr val="tx1"/>
                </a:solidFill>
              </a:rPr>
              <a:t>Linked list – </a:t>
            </a:r>
            <a:r>
              <a:rPr lang="en-GB" sz="1800" dirty="0">
                <a:solidFill>
                  <a:schemeClr val="tx1"/>
                </a:solidFill>
              </a:rPr>
              <a:t>Doubly Linked list system</a:t>
            </a:r>
          </a:p>
          <a:p>
            <a:endParaRPr lang="en-GB" sz="1800" dirty="0">
              <a:solidFill>
                <a:schemeClr val="tx1"/>
              </a:solidFill>
            </a:endParaRPr>
          </a:p>
          <a:p>
            <a:r>
              <a:rPr lang="en-GB" sz="1800" dirty="0">
                <a:solidFill>
                  <a:schemeClr val="tx1"/>
                </a:solidFill>
              </a:rPr>
              <a:t>Because of these systems they implement they have their own strengths.</a:t>
            </a:r>
          </a:p>
          <a:p>
            <a:endParaRPr lang="en-GB" sz="1800" dirty="0">
              <a:solidFill>
                <a:schemeClr val="tx1"/>
              </a:solidFill>
            </a:endParaRPr>
          </a:p>
          <a:p>
            <a:r>
              <a:rPr lang="en-GB" sz="1800" b="1" dirty="0" err="1">
                <a:solidFill>
                  <a:schemeClr val="tx1"/>
                </a:solidFill>
              </a:rPr>
              <a:t>ArrayList</a:t>
            </a:r>
            <a:r>
              <a:rPr lang="en-GB" sz="1800" b="1" dirty="0">
                <a:solidFill>
                  <a:schemeClr val="tx1"/>
                </a:solidFill>
              </a:rPr>
              <a:t> – </a:t>
            </a:r>
            <a:r>
              <a:rPr lang="en-GB" sz="1800" dirty="0">
                <a:solidFill>
                  <a:schemeClr val="tx1"/>
                </a:solidFill>
              </a:rPr>
              <a:t>Faster searching/Lower overhead</a:t>
            </a:r>
          </a:p>
          <a:p>
            <a:r>
              <a:rPr lang="en-GB" sz="1800" b="1" dirty="0">
                <a:solidFill>
                  <a:schemeClr val="tx1"/>
                </a:solidFill>
              </a:rPr>
              <a:t>Linked list – </a:t>
            </a:r>
            <a:r>
              <a:rPr lang="en-GB" sz="1800" dirty="0">
                <a:solidFill>
                  <a:schemeClr val="tx1"/>
                </a:solidFill>
              </a:rPr>
              <a:t>Faster deletion/Insertion</a:t>
            </a:r>
            <a:endParaRPr lang="en-GB" sz="1800" b="1" dirty="0">
              <a:solidFill>
                <a:schemeClr val="tx1"/>
              </a:solidFill>
            </a:endParaRPr>
          </a:p>
          <a:p>
            <a:endParaRPr lang="en-GB" sz="1800" b="1" dirty="0">
              <a:solidFill>
                <a:schemeClr val="tx1"/>
              </a:solidFill>
            </a:endParaRPr>
          </a:p>
          <a:p>
            <a:endParaRPr lang="en-GB" sz="1800" dirty="0">
              <a:solidFill>
                <a:schemeClr val="tx1"/>
              </a:solidFill>
            </a:endParaRPr>
          </a:p>
          <a:p>
            <a:endParaRPr lang="en-GB" sz="1800" dirty="0">
              <a:solidFill>
                <a:schemeClr val="tx1"/>
              </a:solidFill>
            </a:endParaRPr>
          </a:p>
        </p:txBody>
      </p:sp>
      <p:sp>
        <p:nvSpPr>
          <p:cNvPr id="3" name="Title 2"/>
          <p:cNvSpPr>
            <a:spLocks noGrp="1"/>
          </p:cNvSpPr>
          <p:nvPr>
            <p:ph type="title"/>
          </p:nvPr>
        </p:nvSpPr>
        <p:spPr/>
        <p:txBody>
          <a:bodyPr>
            <a:normAutofit fontScale="90000"/>
          </a:bodyPr>
          <a:lstStyle/>
          <a:p>
            <a:r>
              <a:rPr lang="en-GB" dirty="0" smtClean="0"/>
              <a:t>List Implementations</a:t>
            </a:r>
            <a:endParaRPr lang="en-GB" dirty="0"/>
          </a:p>
        </p:txBody>
      </p:sp>
    </p:spTree>
    <p:extLst>
      <p:ext uri="{BB962C8B-B14F-4D97-AF65-F5344CB8AC3E}">
        <p14:creationId xmlns:p14="http://schemas.microsoft.com/office/powerpoint/2010/main" val="22552179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dirty="0"/>
              <a:t>The arrays shown previously have been primitive arrays.</a:t>
            </a:r>
          </a:p>
          <a:p>
            <a:endParaRPr lang="en-GB" sz="1800" dirty="0"/>
          </a:p>
          <a:p>
            <a:r>
              <a:rPr lang="en-GB" sz="1800" dirty="0"/>
              <a:t>Seeing as Java is an Object orientated language you will most likely need arrays that can store Objects.</a:t>
            </a:r>
          </a:p>
          <a:p>
            <a:endParaRPr lang="en-GB" sz="1800" dirty="0"/>
          </a:p>
          <a:p>
            <a:endParaRPr lang="en-GB" sz="1800" dirty="0">
              <a:solidFill>
                <a:srgbClr val="000000"/>
              </a:solidFill>
              <a:latin typeface="Courier New" panose="02070309020205020404" pitchFamily="49" charset="0"/>
            </a:endParaRPr>
          </a:p>
        </p:txBody>
      </p:sp>
      <p:sp>
        <p:nvSpPr>
          <p:cNvPr id="3" name="Content Placeholder 2"/>
          <p:cNvSpPr>
            <a:spLocks noGrp="1"/>
          </p:cNvSpPr>
          <p:nvPr>
            <p:ph sz="quarter" idx="16"/>
          </p:nvPr>
        </p:nvSpPr>
        <p:spPr/>
        <p:txBody>
          <a:bodyPr/>
          <a:lstStyle/>
          <a:p>
            <a:r>
              <a:rPr lang="en-GB" sz="2000" dirty="0"/>
              <a:t>The most common array you will use will be the </a:t>
            </a:r>
            <a:r>
              <a:rPr lang="en-GB" sz="2000" dirty="0" err="1"/>
              <a:t>ArrayList</a:t>
            </a:r>
            <a:r>
              <a:rPr lang="en-GB" sz="2000" dirty="0"/>
              <a:t>:</a:t>
            </a:r>
          </a:p>
          <a:p>
            <a:endParaRPr lang="en-GB" sz="2000" dirty="0">
              <a:latin typeface="Courier New" panose="02070309020205020404" pitchFamily="49" charset="0"/>
            </a:endParaRPr>
          </a:p>
          <a:p>
            <a:pPr marL="0" indent="0">
              <a:buNone/>
            </a:pPr>
            <a:r>
              <a:rPr lang="en-GB" sz="2000" dirty="0" err="1">
                <a:solidFill>
                  <a:srgbClr val="000000"/>
                </a:solidFill>
                <a:latin typeface="Courier New" panose="02070309020205020404" pitchFamily="49" charset="0"/>
              </a:rPr>
              <a:t>ArrayList</a:t>
            </a:r>
            <a:r>
              <a:rPr lang="en-GB" sz="2000" dirty="0">
                <a:solidFill>
                  <a:srgbClr val="000000"/>
                </a:solidFill>
                <a:latin typeface="Courier New" panose="02070309020205020404" pitchFamily="49" charset="0"/>
              </a:rPr>
              <a:t>&lt;Object&gt; </a:t>
            </a:r>
            <a:r>
              <a:rPr lang="en-GB" sz="2000" dirty="0">
                <a:solidFill>
                  <a:srgbClr val="6A3E3E"/>
                </a:solidFill>
                <a:latin typeface="Courier New" panose="02070309020205020404" pitchFamily="49" charset="0"/>
              </a:rPr>
              <a:t>objects</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t>
            </a:r>
            <a:r>
              <a:rPr lang="en-GB" sz="2000" dirty="0" err="1">
                <a:solidFill>
                  <a:srgbClr val="000000"/>
                </a:solidFill>
                <a:latin typeface="Courier New" panose="02070309020205020404" pitchFamily="49" charset="0"/>
              </a:rPr>
              <a:t>ArrayList</a:t>
            </a:r>
            <a:r>
              <a:rPr lang="en-GB" sz="2000" dirty="0">
                <a:solidFill>
                  <a:srgbClr val="000000"/>
                </a:solidFill>
                <a:latin typeface="Courier New" panose="02070309020205020404" pitchFamily="49" charset="0"/>
              </a:rPr>
              <a:t>&lt;&gt;();</a:t>
            </a:r>
          </a:p>
          <a:p>
            <a:endParaRPr lang="en-GB" dirty="0" smtClean="0"/>
          </a:p>
          <a:p>
            <a:r>
              <a:rPr lang="en-GB" dirty="0"/>
              <a:t>There are many other types of array such as the Map, Set &amp; List which are each tailored to different scenarios.</a:t>
            </a:r>
          </a:p>
          <a:p>
            <a:endParaRPr lang="en-GB" dirty="0"/>
          </a:p>
        </p:txBody>
      </p:sp>
      <p:sp>
        <p:nvSpPr>
          <p:cNvPr id="4" name="Title 3"/>
          <p:cNvSpPr>
            <a:spLocks noGrp="1"/>
          </p:cNvSpPr>
          <p:nvPr>
            <p:ph type="title"/>
          </p:nvPr>
        </p:nvSpPr>
        <p:spPr/>
        <p:txBody>
          <a:bodyPr>
            <a:normAutofit fontScale="90000"/>
          </a:bodyPr>
          <a:lstStyle/>
          <a:p>
            <a:r>
              <a:rPr lang="en-GB" dirty="0" smtClean="0"/>
              <a:t>List Implementations</a:t>
            </a:r>
            <a:endParaRPr lang="en-GB" dirty="0"/>
          </a:p>
        </p:txBody>
      </p:sp>
    </p:spTree>
    <p:extLst>
      <p:ext uri="{BB962C8B-B14F-4D97-AF65-F5344CB8AC3E}">
        <p14:creationId xmlns:p14="http://schemas.microsoft.com/office/powerpoint/2010/main" val="9677570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Before we learn to write code in a new language, we should think about </a:t>
            </a:r>
            <a:r>
              <a:rPr lang="en-GB" b="1" dirty="0" smtClean="0"/>
              <a:t>how </a:t>
            </a:r>
            <a:r>
              <a:rPr lang="en-GB" dirty="0" smtClean="0"/>
              <a:t>we should write that code.</a:t>
            </a:r>
          </a:p>
          <a:p>
            <a:r>
              <a:rPr lang="en-GB" dirty="0" smtClean="0"/>
              <a:t>Best Practices encompasses many topics and can be quite daunting if you are new to Java.</a:t>
            </a:r>
          </a:p>
          <a:p>
            <a:r>
              <a:rPr lang="en-GB" dirty="0" smtClean="0"/>
              <a:t>However take a glance at the document so you are aware of some of the Best Practices you will need to follow in the future.</a:t>
            </a:r>
            <a:endParaRPr lang="en-GB" dirty="0"/>
          </a:p>
        </p:txBody>
      </p:sp>
      <p:sp>
        <p:nvSpPr>
          <p:cNvPr id="3" name="Content Placeholder 2"/>
          <p:cNvSpPr>
            <a:spLocks noGrp="1"/>
          </p:cNvSpPr>
          <p:nvPr>
            <p:ph sz="quarter" idx="16"/>
          </p:nvPr>
        </p:nvSpPr>
        <p:spPr>
          <a:xfrm>
            <a:off x="6228702" y="1929600"/>
            <a:ext cx="5580000" cy="4546800"/>
          </a:xfrm>
        </p:spPr>
        <p:txBody>
          <a:bodyPr/>
          <a:lstStyle/>
          <a:p>
            <a:pPr marL="0" indent="0">
              <a:buNone/>
            </a:pPr>
            <a:r>
              <a:rPr lang="en-GB" dirty="0">
                <a:hlinkClick r:id="rId3"/>
              </a:rPr>
              <a:t>https://gist.github.com/Matt25969/15d71670cf9d7b717abcc66177714fe6</a:t>
            </a:r>
            <a:endParaRPr lang="en-GB" dirty="0"/>
          </a:p>
        </p:txBody>
      </p:sp>
      <p:sp>
        <p:nvSpPr>
          <p:cNvPr id="4" name="Title 3"/>
          <p:cNvSpPr>
            <a:spLocks noGrp="1"/>
          </p:cNvSpPr>
          <p:nvPr>
            <p:ph type="title"/>
          </p:nvPr>
        </p:nvSpPr>
        <p:spPr/>
        <p:txBody>
          <a:bodyPr>
            <a:normAutofit fontScale="90000"/>
          </a:bodyPr>
          <a:lstStyle/>
          <a:p>
            <a:r>
              <a:rPr lang="en-GB" dirty="0" smtClean="0"/>
              <a:t>Best Practices</a:t>
            </a:r>
            <a:endParaRPr lang="en-GB" dirty="0"/>
          </a:p>
        </p:txBody>
      </p:sp>
    </p:spTree>
    <p:extLst>
      <p:ext uri="{BB962C8B-B14F-4D97-AF65-F5344CB8AC3E}">
        <p14:creationId xmlns:p14="http://schemas.microsoft.com/office/powerpoint/2010/main" val="2485158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Streams</a:t>
            </a:r>
            <a:endParaRPr lang="en-GB" dirty="0"/>
          </a:p>
        </p:txBody>
      </p:sp>
    </p:spTree>
    <p:extLst>
      <p:ext uri="{BB962C8B-B14F-4D97-AF65-F5344CB8AC3E}">
        <p14:creationId xmlns:p14="http://schemas.microsoft.com/office/powerpoint/2010/main" val="889592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44037" y="2965091"/>
            <a:ext cx="9032377" cy="3055688"/>
          </a:xfrm>
          <a:prstGeom prst="rect">
            <a:avLst/>
          </a:prstGeom>
        </p:spPr>
      </p:pic>
      <p:sp>
        <p:nvSpPr>
          <p:cNvPr id="3" name="Title 2"/>
          <p:cNvSpPr>
            <a:spLocks noGrp="1"/>
          </p:cNvSpPr>
          <p:nvPr>
            <p:ph type="title"/>
          </p:nvPr>
        </p:nvSpPr>
        <p:spPr/>
        <p:txBody>
          <a:bodyPr>
            <a:normAutofit fontScale="90000"/>
          </a:bodyPr>
          <a:lstStyle/>
          <a:p>
            <a:r>
              <a:rPr lang="en-GB" dirty="0" smtClean="0"/>
              <a:t>Examples</a:t>
            </a:r>
            <a:endParaRPr lang="en-GB" dirty="0"/>
          </a:p>
        </p:txBody>
      </p:sp>
      <p:sp>
        <p:nvSpPr>
          <p:cNvPr id="14" name="TextBox 13"/>
          <p:cNvSpPr txBox="1"/>
          <p:nvPr/>
        </p:nvSpPr>
        <p:spPr>
          <a:xfrm>
            <a:off x="787266" y="2123778"/>
            <a:ext cx="2174331" cy="369332"/>
          </a:xfrm>
          <a:prstGeom prst="rect">
            <a:avLst/>
          </a:prstGeom>
          <a:noFill/>
        </p:spPr>
        <p:txBody>
          <a:bodyPr wrap="square" rtlCol="0">
            <a:spAutoFit/>
          </a:bodyPr>
          <a:lstStyle/>
          <a:p>
            <a:r>
              <a:rPr lang="en-GB" b="1" dirty="0" smtClean="0"/>
              <a:t>Access Modifier</a:t>
            </a:r>
            <a:endParaRPr lang="en-GB" b="1" dirty="0"/>
          </a:p>
        </p:txBody>
      </p:sp>
      <p:sp>
        <p:nvSpPr>
          <p:cNvPr id="15" name="TextBox 14"/>
          <p:cNvSpPr txBox="1"/>
          <p:nvPr/>
        </p:nvSpPr>
        <p:spPr>
          <a:xfrm>
            <a:off x="4247626" y="2010434"/>
            <a:ext cx="2174331" cy="369332"/>
          </a:xfrm>
          <a:prstGeom prst="rect">
            <a:avLst/>
          </a:prstGeom>
          <a:noFill/>
        </p:spPr>
        <p:txBody>
          <a:bodyPr wrap="square" rtlCol="0">
            <a:spAutoFit/>
          </a:bodyPr>
          <a:lstStyle/>
          <a:p>
            <a:r>
              <a:rPr lang="en-GB" b="1" dirty="0" smtClean="0"/>
              <a:t>Return Type</a:t>
            </a:r>
            <a:endParaRPr lang="en-GB" b="1" dirty="0"/>
          </a:p>
        </p:txBody>
      </p:sp>
      <p:sp>
        <p:nvSpPr>
          <p:cNvPr id="16" name="TextBox 15"/>
          <p:cNvSpPr txBox="1"/>
          <p:nvPr/>
        </p:nvSpPr>
        <p:spPr>
          <a:xfrm>
            <a:off x="7049201" y="1993003"/>
            <a:ext cx="2174331" cy="369332"/>
          </a:xfrm>
          <a:prstGeom prst="rect">
            <a:avLst/>
          </a:prstGeom>
          <a:noFill/>
        </p:spPr>
        <p:txBody>
          <a:bodyPr wrap="square" rtlCol="0">
            <a:spAutoFit/>
          </a:bodyPr>
          <a:lstStyle/>
          <a:p>
            <a:r>
              <a:rPr lang="en-GB" b="1" dirty="0" smtClean="0"/>
              <a:t>Method Name</a:t>
            </a:r>
            <a:endParaRPr lang="en-GB" b="1" dirty="0"/>
          </a:p>
        </p:txBody>
      </p:sp>
      <p:sp>
        <p:nvSpPr>
          <p:cNvPr id="17" name="TextBox 16"/>
          <p:cNvSpPr txBox="1"/>
          <p:nvPr/>
        </p:nvSpPr>
        <p:spPr>
          <a:xfrm>
            <a:off x="-17907" y="4030633"/>
            <a:ext cx="2174331" cy="369332"/>
          </a:xfrm>
          <a:prstGeom prst="rect">
            <a:avLst/>
          </a:prstGeom>
          <a:noFill/>
        </p:spPr>
        <p:txBody>
          <a:bodyPr wrap="square" rtlCol="0">
            <a:spAutoFit/>
          </a:bodyPr>
          <a:lstStyle/>
          <a:p>
            <a:r>
              <a:rPr lang="en-GB" b="1" dirty="0" smtClean="0"/>
              <a:t>Variable Type</a:t>
            </a:r>
            <a:endParaRPr lang="en-GB" b="1" dirty="0"/>
          </a:p>
        </p:txBody>
      </p:sp>
      <p:sp>
        <p:nvSpPr>
          <p:cNvPr id="18" name="TextBox 17"/>
          <p:cNvSpPr txBox="1"/>
          <p:nvPr/>
        </p:nvSpPr>
        <p:spPr>
          <a:xfrm>
            <a:off x="10426434" y="2944994"/>
            <a:ext cx="2174331" cy="369332"/>
          </a:xfrm>
          <a:prstGeom prst="rect">
            <a:avLst/>
          </a:prstGeom>
          <a:noFill/>
        </p:spPr>
        <p:txBody>
          <a:bodyPr wrap="square" rtlCol="0">
            <a:spAutoFit/>
          </a:bodyPr>
          <a:lstStyle/>
          <a:p>
            <a:r>
              <a:rPr lang="en-GB" b="1" dirty="0" smtClean="0"/>
              <a:t>Variable Name</a:t>
            </a:r>
            <a:endParaRPr lang="en-GB" b="1" dirty="0"/>
          </a:p>
        </p:txBody>
      </p:sp>
      <p:sp>
        <p:nvSpPr>
          <p:cNvPr id="19" name="TextBox 18"/>
          <p:cNvSpPr txBox="1"/>
          <p:nvPr/>
        </p:nvSpPr>
        <p:spPr>
          <a:xfrm>
            <a:off x="6770163" y="6040877"/>
            <a:ext cx="2858754" cy="369332"/>
          </a:xfrm>
          <a:prstGeom prst="rect">
            <a:avLst/>
          </a:prstGeom>
          <a:noFill/>
        </p:spPr>
        <p:txBody>
          <a:bodyPr wrap="square" rtlCol="0">
            <a:spAutoFit/>
          </a:bodyPr>
          <a:lstStyle/>
          <a:p>
            <a:r>
              <a:rPr lang="en-GB" b="1" dirty="0" smtClean="0"/>
              <a:t>Assignment operator</a:t>
            </a:r>
            <a:endParaRPr lang="en-GB" b="1" dirty="0"/>
          </a:p>
        </p:txBody>
      </p:sp>
      <p:sp>
        <p:nvSpPr>
          <p:cNvPr id="20" name="TextBox 19"/>
          <p:cNvSpPr txBox="1"/>
          <p:nvPr/>
        </p:nvSpPr>
        <p:spPr>
          <a:xfrm>
            <a:off x="9544323" y="6068263"/>
            <a:ext cx="2174331" cy="369332"/>
          </a:xfrm>
          <a:prstGeom prst="rect">
            <a:avLst/>
          </a:prstGeom>
          <a:noFill/>
        </p:spPr>
        <p:txBody>
          <a:bodyPr wrap="square" rtlCol="0">
            <a:spAutoFit/>
          </a:bodyPr>
          <a:lstStyle/>
          <a:p>
            <a:r>
              <a:rPr lang="en-GB" b="1" dirty="0" smtClean="0"/>
              <a:t>Value</a:t>
            </a:r>
            <a:endParaRPr lang="en-GB" b="1" dirty="0"/>
          </a:p>
        </p:txBody>
      </p:sp>
      <p:cxnSp>
        <p:nvCxnSpPr>
          <p:cNvPr id="22" name="Straight Arrow Connector 21"/>
          <p:cNvCxnSpPr/>
          <p:nvPr/>
        </p:nvCxnSpPr>
        <p:spPr>
          <a:xfrm flipH="1">
            <a:off x="7049201" y="3128302"/>
            <a:ext cx="3377234" cy="9940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flipH="1" flipV="1">
            <a:off x="8412733" y="4666551"/>
            <a:ext cx="1216185" cy="14283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0546088" y="4123603"/>
            <a:ext cx="2174331" cy="369332"/>
          </a:xfrm>
          <a:prstGeom prst="rect">
            <a:avLst/>
          </a:prstGeom>
          <a:noFill/>
        </p:spPr>
        <p:txBody>
          <a:bodyPr wrap="square" rtlCol="0">
            <a:spAutoFit/>
          </a:bodyPr>
          <a:lstStyle/>
          <a:p>
            <a:r>
              <a:rPr lang="en-GB" b="1" dirty="0" smtClean="0"/>
              <a:t>End of statement </a:t>
            </a:r>
            <a:endParaRPr lang="en-GB" b="1" dirty="0"/>
          </a:p>
        </p:txBody>
      </p:sp>
      <p:cxnSp>
        <p:nvCxnSpPr>
          <p:cNvPr id="30" name="Straight Arrow Connector 29"/>
          <p:cNvCxnSpPr>
            <a:stCxn id="28" idx="1"/>
          </p:cNvCxnSpPr>
          <p:nvPr/>
        </p:nvCxnSpPr>
        <p:spPr>
          <a:xfrm flipH="1">
            <a:off x="8882641" y="4308269"/>
            <a:ext cx="1663447" cy="16192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a:stCxn id="19" idx="0"/>
          </p:cNvCxnSpPr>
          <p:nvPr/>
        </p:nvCxnSpPr>
        <p:spPr>
          <a:xfrm flipH="1" flipV="1">
            <a:off x="7850816" y="4666551"/>
            <a:ext cx="348724" cy="13743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p:cNvCxnSpPr/>
          <p:nvPr/>
        </p:nvCxnSpPr>
        <p:spPr>
          <a:xfrm>
            <a:off x="1662545" y="4215299"/>
            <a:ext cx="997528" cy="1714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p:cNvCxnSpPr/>
          <p:nvPr/>
        </p:nvCxnSpPr>
        <p:spPr>
          <a:xfrm>
            <a:off x="2277687" y="2493110"/>
            <a:ext cx="382386" cy="45188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6" name="Straight Arrow Connector 45"/>
          <p:cNvCxnSpPr/>
          <p:nvPr/>
        </p:nvCxnSpPr>
        <p:spPr>
          <a:xfrm>
            <a:off x="4854633" y="2375349"/>
            <a:ext cx="122367" cy="5696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Straight Arrow Connector 48"/>
          <p:cNvCxnSpPr/>
          <p:nvPr/>
        </p:nvCxnSpPr>
        <p:spPr>
          <a:xfrm flipH="1">
            <a:off x="7597833" y="2389721"/>
            <a:ext cx="182880" cy="5552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27948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Streams</a:t>
            </a:r>
            <a:endParaRPr lang="en-GB" dirty="0"/>
          </a:p>
        </p:txBody>
      </p:sp>
      <p:sp>
        <p:nvSpPr>
          <p:cNvPr id="3" name="Content Placeholder 2"/>
          <p:cNvSpPr>
            <a:spLocks noGrp="1"/>
          </p:cNvSpPr>
          <p:nvPr>
            <p:ph idx="1"/>
          </p:nvPr>
        </p:nvSpPr>
        <p:spPr/>
        <p:txBody>
          <a:bodyPr/>
          <a:lstStyle/>
          <a:p>
            <a:r>
              <a:rPr lang="en-GB" dirty="0" smtClean="0"/>
              <a:t>They may sound similar to input and output streams but they are </a:t>
            </a:r>
            <a:r>
              <a:rPr lang="en-GB" b="1" dirty="0" smtClean="0"/>
              <a:t>different</a:t>
            </a:r>
            <a:r>
              <a:rPr lang="en-GB" dirty="0" smtClean="0"/>
              <a:t>.</a:t>
            </a:r>
          </a:p>
          <a:p>
            <a:r>
              <a:rPr lang="en-GB" dirty="0" smtClean="0"/>
              <a:t>A Stream is an abstraction, it is not a place where we can store information.</a:t>
            </a:r>
          </a:p>
          <a:p>
            <a:r>
              <a:rPr lang="en-GB" dirty="0" smtClean="0"/>
              <a:t>It does not hold data, but it can manipulate it.</a:t>
            </a:r>
          </a:p>
          <a:p>
            <a:r>
              <a:rPr lang="en-GB" dirty="0" smtClean="0"/>
              <a:t>Streams have effectively replaced for each loops in Java 8.</a:t>
            </a:r>
          </a:p>
          <a:p>
            <a:endParaRPr lang="en-GB" dirty="0" smtClean="0"/>
          </a:p>
          <a:p>
            <a:endParaRPr lang="en-GB" dirty="0" smtClean="0"/>
          </a:p>
          <a:p>
            <a:endParaRPr lang="en-GB" dirty="0"/>
          </a:p>
        </p:txBody>
      </p:sp>
    </p:spTree>
    <p:extLst>
      <p:ext uri="{BB962C8B-B14F-4D97-AF65-F5344CB8AC3E}">
        <p14:creationId xmlns:p14="http://schemas.microsoft.com/office/powerpoint/2010/main" val="42681230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Streams</a:t>
            </a:r>
            <a:endParaRPr lang="en-GB" dirty="0"/>
          </a:p>
        </p:txBody>
      </p:sp>
      <p:sp>
        <p:nvSpPr>
          <p:cNvPr id="3" name="Content Placeholder 2"/>
          <p:cNvSpPr>
            <a:spLocks noGrp="1"/>
          </p:cNvSpPr>
          <p:nvPr>
            <p:ph idx="1"/>
          </p:nvPr>
        </p:nvSpPr>
        <p:spPr/>
        <p:txBody>
          <a:bodyPr/>
          <a:lstStyle/>
          <a:p>
            <a:r>
              <a:rPr lang="en-GB" dirty="0" smtClean="0"/>
              <a:t>A Stream represents a </a:t>
            </a:r>
            <a:r>
              <a:rPr lang="en-GB" b="1" dirty="0" smtClean="0"/>
              <a:t>pipeline</a:t>
            </a:r>
            <a:r>
              <a:rPr lang="en-GB" dirty="0" smtClean="0"/>
              <a:t> through which the data will flow and also the functions that will operate on the data.</a:t>
            </a:r>
          </a:p>
          <a:p>
            <a:r>
              <a:rPr lang="en-GB" dirty="0" smtClean="0"/>
              <a:t>We can ‘raise’ a collection to a stream by calling the .stream() method on a collection.</a:t>
            </a:r>
          </a:p>
          <a:p>
            <a:r>
              <a:rPr lang="en-GB" dirty="0" smtClean="0"/>
              <a:t>Once we have done this we can call functions that will interact with the stream.</a:t>
            </a:r>
          </a:p>
          <a:p>
            <a:r>
              <a:rPr lang="en-GB" dirty="0" smtClean="0"/>
              <a:t>This will look like multiple methods being chained together.</a:t>
            </a:r>
            <a:endParaRPr lang="en-GB" dirty="0"/>
          </a:p>
        </p:txBody>
      </p:sp>
    </p:spTree>
    <p:extLst>
      <p:ext uri="{BB962C8B-B14F-4D97-AF65-F5344CB8AC3E}">
        <p14:creationId xmlns:p14="http://schemas.microsoft.com/office/powerpoint/2010/main" val="5076068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Some Fundamental functions</a:t>
            </a:r>
            <a:endParaRPr lang="en-GB" dirty="0"/>
          </a:p>
        </p:txBody>
      </p:sp>
      <p:sp>
        <p:nvSpPr>
          <p:cNvPr id="3" name="Content Placeholder 2"/>
          <p:cNvSpPr>
            <a:spLocks noGrp="1"/>
          </p:cNvSpPr>
          <p:nvPr>
            <p:ph idx="1"/>
          </p:nvPr>
        </p:nvSpPr>
        <p:spPr/>
        <p:txBody>
          <a:bodyPr/>
          <a:lstStyle/>
          <a:p>
            <a:r>
              <a:rPr lang="en-GB" b="1" u="sng" dirty="0">
                <a:hlinkClick r:id="rId2"/>
              </a:rPr>
              <a:t>Filter</a:t>
            </a:r>
            <a:r>
              <a:rPr lang="en-GB" dirty="0"/>
              <a:t> returns a new stream that contains </a:t>
            </a:r>
            <a:r>
              <a:rPr lang="en-GB" b="1" dirty="0"/>
              <a:t>some</a:t>
            </a:r>
            <a:r>
              <a:rPr lang="en-GB" dirty="0"/>
              <a:t> of the elements of the original</a:t>
            </a:r>
            <a:r>
              <a:rPr lang="en-GB" dirty="0" smtClean="0"/>
              <a:t>.</a:t>
            </a:r>
          </a:p>
          <a:p>
            <a:r>
              <a:rPr lang="en-GB" dirty="0" smtClean="0"/>
              <a:t>It computes which elements should be included, think checking a condition.</a:t>
            </a:r>
          </a:p>
          <a:p>
            <a:r>
              <a:rPr lang="en-GB" dirty="0" smtClean="0"/>
              <a:t>In </a:t>
            </a:r>
            <a:r>
              <a:rPr lang="en-GB" dirty="0"/>
              <a:t>the functional style we don’t bother with </a:t>
            </a:r>
            <a:r>
              <a:rPr lang="en-GB" i="1" dirty="0"/>
              <a:t>ifs</a:t>
            </a:r>
            <a:r>
              <a:rPr lang="en-GB" dirty="0"/>
              <a:t>, we filter the stream and work only on the values we require.</a:t>
            </a:r>
          </a:p>
          <a:p>
            <a:endParaRPr lang="en-GB" dirty="0"/>
          </a:p>
        </p:txBody>
      </p:sp>
    </p:spTree>
    <p:extLst>
      <p:ext uri="{BB962C8B-B14F-4D97-AF65-F5344CB8AC3E}">
        <p14:creationId xmlns:p14="http://schemas.microsoft.com/office/powerpoint/2010/main" val="19381847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Some Fundamental functions</a:t>
            </a:r>
            <a:endParaRPr lang="en-GB" dirty="0"/>
          </a:p>
        </p:txBody>
      </p:sp>
      <p:sp>
        <p:nvSpPr>
          <p:cNvPr id="3" name="Content Placeholder 2"/>
          <p:cNvSpPr>
            <a:spLocks noGrp="1"/>
          </p:cNvSpPr>
          <p:nvPr>
            <p:ph idx="1"/>
          </p:nvPr>
        </p:nvSpPr>
        <p:spPr/>
        <p:txBody>
          <a:bodyPr/>
          <a:lstStyle/>
          <a:p>
            <a:r>
              <a:rPr lang="en-GB" b="1" u="sng" dirty="0">
                <a:hlinkClick r:id="rId2"/>
              </a:rPr>
              <a:t>Map</a:t>
            </a:r>
            <a:r>
              <a:rPr lang="en-GB" dirty="0"/>
              <a:t> transforms the stream elements into something else, it accepts a function to apply to each and every element of the stream and returns a stream of the values the parameter function produced. </a:t>
            </a:r>
            <a:endParaRPr lang="en-GB" dirty="0" smtClean="0"/>
          </a:p>
          <a:p>
            <a:r>
              <a:rPr lang="en-GB" dirty="0" smtClean="0"/>
              <a:t>This </a:t>
            </a:r>
            <a:r>
              <a:rPr lang="en-GB" dirty="0"/>
              <a:t>is the bread and butter of the streams API, map allows you to perform a computation on the data inside a stream</a:t>
            </a:r>
            <a:r>
              <a:rPr lang="en-GB" dirty="0" smtClean="0"/>
              <a:t>.</a:t>
            </a:r>
          </a:p>
          <a:p>
            <a:r>
              <a:rPr lang="en-GB" b="1" u="sng" dirty="0" err="1" smtClean="0"/>
              <a:t>FlatMap</a:t>
            </a:r>
            <a:r>
              <a:rPr lang="en-GB" b="1" u="sng" dirty="0"/>
              <a:t> </a:t>
            </a:r>
            <a:r>
              <a:rPr lang="en-GB" dirty="0" smtClean="0"/>
              <a:t>can work with other collections, for example if I am working through a stream of String[ ] then I will need to use </a:t>
            </a:r>
            <a:r>
              <a:rPr lang="en-GB" dirty="0" err="1" smtClean="0"/>
              <a:t>flatmap</a:t>
            </a:r>
            <a:r>
              <a:rPr lang="en-GB" dirty="0" smtClean="0"/>
              <a:t> to get the information from each of the String [ ].</a:t>
            </a:r>
            <a:endParaRPr lang="en-GB" b="1" u="sng" dirty="0"/>
          </a:p>
          <a:p>
            <a:endParaRPr lang="en-GB" dirty="0"/>
          </a:p>
        </p:txBody>
      </p:sp>
    </p:spTree>
    <p:extLst>
      <p:ext uri="{BB962C8B-B14F-4D97-AF65-F5344CB8AC3E}">
        <p14:creationId xmlns:p14="http://schemas.microsoft.com/office/powerpoint/2010/main" val="18969345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Some Fundamental functions</a:t>
            </a:r>
          </a:p>
        </p:txBody>
      </p:sp>
      <p:sp>
        <p:nvSpPr>
          <p:cNvPr id="3" name="Content Placeholder 2"/>
          <p:cNvSpPr>
            <a:spLocks noGrp="1"/>
          </p:cNvSpPr>
          <p:nvPr>
            <p:ph idx="1"/>
          </p:nvPr>
        </p:nvSpPr>
        <p:spPr/>
        <p:txBody>
          <a:bodyPr/>
          <a:lstStyle/>
          <a:p>
            <a:r>
              <a:rPr lang="en-GB" b="1" u="sng" dirty="0" smtClean="0"/>
              <a:t>Peek </a:t>
            </a:r>
            <a:r>
              <a:rPr lang="en-GB" dirty="0" smtClean="0"/>
              <a:t>is mainly used for debugging purposes.</a:t>
            </a:r>
          </a:p>
          <a:p>
            <a:r>
              <a:rPr lang="en-GB" dirty="0" smtClean="0"/>
              <a:t>It enables us to look at what is happening in the stream as it flows from one point to another.</a:t>
            </a:r>
            <a:endParaRPr lang="en-GB" dirty="0"/>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E2D2C"/>
              </a:solidFill>
              <a:effectLst/>
              <a:uLnTx/>
              <a:uFillTx/>
              <a:latin typeface="Segoe UI"/>
              <a:ea typeface="+mn-ea"/>
              <a:cs typeface="+mn-cs"/>
            </a:endParaRPr>
          </a:p>
        </p:txBody>
      </p:sp>
    </p:spTree>
    <p:extLst>
      <p:ext uri="{BB962C8B-B14F-4D97-AF65-F5344CB8AC3E}">
        <p14:creationId xmlns:p14="http://schemas.microsoft.com/office/powerpoint/2010/main" val="31996529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Some Fundamental functions</a:t>
            </a:r>
            <a:endParaRPr lang="en-GB" dirty="0"/>
          </a:p>
        </p:txBody>
      </p:sp>
      <p:sp>
        <p:nvSpPr>
          <p:cNvPr id="3" name="Content Placeholder 2"/>
          <p:cNvSpPr>
            <a:spLocks noGrp="1"/>
          </p:cNvSpPr>
          <p:nvPr>
            <p:ph idx="1"/>
          </p:nvPr>
        </p:nvSpPr>
        <p:spPr/>
        <p:txBody>
          <a:bodyPr/>
          <a:lstStyle/>
          <a:p>
            <a:r>
              <a:rPr lang="en-GB" b="1" u="sng" dirty="0">
                <a:hlinkClick r:id="rId2"/>
              </a:rPr>
              <a:t>Reduce</a:t>
            </a:r>
            <a:r>
              <a:rPr lang="en-GB" dirty="0"/>
              <a:t> (also sometimes called a fold) performs a reduction of the stream to a single element. You want to sum all the integer values in the stream – you want to use the reduce function. </a:t>
            </a:r>
            <a:endParaRPr lang="en-GB" dirty="0" smtClean="0"/>
          </a:p>
          <a:p>
            <a:r>
              <a:rPr lang="en-GB" dirty="0" smtClean="0"/>
              <a:t>You </a:t>
            </a:r>
            <a:r>
              <a:rPr lang="en-GB" dirty="0"/>
              <a:t>want to find the maximum in the stream – reduce is your friend.</a:t>
            </a:r>
          </a:p>
          <a:p>
            <a:endParaRPr lang="en-GB" dirty="0"/>
          </a:p>
        </p:txBody>
      </p:sp>
    </p:spTree>
    <p:extLst>
      <p:ext uri="{BB962C8B-B14F-4D97-AF65-F5344CB8AC3E}">
        <p14:creationId xmlns:p14="http://schemas.microsoft.com/office/powerpoint/2010/main" val="33402286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Some Fundamental functions</a:t>
            </a:r>
            <a:endParaRPr lang="en-GB" dirty="0"/>
          </a:p>
        </p:txBody>
      </p:sp>
      <p:sp>
        <p:nvSpPr>
          <p:cNvPr id="3" name="Content Placeholder 2"/>
          <p:cNvSpPr>
            <a:spLocks noGrp="1"/>
          </p:cNvSpPr>
          <p:nvPr>
            <p:ph idx="1"/>
          </p:nvPr>
        </p:nvSpPr>
        <p:spPr/>
        <p:txBody>
          <a:bodyPr/>
          <a:lstStyle/>
          <a:p>
            <a:r>
              <a:rPr lang="en-GB" b="1" u="sng" dirty="0">
                <a:hlinkClick r:id="rId2"/>
              </a:rPr>
              <a:t>Collect</a:t>
            </a:r>
            <a:r>
              <a:rPr lang="en-GB" dirty="0"/>
              <a:t> is the way to get out of the streams world and obtain a concrete collection of </a:t>
            </a:r>
            <a:r>
              <a:rPr lang="en-GB" dirty="0" smtClean="0"/>
              <a:t>values.</a:t>
            </a:r>
          </a:p>
          <a:p>
            <a:r>
              <a:rPr lang="en-GB" dirty="0" smtClean="0"/>
              <a:t>For example a List.</a:t>
            </a:r>
            <a:endParaRPr lang="en-GB" dirty="0"/>
          </a:p>
        </p:txBody>
      </p:sp>
    </p:spTree>
    <p:extLst>
      <p:ext uri="{BB962C8B-B14F-4D97-AF65-F5344CB8AC3E}">
        <p14:creationId xmlns:p14="http://schemas.microsoft.com/office/powerpoint/2010/main" val="9408815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r>
              <a:rPr lang="en-GB" dirty="0"/>
              <a:t>List&lt;String&gt; </a:t>
            </a:r>
            <a:r>
              <a:rPr lang="en-GB" b="1" dirty="0"/>
              <a:t>strings = </a:t>
            </a:r>
            <a:r>
              <a:rPr lang="en-GB" b="1" dirty="0" err="1"/>
              <a:t>Arrays.</a:t>
            </a:r>
            <a:r>
              <a:rPr lang="en-GB" b="1" i="1" dirty="0" err="1"/>
              <a:t>asList</a:t>
            </a:r>
            <a:r>
              <a:rPr lang="en-GB" b="1" i="1" dirty="0"/>
              <a:t>("</a:t>
            </a:r>
            <a:r>
              <a:rPr lang="en-GB" b="1" i="1" dirty="0" err="1"/>
              <a:t>abc</a:t>
            </a:r>
            <a:r>
              <a:rPr lang="en-GB" b="1" i="1" dirty="0"/>
              <a:t>", "", "</a:t>
            </a:r>
            <a:r>
              <a:rPr lang="en-GB" b="1" i="1" dirty="0" err="1"/>
              <a:t>bc</a:t>
            </a:r>
            <a:r>
              <a:rPr lang="en-GB" b="1" i="1" dirty="0"/>
              <a:t>", "</a:t>
            </a:r>
            <a:r>
              <a:rPr lang="en-GB" b="1" i="1" dirty="0" err="1"/>
              <a:t>efg</a:t>
            </a:r>
            <a:r>
              <a:rPr lang="en-GB" b="1" i="1" dirty="0"/>
              <a:t>", "</a:t>
            </a:r>
            <a:r>
              <a:rPr lang="en-GB" b="1" i="1" dirty="0" err="1"/>
              <a:t>abcd</a:t>
            </a:r>
            <a:r>
              <a:rPr lang="en-GB" b="1" i="1" dirty="0"/>
              <a:t>", "", "</a:t>
            </a:r>
            <a:r>
              <a:rPr lang="en-GB" b="1" i="1" dirty="0" err="1"/>
              <a:t>jkl</a:t>
            </a:r>
            <a:r>
              <a:rPr lang="en-GB" b="1" i="1" dirty="0"/>
              <a:t>");</a:t>
            </a:r>
          </a:p>
          <a:p>
            <a:endParaRPr lang="en-GB" dirty="0"/>
          </a:p>
          <a:p>
            <a:r>
              <a:rPr lang="en-GB" dirty="0"/>
              <a:t>List&lt;String&gt; </a:t>
            </a:r>
            <a:r>
              <a:rPr lang="en-GB" b="1" dirty="0"/>
              <a:t>filtered = </a:t>
            </a:r>
            <a:r>
              <a:rPr lang="en-GB" b="1" dirty="0" err="1"/>
              <a:t>strings.stream</a:t>
            </a:r>
            <a:r>
              <a:rPr lang="en-GB" b="1" dirty="0"/>
              <a:t>().filter(string -&gt; !</a:t>
            </a:r>
            <a:r>
              <a:rPr lang="en-GB" b="1" dirty="0" err="1"/>
              <a:t>string.isEmpty</a:t>
            </a:r>
            <a:r>
              <a:rPr lang="en-GB" b="1" dirty="0"/>
              <a:t>()).collect(</a:t>
            </a:r>
            <a:r>
              <a:rPr lang="en-GB" b="1" dirty="0" err="1"/>
              <a:t>Collectors.</a:t>
            </a:r>
            <a:r>
              <a:rPr lang="en-GB" b="1" i="1" dirty="0" err="1"/>
              <a:t>toList</a:t>
            </a:r>
            <a:r>
              <a:rPr lang="en-GB" b="1" i="1" dirty="0" smtClean="0"/>
              <a:t>());</a:t>
            </a:r>
          </a:p>
          <a:p>
            <a:endParaRPr lang="en-GB" b="1" i="1" dirty="0"/>
          </a:p>
          <a:p>
            <a:r>
              <a:rPr lang="en-GB" dirty="0" smtClean="0"/>
              <a:t>The List filtered, now only contains (“</a:t>
            </a:r>
            <a:r>
              <a:rPr lang="en-GB" dirty="0" err="1" smtClean="0"/>
              <a:t>abc</a:t>
            </a:r>
            <a:r>
              <a:rPr lang="en-GB" dirty="0" smtClean="0"/>
              <a:t>”,”</a:t>
            </a:r>
            <a:r>
              <a:rPr lang="en-GB" dirty="0" err="1" smtClean="0"/>
              <a:t>bc</a:t>
            </a:r>
            <a:r>
              <a:rPr lang="en-GB" dirty="0" smtClean="0"/>
              <a:t>”,”</a:t>
            </a:r>
            <a:r>
              <a:rPr lang="en-GB" dirty="0" err="1" smtClean="0"/>
              <a:t>efg</a:t>
            </a:r>
            <a:r>
              <a:rPr lang="en-GB" dirty="0" smtClean="0"/>
              <a:t>”,”</a:t>
            </a:r>
            <a:r>
              <a:rPr lang="en-GB" dirty="0" err="1" smtClean="0"/>
              <a:t>abcd</a:t>
            </a:r>
            <a:r>
              <a:rPr lang="en-GB" dirty="0" smtClean="0"/>
              <a:t>”,”</a:t>
            </a:r>
            <a:r>
              <a:rPr lang="en-GB" dirty="0" err="1" smtClean="0"/>
              <a:t>jkl</a:t>
            </a:r>
            <a:r>
              <a:rPr lang="en-GB" dirty="0" smtClean="0"/>
              <a:t>”).</a:t>
            </a:r>
            <a:endParaRPr lang="en-GB" dirty="0"/>
          </a:p>
          <a:p>
            <a:endParaRPr lang="en-GB" dirty="0"/>
          </a:p>
        </p:txBody>
      </p:sp>
    </p:spTree>
    <p:extLst>
      <p:ext uri="{BB962C8B-B14F-4D97-AF65-F5344CB8AC3E}">
        <p14:creationId xmlns:p14="http://schemas.microsoft.com/office/powerpoint/2010/main" val="30356245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r>
              <a:rPr lang="en-GB" dirty="0"/>
              <a:t>List&lt;Integer&gt; </a:t>
            </a:r>
            <a:r>
              <a:rPr lang="en-GB" b="1" dirty="0"/>
              <a:t>numbers = </a:t>
            </a:r>
            <a:r>
              <a:rPr lang="en-GB" b="1" dirty="0" err="1"/>
              <a:t>Arrays.</a:t>
            </a:r>
            <a:r>
              <a:rPr lang="en-GB" b="1" i="1" dirty="0" err="1"/>
              <a:t>asList</a:t>
            </a:r>
            <a:r>
              <a:rPr lang="en-GB" b="1" i="1" dirty="0"/>
              <a:t>(3, 2, 2, 3, 7, 3, 5</a:t>
            </a:r>
            <a:r>
              <a:rPr lang="en-GB" b="1" i="1" dirty="0" smtClean="0"/>
              <a:t>);</a:t>
            </a:r>
          </a:p>
          <a:p>
            <a:endParaRPr lang="en-GB" b="1" i="1" dirty="0"/>
          </a:p>
          <a:p>
            <a:r>
              <a:rPr lang="en-GB" dirty="0" err="1" smtClean="0"/>
              <a:t>numbers.stream</a:t>
            </a:r>
            <a:r>
              <a:rPr lang="en-GB" dirty="0"/>
              <a:t>().sorted().</a:t>
            </a:r>
            <a:r>
              <a:rPr lang="en-GB" dirty="0" err="1"/>
              <a:t>forEach</a:t>
            </a:r>
            <a:r>
              <a:rPr lang="en-GB" dirty="0"/>
              <a:t>(</a:t>
            </a:r>
            <a:r>
              <a:rPr lang="en-GB" b="1" dirty="0" err="1"/>
              <a:t>System.</a:t>
            </a:r>
            <a:r>
              <a:rPr lang="en-GB" b="1" i="1" dirty="0" err="1"/>
              <a:t>out</a:t>
            </a:r>
            <a:r>
              <a:rPr lang="en-GB" b="1" i="1" dirty="0"/>
              <a:t>::</a:t>
            </a:r>
            <a:r>
              <a:rPr lang="en-GB" b="1" i="1" dirty="0" err="1"/>
              <a:t>println</a:t>
            </a:r>
            <a:r>
              <a:rPr lang="en-GB" b="1" i="1" dirty="0" smtClean="0"/>
              <a:t>);</a:t>
            </a:r>
          </a:p>
          <a:p>
            <a:endParaRPr lang="en-GB" b="1" i="1" dirty="0"/>
          </a:p>
          <a:p>
            <a:pPr marL="0" indent="0">
              <a:buNone/>
            </a:pPr>
            <a:endParaRPr lang="en-GB" b="1" i="1" dirty="0" smtClean="0"/>
          </a:p>
          <a:p>
            <a:endParaRPr lang="en-GB" dirty="0"/>
          </a:p>
        </p:txBody>
      </p:sp>
    </p:spTree>
    <p:extLst>
      <p:ext uri="{BB962C8B-B14F-4D97-AF65-F5344CB8AC3E}">
        <p14:creationId xmlns:p14="http://schemas.microsoft.com/office/powerpoint/2010/main" val="3686179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r>
              <a:rPr lang="en-GB" dirty="0" smtClean="0"/>
              <a:t>We do not need to use all of these functions every time we work with streams.</a:t>
            </a:r>
          </a:p>
          <a:p>
            <a:r>
              <a:rPr lang="en-GB" dirty="0" smtClean="0"/>
              <a:t>We create our own functionality to interact with the stream, called Lambdas.</a:t>
            </a:r>
          </a:p>
          <a:p>
            <a:endParaRPr lang="en-GB" dirty="0"/>
          </a:p>
        </p:txBody>
      </p:sp>
    </p:spTree>
    <p:extLst>
      <p:ext uri="{BB962C8B-B14F-4D97-AF65-F5344CB8AC3E}">
        <p14:creationId xmlns:p14="http://schemas.microsoft.com/office/powerpoint/2010/main" val="4089169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37632" y="2990354"/>
            <a:ext cx="10559249" cy="1545787"/>
          </a:xfrm>
          <a:prstGeom prst="rect">
            <a:avLst/>
          </a:prstGeom>
        </p:spPr>
      </p:pic>
      <p:sp>
        <p:nvSpPr>
          <p:cNvPr id="3" name="Title 2"/>
          <p:cNvSpPr>
            <a:spLocks noGrp="1"/>
          </p:cNvSpPr>
          <p:nvPr>
            <p:ph type="title"/>
          </p:nvPr>
        </p:nvSpPr>
        <p:spPr/>
        <p:txBody>
          <a:bodyPr>
            <a:normAutofit fontScale="90000"/>
          </a:bodyPr>
          <a:lstStyle/>
          <a:p>
            <a:r>
              <a:rPr lang="en-GB" dirty="0" smtClean="0"/>
              <a:t>Examples – Parameters &amp; Return </a:t>
            </a:r>
            <a:endParaRPr lang="en-GB" dirty="0"/>
          </a:p>
        </p:txBody>
      </p:sp>
      <p:sp>
        <p:nvSpPr>
          <p:cNvPr id="6" name="TextBox 5"/>
          <p:cNvSpPr txBox="1"/>
          <p:nvPr/>
        </p:nvSpPr>
        <p:spPr>
          <a:xfrm>
            <a:off x="787266" y="2123778"/>
            <a:ext cx="2174331" cy="369332"/>
          </a:xfrm>
          <a:prstGeom prst="rect">
            <a:avLst/>
          </a:prstGeom>
          <a:noFill/>
        </p:spPr>
        <p:txBody>
          <a:bodyPr wrap="square" rtlCol="0">
            <a:spAutoFit/>
          </a:bodyPr>
          <a:lstStyle/>
          <a:p>
            <a:r>
              <a:rPr lang="en-GB" b="1" dirty="0" smtClean="0"/>
              <a:t>Access Modifier</a:t>
            </a:r>
            <a:endParaRPr lang="en-GB" b="1" dirty="0"/>
          </a:p>
        </p:txBody>
      </p:sp>
      <p:sp>
        <p:nvSpPr>
          <p:cNvPr id="7" name="TextBox 6"/>
          <p:cNvSpPr txBox="1"/>
          <p:nvPr/>
        </p:nvSpPr>
        <p:spPr>
          <a:xfrm>
            <a:off x="3245572" y="1994397"/>
            <a:ext cx="2174331" cy="369332"/>
          </a:xfrm>
          <a:prstGeom prst="rect">
            <a:avLst/>
          </a:prstGeom>
          <a:noFill/>
        </p:spPr>
        <p:txBody>
          <a:bodyPr wrap="square" rtlCol="0">
            <a:spAutoFit/>
          </a:bodyPr>
          <a:lstStyle/>
          <a:p>
            <a:r>
              <a:rPr lang="en-GB" b="1" dirty="0" smtClean="0"/>
              <a:t>Return Type</a:t>
            </a:r>
            <a:endParaRPr lang="en-GB" b="1" dirty="0"/>
          </a:p>
        </p:txBody>
      </p:sp>
      <p:sp>
        <p:nvSpPr>
          <p:cNvPr id="8" name="TextBox 7"/>
          <p:cNvSpPr txBox="1"/>
          <p:nvPr/>
        </p:nvSpPr>
        <p:spPr>
          <a:xfrm>
            <a:off x="5130092" y="2079042"/>
            <a:ext cx="2174331" cy="369332"/>
          </a:xfrm>
          <a:prstGeom prst="rect">
            <a:avLst/>
          </a:prstGeom>
          <a:noFill/>
        </p:spPr>
        <p:txBody>
          <a:bodyPr wrap="square" rtlCol="0">
            <a:spAutoFit/>
          </a:bodyPr>
          <a:lstStyle/>
          <a:p>
            <a:r>
              <a:rPr lang="en-GB" b="1" dirty="0" smtClean="0"/>
              <a:t>Method Name</a:t>
            </a:r>
            <a:endParaRPr lang="en-GB" b="1" dirty="0"/>
          </a:p>
        </p:txBody>
      </p:sp>
      <p:cxnSp>
        <p:nvCxnSpPr>
          <p:cNvPr id="9" name="Straight Arrow Connector 8"/>
          <p:cNvCxnSpPr/>
          <p:nvPr/>
        </p:nvCxnSpPr>
        <p:spPr>
          <a:xfrm flipH="1">
            <a:off x="2257073" y="2493110"/>
            <a:ext cx="20614" cy="45188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p:nvPr/>
        </p:nvCxnSpPr>
        <p:spPr>
          <a:xfrm flipH="1">
            <a:off x="3305141" y="2421725"/>
            <a:ext cx="611290" cy="5232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H="1">
            <a:off x="5542266" y="2389721"/>
            <a:ext cx="182880" cy="5552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7304423" y="2020389"/>
            <a:ext cx="3319242" cy="369332"/>
          </a:xfrm>
          <a:prstGeom prst="rect">
            <a:avLst/>
          </a:prstGeom>
          <a:noFill/>
        </p:spPr>
        <p:txBody>
          <a:bodyPr wrap="square" rtlCol="0">
            <a:spAutoFit/>
          </a:bodyPr>
          <a:lstStyle/>
          <a:p>
            <a:r>
              <a:rPr lang="en-GB" b="1" dirty="0" smtClean="0"/>
              <a:t>First parameter variable type</a:t>
            </a:r>
            <a:endParaRPr lang="en-GB" b="1" dirty="0"/>
          </a:p>
        </p:txBody>
      </p:sp>
      <p:sp>
        <p:nvSpPr>
          <p:cNvPr id="23" name="TextBox 22"/>
          <p:cNvSpPr txBox="1"/>
          <p:nvPr/>
        </p:nvSpPr>
        <p:spPr>
          <a:xfrm>
            <a:off x="10335633" y="3965493"/>
            <a:ext cx="1856367" cy="646331"/>
          </a:xfrm>
          <a:prstGeom prst="rect">
            <a:avLst/>
          </a:prstGeom>
          <a:noFill/>
        </p:spPr>
        <p:txBody>
          <a:bodyPr wrap="square" rtlCol="0">
            <a:spAutoFit/>
          </a:bodyPr>
          <a:lstStyle/>
          <a:p>
            <a:r>
              <a:rPr lang="en-GB" b="1" dirty="0" smtClean="0"/>
              <a:t>First parameter variable name</a:t>
            </a:r>
            <a:endParaRPr lang="en-GB" b="1" dirty="0"/>
          </a:p>
        </p:txBody>
      </p:sp>
      <p:cxnSp>
        <p:nvCxnSpPr>
          <p:cNvPr id="24" name="Straight Arrow Connector 23"/>
          <p:cNvCxnSpPr/>
          <p:nvPr/>
        </p:nvCxnSpPr>
        <p:spPr>
          <a:xfrm flipH="1">
            <a:off x="6999180" y="2305287"/>
            <a:ext cx="488123" cy="63970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flipH="1" flipV="1">
            <a:off x="10335633" y="3379285"/>
            <a:ext cx="151727" cy="57178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p:cNvSpPr txBox="1"/>
          <p:nvPr/>
        </p:nvSpPr>
        <p:spPr>
          <a:xfrm>
            <a:off x="1392558" y="5171897"/>
            <a:ext cx="2174331" cy="369332"/>
          </a:xfrm>
          <a:prstGeom prst="rect">
            <a:avLst/>
          </a:prstGeom>
          <a:noFill/>
        </p:spPr>
        <p:txBody>
          <a:bodyPr wrap="square" rtlCol="0">
            <a:spAutoFit/>
          </a:bodyPr>
          <a:lstStyle/>
          <a:p>
            <a:r>
              <a:rPr lang="en-GB" b="1" dirty="0" smtClean="0"/>
              <a:t>Return keyword</a:t>
            </a:r>
            <a:endParaRPr lang="en-GB" b="1" dirty="0"/>
          </a:p>
        </p:txBody>
      </p:sp>
      <p:cxnSp>
        <p:nvCxnSpPr>
          <p:cNvPr id="30" name="Straight Arrow Connector 29"/>
          <p:cNvCxnSpPr/>
          <p:nvPr/>
        </p:nvCxnSpPr>
        <p:spPr>
          <a:xfrm flipV="1">
            <a:off x="2277687" y="4174792"/>
            <a:ext cx="202037" cy="85859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5" name="Picture 24"/>
          <p:cNvPicPr>
            <a:picLocks noChangeAspect="1"/>
          </p:cNvPicPr>
          <p:nvPr/>
        </p:nvPicPr>
        <p:blipFill>
          <a:blip r:embed="rId4"/>
          <a:stretch>
            <a:fillRect/>
          </a:stretch>
        </p:blipFill>
        <p:spPr>
          <a:xfrm>
            <a:off x="3796216" y="5558949"/>
            <a:ext cx="7467600" cy="723900"/>
          </a:xfrm>
          <a:prstGeom prst="rect">
            <a:avLst/>
          </a:prstGeom>
        </p:spPr>
      </p:pic>
    </p:spTree>
    <p:extLst>
      <p:ext uri="{BB962C8B-B14F-4D97-AF65-F5344CB8AC3E}">
        <p14:creationId xmlns:p14="http://schemas.microsoft.com/office/powerpoint/2010/main" val="25962112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Lambdas</a:t>
            </a:r>
            <a:endParaRPr lang="en-GB" dirty="0"/>
          </a:p>
        </p:txBody>
      </p:sp>
    </p:spTree>
    <p:extLst>
      <p:ext uri="{BB962C8B-B14F-4D97-AF65-F5344CB8AC3E}">
        <p14:creationId xmlns:p14="http://schemas.microsoft.com/office/powerpoint/2010/main" val="36097823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r>
              <a:rPr lang="en-GB" dirty="0" smtClean="0"/>
              <a:t>Java </a:t>
            </a:r>
            <a:r>
              <a:rPr lang="en-GB" dirty="0"/>
              <a:t>lambda expressions are Java's first step into functional programming. </a:t>
            </a:r>
            <a:endParaRPr lang="en-GB" dirty="0" smtClean="0"/>
          </a:p>
          <a:p>
            <a:endParaRPr lang="en-GB" dirty="0" smtClean="0"/>
          </a:p>
          <a:p>
            <a:r>
              <a:rPr lang="en-GB" dirty="0" smtClean="0"/>
              <a:t>A </a:t>
            </a:r>
            <a:r>
              <a:rPr lang="en-GB" dirty="0"/>
              <a:t>Java lambda expression is thus a function which can be created without belonging to any class. </a:t>
            </a:r>
            <a:endParaRPr lang="en-GB" dirty="0" smtClean="0"/>
          </a:p>
          <a:p>
            <a:endParaRPr lang="en-GB" dirty="0"/>
          </a:p>
          <a:p>
            <a:r>
              <a:rPr lang="en-GB" dirty="0" smtClean="0"/>
              <a:t>A </a:t>
            </a:r>
            <a:r>
              <a:rPr lang="en-GB" dirty="0"/>
              <a:t>Java lambda expression can be passed around as if it was an object and executed on demand.</a:t>
            </a:r>
          </a:p>
        </p:txBody>
      </p:sp>
    </p:spTree>
    <p:extLst>
      <p:ext uri="{BB962C8B-B14F-4D97-AF65-F5344CB8AC3E}">
        <p14:creationId xmlns:p14="http://schemas.microsoft.com/office/powerpoint/2010/main" val="28827792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r>
              <a:rPr lang="en-GB" dirty="0" smtClean="0"/>
              <a:t> </a:t>
            </a:r>
            <a:r>
              <a:rPr lang="en-GB" dirty="0"/>
              <a:t>In Java, lambda expression is </a:t>
            </a:r>
            <a:r>
              <a:rPr lang="en-GB" b="1" dirty="0"/>
              <a:t>“SAM type”</a:t>
            </a:r>
            <a:r>
              <a:rPr lang="en-GB" dirty="0"/>
              <a:t>, which is an interface with a single abstract method </a:t>
            </a:r>
            <a:r>
              <a:rPr lang="en-GB" dirty="0" smtClean="0"/>
              <a:t>(interfaces </a:t>
            </a:r>
            <a:r>
              <a:rPr lang="en-GB" dirty="0"/>
              <a:t>can </a:t>
            </a:r>
            <a:r>
              <a:rPr lang="en-GB" dirty="0" smtClean="0"/>
              <a:t>now include </a:t>
            </a:r>
            <a:r>
              <a:rPr lang="en-GB" dirty="0"/>
              <a:t>non-abstract </a:t>
            </a:r>
            <a:r>
              <a:rPr lang="en-GB" dirty="0" smtClean="0"/>
              <a:t>methods </a:t>
            </a:r>
            <a:r>
              <a:rPr lang="en-GB" dirty="0"/>
              <a:t>– the </a:t>
            </a:r>
            <a:r>
              <a:rPr lang="en-GB" b="1" i="1" dirty="0"/>
              <a:t>defender</a:t>
            </a:r>
            <a:r>
              <a:rPr lang="en-GB" dirty="0"/>
              <a:t> methods</a:t>
            </a:r>
            <a:r>
              <a:rPr lang="en-GB" dirty="0" smtClean="0"/>
              <a:t>).</a:t>
            </a:r>
          </a:p>
          <a:p>
            <a:endParaRPr lang="en-GB" dirty="0" smtClean="0"/>
          </a:p>
          <a:p>
            <a:r>
              <a:rPr lang="en-GB" dirty="0" smtClean="0"/>
              <a:t>There are some existing interfaces we can use.</a:t>
            </a:r>
          </a:p>
          <a:p>
            <a:endParaRPr lang="en-GB" dirty="0" smtClean="0"/>
          </a:p>
          <a:p>
            <a:r>
              <a:rPr lang="en-GB" dirty="0" smtClean="0"/>
              <a:t>Or we can write our own interfaces to support lambda expressions.</a:t>
            </a:r>
          </a:p>
          <a:p>
            <a:endParaRPr lang="en-GB" dirty="0"/>
          </a:p>
          <a:p>
            <a:r>
              <a:rPr lang="en-GB" dirty="0" smtClean="0"/>
              <a:t>These are functional Interfaces, an interface with </a:t>
            </a:r>
            <a:r>
              <a:rPr lang="en-GB" b="1" dirty="0" smtClean="0"/>
              <a:t>only 1</a:t>
            </a:r>
            <a:r>
              <a:rPr lang="en-GB" dirty="0" smtClean="0"/>
              <a:t> abstract method.</a:t>
            </a:r>
          </a:p>
          <a:p>
            <a:endParaRPr lang="en-GB" dirty="0"/>
          </a:p>
        </p:txBody>
      </p:sp>
    </p:spTree>
    <p:extLst>
      <p:ext uri="{BB962C8B-B14F-4D97-AF65-F5344CB8AC3E}">
        <p14:creationId xmlns:p14="http://schemas.microsoft.com/office/powerpoint/2010/main" val="39098960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 why bother?</a:t>
            </a:r>
            <a:endParaRPr lang="en-GB" dirty="0"/>
          </a:p>
        </p:txBody>
      </p:sp>
      <p:sp>
        <p:nvSpPr>
          <p:cNvPr id="3" name="Content Placeholder 2"/>
          <p:cNvSpPr>
            <a:spLocks noGrp="1"/>
          </p:cNvSpPr>
          <p:nvPr>
            <p:ph idx="1"/>
          </p:nvPr>
        </p:nvSpPr>
        <p:spPr>
          <a:xfrm>
            <a:off x="414000" y="1929600"/>
            <a:ext cx="5510550" cy="4546800"/>
          </a:xfrm>
        </p:spPr>
        <p:txBody>
          <a:bodyPr>
            <a:normAutofit lnSpcReduction="10000"/>
          </a:bodyPr>
          <a:lstStyle/>
          <a:p>
            <a:r>
              <a:rPr lang="en-GB" dirty="0" smtClean="0"/>
              <a:t>We could achieve a similar interaction with other methods prior to the introduction of Lambda, for example.</a:t>
            </a:r>
          </a:p>
          <a:p>
            <a:endParaRPr lang="en-GB" dirty="0"/>
          </a:p>
          <a:p>
            <a:pPr marL="0" indent="0">
              <a:buNone/>
            </a:pPr>
            <a:r>
              <a:rPr lang="en-GB" b="1" dirty="0"/>
              <a:t>public class </a:t>
            </a:r>
            <a:r>
              <a:rPr lang="en-GB" b="1" dirty="0" err="1"/>
              <a:t>JavaFileFilter</a:t>
            </a:r>
            <a:r>
              <a:rPr lang="en-GB" b="1" dirty="0"/>
              <a:t> implements </a:t>
            </a:r>
            <a:r>
              <a:rPr lang="en-GB" b="1" dirty="0" err="1"/>
              <a:t>FileFilter</a:t>
            </a:r>
            <a:r>
              <a:rPr lang="en-GB" b="1" dirty="0"/>
              <a:t> {</a:t>
            </a:r>
          </a:p>
          <a:p>
            <a:endParaRPr lang="en-GB" dirty="0"/>
          </a:p>
          <a:p>
            <a:pPr marL="0" indent="0">
              <a:buNone/>
            </a:pPr>
            <a:r>
              <a:rPr lang="en-GB" b="1" dirty="0"/>
              <a:t>public </a:t>
            </a:r>
            <a:r>
              <a:rPr lang="en-GB" b="1" dirty="0" err="1"/>
              <a:t>boolean</a:t>
            </a:r>
            <a:r>
              <a:rPr lang="en-GB" b="1" dirty="0"/>
              <a:t> accept(File pathname) {</a:t>
            </a:r>
          </a:p>
          <a:p>
            <a:pPr marL="0" indent="0">
              <a:buNone/>
            </a:pPr>
            <a:r>
              <a:rPr lang="en-GB" b="1" dirty="0"/>
              <a:t>return </a:t>
            </a:r>
            <a:r>
              <a:rPr lang="en-GB" b="1" dirty="0" err="1"/>
              <a:t>pathname.getName</a:t>
            </a:r>
            <a:r>
              <a:rPr lang="en-GB" b="1" dirty="0"/>
              <a:t>().</a:t>
            </a:r>
            <a:r>
              <a:rPr lang="en-GB" b="1" dirty="0" err="1"/>
              <a:t>endsWith</a:t>
            </a:r>
            <a:r>
              <a:rPr lang="en-GB" b="1" dirty="0"/>
              <a:t>(".java");</a:t>
            </a:r>
          </a:p>
          <a:p>
            <a:pPr marL="0" indent="0">
              <a:buNone/>
            </a:pPr>
            <a:r>
              <a:rPr lang="en-GB" dirty="0"/>
              <a:t>}</a:t>
            </a:r>
          </a:p>
          <a:p>
            <a:endParaRPr lang="en-GB" dirty="0"/>
          </a:p>
          <a:p>
            <a:pPr marL="0" indent="0">
              <a:buNone/>
            </a:pPr>
            <a:r>
              <a:rPr lang="en-GB" dirty="0"/>
              <a:t>}</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318890-9973-459B-80D8-364A85DF8841}" type="slidenum">
              <a:rPr kumimoji="0" lang="en-GB" sz="1800" b="0" i="0" u="none" strike="noStrike" kern="1200" cap="none" spc="0" normalizeH="0" baseline="0" noProof="0" smtClean="0">
                <a:ln>
                  <a:noFill/>
                </a:ln>
                <a:solidFill>
                  <a:srgbClr val="2E2D2C"/>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63</a:t>
            </a:fld>
            <a:endParaRPr kumimoji="0" lang="en-GB" sz="1800" b="0" i="0" u="none" strike="noStrike" kern="1200" cap="none" spc="0" normalizeH="0" baseline="0" noProof="0">
              <a:ln>
                <a:noFill/>
              </a:ln>
              <a:solidFill>
                <a:srgbClr val="2E2D2C"/>
              </a:solidFill>
              <a:effectLst/>
              <a:uLnTx/>
              <a:uFillTx/>
              <a:latin typeface="Segoe UI"/>
              <a:ea typeface="+mn-ea"/>
              <a:cs typeface="+mn-cs"/>
            </a:endParaRPr>
          </a:p>
        </p:txBody>
      </p:sp>
      <p:sp>
        <p:nvSpPr>
          <p:cNvPr id="5" name="Content Placeholder 2"/>
          <p:cNvSpPr txBox="1">
            <a:spLocks/>
          </p:cNvSpPr>
          <p:nvPr/>
        </p:nvSpPr>
        <p:spPr>
          <a:xfrm>
            <a:off x="6019800" y="1929600"/>
            <a:ext cx="5510550" cy="4546800"/>
          </a:xfrm>
          <a:prstGeom prst="rect">
            <a:avLst/>
          </a:prstGeom>
        </p:spPr>
        <p:txBody>
          <a:bodyPr vert="horz" lIns="91440" tIns="45720" rIns="91440" bIns="45720" rtlCol="0">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None/>
              <a:tabLst/>
              <a:defRPr/>
            </a:pPr>
            <a:r>
              <a:rPr kumimoji="0" lang="en-GB" sz="1900" b="1" i="0" u="none" strike="noStrike" kern="1200" cap="none" spc="0" normalizeH="0" baseline="0" noProof="0" dirty="0">
                <a:ln>
                  <a:noFill/>
                </a:ln>
                <a:solidFill>
                  <a:srgbClr val="2E2D2C"/>
                </a:solidFill>
                <a:effectLst/>
                <a:uLnTx/>
                <a:uFillTx/>
                <a:latin typeface="Segoe UI"/>
                <a:ea typeface="+mn-ea"/>
                <a:cs typeface="Arial" pitchFamily="34" charset="0"/>
              </a:rPr>
              <a:t>File </a:t>
            </a:r>
            <a:r>
              <a:rPr kumimoji="0" lang="en-GB" sz="1900" b="1" i="0" u="none" strike="noStrike" kern="1200" cap="none" spc="0" normalizeH="0" baseline="0" noProof="0" dirty="0" err="1">
                <a:ln>
                  <a:noFill/>
                </a:ln>
                <a:solidFill>
                  <a:srgbClr val="2E2D2C"/>
                </a:solidFill>
                <a:effectLst/>
                <a:uLnTx/>
                <a:uFillTx/>
                <a:latin typeface="Segoe UI"/>
                <a:ea typeface="+mn-ea"/>
                <a:cs typeface="Arial" pitchFamily="34" charset="0"/>
              </a:rPr>
              <a:t>dir</a:t>
            </a:r>
            <a:r>
              <a:rPr kumimoji="0" lang="en-GB" sz="1900" b="1" i="0" u="none" strike="noStrike" kern="1200" cap="none" spc="0" normalizeH="0" baseline="0" noProof="0" dirty="0">
                <a:ln>
                  <a:noFill/>
                </a:ln>
                <a:solidFill>
                  <a:srgbClr val="2E2D2C"/>
                </a:solidFill>
                <a:effectLst/>
                <a:uLnTx/>
                <a:uFillTx/>
                <a:latin typeface="Segoe UI"/>
                <a:ea typeface="+mn-ea"/>
                <a:cs typeface="Arial" pitchFamily="34" charset="0"/>
              </a:rPr>
              <a:t> = new File(</a:t>
            </a:r>
          </a:p>
          <a:p>
            <a:pPr marL="0" marR="0" lvl="0" indent="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None/>
              <a:tabLst/>
              <a:defRPr/>
            </a:pPr>
            <a:r>
              <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rPr>
              <a:t>"C:\\Users\\Admin\\Desktop\\Course Examples Master\\Java 8 Workspace\\</a:t>
            </a:r>
            <a:r>
              <a:rPr kumimoji="0" lang="en-GB" sz="1900" b="0" i="0" u="none" strike="noStrike" kern="1200" cap="none" spc="0" normalizeH="0" baseline="0" noProof="0" dirty="0" err="1">
                <a:ln>
                  <a:noFill/>
                </a:ln>
                <a:solidFill>
                  <a:srgbClr val="2E2D2C"/>
                </a:solidFill>
                <a:effectLst/>
                <a:uLnTx/>
                <a:uFillTx/>
                <a:latin typeface="Segoe UI"/>
                <a:ea typeface="+mn-ea"/>
                <a:cs typeface="Arial" pitchFamily="34" charset="0"/>
              </a:rPr>
              <a:t>PluralSightLambda</a:t>
            </a:r>
            <a:r>
              <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rPr>
              <a:t>\\</a:t>
            </a:r>
            <a:r>
              <a:rPr kumimoji="0" lang="en-GB" sz="1900" b="0" i="0" u="none" strike="noStrike" kern="1200" cap="none" spc="0" normalizeH="0" baseline="0" noProof="0" dirty="0" err="1">
                <a:ln>
                  <a:noFill/>
                </a:ln>
                <a:solidFill>
                  <a:srgbClr val="2E2D2C"/>
                </a:solidFill>
                <a:effectLst/>
                <a:uLnTx/>
                <a:uFillTx/>
                <a:latin typeface="Segoe UI"/>
                <a:ea typeface="+mn-ea"/>
                <a:cs typeface="Arial" pitchFamily="34" charset="0"/>
              </a:rPr>
              <a:t>src</a:t>
            </a:r>
            <a:r>
              <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rPr>
              <a:t>\\main\\java\\com\\</a:t>
            </a:r>
            <a:r>
              <a:rPr kumimoji="0" lang="en-GB" sz="1900" b="0" i="0" u="none" strike="noStrike" kern="1200" cap="none" spc="0" normalizeH="0" baseline="0" noProof="0" dirty="0" err="1">
                <a:ln>
                  <a:noFill/>
                </a:ln>
                <a:solidFill>
                  <a:srgbClr val="2E2D2C"/>
                </a:solidFill>
                <a:effectLst/>
                <a:uLnTx/>
                <a:uFillTx/>
                <a:latin typeface="Segoe UI"/>
                <a:ea typeface="+mn-ea"/>
                <a:cs typeface="Arial" pitchFamily="34" charset="0"/>
              </a:rPr>
              <a:t>qa</a:t>
            </a:r>
            <a:r>
              <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rPr>
              <a:t>\\</a:t>
            </a:r>
            <a:r>
              <a:rPr kumimoji="0" lang="en-GB" sz="1900" b="0" i="0" u="none" strike="noStrike" kern="1200" cap="none" spc="0" normalizeH="0" baseline="0" noProof="0" dirty="0" err="1">
                <a:ln>
                  <a:noFill/>
                </a:ln>
                <a:solidFill>
                  <a:srgbClr val="2E2D2C"/>
                </a:solidFill>
                <a:effectLst/>
                <a:uLnTx/>
                <a:uFillTx/>
                <a:latin typeface="Segoe UI"/>
                <a:ea typeface="+mn-ea"/>
                <a:cs typeface="Arial" pitchFamily="34" charset="0"/>
              </a:rPr>
              <a:t>PluralSightLambda</a:t>
            </a:r>
            <a:r>
              <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rPr>
              <a:t>");</a:t>
            </a:r>
          </a:p>
          <a:p>
            <a:pPr marL="0" marR="0" lvl="0" indent="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None/>
              <a:tabLst/>
              <a:defRPr/>
            </a:pPr>
            <a:r>
              <a:rPr kumimoji="0" lang="en-GB" sz="1900" b="1" i="0" u="none" strike="noStrike" kern="1200" cap="none" spc="0" normalizeH="0" baseline="0" noProof="0" dirty="0">
                <a:ln>
                  <a:noFill/>
                </a:ln>
                <a:solidFill>
                  <a:srgbClr val="2E2D2C"/>
                </a:solidFill>
                <a:effectLst/>
                <a:uLnTx/>
                <a:uFillTx/>
                <a:latin typeface="Segoe UI"/>
                <a:ea typeface="+mn-ea"/>
                <a:cs typeface="Arial" pitchFamily="34" charset="0"/>
              </a:rPr>
              <a:t>File[] </a:t>
            </a:r>
            <a:r>
              <a:rPr kumimoji="0" lang="en-GB" sz="1900" b="1" i="0" u="none" strike="noStrike" kern="1200" cap="none" spc="0" normalizeH="0" baseline="0" noProof="0" dirty="0" err="1">
                <a:ln>
                  <a:noFill/>
                </a:ln>
                <a:solidFill>
                  <a:srgbClr val="2E2D2C"/>
                </a:solidFill>
                <a:effectLst/>
                <a:uLnTx/>
                <a:uFillTx/>
                <a:latin typeface="Segoe UI"/>
                <a:ea typeface="+mn-ea"/>
                <a:cs typeface="Arial" pitchFamily="34" charset="0"/>
              </a:rPr>
              <a:t>javaFiles</a:t>
            </a:r>
            <a:r>
              <a:rPr kumimoji="0" lang="en-GB" sz="1900" b="1" i="0" u="none" strike="noStrike" kern="1200" cap="none" spc="0" normalizeH="0" baseline="0" noProof="0" dirty="0">
                <a:ln>
                  <a:noFill/>
                </a:ln>
                <a:solidFill>
                  <a:srgbClr val="2E2D2C"/>
                </a:solidFill>
                <a:effectLst/>
                <a:uLnTx/>
                <a:uFillTx/>
                <a:latin typeface="Segoe UI"/>
                <a:ea typeface="+mn-ea"/>
                <a:cs typeface="Arial" pitchFamily="34" charset="0"/>
              </a:rPr>
              <a:t> = </a:t>
            </a:r>
            <a:r>
              <a:rPr kumimoji="0" lang="en-GB" sz="1900" b="1" i="0" u="none" strike="noStrike" kern="1200" cap="none" spc="0" normalizeH="0" baseline="0" noProof="0" dirty="0" err="1">
                <a:ln>
                  <a:noFill/>
                </a:ln>
                <a:solidFill>
                  <a:srgbClr val="2E2D2C"/>
                </a:solidFill>
                <a:effectLst/>
                <a:uLnTx/>
                <a:uFillTx/>
                <a:latin typeface="Segoe UI"/>
                <a:ea typeface="+mn-ea"/>
                <a:cs typeface="Arial" pitchFamily="34" charset="0"/>
              </a:rPr>
              <a:t>dir.listFiles</a:t>
            </a:r>
            <a:r>
              <a:rPr kumimoji="0" lang="en-GB" sz="1900" b="1" i="0" u="none" strike="noStrike" kern="1200" cap="none" spc="0" normalizeH="0" baseline="0" noProof="0" dirty="0">
                <a:ln>
                  <a:noFill/>
                </a:ln>
                <a:solidFill>
                  <a:srgbClr val="2E2D2C"/>
                </a:solidFill>
                <a:effectLst/>
                <a:uLnTx/>
                <a:uFillTx/>
                <a:latin typeface="Segoe UI"/>
                <a:ea typeface="+mn-ea"/>
                <a:cs typeface="Arial" pitchFamily="34" charset="0"/>
              </a:rPr>
              <a:t>(JFF);</a:t>
            </a: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endParaRPr>
          </a:p>
          <a:p>
            <a:pPr marL="0" marR="0" lvl="0" indent="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None/>
              <a:tabLst/>
              <a:defRPr/>
            </a:pPr>
            <a:r>
              <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rPr>
              <a:t>List&lt;File&gt; </a:t>
            </a:r>
            <a:r>
              <a:rPr kumimoji="0" lang="en-GB" sz="1900" b="1" i="0" u="none" strike="noStrike" kern="1200" cap="none" spc="0" normalizeH="0" baseline="0" noProof="0" dirty="0" err="1">
                <a:ln>
                  <a:noFill/>
                </a:ln>
                <a:solidFill>
                  <a:srgbClr val="2E2D2C"/>
                </a:solidFill>
                <a:effectLst/>
                <a:uLnTx/>
                <a:uFillTx/>
                <a:latin typeface="Segoe UI"/>
                <a:ea typeface="+mn-ea"/>
                <a:cs typeface="Arial" pitchFamily="34" charset="0"/>
              </a:rPr>
              <a:t>javaList</a:t>
            </a:r>
            <a:r>
              <a:rPr kumimoji="0" lang="en-GB" sz="1900" b="1" i="0" u="none" strike="noStrike" kern="1200" cap="none" spc="0" normalizeH="0" baseline="0" noProof="0" dirty="0">
                <a:ln>
                  <a:noFill/>
                </a:ln>
                <a:solidFill>
                  <a:srgbClr val="2E2D2C"/>
                </a:solidFill>
                <a:effectLst/>
                <a:uLnTx/>
                <a:uFillTx/>
                <a:latin typeface="Segoe UI"/>
                <a:ea typeface="+mn-ea"/>
                <a:cs typeface="Arial" pitchFamily="34" charset="0"/>
              </a:rPr>
              <a:t> = </a:t>
            </a:r>
            <a:r>
              <a:rPr kumimoji="0" lang="en-GB" sz="1900" b="1" i="0" u="none" strike="noStrike" kern="1200" cap="none" spc="0" normalizeH="0" baseline="0" noProof="0" dirty="0" err="1">
                <a:ln>
                  <a:noFill/>
                </a:ln>
                <a:solidFill>
                  <a:srgbClr val="2E2D2C"/>
                </a:solidFill>
                <a:effectLst/>
                <a:uLnTx/>
                <a:uFillTx/>
                <a:latin typeface="Segoe UI"/>
                <a:ea typeface="+mn-ea"/>
                <a:cs typeface="Arial" pitchFamily="34" charset="0"/>
              </a:rPr>
              <a:t>Arrays.</a:t>
            </a:r>
            <a:r>
              <a:rPr kumimoji="0" lang="en-GB" sz="1900" b="1" i="1" u="none" strike="noStrike" kern="1200" cap="none" spc="0" normalizeH="0" baseline="0" noProof="0" dirty="0" err="1">
                <a:ln>
                  <a:noFill/>
                </a:ln>
                <a:solidFill>
                  <a:srgbClr val="2E2D2C"/>
                </a:solidFill>
                <a:effectLst/>
                <a:uLnTx/>
                <a:uFillTx/>
                <a:latin typeface="Segoe UI"/>
                <a:ea typeface="+mn-ea"/>
                <a:cs typeface="Arial" pitchFamily="34" charset="0"/>
              </a:rPr>
              <a:t>asList</a:t>
            </a:r>
            <a:r>
              <a:rPr kumimoji="0" lang="en-GB" sz="1900" b="1" i="1" u="none" strike="noStrike" kern="1200" cap="none" spc="0" normalizeH="0" baseline="0" noProof="0" dirty="0">
                <a:ln>
                  <a:noFill/>
                </a:ln>
                <a:solidFill>
                  <a:srgbClr val="2E2D2C"/>
                </a:solidFill>
                <a:effectLst/>
                <a:uLnTx/>
                <a:uFillTx/>
                <a:latin typeface="Segoe UI"/>
                <a:ea typeface="+mn-ea"/>
                <a:cs typeface="Arial" pitchFamily="34" charset="0"/>
              </a:rPr>
              <a:t>(</a:t>
            </a:r>
            <a:r>
              <a:rPr kumimoji="0" lang="en-GB" sz="1900" b="1" i="1" u="none" strike="noStrike" kern="1200" cap="none" spc="0" normalizeH="0" baseline="0" noProof="0" dirty="0" err="1">
                <a:ln>
                  <a:noFill/>
                </a:ln>
                <a:solidFill>
                  <a:srgbClr val="2E2D2C"/>
                </a:solidFill>
                <a:effectLst/>
                <a:uLnTx/>
                <a:uFillTx/>
                <a:latin typeface="Segoe UI"/>
                <a:ea typeface="+mn-ea"/>
                <a:cs typeface="Arial" pitchFamily="34" charset="0"/>
              </a:rPr>
              <a:t>javaFiles</a:t>
            </a:r>
            <a:r>
              <a:rPr kumimoji="0" lang="en-GB" sz="1900" b="1" i="1" u="none" strike="noStrike" kern="1200" cap="none" spc="0" normalizeH="0" baseline="0" noProof="0" dirty="0">
                <a:ln>
                  <a:noFill/>
                </a:ln>
                <a:solidFill>
                  <a:srgbClr val="2E2D2C"/>
                </a:solidFill>
                <a:effectLst/>
                <a:uLnTx/>
                <a:uFillTx/>
                <a:latin typeface="Segoe UI"/>
                <a:ea typeface="+mn-ea"/>
                <a:cs typeface="Arial" pitchFamily="34" charset="0"/>
              </a:rPr>
              <a:t>);</a:t>
            </a: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endParaRPr>
          </a:p>
          <a:p>
            <a:pPr marL="0" marR="0" lvl="0" indent="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None/>
              <a:tabLst/>
              <a:defRPr/>
            </a:pPr>
            <a:r>
              <a:rPr kumimoji="0" lang="en-GB" sz="1900" b="0" i="0" u="none" strike="noStrike" kern="1200" cap="none" spc="0" normalizeH="0" baseline="0" noProof="0" dirty="0" err="1">
                <a:ln>
                  <a:noFill/>
                </a:ln>
                <a:solidFill>
                  <a:srgbClr val="2E2D2C"/>
                </a:solidFill>
                <a:effectLst/>
                <a:uLnTx/>
                <a:uFillTx/>
                <a:latin typeface="Segoe UI"/>
                <a:ea typeface="+mn-ea"/>
                <a:cs typeface="Arial" pitchFamily="34" charset="0"/>
              </a:rPr>
              <a:t>javaList.stream</a:t>
            </a:r>
            <a:r>
              <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rPr>
              <a:t>().</a:t>
            </a:r>
            <a:r>
              <a:rPr kumimoji="0" lang="en-GB" sz="1900" b="0" i="0" u="none" strike="noStrike" kern="1200" cap="none" spc="0" normalizeH="0" baseline="0" noProof="0" dirty="0" err="1">
                <a:ln>
                  <a:noFill/>
                </a:ln>
                <a:solidFill>
                  <a:srgbClr val="2E2D2C"/>
                </a:solidFill>
                <a:effectLst/>
                <a:uLnTx/>
                <a:uFillTx/>
                <a:latin typeface="Segoe UI"/>
                <a:ea typeface="+mn-ea"/>
                <a:cs typeface="Arial" pitchFamily="34" charset="0"/>
              </a:rPr>
              <a:t>forEach</a:t>
            </a:r>
            <a:r>
              <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rPr>
              <a:t>(</a:t>
            </a:r>
            <a:r>
              <a:rPr kumimoji="0" lang="en-GB" sz="1900" b="1" i="0" u="none" strike="noStrike" kern="1200" cap="none" spc="0" normalizeH="0" baseline="0" noProof="0" dirty="0" err="1">
                <a:ln>
                  <a:noFill/>
                </a:ln>
                <a:solidFill>
                  <a:srgbClr val="2E2D2C"/>
                </a:solidFill>
                <a:effectLst/>
                <a:uLnTx/>
                <a:uFillTx/>
                <a:latin typeface="Segoe UI"/>
                <a:ea typeface="+mn-ea"/>
                <a:cs typeface="Arial" pitchFamily="34" charset="0"/>
              </a:rPr>
              <a:t>System.</a:t>
            </a:r>
            <a:r>
              <a:rPr kumimoji="0" lang="en-GB" sz="1900" b="1" i="1" u="none" strike="noStrike" kern="1200" cap="none" spc="0" normalizeH="0" baseline="0" noProof="0" dirty="0" err="1">
                <a:ln>
                  <a:noFill/>
                </a:ln>
                <a:solidFill>
                  <a:srgbClr val="2E2D2C"/>
                </a:solidFill>
                <a:effectLst/>
                <a:uLnTx/>
                <a:uFillTx/>
                <a:latin typeface="Segoe UI"/>
                <a:ea typeface="+mn-ea"/>
                <a:cs typeface="Arial" pitchFamily="34" charset="0"/>
              </a:rPr>
              <a:t>out</a:t>
            </a:r>
            <a:r>
              <a:rPr kumimoji="0" lang="en-GB" sz="1900" b="1" i="1" u="none" strike="noStrike" kern="1200" cap="none" spc="0" normalizeH="0" baseline="0" noProof="0" dirty="0">
                <a:ln>
                  <a:noFill/>
                </a:ln>
                <a:solidFill>
                  <a:srgbClr val="2E2D2C"/>
                </a:solidFill>
                <a:effectLst/>
                <a:uLnTx/>
                <a:uFillTx/>
                <a:latin typeface="Segoe UI"/>
                <a:ea typeface="+mn-ea"/>
                <a:cs typeface="Arial" pitchFamily="34" charset="0"/>
              </a:rPr>
              <a:t>::</a:t>
            </a:r>
            <a:r>
              <a:rPr kumimoji="0" lang="en-GB" sz="1900" b="1" i="1" u="none" strike="noStrike" kern="1200" cap="none" spc="0" normalizeH="0" baseline="0" noProof="0" dirty="0" err="1">
                <a:ln>
                  <a:noFill/>
                </a:ln>
                <a:solidFill>
                  <a:srgbClr val="2E2D2C"/>
                </a:solidFill>
                <a:effectLst/>
                <a:uLnTx/>
                <a:uFillTx/>
                <a:latin typeface="Segoe UI"/>
                <a:ea typeface="+mn-ea"/>
                <a:cs typeface="Arial" pitchFamily="34" charset="0"/>
              </a:rPr>
              <a:t>println</a:t>
            </a:r>
            <a:r>
              <a:rPr kumimoji="0" lang="en-GB" sz="1900" b="1" i="1" u="none" strike="noStrike" kern="1200" cap="none" spc="0" normalizeH="0" baseline="0" noProof="0" dirty="0">
                <a:ln>
                  <a:noFill/>
                </a:ln>
                <a:solidFill>
                  <a:srgbClr val="2E2D2C"/>
                </a:solidFill>
                <a:effectLst/>
                <a:uLnTx/>
                <a:uFillTx/>
                <a:latin typeface="Segoe UI"/>
                <a:ea typeface="+mn-ea"/>
                <a:cs typeface="Arial" pitchFamily="34" charset="0"/>
              </a:rPr>
              <a:t>);</a:t>
            </a:r>
            <a:endPar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endParaRPr>
          </a:p>
        </p:txBody>
      </p:sp>
    </p:spTree>
    <p:extLst>
      <p:ext uri="{BB962C8B-B14F-4D97-AF65-F5344CB8AC3E}">
        <p14:creationId xmlns:p14="http://schemas.microsoft.com/office/powerpoint/2010/main" val="3279502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Or</a:t>
            </a:r>
            <a:endParaRPr lang="en-GB" dirty="0"/>
          </a:p>
        </p:txBody>
      </p:sp>
      <p:sp>
        <p:nvSpPr>
          <p:cNvPr id="3" name="Content Placeholder 2"/>
          <p:cNvSpPr>
            <a:spLocks noGrp="1"/>
          </p:cNvSpPr>
          <p:nvPr>
            <p:ph idx="1"/>
          </p:nvPr>
        </p:nvSpPr>
        <p:spPr>
          <a:xfrm>
            <a:off x="414000" y="1929600"/>
            <a:ext cx="5605800" cy="4546800"/>
          </a:xfrm>
        </p:spPr>
        <p:txBody>
          <a:bodyPr>
            <a:normAutofit/>
          </a:bodyPr>
          <a:lstStyle/>
          <a:p>
            <a:r>
              <a:rPr lang="en-GB" dirty="0" err="1"/>
              <a:t>FileFilter</a:t>
            </a:r>
            <a:r>
              <a:rPr lang="en-GB" dirty="0"/>
              <a:t> </a:t>
            </a:r>
            <a:r>
              <a:rPr lang="en-GB" b="1" dirty="0" err="1"/>
              <a:t>fileFilter</a:t>
            </a:r>
            <a:r>
              <a:rPr lang="en-GB" b="1" dirty="0"/>
              <a:t> = new </a:t>
            </a:r>
            <a:r>
              <a:rPr lang="en-GB" b="1" dirty="0" err="1"/>
              <a:t>FileFilter</a:t>
            </a:r>
            <a:r>
              <a:rPr lang="en-GB" b="1" dirty="0"/>
              <a:t>() {</a:t>
            </a:r>
          </a:p>
          <a:p>
            <a:endParaRPr lang="en-GB" dirty="0"/>
          </a:p>
          <a:p>
            <a:r>
              <a:rPr lang="en-GB" dirty="0"/>
              <a:t>// on one hand more readable</a:t>
            </a:r>
          </a:p>
          <a:p>
            <a:r>
              <a:rPr lang="en-GB" dirty="0"/>
              <a:t>// more cluttered</a:t>
            </a:r>
          </a:p>
          <a:p>
            <a:endParaRPr lang="en-GB" dirty="0"/>
          </a:p>
          <a:p>
            <a:r>
              <a:rPr lang="en-GB" b="1" i="1" dirty="0"/>
              <a:t>@Override</a:t>
            </a:r>
          </a:p>
          <a:p>
            <a:r>
              <a:rPr lang="en-GB" b="1" dirty="0"/>
              <a:t>public </a:t>
            </a:r>
            <a:r>
              <a:rPr lang="en-GB" b="1" dirty="0" err="1"/>
              <a:t>boolean</a:t>
            </a:r>
            <a:r>
              <a:rPr lang="en-GB" b="1" dirty="0"/>
              <a:t> accept(File pathname) {</a:t>
            </a:r>
          </a:p>
          <a:p>
            <a:r>
              <a:rPr lang="en-GB" b="1" dirty="0"/>
              <a:t>return </a:t>
            </a:r>
            <a:r>
              <a:rPr lang="en-GB" b="1" dirty="0" err="1"/>
              <a:t>pathname.getName</a:t>
            </a:r>
            <a:r>
              <a:rPr lang="en-GB" b="1" dirty="0"/>
              <a:t>().</a:t>
            </a:r>
            <a:r>
              <a:rPr lang="en-GB" b="1" dirty="0" err="1"/>
              <a:t>endsWith</a:t>
            </a:r>
            <a:r>
              <a:rPr lang="en-GB" b="1" dirty="0"/>
              <a:t>(".java");</a:t>
            </a:r>
          </a:p>
          <a:p>
            <a:r>
              <a:rPr lang="en-GB" dirty="0"/>
              <a:t>}</a:t>
            </a:r>
          </a:p>
          <a:p>
            <a:r>
              <a:rPr lang="en-GB" dirty="0" smtClean="0"/>
              <a:t>};</a:t>
            </a:r>
            <a:endParaRPr lang="en-GB" dirty="0"/>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318890-9973-459B-80D8-364A85DF8841}" type="slidenum">
              <a:rPr kumimoji="0" lang="en-GB" sz="1800" b="0" i="0" u="none" strike="noStrike" kern="1200" cap="none" spc="0" normalizeH="0" baseline="0" noProof="0" smtClean="0">
                <a:ln>
                  <a:noFill/>
                </a:ln>
                <a:solidFill>
                  <a:srgbClr val="2E2D2C"/>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a:t>
            </a:fld>
            <a:endParaRPr kumimoji="0" lang="en-GB" sz="1800" b="0" i="0" u="none" strike="noStrike" kern="1200" cap="none" spc="0" normalizeH="0" baseline="0" noProof="0">
              <a:ln>
                <a:noFill/>
              </a:ln>
              <a:solidFill>
                <a:srgbClr val="2E2D2C"/>
              </a:solidFill>
              <a:effectLst/>
              <a:uLnTx/>
              <a:uFillTx/>
              <a:latin typeface="Segoe UI"/>
              <a:ea typeface="+mn-ea"/>
              <a:cs typeface="+mn-cs"/>
            </a:endParaRPr>
          </a:p>
        </p:txBody>
      </p:sp>
      <p:sp>
        <p:nvSpPr>
          <p:cNvPr id="5" name="Content Placeholder 2"/>
          <p:cNvSpPr txBox="1">
            <a:spLocks/>
          </p:cNvSpPr>
          <p:nvPr/>
        </p:nvSpPr>
        <p:spPr>
          <a:xfrm>
            <a:off x="6019800" y="1929600"/>
            <a:ext cx="5605800" cy="4546800"/>
          </a:xfrm>
          <a:prstGeom prst="rect">
            <a:avLst/>
          </a:prstGeom>
        </p:spPr>
        <p:txBody>
          <a:bodyPr vert="horz" lIns="91440" tIns="45720" rIns="91440" bIns="45720" rtlCol="0">
            <a:norm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900" b="1" i="0" u="none" strike="noStrike" kern="1200" cap="none" spc="0" normalizeH="0" baseline="0" noProof="0" dirty="0" smtClean="0">
                <a:ln>
                  <a:noFill/>
                </a:ln>
                <a:solidFill>
                  <a:srgbClr val="2E2D2C"/>
                </a:solidFill>
                <a:effectLst/>
                <a:uLnTx/>
                <a:uFillTx/>
                <a:latin typeface="Segoe UI"/>
                <a:ea typeface="+mn-ea"/>
                <a:cs typeface="Arial" pitchFamily="34" charset="0"/>
              </a:rPr>
              <a:t>File dir2 = new File(</a:t>
            </a: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"C:\\Users\\Admin\\Desktop\\Course Examples Master\\Java 8 Workspace\\</a:t>
            </a:r>
            <a:r>
              <a:rPr kumimoji="0" lang="en-GB" sz="1900" b="0" i="0" u="none" strike="noStrike" kern="1200" cap="none" spc="0" normalizeH="0" baseline="0" noProof="0" dirty="0" err="1" smtClean="0">
                <a:ln>
                  <a:noFill/>
                </a:ln>
                <a:solidFill>
                  <a:srgbClr val="2E2D2C"/>
                </a:solidFill>
                <a:effectLst/>
                <a:uLnTx/>
                <a:uFillTx/>
                <a:latin typeface="Segoe UI"/>
                <a:ea typeface="+mn-ea"/>
                <a:cs typeface="Arial" pitchFamily="34" charset="0"/>
              </a:rPr>
              <a:t>PluralSightLambda</a:t>
            </a: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a:t>
            </a:r>
            <a:r>
              <a:rPr kumimoji="0" lang="en-GB" sz="1900" b="0" i="0" u="none" strike="noStrike" kern="1200" cap="none" spc="0" normalizeH="0" baseline="0" noProof="0" dirty="0" err="1" smtClean="0">
                <a:ln>
                  <a:noFill/>
                </a:ln>
                <a:solidFill>
                  <a:srgbClr val="2E2D2C"/>
                </a:solidFill>
                <a:effectLst/>
                <a:uLnTx/>
                <a:uFillTx/>
                <a:latin typeface="Segoe UI"/>
                <a:ea typeface="+mn-ea"/>
                <a:cs typeface="Arial" pitchFamily="34" charset="0"/>
              </a:rPr>
              <a:t>src</a:t>
            </a: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\\main\\java\\com\\</a:t>
            </a:r>
            <a:r>
              <a:rPr kumimoji="0" lang="en-GB" sz="1900" b="0" i="0" u="none" strike="noStrike" kern="1200" cap="none" spc="0" normalizeH="0" baseline="0" noProof="0" dirty="0" err="1" smtClean="0">
                <a:ln>
                  <a:noFill/>
                </a:ln>
                <a:solidFill>
                  <a:srgbClr val="2E2D2C"/>
                </a:solidFill>
                <a:effectLst/>
                <a:uLnTx/>
                <a:uFillTx/>
                <a:latin typeface="Segoe UI"/>
                <a:ea typeface="+mn-ea"/>
                <a:cs typeface="Arial" pitchFamily="34" charset="0"/>
              </a:rPr>
              <a:t>qa</a:t>
            </a: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a:t>
            </a:r>
            <a:r>
              <a:rPr kumimoji="0" lang="en-GB" sz="1900" b="0" i="0" u="none" strike="noStrike" kern="1200" cap="none" spc="0" normalizeH="0" baseline="0" noProof="0" dirty="0" err="1" smtClean="0">
                <a:ln>
                  <a:noFill/>
                </a:ln>
                <a:solidFill>
                  <a:srgbClr val="2E2D2C"/>
                </a:solidFill>
                <a:effectLst/>
                <a:uLnTx/>
                <a:uFillTx/>
                <a:latin typeface="Segoe UI"/>
                <a:ea typeface="+mn-ea"/>
                <a:cs typeface="Arial" pitchFamily="34" charset="0"/>
              </a:rPr>
              <a:t>PluralSightLambda</a:t>
            </a: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a:t>
            </a: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900" b="1" i="0" u="none" strike="noStrike" kern="1200" cap="none" spc="0" normalizeH="0" baseline="0" noProof="0" dirty="0" smtClean="0">
                <a:ln>
                  <a:noFill/>
                </a:ln>
                <a:solidFill>
                  <a:srgbClr val="2E2D2C"/>
                </a:solidFill>
                <a:effectLst/>
                <a:uLnTx/>
                <a:uFillTx/>
                <a:latin typeface="Segoe UI"/>
                <a:ea typeface="+mn-ea"/>
                <a:cs typeface="Arial" pitchFamily="34" charset="0"/>
              </a:rPr>
              <a:t>File[] javaFiles2 = dir2.listFiles(</a:t>
            </a:r>
            <a:r>
              <a:rPr kumimoji="0" lang="en-GB" sz="1900" b="1" i="0" u="none" strike="noStrike" kern="1200" cap="none" spc="0" normalizeH="0" baseline="0" noProof="0" dirty="0" err="1" smtClean="0">
                <a:ln>
                  <a:noFill/>
                </a:ln>
                <a:solidFill>
                  <a:srgbClr val="2E2D2C"/>
                </a:solidFill>
                <a:effectLst/>
                <a:uLnTx/>
                <a:uFillTx/>
                <a:latin typeface="Segoe UI"/>
                <a:ea typeface="+mn-ea"/>
                <a:cs typeface="Arial" pitchFamily="34" charset="0"/>
              </a:rPr>
              <a:t>fileFilter</a:t>
            </a:r>
            <a:r>
              <a:rPr kumimoji="0" lang="en-GB" sz="1900" b="1" i="0" u="none" strike="noStrike" kern="1200" cap="none" spc="0" normalizeH="0" baseline="0" noProof="0" dirty="0" smtClean="0">
                <a:ln>
                  <a:noFill/>
                </a:ln>
                <a:solidFill>
                  <a:srgbClr val="2E2D2C"/>
                </a:solidFill>
                <a:effectLst/>
                <a:uLnTx/>
                <a:uFillTx/>
                <a:latin typeface="Segoe UI"/>
                <a:ea typeface="+mn-ea"/>
                <a:cs typeface="Arial" pitchFamily="34" charset="0"/>
              </a:rPr>
              <a:t>);</a:t>
            </a: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List&lt;File&gt; </a:t>
            </a:r>
            <a:r>
              <a:rPr kumimoji="0" lang="en-GB" sz="1900" b="1" i="0" u="none" strike="noStrike" kern="1200" cap="none" spc="0" normalizeH="0" baseline="0" noProof="0" dirty="0" smtClean="0">
                <a:ln>
                  <a:noFill/>
                </a:ln>
                <a:solidFill>
                  <a:srgbClr val="2E2D2C"/>
                </a:solidFill>
                <a:effectLst/>
                <a:uLnTx/>
                <a:uFillTx/>
                <a:latin typeface="Segoe UI"/>
                <a:ea typeface="+mn-ea"/>
                <a:cs typeface="Arial" pitchFamily="34" charset="0"/>
              </a:rPr>
              <a:t>javaList2 = </a:t>
            </a:r>
            <a:r>
              <a:rPr kumimoji="0" lang="en-GB" sz="1900" b="1" i="0" u="none" strike="noStrike" kern="1200" cap="none" spc="0" normalizeH="0" baseline="0" noProof="0" dirty="0" err="1" smtClean="0">
                <a:ln>
                  <a:noFill/>
                </a:ln>
                <a:solidFill>
                  <a:srgbClr val="2E2D2C"/>
                </a:solidFill>
                <a:effectLst/>
                <a:uLnTx/>
                <a:uFillTx/>
                <a:latin typeface="Segoe UI"/>
                <a:ea typeface="+mn-ea"/>
                <a:cs typeface="Arial" pitchFamily="34" charset="0"/>
              </a:rPr>
              <a:t>Arrays.</a:t>
            </a:r>
            <a:r>
              <a:rPr kumimoji="0" lang="en-GB" sz="1900" b="1" i="1" u="none" strike="noStrike" kern="1200" cap="none" spc="0" normalizeH="0" baseline="0" noProof="0" dirty="0" err="1" smtClean="0">
                <a:ln>
                  <a:noFill/>
                </a:ln>
                <a:solidFill>
                  <a:srgbClr val="2E2D2C"/>
                </a:solidFill>
                <a:effectLst/>
                <a:uLnTx/>
                <a:uFillTx/>
                <a:latin typeface="Segoe UI"/>
                <a:ea typeface="+mn-ea"/>
                <a:cs typeface="Arial" pitchFamily="34" charset="0"/>
              </a:rPr>
              <a:t>asList</a:t>
            </a:r>
            <a:r>
              <a:rPr kumimoji="0" lang="en-GB" sz="1900" b="1" i="1" u="none" strike="noStrike" kern="1200" cap="none" spc="0" normalizeH="0" baseline="0" noProof="0" dirty="0" smtClean="0">
                <a:ln>
                  <a:noFill/>
                </a:ln>
                <a:solidFill>
                  <a:srgbClr val="2E2D2C"/>
                </a:solidFill>
                <a:effectLst/>
                <a:uLnTx/>
                <a:uFillTx/>
                <a:latin typeface="Segoe UI"/>
                <a:ea typeface="+mn-ea"/>
                <a:cs typeface="Arial" pitchFamily="34" charset="0"/>
              </a:rPr>
              <a:t>(javaFiles2);</a:t>
            </a: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javaList2.stream().</a:t>
            </a:r>
            <a:r>
              <a:rPr kumimoji="0" lang="en-GB" sz="1900" b="0" i="0" u="none" strike="noStrike" kern="1200" cap="none" spc="0" normalizeH="0" baseline="0" noProof="0" dirty="0" err="1" smtClean="0">
                <a:ln>
                  <a:noFill/>
                </a:ln>
                <a:solidFill>
                  <a:srgbClr val="2E2D2C"/>
                </a:solidFill>
                <a:effectLst/>
                <a:uLnTx/>
                <a:uFillTx/>
                <a:latin typeface="Segoe UI"/>
                <a:ea typeface="+mn-ea"/>
                <a:cs typeface="Arial" pitchFamily="34" charset="0"/>
              </a:rPr>
              <a:t>forEach</a:t>
            </a: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a:t>
            </a:r>
            <a:r>
              <a:rPr kumimoji="0" lang="en-GB" sz="1900" b="1" i="0" u="none" strike="noStrike" kern="1200" cap="none" spc="0" normalizeH="0" baseline="0" noProof="0" dirty="0" err="1" smtClean="0">
                <a:ln>
                  <a:noFill/>
                </a:ln>
                <a:solidFill>
                  <a:srgbClr val="2E2D2C"/>
                </a:solidFill>
                <a:effectLst/>
                <a:uLnTx/>
                <a:uFillTx/>
                <a:latin typeface="Segoe UI"/>
                <a:ea typeface="+mn-ea"/>
                <a:cs typeface="Arial" pitchFamily="34" charset="0"/>
              </a:rPr>
              <a:t>System.</a:t>
            </a:r>
            <a:r>
              <a:rPr kumimoji="0" lang="en-GB" sz="1900" b="1" i="1" u="none" strike="noStrike" kern="1200" cap="none" spc="0" normalizeH="0" baseline="0" noProof="0" dirty="0" err="1" smtClean="0">
                <a:ln>
                  <a:noFill/>
                </a:ln>
                <a:solidFill>
                  <a:srgbClr val="2E2D2C"/>
                </a:solidFill>
                <a:effectLst/>
                <a:uLnTx/>
                <a:uFillTx/>
                <a:latin typeface="Segoe UI"/>
                <a:ea typeface="+mn-ea"/>
                <a:cs typeface="Arial" pitchFamily="34" charset="0"/>
              </a:rPr>
              <a:t>out</a:t>
            </a:r>
            <a:r>
              <a:rPr kumimoji="0" lang="en-GB" sz="1900" b="1" i="1" u="none" strike="noStrike" kern="1200" cap="none" spc="0" normalizeH="0" baseline="0" noProof="0" dirty="0" smtClean="0">
                <a:ln>
                  <a:noFill/>
                </a:ln>
                <a:solidFill>
                  <a:srgbClr val="2E2D2C"/>
                </a:solidFill>
                <a:effectLst/>
                <a:uLnTx/>
                <a:uFillTx/>
                <a:latin typeface="Segoe UI"/>
                <a:ea typeface="+mn-ea"/>
                <a:cs typeface="Arial" pitchFamily="34" charset="0"/>
              </a:rPr>
              <a:t>::</a:t>
            </a:r>
            <a:r>
              <a:rPr kumimoji="0" lang="en-GB" sz="1900" b="1" i="1" u="none" strike="noStrike" kern="1200" cap="none" spc="0" normalizeH="0" baseline="0" noProof="0" dirty="0" err="1" smtClean="0">
                <a:ln>
                  <a:noFill/>
                </a:ln>
                <a:solidFill>
                  <a:srgbClr val="2E2D2C"/>
                </a:solidFill>
                <a:effectLst/>
                <a:uLnTx/>
                <a:uFillTx/>
                <a:latin typeface="Segoe UI"/>
                <a:ea typeface="+mn-ea"/>
                <a:cs typeface="Arial" pitchFamily="34" charset="0"/>
              </a:rPr>
              <a:t>println</a:t>
            </a:r>
            <a:r>
              <a:rPr kumimoji="0" lang="en-GB" sz="1900" b="1" i="1" u="none" strike="noStrike" kern="1200" cap="none" spc="0" normalizeH="0" baseline="0" noProof="0" dirty="0" smtClean="0">
                <a:ln>
                  <a:noFill/>
                </a:ln>
                <a:solidFill>
                  <a:srgbClr val="2E2D2C"/>
                </a:solidFill>
                <a:effectLst/>
                <a:uLnTx/>
                <a:uFillTx/>
                <a:latin typeface="Segoe UI"/>
                <a:ea typeface="+mn-ea"/>
                <a:cs typeface="Arial" pitchFamily="34" charset="0"/>
              </a:rPr>
              <a:t>);</a:t>
            </a:r>
            <a:endPar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endParaRPr>
          </a:p>
        </p:txBody>
      </p:sp>
    </p:spTree>
    <p:extLst>
      <p:ext uri="{BB962C8B-B14F-4D97-AF65-F5344CB8AC3E}">
        <p14:creationId xmlns:p14="http://schemas.microsoft.com/office/powerpoint/2010/main" val="1150730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a:xfrm>
            <a:off x="414000" y="1929600"/>
            <a:ext cx="5129550" cy="4546800"/>
          </a:xfrm>
        </p:spPr>
        <p:txBody>
          <a:bodyPr>
            <a:normAutofit/>
          </a:bodyPr>
          <a:lstStyle/>
          <a:p>
            <a:r>
              <a:rPr lang="en-GB" dirty="0" smtClean="0"/>
              <a:t>To make anonymous classes easier to write</a:t>
            </a:r>
          </a:p>
          <a:p>
            <a:r>
              <a:rPr lang="en-GB" dirty="0"/>
              <a:t>To make anonymous classes easier to </a:t>
            </a:r>
            <a:r>
              <a:rPr lang="en-GB" dirty="0" smtClean="0"/>
              <a:t>read</a:t>
            </a:r>
            <a:endParaRPr lang="en-GB" dirty="0"/>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318890-9973-459B-80D8-364A85DF8841}" type="slidenum">
              <a:rPr kumimoji="0" lang="en-GB" sz="1800" b="0" i="0" u="none" strike="noStrike" kern="1200" cap="none" spc="0" normalizeH="0" baseline="0" noProof="0" smtClean="0">
                <a:ln>
                  <a:noFill/>
                </a:ln>
                <a:solidFill>
                  <a:srgbClr val="2E2D2C"/>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65</a:t>
            </a:fld>
            <a:endParaRPr kumimoji="0" lang="en-GB" sz="1800" b="0" i="0" u="none" strike="noStrike" kern="1200" cap="none" spc="0" normalizeH="0" baseline="0" noProof="0">
              <a:ln>
                <a:noFill/>
              </a:ln>
              <a:solidFill>
                <a:srgbClr val="2E2D2C"/>
              </a:solidFill>
              <a:effectLst/>
              <a:uLnTx/>
              <a:uFillTx/>
              <a:latin typeface="Segoe UI"/>
              <a:ea typeface="+mn-ea"/>
              <a:cs typeface="+mn-cs"/>
            </a:endParaRPr>
          </a:p>
        </p:txBody>
      </p:sp>
      <p:sp>
        <p:nvSpPr>
          <p:cNvPr id="5" name="Content Placeholder 2"/>
          <p:cNvSpPr txBox="1">
            <a:spLocks/>
          </p:cNvSpPr>
          <p:nvPr/>
        </p:nvSpPr>
        <p:spPr>
          <a:xfrm>
            <a:off x="6071850" y="1929600"/>
            <a:ext cx="5129550" cy="4546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None/>
              <a:tabLst/>
              <a:defRPr/>
            </a:pPr>
            <a:r>
              <a:rPr kumimoji="0" lang="en-GB" sz="1900" b="0" i="0" u="none" strike="noStrike" kern="1200" cap="none" spc="0" normalizeH="0" baseline="0" noProof="0" dirty="0" err="1">
                <a:ln>
                  <a:noFill/>
                </a:ln>
                <a:solidFill>
                  <a:srgbClr val="2E2D2C"/>
                </a:solidFill>
                <a:effectLst/>
                <a:uLnTx/>
                <a:uFillTx/>
                <a:latin typeface="Segoe UI"/>
                <a:ea typeface="+mn-ea"/>
                <a:cs typeface="Arial" pitchFamily="34" charset="0"/>
              </a:rPr>
              <a:t>F</a:t>
            </a:r>
            <a:r>
              <a:rPr kumimoji="0" lang="en-GB" sz="1900" b="0" i="0" u="none" strike="noStrike" kern="1200" cap="none" spc="0" normalizeH="0" baseline="0" noProof="0" dirty="0" err="1" smtClean="0">
                <a:ln>
                  <a:noFill/>
                </a:ln>
                <a:solidFill>
                  <a:srgbClr val="2E2D2C"/>
                </a:solidFill>
                <a:effectLst/>
                <a:uLnTx/>
                <a:uFillTx/>
                <a:latin typeface="Segoe UI"/>
                <a:ea typeface="+mn-ea"/>
                <a:cs typeface="Arial" pitchFamily="34" charset="0"/>
              </a:rPr>
              <a:t>ileFilter</a:t>
            </a: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 </a:t>
            </a:r>
            <a:r>
              <a:rPr kumimoji="0" lang="en-GB" sz="1900" b="1" i="0" u="none" strike="noStrike" kern="1200" cap="none" spc="0" normalizeH="0" baseline="0" noProof="0" dirty="0" err="1" smtClean="0">
                <a:ln>
                  <a:noFill/>
                </a:ln>
                <a:solidFill>
                  <a:srgbClr val="2E2D2C"/>
                </a:solidFill>
                <a:effectLst/>
                <a:uLnTx/>
                <a:uFillTx/>
                <a:latin typeface="Segoe UI"/>
                <a:ea typeface="+mn-ea"/>
                <a:cs typeface="Arial" pitchFamily="34" charset="0"/>
              </a:rPr>
              <a:t>lambdaFilter</a:t>
            </a:r>
            <a:r>
              <a:rPr kumimoji="0" lang="en-GB" sz="1900" b="1" i="0" u="none" strike="noStrike" kern="1200" cap="none" spc="0" normalizeH="0" baseline="0" noProof="0" dirty="0" smtClean="0">
                <a:ln>
                  <a:noFill/>
                </a:ln>
                <a:solidFill>
                  <a:srgbClr val="2E2D2C"/>
                </a:solidFill>
                <a:effectLst/>
                <a:uLnTx/>
                <a:uFillTx/>
                <a:latin typeface="Segoe UI"/>
                <a:ea typeface="+mn-ea"/>
                <a:cs typeface="Arial" pitchFamily="34" charset="0"/>
              </a:rPr>
              <a:t> = (File file) -&gt; </a:t>
            </a:r>
            <a:r>
              <a:rPr kumimoji="0" lang="en-GB" sz="1900" b="1" i="0" u="none" strike="noStrike" kern="1200" cap="none" spc="0" normalizeH="0" baseline="0" noProof="0" dirty="0" err="1" smtClean="0">
                <a:ln>
                  <a:noFill/>
                </a:ln>
                <a:solidFill>
                  <a:srgbClr val="2E2D2C"/>
                </a:solidFill>
                <a:effectLst/>
                <a:uLnTx/>
                <a:uFillTx/>
                <a:latin typeface="Segoe UI"/>
                <a:ea typeface="+mn-ea"/>
                <a:cs typeface="Arial" pitchFamily="34" charset="0"/>
              </a:rPr>
              <a:t>file.getName</a:t>
            </a:r>
            <a:r>
              <a:rPr kumimoji="0" lang="en-GB" sz="1900" b="1" i="0" u="none" strike="noStrike" kern="1200" cap="none" spc="0" normalizeH="0" baseline="0" noProof="0" dirty="0" smtClean="0">
                <a:ln>
                  <a:noFill/>
                </a:ln>
                <a:solidFill>
                  <a:srgbClr val="2E2D2C"/>
                </a:solidFill>
                <a:effectLst/>
                <a:uLnTx/>
                <a:uFillTx/>
                <a:latin typeface="Segoe UI"/>
                <a:ea typeface="+mn-ea"/>
                <a:cs typeface="Arial" pitchFamily="34" charset="0"/>
              </a:rPr>
              <a:t>().</a:t>
            </a:r>
            <a:r>
              <a:rPr kumimoji="0" lang="en-GB" sz="1900" b="1" i="0" u="none" strike="noStrike" kern="1200" cap="none" spc="0" normalizeH="0" baseline="0" noProof="0" dirty="0" err="1" smtClean="0">
                <a:ln>
                  <a:noFill/>
                </a:ln>
                <a:solidFill>
                  <a:srgbClr val="2E2D2C"/>
                </a:solidFill>
                <a:effectLst/>
                <a:uLnTx/>
                <a:uFillTx/>
                <a:latin typeface="Segoe UI"/>
                <a:ea typeface="+mn-ea"/>
                <a:cs typeface="Arial" pitchFamily="34" charset="0"/>
              </a:rPr>
              <a:t>endsWith</a:t>
            </a:r>
            <a:r>
              <a:rPr kumimoji="0" lang="en-GB" sz="1900" b="1" i="0" u="none" strike="noStrike" kern="1200" cap="none" spc="0" normalizeH="0" baseline="0" noProof="0" dirty="0" smtClean="0">
                <a:ln>
                  <a:noFill/>
                </a:ln>
                <a:solidFill>
                  <a:srgbClr val="2E2D2C"/>
                </a:solidFill>
                <a:effectLst/>
                <a:uLnTx/>
                <a:uFillTx/>
                <a:latin typeface="Segoe UI"/>
                <a:ea typeface="+mn-ea"/>
                <a:cs typeface="Arial" pitchFamily="34" charset="0"/>
              </a:rPr>
              <a:t>(".java");</a:t>
            </a: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a:p>
            <a:pPr marL="0" marR="0" lvl="0" indent="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None/>
              <a:tabLst/>
              <a:defRPr/>
            </a:pPr>
            <a:r>
              <a:rPr kumimoji="0" lang="en-GB" sz="1900" b="1" i="0" u="none" strike="noStrike" kern="1200" cap="none" spc="0" normalizeH="0" baseline="0" noProof="0" dirty="0" smtClean="0">
                <a:ln>
                  <a:noFill/>
                </a:ln>
                <a:solidFill>
                  <a:srgbClr val="2E2D2C"/>
                </a:solidFill>
                <a:effectLst/>
                <a:uLnTx/>
                <a:uFillTx/>
                <a:latin typeface="Segoe UI"/>
                <a:ea typeface="+mn-ea"/>
                <a:cs typeface="Arial" pitchFamily="34" charset="0"/>
              </a:rPr>
              <a:t>File dir3 = new File(</a:t>
            </a:r>
          </a:p>
          <a:p>
            <a:pPr marL="0" marR="0" lvl="0" indent="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None/>
              <a:tabLst/>
              <a:defRPr/>
            </a:pP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"C:\\Users\\Admin\\Desktop\\Course Examples Master\\Java 8 Workspace\\</a:t>
            </a:r>
            <a:r>
              <a:rPr kumimoji="0" lang="en-GB" sz="1900" b="0" i="0" u="none" strike="noStrike" kern="1200" cap="none" spc="0" normalizeH="0" baseline="0" noProof="0" dirty="0" err="1" smtClean="0">
                <a:ln>
                  <a:noFill/>
                </a:ln>
                <a:solidFill>
                  <a:srgbClr val="2E2D2C"/>
                </a:solidFill>
                <a:effectLst/>
                <a:uLnTx/>
                <a:uFillTx/>
                <a:latin typeface="Segoe UI"/>
                <a:ea typeface="+mn-ea"/>
                <a:cs typeface="Arial" pitchFamily="34" charset="0"/>
              </a:rPr>
              <a:t>PluralSightLambda</a:t>
            </a: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a:t>
            </a:r>
            <a:r>
              <a:rPr kumimoji="0" lang="en-GB" sz="1900" b="0" i="0" u="none" strike="noStrike" kern="1200" cap="none" spc="0" normalizeH="0" baseline="0" noProof="0" dirty="0" err="1" smtClean="0">
                <a:ln>
                  <a:noFill/>
                </a:ln>
                <a:solidFill>
                  <a:srgbClr val="2E2D2C"/>
                </a:solidFill>
                <a:effectLst/>
                <a:uLnTx/>
                <a:uFillTx/>
                <a:latin typeface="Segoe UI"/>
                <a:ea typeface="+mn-ea"/>
                <a:cs typeface="Arial" pitchFamily="34" charset="0"/>
              </a:rPr>
              <a:t>src</a:t>
            </a: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\\main\\java\\com\\</a:t>
            </a:r>
            <a:r>
              <a:rPr kumimoji="0" lang="en-GB" sz="1900" b="0" i="0" u="none" strike="noStrike" kern="1200" cap="none" spc="0" normalizeH="0" baseline="0" noProof="0" dirty="0" err="1" smtClean="0">
                <a:ln>
                  <a:noFill/>
                </a:ln>
                <a:solidFill>
                  <a:srgbClr val="2E2D2C"/>
                </a:solidFill>
                <a:effectLst/>
                <a:uLnTx/>
                <a:uFillTx/>
                <a:latin typeface="Segoe UI"/>
                <a:ea typeface="+mn-ea"/>
                <a:cs typeface="Arial" pitchFamily="34" charset="0"/>
              </a:rPr>
              <a:t>qa</a:t>
            </a: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a:t>
            </a:r>
            <a:r>
              <a:rPr kumimoji="0" lang="en-GB" sz="1900" b="0" i="0" u="none" strike="noStrike" kern="1200" cap="none" spc="0" normalizeH="0" baseline="0" noProof="0" dirty="0" err="1" smtClean="0">
                <a:ln>
                  <a:noFill/>
                </a:ln>
                <a:solidFill>
                  <a:srgbClr val="2E2D2C"/>
                </a:solidFill>
                <a:effectLst/>
                <a:uLnTx/>
                <a:uFillTx/>
                <a:latin typeface="Segoe UI"/>
                <a:ea typeface="+mn-ea"/>
                <a:cs typeface="Arial" pitchFamily="34" charset="0"/>
              </a:rPr>
              <a:t>PluralSightLambda</a:t>
            </a: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a:t>
            </a:r>
          </a:p>
          <a:p>
            <a:pPr marL="0" marR="0" lvl="0" indent="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None/>
              <a:tabLst/>
              <a:defRPr/>
            </a:pPr>
            <a:r>
              <a:rPr kumimoji="0" lang="en-GB" sz="1900" b="1" i="0" u="none" strike="noStrike" kern="1200" cap="none" spc="0" normalizeH="0" baseline="0" noProof="0" dirty="0" smtClean="0">
                <a:ln>
                  <a:noFill/>
                </a:ln>
                <a:solidFill>
                  <a:srgbClr val="2E2D2C"/>
                </a:solidFill>
                <a:effectLst/>
                <a:uLnTx/>
                <a:uFillTx/>
                <a:latin typeface="Segoe UI"/>
                <a:ea typeface="+mn-ea"/>
                <a:cs typeface="Arial" pitchFamily="34" charset="0"/>
              </a:rPr>
              <a:t>File[] javaFiles3 = dir3.listFiles(</a:t>
            </a:r>
            <a:r>
              <a:rPr kumimoji="0" lang="en-GB" sz="1900" b="1" i="0" u="none" strike="noStrike" kern="1200" cap="none" spc="0" normalizeH="0" baseline="0" noProof="0" dirty="0" err="1" smtClean="0">
                <a:ln>
                  <a:noFill/>
                </a:ln>
                <a:solidFill>
                  <a:srgbClr val="2E2D2C"/>
                </a:solidFill>
                <a:effectLst/>
                <a:uLnTx/>
                <a:uFillTx/>
                <a:latin typeface="Segoe UI"/>
                <a:ea typeface="+mn-ea"/>
                <a:cs typeface="Arial" pitchFamily="34" charset="0"/>
              </a:rPr>
              <a:t>lambdaFilter</a:t>
            </a:r>
            <a:r>
              <a:rPr kumimoji="0" lang="en-GB" sz="1900" b="1" i="0" u="none" strike="noStrike" kern="1200" cap="none" spc="0" normalizeH="0" baseline="0" noProof="0" dirty="0" smtClean="0">
                <a:ln>
                  <a:noFill/>
                </a:ln>
                <a:solidFill>
                  <a:srgbClr val="2E2D2C"/>
                </a:solidFill>
                <a:effectLst/>
                <a:uLnTx/>
                <a:uFillTx/>
                <a:latin typeface="Segoe UI"/>
                <a:ea typeface="+mn-ea"/>
                <a:cs typeface="Arial" pitchFamily="34" charset="0"/>
              </a:rPr>
              <a:t>);</a:t>
            </a: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a:p>
            <a:pPr marL="0" marR="0" lvl="0" indent="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None/>
              <a:tabLst/>
              <a:defRPr/>
            </a:pPr>
            <a:r>
              <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rPr>
              <a:t>List&lt;File&gt; </a:t>
            </a:r>
            <a:r>
              <a:rPr kumimoji="0" lang="en-GB" sz="1900" b="1" i="0" u="none" strike="noStrike" kern="1200" cap="none" spc="0" normalizeH="0" baseline="0" noProof="0" dirty="0" smtClean="0">
                <a:ln>
                  <a:noFill/>
                </a:ln>
                <a:solidFill>
                  <a:srgbClr val="2E2D2C"/>
                </a:solidFill>
                <a:effectLst/>
                <a:uLnTx/>
                <a:uFillTx/>
                <a:latin typeface="Segoe UI"/>
                <a:ea typeface="+mn-ea"/>
                <a:cs typeface="Arial" pitchFamily="34" charset="0"/>
              </a:rPr>
              <a:t>javaList3 = </a:t>
            </a:r>
            <a:r>
              <a:rPr kumimoji="0" lang="en-GB" sz="1900" b="1" i="0" u="none" strike="noStrike" kern="1200" cap="none" spc="0" normalizeH="0" baseline="0" noProof="0" dirty="0" err="1" smtClean="0">
                <a:ln>
                  <a:noFill/>
                </a:ln>
                <a:solidFill>
                  <a:srgbClr val="2E2D2C"/>
                </a:solidFill>
                <a:effectLst/>
                <a:uLnTx/>
                <a:uFillTx/>
                <a:latin typeface="Segoe UI"/>
                <a:ea typeface="+mn-ea"/>
                <a:cs typeface="Arial" pitchFamily="34" charset="0"/>
              </a:rPr>
              <a:t>Arrays.</a:t>
            </a:r>
            <a:r>
              <a:rPr kumimoji="0" lang="en-GB" sz="1900" b="1" i="1" u="none" strike="noStrike" kern="1200" cap="none" spc="0" normalizeH="0" baseline="0" noProof="0" dirty="0" err="1" smtClean="0">
                <a:ln>
                  <a:noFill/>
                </a:ln>
                <a:solidFill>
                  <a:srgbClr val="2E2D2C"/>
                </a:solidFill>
                <a:effectLst/>
                <a:uLnTx/>
                <a:uFillTx/>
                <a:latin typeface="Segoe UI"/>
                <a:ea typeface="+mn-ea"/>
                <a:cs typeface="Arial" pitchFamily="34" charset="0"/>
              </a:rPr>
              <a:t>asList</a:t>
            </a:r>
            <a:r>
              <a:rPr kumimoji="0" lang="en-GB" sz="1900" b="1" i="1" u="none" strike="noStrike" kern="1200" cap="none" spc="0" normalizeH="0" baseline="0" noProof="0" dirty="0" smtClean="0">
                <a:ln>
                  <a:noFill/>
                </a:ln>
                <a:solidFill>
                  <a:srgbClr val="2E2D2C"/>
                </a:solidFill>
                <a:effectLst/>
                <a:uLnTx/>
                <a:uFillTx/>
                <a:latin typeface="Segoe UI"/>
                <a:ea typeface="+mn-ea"/>
                <a:cs typeface="Arial" pitchFamily="34" charset="0"/>
              </a:rPr>
              <a:t>(javaFiles3);</a:t>
            </a: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9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endParaRPr>
          </a:p>
        </p:txBody>
      </p:sp>
    </p:spTree>
    <p:extLst>
      <p:ext uri="{BB962C8B-B14F-4D97-AF65-F5344CB8AC3E}">
        <p14:creationId xmlns:p14="http://schemas.microsoft.com/office/powerpoint/2010/main" val="2380232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Modern Iteration vs. Traditional Iteration</a:t>
            </a:r>
            <a:endParaRPr lang="en-GB" dirty="0"/>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318890-9973-459B-80D8-364A85DF8841}" type="slidenum">
              <a:rPr kumimoji="0" lang="en-GB" sz="1800" b="0" i="0" u="none" strike="noStrike" kern="1200" cap="none" spc="0" normalizeH="0" baseline="0" noProof="0" smtClean="0">
                <a:ln>
                  <a:noFill/>
                </a:ln>
                <a:solidFill>
                  <a:srgbClr val="2E2D2C"/>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66</a:t>
            </a:fld>
            <a:endParaRPr kumimoji="0" lang="en-GB" sz="1800" b="0" i="0" u="none" strike="noStrike" kern="1200" cap="none" spc="0" normalizeH="0" baseline="0" noProof="0">
              <a:ln>
                <a:noFill/>
              </a:ln>
              <a:solidFill>
                <a:srgbClr val="2E2D2C"/>
              </a:solidFill>
              <a:effectLst/>
              <a:uLnTx/>
              <a:uFillTx/>
              <a:latin typeface="Segoe UI"/>
              <a:ea typeface="+mn-ea"/>
              <a:cs typeface="+mn-cs"/>
            </a:endParaRPr>
          </a:p>
        </p:txBody>
      </p:sp>
      <p:sp>
        <p:nvSpPr>
          <p:cNvPr id="5" name="Text Placeholder 1"/>
          <p:cNvSpPr txBox="1">
            <a:spLocks/>
          </p:cNvSpPr>
          <p:nvPr/>
        </p:nvSpPr>
        <p:spPr>
          <a:xfrm>
            <a:off x="142847" y="1905000"/>
            <a:ext cx="11363353" cy="3086100"/>
          </a:xfrm>
          <a:prstGeom prst="rect">
            <a:avLst/>
          </a:prstGeom>
        </p:spPr>
        <p:txBody>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rPr>
              <a:t>Traditional iteration is external…</a:t>
            </a:r>
          </a:p>
          <a:p>
            <a:pPr marL="742950" marR="0" lvl="1" indent="-28575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2E2D2C"/>
                </a:solidFill>
                <a:effectLst/>
                <a:uLnTx/>
                <a:uFillTx/>
                <a:latin typeface="Segoe UI"/>
                <a:ea typeface="+mn-ea"/>
                <a:cs typeface="Arial" pitchFamily="34" charset="0"/>
              </a:rPr>
              <a:t>Must process elements sequentially </a:t>
            </a:r>
            <a:r>
              <a:rPr kumimoji="0" lang="en-GB" sz="1800" b="0" i="1" u="none" strike="noStrike" kern="1200" cap="none" spc="0" normalizeH="0" baseline="0" noProof="0" dirty="0">
                <a:ln>
                  <a:noFill/>
                </a:ln>
                <a:solidFill>
                  <a:srgbClr val="2E2D2C"/>
                </a:solidFill>
                <a:effectLst/>
                <a:uLnTx/>
                <a:uFillTx/>
                <a:latin typeface="Segoe UI"/>
                <a:ea typeface="+mn-ea"/>
                <a:cs typeface="Arial" pitchFamily="34" charset="0"/>
              </a:rPr>
              <a:t>– in the order specified by collection</a:t>
            </a:r>
          </a:p>
          <a:p>
            <a:pPr marL="742950" marR="0" lvl="1" indent="-28575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2E2D2C"/>
                </a:solidFill>
                <a:effectLst/>
                <a:uLnTx/>
                <a:uFillTx/>
                <a:latin typeface="Segoe UI"/>
                <a:ea typeface="+mn-ea"/>
                <a:cs typeface="Arial" pitchFamily="34" charset="0"/>
              </a:rPr>
              <a:t>Code mixes the “how” with the “what”</a:t>
            </a:r>
          </a:p>
          <a:p>
            <a:pPr marL="742950" marR="0" lvl="1" indent="-28575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2E2D2C"/>
                </a:solidFill>
                <a:effectLst/>
                <a:uLnTx/>
                <a:uFillTx/>
                <a:latin typeface="Segoe UI"/>
                <a:ea typeface="+mn-ea"/>
                <a:cs typeface="Arial" pitchFamily="34" charset="0"/>
              </a:rPr>
              <a:t>JIT compiler cannot improve performance with parallelism, re-ordering, etc.</a:t>
            </a:r>
          </a:p>
          <a:p>
            <a:pPr marL="742950" marR="0" lvl="1" indent="-28575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2E2D2C"/>
              </a:solidFill>
              <a:effectLst/>
              <a:uLnTx/>
              <a:uFillTx/>
              <a:latin typeface="Segoe UI"/>
              <a:ea typeface="+mn-ea"/>
              <a:cs typeface="Arial" pitchFamily="34" charset="0"/>
            </a:endParaRPr>
          </a:p>
          <a:p>
            <a:pPr marL="457200" marR="0" lvl="1" indent="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None/>
              <a:tabLst/>
              <a:defRPr/>
            </a:pPr>
            <a:endParaRPr kumimoji="0" lang="en-GB" sz="1800" b="0" i="0" u="none" strike="noStrike" kern="1200" cap="none" spc="0" normalizeH="0" baseline="0" noProof="0" dirty="0">
              <a:ln>
                <a:noFill/>
              </a:ln>
              <a:solidFill>
                <a:srgbClr val="2E2D2C"/>
              </a:solidFill>
              <a:effectLst/>
              <a:uLnTx/>
              <a:uFillTx/>
              <a:latin typeface="Segoe UI"/>
              <a:ea typeface="+mn-ea"/>
              <a:cs typeface="Arial" pitchFamily="34" charset="0"/>
            </a:endParaRPr>
          </a:p>
          <a:p>
            <a:pPr marL="342900" marR="0" lvl="0" indent="-34290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900" b="0" i="0" u="none" strike="noStrike" kern="1200" cap="none" spc="0" normalizeH="0" baseline="0" noProof="0" dirty="0">
                <a:ln>
                  <a:noFill/>
                </a:ln>
                <a:solidFill>
                  <a:srgbClr val="2E2D2C"/>
                </a:solidFill>
                <a:effectLst/>
                <a:uLnTx/>
                <a:uFillTx/>
                <a:latin typeface="Segoe UI"/>
                <a:ea typeface="+mn-ea"/>
                <a:cs typeface="Arial" pitchFamily="34" charset="0"/>
              </a:rPr>
              <a:t>Modern iteration is internal with lambda expressions…</a:t>
            </a:r>
          </a:p>
          <a:p>
            <a:pPr marL="742950" marR="0" lvl="1" indent="-28575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2E2D2C"/>
                </a:solidFill>
                <a:effectLst/>
                <a:uLnTx/>
                <a:uFillTx/>
                <a:latin typeface="Segoe UI"/>
                <a:ea typeface="+mn-ea"/>
                <a:cs typeface="Arial" pitchFamily="34" charset="0"/>
              </a:rPr>
              <a:t>Iteration is not necessarily sequential</a:t>
            </a:r>
          </a:p>
          <a:p>
            <a:pPr marL="742950" marR="0" lvl="1" indent="-28575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2E2D2C"/>
                </a:solidFill>
                <a:effectLst/>
                <a:uLnTx/>
                <a:uFillTx/>
                <a:latin typeface="Segoe UI"/>
                <a:ea typeface="+mn-ea"/>
                <a:cs typeface="Arial" pitchFamily="34" charset="0"/>
              </a:rPr>
              <a:t>We let JIT compiler control the “how” and we only dictate the “what” </a:t>
            </a:r>
          </a:p>
          <a:p>
            <a:pPr marL="742950" marR="0" lvl="1" indent="-28575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r>
              <a:rPr kumimoji="0" lang="en-GB" sz="1800" b="0" i="0" u="none" strike="noStrike" kern="1200" cap="none" spc="0" normalizeH="0" baseline="0" noProof="0" dirty="0">
                <a:ln>
                  <a:noFill/>
                </a:ln>
                <a:solidFill>
                  <a:srgbClr val="2E2D2C"/>
                </a:solidFill>
                <a:effectLst/>
                <a:uLnTx/>
                <a:uFillTx/>
                <a:latin typeface="Segoe UI"/>
                <a:ea typeface="+mn-ea"/>
                <a:cs typeface="Arial" pitchFamily="34" charset="0"/>
              </a:rPr>
              <a:t>JIT can optimize performance with parallelism, out-of-order execution, etc.</a:t>
            </a:r>
          </a:p>
          <a:p>
            <a:pPr marL="742950" marR="0" lvl="1" indent="-28575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2E2D2C"/>
              </a:solidFill>
              <a:effectLst/>
              <a:uLnTx/>
              <a:uFillTx/>
              <a:latin typeface="Segoe UI"/>
              <a:ea typeface="+mn-ea"/>
              <a:cs typeface="Arial" pitchFamily="34" charset="0"/>
            </a:endParaRPr>
          </a:p>
          <a:p>
            <a:pPr marL="742950" marR="0" lvl="1" indent="-285750" algn="l" defTabSz="914400" rtl="0" eaLnBrk="1" fontAlgn="auto" latinLnBrk="0" hangingPunct="1">
              <a:lnSpc>
                <a:spcPct val="100000"/>
              </a:lnSpc>
              <a:spcBef>
                <a:spcPts val="200"/>
              </a:spcBef>
              <a:spcAft>
                <a:spcPts val="800"/>
              </a:spcAft>
              <a:buClr>
                <a:srgbClr val="2E2D2C"/>
              </a:buClr>
              <a:buSzTx/>
              <a:buFont typeface="Arial" panose="020B0604020202020204" pitchFamily="34" charset="0"/>
              <a:buChar char="•"/>
              <a:tabLst/>
              <a:defRPr/>
            </a:pPr>
            <a:endParaRPr kumimoji="0" lang="en-GB" sz="1800" b="0" i="0" u="none" strike="noStrike" kern="1200" cap="none" spc="0" normalizeH="0" baseline="0" noProof="0" dirty="0">
              <a:ln>
                <a:noFill/>
              </a:ln>
              <a:solidFill>
                <a:srgbClr val="2E2D2C"/>
              </a:solidFill>
              <a:effectLst/>
              <a:uLnTx/>
              <a:uFillTx/>
              <a:latin typeface="Segoe UI"/>
              <a:ea typeface="+mn-ea"/>
              <a:cs typeface="Arial" pitchFamily="34" charset="0"/>
            </a:endParaRPr>
          </a:p>
        </p:txBody>
      </p:sp>
    </p:spTree>
    <p:extLst>
      <p:ext uri="{BB962C8B-B14F-4D97-AF65-F5344CB8AC3E}">
        <p14:creationId xmlns:p14="http://schemas.microsoft.com/office/powerpoint/2010/main" val="889931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Functional Interfaces Toolbox</a:t>
            </a:r>
            <a:endParaRPr lang="en-GB" dirty="0"/>
          </a:p>
        </p:txBody>
      </p:sp>
      <p:sp>
        <p:nvSpPr>
          <p:cNvPr id="3" name="Content Placeholder 2"/>
          <p:cNvSpPr>
            <a:spLocks noGrp="1"/>
          </p:cNvSpPr>
          <p:nvPr>
            <p:ph idx="1"/>
          </p:nvPr>
        </p:nvSpPr>
        <p:spPr/>
        <p:txBody>
          <a:bodyPr/>
          <a:lstStyle/>
          <a:p>
            <a:r>
              <a:rPr lang="en-GB" dirty="0" smtClean="0"/>
              <a:t>43 functional interfaces (SAM type) in the new package </a:t>
            </a:r>
            <a:r>
              <a:rPr lang="en-GB" dirty="0" err="1" smtClean="0"/>
              <a:t>java.util.function</a:t>
            </a:r>
            <a:endParaRPr lang="en-GB" dirty="0" smtClean="0"/>
          </a:p>
          <a:p>
            <a:r>
              <a:rPr lang="en-GB" dirty="0" smtClean="0"/>
              <a:t>These can be split into 4 categories:</a:t>
            </a:r>
          </a:p>
          <a:p>
            <a:pPr lvl="1"/>
            <a:r>
              <a:rPr lang="en-GB" dirty="0" smtClean="0"/>
              <a:t>Supplier</a:t>
            </a:r>
          </a:p>
          <a:p>
            <a:pPr lvl="1"/>
            <a:r>
              <a:rPr lang="en-GB" dirty="0" smtClean="0"/>
              <a:t>Consumer</a:t>
            </a:r>
          </a:p>
          <a:p>
            <a:pPr lvl="1"/>
            <a:r>
              <a:rPr lang="en-GB" dirty="0" smtClean="0"/>
              <a:t>Predicate</a:t>
            </a:r>
          </a:p>
          <a:p>
            <a:pPr lvl="1"/>
            <a:r>
              <a:rPr lang="en-GB" dirty="0" smtClean="0"/>
              <a:t>Function</a:t>
            </a:r>
          </a:p>
          <a:p>
            <a:pPr lvl="1"/>
            <a:endParaRPr lang="en-GB" dirty="0"/>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318890-9973-459B-80D8-364A85DF8841}" type="slidenum">
              <a:rPr kumimoji="0" lang="en-GB" sz="1800" b="0" i="0" u="none" strike="noStrike" kern="1200" cap="none" spc="0" normalizeH="0" baseline="0" noProof="0" smtClean="0">
                <a:ln>
                  <a:noFill/>
                </a:ln>
                <a:solidFill>
                  <a:srgbClr val="2E2D2C"/>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67</a:t>
            </a:fld>
            <a:endParaRPr kumimoji="0" lang="en-GB" sz="1800" b="0" i="0" u="none" strike="noStrike" kern="1200" cap="none" spc="0" normalizeH="0" baseline="0" noProof="0">
              <a:ln>
                <a:noFill/>
              </a:ln>
              <a:solidFill>
                <a:srgbClr val="2E2D2C"/>
              </a:solidFill>
              <a:effectLst/>
              <a:uLnTx/>
              <a:uFillTx/>
              <a:latin typeface="Segoe UI"/>
              <a:ea typeface="+mn-ea"/>
              <a:cs typeface="+mn-cs"/>
            </a:endParaRPr>
          </a:p>
        </p:txBody>
      </p:sp>
    </p:spTree>
    <p:extLst>
      <p:ext uri="{BB962C8B-B14F-4D97-AF65-F5344CB8AC3E}">
        <p14:creationId xmlns:p14="http://schemas.microsoft.com/office/powerpoint/2010/main" val="2205155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Supplier</a:t>
            </a:r>
            <a:endParaRPr lang="en-GB" dirty="0"/>
          </a:p>
        </p:txBody>
      </p:sp>
      <p:sp>
        <p:nvSpPr>
          <p:cNvPr id="3" name="Content Placeholder 2"/>
          <p:cNvSpPr>
            <a:spLocks noGrp="1"/>
          </p:cNvSpPr>
          <p:nvPr>
            <p:ph idx="1"/>
          </p:nvPr>
        </p:nvSpPr>
        <p:spPr/>
        <p:txBody>
          <a:bodyPr/>
          <a:lstStyle/>
          <a:p>
            <a:r>
              <a:rPr lang="en-GB" dirty="0" smtClean="0"/>
              <a:t>Doesn’t take any object (no parameters)</a:t>
            </a:r>
          </a:p>
          <a:p>
            <a:r>
              <a:rPr lang="en-GB" dirty="0" smtClean="0"/>
              <a:t>Provides a new object.</a:t>
            </a:r>
          </a:p>
          <a:p>
            <a:endParaRPr lang="en-GB" dirty="0"/>
          </a:p>
          <a:p>
            <a:pPr marL="0" indent="0">
              <a:buNone/>
            </a:pPr>
            <a:r>
              <a:rPr lang="en-GB" dirty="0" smtClean="0"/>
              <a:t>Public interface Supplier&lt;T&gt; {</a:t>
            </a:r>
          </a:p>
          <a:p>
            <a:pPr marL="0" indent="0">
              <a:buNone/>
            </a:pPr>
            <a:r>
              <a:rPr lang="en-GB" dirty="0"/>
              <a:t>	</a:t>
            </a:r>
            <a:r>
              <a:rPr lang="en-GB" dirty="0" smtClean="0"/>
              <a:t>T get();</a:t>
            </a:r>
          </a:p>
          <a:p>
            <a:pPr marL="0" indent="0">
              <a:buNone/>
            </a:pPr>
            <a:r>
              <a:rPr lang="en-GB" dirty="0"/>
              <a:t>}</a:t>
            </a:r>
            <a:endParaRPr lang="en-GB" dirty="0" smtClean="0"/>
          </a:p>
          <a:p>
            <a:endParaRPr lang="en-GB" dirty="0"/>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318890-9973-459B-80D8-364A85DF8841}" type="slidenum">
              <a:rPr kumimoji="0" lang="en-GB" sz="1800" b="0" i="0" u="none" strike="noStrike" kern="1200" cap="none" spc="0" normalizeH="0" baseline="0" noProof="0" smtClean="0">
                <a:ln>
                  <a:noFill/>
                </a:ln>
                <a:solidFill>
                  <a:srgbClr val="2E2D2C"/>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68</a:t>
            </a:fld>
            <a:endParaRPr kumimoji="0" lang="en-GB" sz="1800" b="0" i="0" u="none" strike="noStrike" kern="1200" cap="none" spc="0" normalizeH="0" baseline="0" noProof="0">
              <a:ln>
                <a:noFill/>
              </a:ln>
              <a:solidFill>
                <a:srgbClr val="2E2D2C"/>
              </a:solidFill>
              <a:effectLst/>
              <a:uLnTx/>
              <a:uFillTx/>
              <a:latin typeface="Segoe UI"/>
              <a:ea typeface="+mn-ea"/>
              <a:cs typeface="+mn-cs"/>
            </a:endParaRPr>
          </a:p>
        </p:txBody>
      </p:sp>
      <p:cxnSp>
        <p:nvCxnSpPr>
          <p:cNvPr id="6" name="Straight Arrow Connector 5"/>
          <p:cNvCxnSpPr/>
          <p:nvPr/>
        </p:nvCxnSpPr>
        <p:spPr>
          <a:xfrm flipV="1">
            <a:off x="1238250" y="4057650"/>
            <a:ext cx="266700" cy="14287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114550" y="4057650"/>
            <a:ext cx="2381250" cy="723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19650" y="4724400"/>
            <a:ext cx="2954655" cy="400110"/>
          </a:xfrm>
          <a:prstGeom prst="rect">
            <a:avLst/>
          </a:prstGeom>
          <a:solidFill>
            <a:srgbClr val="B9CDE5"/>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rPr>
              <a:t>Takes 0 parameters</a:t>
            </a:r>
          </a:p>
        </p:txBody>
      </p:sp>
      <p:sp>
        <p:nvSpPr>
          <p:cNvPr id="12" name="TextBox 11"/>
          <p:cNvSpPr txBox="1"/>
          <p:nvPr/>
        </p:nvSpPr>
        <p:spPr>
          <a:xfrm>
            <a:off x="637222" y="5657550"/>
            <a:ext cx="4339650" cy="400110"/>
          </a:xfrm>
          <a:prstGeom prst="rect">
            <a:avLst/>
          </a:prstGeom>
          <a:solidFill>
            <a:srgbClr val="B9CDE5"/>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rPr>
              <a:t>Returns an object of type T</a:t>
            </a:r>
          </a:p>
        </p:txBody>
      </p:sp>
    </p:spTree>
    <p:extLst>
      <p:ext uri="{BB962C8B-B14F-4D97-AF65-F5344CB8AC3E}">
        <p14:creationId xmlns:p14="http://schemas.microsoft.com/office/powerpoint/2010/main" val="101097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Consumer, </a:t>
            </a:r>
            <a:r>
              <a:rPr lang="en-GB" dirty="0" err="1" smtClean="0"/>
              <a:t>BiConsumer</a:t>
            </a:r>
            <a:endParaRPr lang="en-GB" dirty="0"/>
          </a:p>
        </p:txBody>
      </p:sp>
      <p:sp>
        <p:nvSpPr>
          <p:cNvPr id="3" name="Content Placeholder 2"/>
          <p:cNvSpPr>
            <a:spLocks noGrp="1"/>
          </p:cNvSpPr>
          <p:nvPr>
            <p:ph idx="1"/>
          </p:nvPr>
        </p:nvSpPr>
        <p:spPr>
          <a:xfrm>
            <a:off x="414000" y="1929600"/>
            <a:ext cx="11404800" cy="1842300"/>
          </a:xfrm>
        </p:spPr>
        <p:txBody>
          <a:bodyPr>
            <a:normAutofit/>
          </a:bodyPr>
          <a:lstStyle/>
          <a:p>
            <a:r>
              <a:rPr lang="en-GB" dirty="0" smtClean="0"/>
              <a:t>Reverse of supplier</a:t>
            </a:r>
          </a:p>
          <a:p>
            <a:r>
              <a:rPr lang="en-GB" dirty="0" smtClean="0"/>
              <a:t>Does not return anything</a:t>
            </a:r>
          </a:p>
          <a:p>
            <a:r>
              <a:rPr lang="en-GB" dirty="0" smtClean="0"/>
              <a:t>Accepts an object – or 2 in the case of a </a:t>
            </a:r>
            <a:r>
              <a:rPr lang="en-GB" dirty="0" err="1" smtClean="0"/>
              <a:t>BiConsumer</a:t>
            </a:r>
            <a:r>
              <a:rPr lang="en-GB" dirty="0" smtClean="0"/>
              <a:t> (do not have to be the same type)</a:t>
            </a:r>
          </a:p>
          <a:p>
            <a:r>
              <a:rPr lang="en-GB" dirty="0" smtClean="0"/>
              <a:t>(An obvious example is </a:t>
            </a:r>
            <a:r>
              <a:rPr lang="en-GB" dirty="0" err="1" smtClean="0"/>
              <a:t>System.out.println</a:t>
            </a:r>
            <a:r>
              <a:rPr lang="en-GB" dirty="0" smtClean="0"/>
              <a:t>())</a:t>
            </a:r>
          </a:p>
          <a:p>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318890-9973-459B-80D8-364A85DF8841}" type="slidenum">
              <a:rPr kumimoji="0" lang="en-GB" sz="1800" b="0" i="0" u="none" strike="noStrike" kern="1200" cap="none" spc="0" normalizeH="0" baseline="0" noProof="0" smtClean="0">
                <a:ln>
                  <a:noFill/>
                </a:ln>
                <a:solidFill>
                  <a:srgbClr val="2E2D2C"/>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69</a:t>
            </a:fld>
            <a:endParaRPr kumimoji="0" lang="en-GB" sz="1800" b="0" i="0" u="none" strike="noStrike" kern="1200" cap="none" spc="0" normalizeH="0" baseline="0" noProof="0">
              <a:ln>
                <a:noFill/>
              </a:ln>
              <a:solidFill>
                <a:srgbClr val="2E2D2C"/>
              </a:solidFill>
              <a:effectLst/>
              <a:uLnTx/>
              <a:uFillTx/>
              <a:latin typeface="Segoe UI"/>
              <a:ea typeface="+mn-ea"/>
              <a:cs typeface="+mn-cs"/>
            </a:endParaRPr>
          </a:p>
        </p:txBody>
      </p:sp>
      <p:sp>
        <p:nvSpPr>
          <p:cNvPr id="5" name="TextBox 4"/>
          <p:cNvSpPr txBox="1"/>
          <p:nvPr/>
        </p:nvSpPr>
        <p:spPr>
          <a:xfrm>
            <a:off x="876300" y="4057650"/>
            <a:ext cx="3789499" cy="2246769"/>
          </a:xfrm>
          <a:prstGeom prst="rect">
            <a:avLst/>
          </a:prstGeom>
          <a:solidFill>
            <a:srgbClr val="B9CDE5"/>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public interface Consumer&lt;T&gt;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	</a:t>
            </a:r>
            <a:endParaRPr kumimoji="0" lang="en-GB" sz="2000" b="0" i="0" u="none" strike="noStrike" kern="1200" cap="none" spc="0" normalizeH="0" baseline="0" noProof="0" dirty="0" smtClean="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	void </a:t>
            </a:r>
            <a:r>
              <a:rPr kumimoji="0" lang="en-GB" sz="2000" b="0" i="0" u="none" strike="noStrike" kern="1200" cap="none" spc="0" normalizeH="0" baseline="0" noProof="0" dirty="0">
                <a:ln>
                  <a:noFill/>
                </a:ln>
                <a:solidFill>
                  <a:srgbClr val="2E2D2C"/>
                </a:solidFill>
                <a:effectLst/>
                <a:uLnTx/>
                <a:uFillTx/>
                <a:latin typeface="Segoe UI"/>
                <a:ea typeface="+mn-ea"/>
                <a:cs typeface="+mn-cs"/>
              </a:rPr>
              <a:t>accept(T 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endParaRPr>
          </a:p>
        </p:txBody>
      </p:sp>
      <p:sp>
        <p:nvSpPr>
          <p:cNvPr id="6" name="TextBox 5"/>
          <p:cNvSpPr txBox="1"/>
          <p:nvPr/>
        </p:nvSpPr>
        <p:spPr>
          <a:xfrm>
            <a:off x="6743700" y="4057650"/>
            <a:ext cx="4295920" cy="1631216"/>
          </a:xfrm>
          <a:prstGeom prst="rect">
            <a:avLst/>
          </a:prstGeom>
          <a:solidFill>
            <a:srgbClr val="B9CDE5"/>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public interface </a:t>
            </a:r>
            <a:r>
              <a:rPr kumimoji="0" lang="en-GB" sz="2000" b="0" i="0" u="none" strike="noStrike" kern="1200" cap="none" spc="0" normalizeH="0" baseline="0" noProof="0" dirty="0" err="1" smtClean="0">
                <a:ln>
                  <a:noFill/>
                </a:ln>
                <a:solidFill>
                  <a:srgbClr val="2E2D2C"/>
                </a:solidFill>
                <a:effectLst/>
                <a:uLnTx/>
                <a:uFillTx/>
                <a:latin typeface="Segoe UI"/>
                <a:ea typeface="+mn-ea"/>
                <a:cs typeface="+mn-cs"/>
              </a:rPr>
              <a:t>BiConsumer</a:t>
            </a: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&lt;T</a:t>
            </a:r>
            <a:r>
              <a:rPr kumimoji="0" lang="en-GB" sz="2000" b="0" i="0" u="none" strike="noStrike" kern="1200" cap="none" spc="0" normalizeH="0" baseline="0" noProof="0" dirty="0">
                <a:ln>
                  <a:noFill/>
                </a:ln>
                <a:solidFill>
                  <a:srgbClr val="2E2D2C"/>
                </a:solidFill>
                <a:effectLst/>
                <a:uLnTx/>
                <a:uFillTx/>
                <a:latin typeface="Segoe UI"/>
                <a:ea typeface="+mn-ea"/>
                <a:cs typeface="+mn-cs"/>
              </a:rPr>
              <a:t>, U&gt;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	</a:t>
            </a:r>
            <a:endParaRPr kumimoji="0" lang="en-GB" sz="2000" b="0" i="0" u="none" strike="noStrike" kern="1200" cap="none" spc="0" normalizeH="0" baseline="0" noProof="0" dirty="0" smtClean="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	</a:t>
            </a: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void </a:t>
            </a:r>
            <a:r>
              <a:rPr kumimoji="0" lang="en-GB" sz="2000" b="0" i="0" u="none" strike="noStrike" kern="1200" cap="none" spc="0" normalizeH="0" baseline="0" noProof="0" dirty="0">
                <a:ln>
                  <a:noFill/>
                </a:ln>
                <a:solidFill>
                  <a:srgbClr val="2E2D2C"/>
                </a:solidFill>
                <a:effectLst/>
                <a:uLnTx/>
                <a:uFillTx/>
                <a:latin typeface="Segoe UI"/>
                <a:ea typeface="+mn-ea"/>
                <a:cs typeface="+mn-cs"/>
              </a:rPr>
              <a:t>accept(T </a:t>
            </a:r>
            <a:r>
              <a:rPr kumimoji="0" lang="en-GB" sz="2000" b="0" i="0" u="none" strike="noStrike" kern="1200" cap="none" spc="0" normalizeH="0" baseline="0" noProof="0" dirty="0" err="1">
                <a:ln>
                  <a:noFill/>
                </a:ln>
                <a:solidFill>
                  <a:srgbClr val="2E2D2C"/>
                </a:solidFill>
                <a:effectLst/>
                <a:uLnTx/>
                <a:uFillTx/>
                <a:latin typeface="Segoe UI"/>
                <a:ea typeface="+mn-ea"/>
                <a:cs typeface="+mn-cs"/>
              </a:rPr>
              <a:t>t</a:t>
            </a:r>
            <a:r>
              <a:rPr kumimoji="0" lang="en-GB" sz="2000" b="0" i="0" u="none" strike="noStrike" kern="1200" cap="none" spc="0" normalizeH="0" baseline="0" noProof="0" dirty="0">
                <a:ln>
                  <a:noFill/>
                </a:ln>
                <a:solidFill>
                  <a:srgbClr val="2E2D2C"/>
                </a:solidFill>
                <a:effectLst/>
                <a:uLnTx/>
                <a:uFillTx/>
                <a:latin typeface="Segoe UI"/>
                <a:ea typeface="+mn-ea"/>
                <a:cs typeface="+mn-cs"/>
              </a:rPr>
              <a:t>, U 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3657429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986800" cy="4040894"/>
          </a:xfrm>
          <a:solidFill>
            <a:schemeClr val="bg2"/>
          </a:solidFill>
        </p:spPr>
        <p:txBody>
          <a:bodyPr/>
          <a:lstStyle/>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static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void</a:t>
            </a:r>
            <a:r>
              <a:rPr lang="en-GB" sz="2000" b="1" dirty="0">
                <a:solidFill>
                  <a:srgbClr val="000000"/>
                </a:solidFill>
                <a:latin typeface="Courier New" panose="02070309020205020404" pitchFamily="49" charset="0"/>
              </a:rPr>
              <a:t> main(String[] </a:t>
            </a:r>
            <a:r>
              <a:rPr lang="en-GB" sz="2000" b="1" dirty="0">
                <a:solidFill>
                  <a:srgbClr val="6A3E3E"/>
                </a:solidFill>
                <a:latin typeface="Courier New" panose="02070309020205020404" pitchFamily="49" charset="0"/>
              </a:rPr>
              <a:t>args</a:t>
            </a:r>
            <a:r>
              <a:rPr lang="en-GB" sz="2000" b="1" dirty="0">
                <a:solidFill>
                  <a:srgbClr val="000000"/>
                </a:solidFill>
                <a:latin typeface="Courier New" panose="02070309020205020404" pitchFamily="49" charset="0"/>
              </a:rPr>
              <a:t>) {</a:t>
            </a:r>
          </a:p>
          <a:p>
            <a:pPr marL="0" indent="0">
              <a:buNone/>
            </a:pPr>
            <a:r>
              <a:rPr lang="en-GB" sz="2000" b="1" i="1" dirty="0">
                <a:solidFill>
                  <a:srgbClr val="000000"/>
                </a:solidFill>
                <a:latin typeface="Courier New" panose="02070309020205020404" pitchFamily="49" charset="0"/>
              </a:rPr>
              <a:t>method1();</a:t>
            </a:r>
          </a:p>
          <a:p>
            <a:pPr marL="0" indent="0">
              <a:buNone/>
            </a:pPr>
            <a:r>
              <a:rPr lang="en-GB" sz="2000" b="1" i="1" dirty="0">
                <a:solidFill>
                  <a:srgbClr val="000000"/>
                </a:solidFill>
                <a:latin typeface="Courier New" panose="02070309020205020404" pitchFamily="49" charset="0"/>
              </a:rPr>
              <a:t>method2();</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.println(method3());</a:t>
            </a:r>
          </a:p>
          <a:p>
            <a:pPr marL="0" indent="0">
              <a:buNone/>
            </a:pPr>
            <a:r>
              <a:rPr lang="en-GB" sz="2000"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static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void</a:t>
            </a:r>
            <a:r>
              <a:rPr lang="en-GB" sz="2000" b="1" dirty="0">
                <a:solidFill>
                  <a:srgbClr val="000000"/>
                </a:solidFill>
                <a:latin typeface="Courier New" panose="02070309020205020404" pitchFamily="49" charset="0"/>
              </a:rPr>
              <a:t> method1() {</a:t>
            </a:r>
          </a:p>
          <a:p>
            <a:pPr marL="0" indent="0">
              <a:buNone/>
            </a:pPr>
            <a:r>
              <a:rPr lang="en-GB" sz="2000" b="1" dirty="0" err="1">
                <a:solidFill>
                  <a:srgbClr val="000000"/>
                </a:solidFill>
                <a:latin typeface="Courier New" panose="02070309020205020404" pitchFamily="49" charset="0"/>
              </a:rPr>
              <a:t>System.</a:t>
            </a:r>
            <a:r>
              <a:rPr lang="en-GB" sz="2000" b="1" i="1" dirty="0" err="1">
                <a:solidFill>
                  <a:srgbClr val="0000C0"/>
                </a:solidFill>
                <a:latin typeface="Courier New" panose="02070309020205020404" pitchFamily="49" charset="0"/>
              </a:rPr>
              <a:t>out</a:t>
            </a:r>
            <a:r>
              <a:rPr lang="en-GB" sz="2000" b="1" i="1" dirty="0" err="1">
                <a:solidFill>
                  <a:srgbClr val="000000"/>
                </a:solidFill>
                <a:latin typeface="Courier New" panose="02070309020205020404" pitchFamily="49" charset="0"/>
              </a:rPr>
              <a:t>.print</a:t>
            </a:r>
            <a:r>
              <a:rPr lang="en-GB" sz="2000" b="1" i="1" dirty="0">
                <a:solidFill>
                  <a:srgbClr val="000000"/>
                </a:solidFill>
                <a:latin typeface="Courier New" panose="02070309020205020404" pitchFamily="49" charset="0"/>
              </a:rPr>
              <a:t>(</a:t>
            </a:r>
            <a:r>
              <a:rPr lang="en-GB" sz="2000" b="1" i="1" dirty="0">
                <a:solidFill>
                  <a:srgbClr val="2A00FF"/>
                </a:solidFill>
                <a:latin typeface="Courier New" panose="02070309020205020404" pitchFamily="49" charset="0"/>
              </a:rPr>
              <a:t>"Hello"</a:t>
            </a:r>
            <a:r>
              <a:rPr lang="en-GB" sz="2000" b="1" i="1" dirty="0">
                <a:solidFill>
                  <a:srgbClr val="000000"/>
                </a:solidFill>
                <a:latin typeface="Courier New" panose="02070309020205020404" pitchFamily="49" charset="0"/>
              </a:rPr>
              <a:t>);</a:t>
            </a:r>
          </a:p>
          <a:p>
            <a:pPr marL="0" indent="0">
              <a:buNone/>
            </a:pPr>
            <a:r>
              <a:rPr lang="en-GB" sz="2000" dirty="0" smtClean="0">
                <a:solidFill>
                  <a:srgbClr val="000000"/>
                </a:solidFill>
                <a:latin typeface="Courier New" panose="02070309020205020404" pitchFamily="49" charset="0"/>
              </a:rPr>
              <a:t>}</a:t>
            </a:r>
            <a:endParaRPr lang="en-GB" dirty="0"/>
          </a:p>
        </p:txBody>
      </p:sp>
      <p:sp>
        <p:nvSpPr>
          <p:cNvPr id="3" name="Title 2"/>
          <p:cNvSpPr>
            <a:spLocks noGrp="1"/>
          </p:cNvSpPr>
          <p:nvPr>
            <p:ph type="title"/>
          </p:nvPr>
        </p:nvSpPr>
        <p:spPr/>
        <p:txBody>
          <a:bodyPr>
            <a:normAutofit fontScale="90000"/>
          </a:bodyPr>
          <a:lstStyle/>
          <a:p>
            <a:r>
              <a:rPr lang="en-GB" dirty="0" smtClean="0"/>
              <a:t>Example – The flow of execution.</a:t>
            </a:r>
            <a:endParaRPr lang="en-GB" dirty="0"/>
          </a:p>
        </p:txBody>
      </p:sp>
      <p:sp>
        <p:nvSpPr>
          <p:cNvPr id="4" name="Rectangle 3"/>
          <p:cNvSpPr/>
          <p:nvPr/>
        </p:nvSpPr>
        <p:spPr>
          <a:xfrm>
            <a:off x="6813176" y="1929600"/>
            <a:ext cx="4751294" cy="2580194"/>
          </a:xfrm>
          <a:prstGeom prst="rect">
            <a:avLst/>
          </a:prstGeom>
          <a:solidFill>
            <a:schemeClr val="bg2"/>
          </a:solidFill>
        </p:spPr>
        <p:txBody>
          <a:bodyPr wrap="square">
            <a:spAutoFit/>
          </a:bodyPr>
          <a:lstStyle/>
          <a:p>
            <a:pPr lvl="0">
              <a:spcBef>
                <a:spcPts val="200"/>
              </a:spcBef>
              <a:spcAft>
                <a:spcPts val="800"/>
              </a:spcAft>
              <a:buClr>
                <a:srgbClr val="2E2D2C"/>
              </a:buClr>
            </a:pPr>
            <a:r>
              <a:rPr lang="en-GB" sz="2000" b="1" dirty="0" smtClean="0">
                <a:solidFill>
                  <a:srgbClr val="7F0055"/>
                </a:solidFill>
                <a:latin typeface="Courier New" panose="02070309020205020404" pitchFamily="49" charset="0"/>
                <a:cs typeface="Arial" pitchFamily="34" charset="0"/>
              </a:rPr>
              <a:t>static</a:t>
            </a:r>
            <a:r>
              <a:rPr lang="en-GB" sz="2000" b="1" dirty="0" smtClean="0">
                <a:solidFill>
                  <a:srgbClr val="000000"/>
                </a:solidFill>
                <a:latin typeface="Courier New" panose="02070309020205020404" pitchFamily="49" charset="0"/>
                <a:cs typeface="Arial" pitchFamily="34" charset="0"/>
              </a:rPr>
              <a:t> </a:t>
            </a:r>
            <a:r>
              <a:rPr lang="en-GB" sz="2000" b="1" dirty="0">
                <a:solidFill>
                  <a:srgbClr val="7F0055"/>
                </a:solidFill>
                <a:latin typeface="Courier New" panose="02070309020205020404" pitchFamily="49" charset="0"/>
                <a:cs typeface="Arial" pitchFamily="34" charset="0"/>
              </a:rPr>
              <a:t>void</a:t>
            </a:r>
            <a:r>
              <a:rPr lang="en-GB" sz="2000" b="1" dirty="0">
                <a:solidFill>
                  <a:srgbClr val="000000"/>
                </a:solidFill>
                <a:latin typeface="Courier New" panose="02070309020205020404" pitchFamily="49" charset="0"/>
                <a:cs typeface="Arial" pitchFamily="34" charset="0"/>
              </a:rPr>
              <a:t> method2() {</a:t>
            </a:r>
          </a:p>
          <a:p>
            <a:pPr lvl="0">
              <a:spcBef>
                <a:spcPts val="200"/>
              </a:spcBef>
              <a:spcAft>
                <a:spcPts val="800"/>
              </a:spcAft>
              <a:buClr>
                <a:srgbClr val="2E2D2C"/>
              </a:buClr>
            </a:pPr>
            <a:r>
              <a:rPr lang="en-GB" sz="2000" b="1" dirty="0" err="1">
                <a:solidFill>
                  <a:srgbClr val="000000"/>
                </a:solidFill>
                <a:latin typeface="Courier New" panose="02070309020205020404" pitchFamily="49" charset="0"/>
                <a:cs typeface="Arial" pitchFamily="34" charset="0"/>
              </a:rPr>
              <a:t>System.</a:t>
            </a:r>
            <a:r>
              <a:rPr lang="en-GB" sz="2000" b="1" i="1" dirty="0" err="1">
                <a:solidFill>
                  <a:srgbClr val="0000C0"/>
                </a:solidFill>
                <a:latin typeface="Courier New" panose="02070309020205020404" pitchFamily="49" charset="0"/>
                <a:cs typeface="Arial" pitchFamily="34" charset="0"/>
              </a:rPr>
              <a:t>out</a:t>
            </a:r>
            <a:r>
              <a:rPr lang="en-GB" sz="2000" b="1" i="1" dirty="0" err="1">
                <a:solidFill>
                  <a:srgbClr val="000000"/>
                </a:solidFill>
                <a:latin typeface="Courier New" panose="02070309020205020404" pitchFamily="49" charset="0"/>
                <a:cs typeface="Arial" pitchFamily="34" charset="0"/>
              </a:rPr>
              <a:t>.print</a:t>
            </a:r>
            <a:r>
              <a:rPr lang="en-GB" sz="2000" b="1" i="1" dirty="0">
                <a:solidFill>
                  <a:srgbClr val="000000"/>
                </a:solidFill>
                <a:latin typeface="Courier New" panose="02070309020205020404" pitchFamily="49" charset="0"/>
                <a:cs typeface="Arial" pitchFamily="34" charset="0"/>
              </a:rPr>
              <a:t>(</a:t>
            </a:r>
            <a:r>
              <a:rPr lang="en-GB" sz="2000" b="1" i="1" dirty="0">
                <a:solidFill>
                  <a:srgbClr val="2A00FF"/>
                </a:solidFill>
                <a:latin typeface="Courier New" panose="02070309020205020404" pitchFamily="49" charset="0"/>
                <a:cs typeface="Arial" pitchFamily="34" charset="0"/>
              </a:rPr>
              <a:t>" World"</a:t>
            </a:r>
            <a:r>
              <a:rPr lang="en-GB" sz="2000" b="1" i="1" dirty="0">
                <a:solidFill>
                  <a:srgbClr val="000000"/>
                </a:solidFill>
                <a:latin typeface="Courier New" panose="02070309020205020404" pitchFamily="49" charset="0"/>
                <a:cs typeface="Arial" pitchFamily="34" charset="0"/>
              </a:rPr>
              <a:t>);</a:t>
            </a:r>
          </a:p>
          <a:p>
            <a:pPr lvl="0">
              <a:spcBef>
                <a:spcPts val="200"/>
              </a:spcBef>
              <a:spcAft>
                <a:spcPts val="800"/>
              </a:spcAft>
              <a:buClr>
                <a:srgbClr val="2E2D2C"/>
              </a:buClr>
            </a:pPr>
            <a:r>
              <a:rPr lang="en-GB" sz="2000" dirty="0">
                <a:solidFill>
                  <a:srgbClr val="000000"/>
                </a:solidFill>
                <a:latin typeface="Courier New" panose="02070309020205020404" pitchFamily="49" charset="0"/>
                <a:cs typeface="Arial" pitchFamily="34" charset="0"/>
              </a:rPr>
              <a:t>}</a:t>
            </a:r>
          </a:p>
          <a:p>
            <a:pPr lvl="0">
              <a:spcBef>
                <a:spcPts val="200"/>
              </a:spcBef>
              <a:spcAft>
                <a:spcPts val="800"/>
              </a:spcAft>
              <a:buClr>
                <a:srgbClr val="2E2D2C"/>
              </a:buClr>
            </a:pPr>
            <a:r>
              <a:rPr lang="en-GB" sz="2000" b="1" dirty="0">
                <a:solidFill>
                  <a:srgbClr val="7F0055"/>
                </a:solidFill>
                <a:latin typeface="Courier New" panose="02070309020205020404" pitchFamily="49" charset="0"/>
                <a:cs typeface="Arial" pitchFamily="34" charset="0"/>
              </a:rPr>
              <a:t>static</a:t>
            </a:r>
            <a:r>
              <a:rPr lang="en-GB" sz="2000" b="1" dirty="0">
                <a:solidFill>
                  <a:srgbClr val="000000"/>
                </a:solidFill>
                <a:latin typeface="Courier New" panose="02070309020205020404" pitchFamily="49" charset="0"/>
                <a:cs typeface="Arial" pitchFamily="34" charset="0"/>
              </a:rPr>
              <a:t> </a:t>
            </a:r>
            <a:r>
              <a:rPr lang="en-GB" sz="2000" b="1" dirty="0">
                <a:solidFill>
                  <a:srgbClr val="000000"/>
                </a:solidFill>
                <a:highlight>
                  <a:srgbClr val="D4D4D4"/>
                </a:highlight>
                <a:latin typeface="Courier New" panose="02070309020205020404" pitchFamily="49" charset="0"/>
                <a:cs typeface="Arial" pitchFamily="34" charset="0"/>
              </a:rPr>
              <a:t>String method3() {</a:t>
            </a:r>
          </a:p>
          <a:p>
            <a:pPr lvl="0">
              <a:spcBef>
                <a:spcPts val="200"/>
              </a:spcBef>
              <a:spcAft>
                <a:spcPts val="800"/>
              </a:spcAft>
              <a:buClr>
                <a:srgbClr val="2E2D2C"/>
              </a:buClr>
            </a:pPr>
            <a:r>
              <a:rPr lang="en-GB" sz="2000" b="1" dirty="0">
                <a:solidFill>
                  <a:srgbClr val="7F0055"/>
                </a:solidFill>
                <a:highlight>
                  <a:srgbClr val="D4D4D4"/>
                </a:highlight>
                <a:latin typeface="Courier New" panose="02070309020205020404" pitchFamily="49" charset="0"/>
                <a:cs typeface="Arial" pitchFamily="34" charset="0"/>
              </a:rPr>
              <a:t>return</a:t>
            </a:r>
            <a:r>
              <a:rPr lang="en-GB" sz="2000" b="1" dirty="0">
                <a:solidFill>
                  <a:srgbClr val="000000"/>
                </a:solidFill>
                <a:highlight>
                  <a:srgbClr val="D4D4D4"/>
                </a:highlight>
                <a:latin typeface="Courier New" panose="02070309020205020404" pitchFamily="49" charset="0"/>
                <a:cs typeface="Arial" pitchFamily="34" charset="0"/>
              </a:rPr>
              <a:t> </a:t>
            </a:r>
            <a:r>
              <a:rPr lang="en-GB" sz="2000" b="1" dirty="0">
                <a:solidFill>
                  <a:srgbClr val="2A00FF"/>
                </a:solidFill>
                <a:highlight>
                  <a:srgbClr val="D4D4D4"/>
                </a:highlight>
                <a:latin typeface="Courier New" panose="02070309020205020404" pitchFamily="49" charset="0"/>
                <a:cs typeface="Arial" pitchFamily="34" charset="0"/>
              </a:rPr>
              <a:t>"!"</a:t>
            </a:r>
            <a:r>
              <a:rPr lang="en-GB" sz="2000" b="1" dirty="0">
                <a:solidFill>
                  <a:srgbClr val="000000"/>
                </a:solidFill>
                <a:highlight>
                  <a:srgbClr val="D4D4D4"/>
                </a:highlight>
                <a:latin typeface="Courier New" panose="02070309020205020404" pitchFamily="49" charset="0"/>
                <a:cs typeface="Arial" pitchFamily="34" charset="0"/>
              </a:rPr>
              <a:t>;</a:t>
            </a:r>
          </a:p>
          <a:p>
            <a:pPr lvl="0">
              <a:spcBef>
                <a:spcPts val="200"/>
              </a:spcBef>
              <a:spcAft>
                <a:spcPts val="800"/>
              </a:spcAft>
              <a:buClr>
                <a:srgbClr val="2E2D2C"/>
              </a:buClr>
            </a:pPr>
            <a:r>
              <a:rPr lang="en-GB" sz="2000" dirty="0">
                <a:solidFill>
                  <a:srgbClr val="000000"/>
                </a:solidFill>
                <a:latin typeface="Courier New" panose="02070309020205020404" pitchFamily="49" charset="0"/>
                <a:cs typeface="Arial" pitchFamily="34" charset="0"/>
              </a:rPr>
              <a:t>}</a:t>
            </a:r>
            <a:endParaRPr lang="en-GB" sz="1900" dirty="0">
              <a:solidFill>
                <a:srgbClr val="2E2D2C"/>
              </a:solidFill>
              <a:cs typeface="Arial" pitchFamily="34" charset="0"/>
            </a:endParaRPr>
          </a:p>
        </p:txBody>
      </p:sp>
      <p:pic>
        <p:nvPicPr>
          <p:cNvPr id="5" name="Picture 4"/>
          <p:cNvPicPr>
            <a:picLocks noChangeAspect="1"/>
          </p:cNvPicPr>
          <p:nvPr/>
        </p:nvPicPr>
        <p:blipFill rotWithShape="1">
          <a:blip r:embed="rId3"/>
          <a:srcRect t="17556"/>
          <a:stretch/>
        </p:blipFill>
        <p:spPr>
          <a:xfrm>
            <a:off x="7117974" y="5217458"/>
            <a:ext cx="4220508" cy="753036"/>
          </a:xfrm>
          <a:prstGeom prst="rect">
            <a:avLst/>
          </a:prstGeom>
        </p:spPr>
      </p:pic>
    </p:spTree>
    <p:extLst>
      <p:ext uri="{BB962C8B-B14F-4D97-AF65-F5344CB8AC3E}">
        <p14:creationId xmlns:p14="http://schemas.microsoft.com/office/powerpoint/2010/main" val="16482992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Predicate / </a:t>
            </a:r>
            <a:r>
              <a:rPr lang="en-GB" dirty="0" err="1" smtClean="0"/>
              <a:t>BiPredicate</a:t>
            </a:r>
            <a:endParaRPr lang="en-GB" dirty="0"/>
          </a:p>
        </p:txBody>
      </p:sp>
      <p:sp>
        <p:nvSpPr>
          <p:cNvPr id="3" name="Content Placeholder 2"/>
          <p:cNvSpPr>
            <a:spLocks noGrp="1"/>
          </p:cNvSpPr>
          <p:nvPr>
            <p:ph idx="1"/>
          </p:nvPr>
        </p:nvSpPr>
        <p:spPr/>
        <p:txBody>
          <a:bodyPr/>
          <a:lstStyle/>
          <a:p>
            <a:r>
              <a:rPr lang="en-GB" dirty="0" smtClean="0"/>
              <a:t>Takes an object and returns a </a:t>
            </a:r>
            <a:r>
              <a:rPr lang="en-GB" i="1" dirty="0" smtClean="0"/>
              <a:t>Boolean</a:t>
            </a:r>
          </a:p>
          <a:p>
            <a:r>
              <a:rPr lang="en-GB" dirty="0" smtClean="0"/>
              <a:t>A </a:t>
            </a:r>
            <a:r>
              <a:rPr lang="en-GB" dirty="0" err="1" smtClean="0"/>
              <a:t>BiPredicate</a:t>
            </a:r>
            <a:r>
              <a:rPr lang="en-GB" dirty="0" smtClean="0"/>
              <a:t> will take 2 objects</a:t>
            </a:r>
            <a:endParaRPr lang="en-GB" dirty="0"/>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318890-9973-459B-80D8-364A85DF8841}" type="slidenum">
              <a:rPr kumimoji="0" lang="en-GB" sz="1800" b="0" i="0" u="none" strike="noStrike" kern="1200" cap="none" spc="0" normalizeH="0" baseline="0" noProof="0" smtClean="0">
                <a:ln>
                  <a:noFill/>
                </a:ln>
                <a:solidFill>
                  <a:srgbClr val="2E2D2C"/>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70</a:t>
            </a:fld>
            <a:endParaRPr kumimoji="0" lang="en-GB" sz="1800" b="0" i="0" u="none" strike="noStrike" kern="1200" cap="none" spc="0" normalizeH="0" baseline="0" noProof="0">
              <a:ln>
                <a:noFill/>
              </a:ln>
              <a:solidFill>
                <a:srgbClr val="2E2D2C"/>
              </a:solidFill>
              <a:effectLst/>
              <a:uLnTx/>
              <a:uFillTx/>
              <a:latin typeface="Segoe UI"/>
              <a:ea typeface="+mn-ea"/>
              <a:cs typeface="+mn-cs"/>
            </a:endParaRPr>
          </a:p>
        </p:txBody>
      </p:sp>
      <p:sp>
        <p:nvSpPr>
          <p:cNvPr id="5" name="TextBox 4"/>
          <p:cNvSpPr txBox="1"/>
          <p:nvPr/>
        </p:nvSpPr>
        <p:spPr>
          <a:xfrm>
            <a:off x="876300" y="4057650"/>
            <a:ext cx="3679918" cy="2246769"/>
          </a:xfrm>
          <a:prstGeom prst="rect">
            <a:avLst/>
          </a:prstGeom>
          <a:solidFill>
            <a:srgbClr val="B9CDE5"/>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public interface </a:t>
            </a: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Predicate&lt;T&gt; </a:t>
            </a:r>
            <a:r>
              <a:rPr kumimoji="0" lang="en-GB" sz="2000" b="0" i="0" u="none" strike="noStrike" kern="1200" cap="none" spc="0" normalizeH="0" baseline="0" noProof="0" dirty="0">
                <a:ln>
                  <a:noFill/>
                </a:ln>
                <a:solidFill>
                  <a:srgbClr val="2E2D2C"/>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	</a:t>
            </a:r>
            <a:endParaRPr kumimoji="0" lang="en-GB" sz="2000" b="0" i="0" u="none" strike="noStrike" kern="1200" cap="none" spc="0" normalizeH="0" baseline="0" noProof="0" dirty="0" smtClean="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	</a:t>
            </a:r>
            <a:r>
              <a:rPr kumimoji="0" lang="en-GB" sz="2000" b="0" i="0" u="none" strike="noStrike" kern="1200" cap="none" spc="0" normalizeH="0" baseline="0" noProof="0" dirty="0" err="1" smtClean="0">
                <a:ln>
                  <a:noFill/>
                </a:ln>
                <a:solidFill>
                  <a:srgbClr val="2E2D2C"/>
                </a:solidFill>
                <a:effectLst/>
                <a:uLnTx/>
                <a:uFillTx/>
                <a:latin typeface="Segoe UI"/>
                <a:ea typeface="+mn-ea"/>
                <a:cs typeface="+mn-cs"/>
              </a:rPr>
              <a:t>boolean</a:t>
            </a: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 test(T </a:t>
            </a:r>
            <a:r>
              <a:rPr kumimoji="0" lang="en-GB" sz="2000" b="0" i="0" u="none" strike="noStrike" kern="1200" cap="none" spc="0" normalizeH="0" baseline="0" noProof="0" dirty="0">
                <a:ln>
                  <a:noFill/>
                </a:ln>
                <a:solidFill>
                  <a:srgbClr val="2E2D2C"/>
                </a:solidFill>
                <a:effectLst/>
                <a:uLnTx/>
                <a:uFillTx/>
                <a:latin typeface="Segoe UI"/>
                <a:ea typeface="+mn-ea"/>
                <a:cs typeface="+mn-cs"/>
              </a:rPr>
              <a:t>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endParaRPr>
          </a:p>
        </p:txBody>
      </p:sp>
      <p:sp>
        <p:nvSpPr>
          <p:cNvPr id="6" name="TextBox 5"/>
          <p:cNvSpPr txBox="1"/>
          <p:nvPr/>
        </p:nvSpPr>
        <p:spPr>
          <a:xfrm>
            <a:off x="6743700" y="4057650"/>
            <a:ext cx="4176721" cy="1631216"/>
          </a:xfrm>
          <a:prstGeom prst="rect">
            <a:avLst/>
          </a:prstGeom>
          <a:solidFill>
            <a:srgbClr val="B9CDE5"/>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public interface </a:t>
            </a:r>
            <a:r>
              <a:rPr kumimoji="0" lang="en-GB" sz="2000" b="0" i="0" u="none" strike="noStrike" kern="1200" cap="none" spc="0" normalizeH="0" baseline="0" noProof="0" dirty="0" err="1" smtClean="0">
                <a:ln>
                  <a:noFill/>
                </a:ln>
                <a:solidFill>
                  <a:srgbClr val="2E2D2C"/>
                </a:solidFill>
                <a:effectLst/>
                <a:uLnTx/>
                <a:uFillTx/>
                <a:latin typeface="Segoe UI"/>
                <a:ea typeface="+mn-ea"/>
                <a:cs typeface="+mn-cs"/>
              </a:rPr>
              <a:t>BiPredicate</a:t>
            </a: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&lt;T</a:t>
            </a:r>
            <a:r>
              <a:rPr kumimoji="0" lang="en-GB" sz="2000" b="0" i="0" u="none" strike="noStrike" kern="1200" cap="none" spc="0" normalizeH="0" baseline="0" noProof="0" dirty="0">
                <a:ln>
                  <a:noFill/>
                </a:ln>
                <a:solidFill>
                  <a:srgbClr val="2E2D2C"/>
                </a:solidFill>
                <a:effectLst/>
                <a:uLnTx/>
                <a:uFillTx/>
                <a:latin typeface="Segoe UI"/>
                <a:ea typeface="+mn-ea"/>
                <a:cs typeface="+mn-cs"/>
              </a:rPr>
              <a:t>, U&gt;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	</a:t>
            </a:r>
            <a:endParaRPr kumimoji="0" lang="en-GB" sz="2000" b="0" i="0" u="none" strike="noStrike" kern="1200" cap="none" spc="0" normalizeH="0" baseline="0" noProof="0" dirty="0" smtClean="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	</a:t>
            </a:r>
            <a:r>
              <a:rPr kumimoji="0" lang="en-GB" sz="2000" b="0" i="0" u="none" strike="noStrike" kern="1200" cap="none" spc="0" normalizeH="0" baseline="0" noProof="0" dirty="0" err="1" smtClean="0">
                <a:ln>
                  <a:noFill/>
                </a:ln>
                <a:solidFill>
                  <a:srgbClr val="2E2D2C"/>
                </a:solidFill>
                <a:effectLst/>
                <a:uLnTx/>
                <a:uFillTx/>
                <a:latin typeface="Segoe UI"/>
                <a:ea typeface="+mn-ea"/>
                <a:cs typeface="+mn-cs"/>
              </a:rPr>
              <a:t>boolean</a:t>
            </a: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 test(T </a:t>
            </a:r>
            <a:r>
              <a:rPr kumimoji="0" lang="en-GB" sz="2000" b="0" i="0" u="none" strike="noStrike" kern="1200" cap="none" spc="0" normalizeH="0" baseline="0" noProof="0" dirty="0" err="1">
                <a:ln>
                  <a:noFill/>
                </a:ln>
                <a:solidFill>
                  <a:srgbClr val="2E2D2C"/>
                </a:solidFill>
                <a:effectLst/>
                <a:uLnTx/>
                <a:uFillTx/>
                <a:latin typeface="Segoe UI"/>
                <a:ea typeface="+mn-ea"/>
                <a:cs typeface="+mn-cs"/>
              </a:rPr>
              <a:t>t</a:t>
            </a:r>
            <a:r>
              <a:rPr kumimoji="0" lang="en-GB" sz="2000" b="0" i="0" u="none" strike="noStrike" kern="1200" cap="none" spc="0" normalizeH="0" baseline="0" noProof="0" dirty="0">
                <a:ln>
                  <a:noFill/>
                </a:ln>
                <a:solidFill>
                  <a:srgbClr val="2E2D2C"/>
                </a:solidFill>
                <a:effectLst/>
                <a:uLnTx/>
                <a:uFillTx/>
                <a:latin typeface="Segoe UI"/>
                <a:ea typeface="+mn-ea"/>
                <a:cs typeface="+mn-cs"/>
              </a:rPr>
              <a:t>, U 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17468239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Function / </a:t>
            </a:r>
            <a:r>
              <a:rPr lang="en-GB" dirty="0" err="1" smtClean="0"/>
              <a:t>BiFunction</a:t>
            </a:r>
            <a:endParaRPr lang="en-GB" dirty="0"/>
          </a:p>
        </p:txBody>
      </p:sp>
      <p:sp>
        <p:nvSpPr>
          <p:cNvPr id="3" name="Content Placeholder 2"/>
          <p:cNvSpPr>
            <a:spLocks noGrp="1"/>
          </p:cNvSpPr>
          <p:nvPr>
            <p:ph idx="1"/>
          </p:nvPr>
        </p:nvSpPr>
        <p:spPr/>
        <p:txBody>
          <a:bodyPr/>
          <a:lstStyle/>
          <a:p>
            <a:r>
              <a:rPr lang="en-GB" dirty="0" smtClean="0"/>
              <a:t>Takes an object as a parameter</a:t>
            </a:r>
          </a:p>
          <a:p>
            <a:r>
              <a:rPr lang="en-GB" dirty="0" smtClean="0"/>
              <a:t>Returns another object</a:t>
            </a:r>
          </a:p>
          <a:p>
            <a:r>
              <a:rPr lang="en-GB" dirty="0" err="1" smtClean="0"/>
              <a:t>BiFunction</a:t>
            </a:r>
            <a:r>
              <a:rPr lang="en-GB" dirty="0" smtClean="0"/>
              <a:t> take 2 objects but still only returns 1 object (obviously).</a:t>
            </a:r>
            <a:endParaRPr lang="en-GB" dirty="0"/>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318890-9973-459B-80D8-364A85DF8841}" type="slidenum">
              <a:rPr kumimoji="0" lang="en-GB" sz="1800" b="0" i="0" u="none" strike="noStrike" kern="1200" cap="none" spc="0" normalizeH="0" baseline="0" noProof="0" smtClean="0">
                <a:ln>
                  <a:noFill/>
                </a:ln>
                <a:solidFill>
                  <a:srgbClr val="2E2D2C"/>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a:t>
            </a:fld>
            <a:endParaRPr kumimoji="0" lang="en-GB" sz="1800" b="0" i="0" u="none" strike="noStrike" kern="1200" cap="none" spc="0" normalizeH="0" baseline="0" noProof="0">
              <a:ln>
                <a:noFill/>
              </a:ln>
              <a:solidFill>
                <a:srgbClr val="2E2D2C"/>
              </a:solidFill>
              <a:effectLst/>
              <a:uLnTx/>
              <a:uFillTx/>
              <a:latin typeface="Segoe UI"/>
              <a:ea typeface="+mn-ea"/>
              <a:cs typeface="+mn-cs"/>
            </a:endParaRPr>
          </a:p>
        </p:txBody>
      </p:sp>
      <p:sp>
        <p:nvSpPr>
          <p:cNvPr id="5" name="TextBox 4"/>
          <p:cNvSpPr txBox="1"/>
          <p:nvPr/>
        </p:nvSpPr>
        <p:spPr>
          <a:xfrm>
            <a:off x="876300" y="4057650"/>
            <a:ext cx="3879139" cy="2246769"/>
          </a:xfrm>
          <a:prstGeom prst="rect">
            <a:avLst/>
          </a:prstGeom>
          <a:solidFill>
            <a:srgbClr val="B9CDE5"/>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public interface </a:t>
            </a: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Function&lt;T, R&gt; </a:t>
            </a:r>
            <a:r>
              <a:rPr kumimoji="0" lang="en-GB" sz="2000" b="0" i="0" u="none" strike="noStrike" kern="1200" cap="none" spc="0" normalizeH="0" baseline="0" noProof="0" dirty="0">
                <a:ln>
                  <a:noFill/>
                </a:ln>
                <a:solidFill>
                  <a:srgbClr val="2E2D2C"/>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	</a:t>
            </a:r>
            <a:endParaRPr kumimoji="0" lang="en-GB" sz="2000" b="0" i="0" u="none" strike="noStrike" kern="1200" cap="none" spc="0" normalizeH="0" baseline="0" noProof="0" dirty="0" smtClean="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	R apply (T t);</a:t>
            </a:r>
            <a:endParaRPr kumimoji="0" lang="en-GB" sz="2000" b="0" i="0" u="none" strike="noStrike" kern="1200" cap="none" spc="0" normalizeH="0" baseline="0" noProof="0" dirty="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endParaRPr>
          </a:p>
        </p:txBody>
      </p:sp>
      <p:sp>
        <p:nvSpPr>
          <p:cNvPr id="6" name="TextBox 5"/>
          <p:cNvSpPr txBox="1"/>
          <p:nvPr/>
        </p:nvSpPr>
        <p:spPr>
          <a:xfrm>
            <a:off x="6743700" y="4057650"/>
            <a:ext cx="4392100" cy="1631216"/>
          </a:xfrm>
          <a:prstGeom prst="rect">
            <a:avLst/>
          </a:prstGeom>
          <a:solidFill>
            <a:srgbClr val="B9CDE5"/>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public interface </a:t>
            </a:r>
            <a:r>
              <a:rPr kumimoji="0" lang="en-GB" sz="2000" b="0" i="0" u="none" strike="noStrike" kern="1200" cap="none" spc="0" normalizeH="0" baseline="0" noProof="0" dirty="0" err="1" smtClean="0">
                <a:ln>
                  <a:noFill/>
                </a:ln>
                <a:solidFill>
                  <a:srgbClr val="2E2D2C"/>
                </a:solidFill>
                <a:effectLst/>
                <a:uLnTx/>
                <a:uFillTx/>
                <a:latin typeface="Segoe UI"/>
                <a:ea typeface="+mn-ea"/>
                <a:cs typeface="+mn-cs"/>
              </a:rPr>
              <a:t>BiFunction</a:t>
            </a: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&lt;T, U, R&gt; </a:t>
            </a:r>
            <a:r>
              <a:rPr kumimoji="0" lang="en-GB" sz="2000" b="0" i="0" u="none" strike="noStrike" kern="1200" cap="none" spc="0" normalizeH="0" baseline="0" noProof="0" dirty="0">
                <a:ln>
                  <a:noFill/>
                </a:ln>
                <a:solidFill>
                  <a:srgbClr val="2E2D2C"/>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	</a:t>
            </a:r>
            <a:endParaRPr kumimoji="0" lang="en-GB" sz="2000" b="0" i="0" u="none" strike="noStrike" kern="1200" cap="none" spc="0" normalizeH="0" baseline="0" noProof="0" dirty="0" smtClean="0">
              <a:ln>
                <a:noFill/>
              </a:ln>
              <a:solidFill>
                <a:srgbClr val="2E2D2C"/>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	</a:t>
            </a:r>
            <a:r>
              <a:rPr kumimoji="0" lang="en-GB" sz="2000" b="0" i="0" u="none" strike="noStrike" kern="1200" cap="none" spc="0" normalizeH="0" baseline="0" noProof="0" dirty="0" smtClean="0">
                <a:ln>
                  <a:noFill/>
                </a:ln>
                <a:solidFill>
                  <a:srgbClr val="2E2D2C"/>
                </a:solidFill>
                <a:effectLst/>
                <a:uLnTx/>
                <a:uFillTx/>
                <a:latin typeface="Segoe UI"/>
                <a:ea typeface="+mn-ea"/>
                <a:cs typeface="+mn-cs"/>
              </a:rPr>
              <a:t>R apply (T </a:t>
            </a:r>
            <a:r>
              <a:rPr kumimoji="0" lang="en-GB" sz="2000" b="0" i="0" u="none" strike="noStrike" kern="1200" cap="none" spc="0" normalizeH="0" baseline="0" noProof="0" dirty="0" err="1">
                <a:ln>
                  <a:noFill/>
                </a:ln>
                <a:solidFill>
                  <a:srgbClr val="2E2D2C"/>
                </a:solidFill>
                <a:effectLst/>
                <a:uLnTx/>
                <a:uFillTx/>
                <a:latin typeface="Segoe UI"/>
                <a:ea typeface="+mn-ea"/>
                <a:cs typeface="+mn-cs"/>
              </a:rPr>
              <a:t>t</a:t>
            </a:r>
            <a:r>
              <a:rPr kumimoji="0" lang="en-GB" sz="2000" b="0" i="0" u="none" strike="noStrike" kern="1200" cap="none" spc="0" normalizeH="0" baseline="0" noProof="0" dirty="0">
                <a:ln>
                  <a:noFill/>
                </a:ln>
                <a:solidFill>
                  <a:srgbClr val="2E2D2C"/>
                </a:solidFill>
                <a:effectLst/>
                <a:uLnTx/>
                <a:uFillTx/>
                <a:latin typeface="Segoe UI"/>
                <a:ea typeface="+mn-ea"/>
                <a:cs typeface="+mn-cs"/>
              </a:rPr>
              <a:t>, U 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2E2D2C"/>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317313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normAutofit fontScale="85000" lnSpcReduction="20000"/>
          </a:bodyPr>
          <a:lstStyle/>
          <a:p>
            <a:pPr marL="0" indent="0">
              <a:buNone/>
            </a:pPr>
            <a:r>
              <a:rPr lang="en-GB" b="1" dirty="0"/>
              <a:t>interface </a:t>
            </a:r>
            <a:r>
              <a:rPr lang="en-GB" b="1" dirty="0" err="1"/>
              <a:t>MathOperation</a:t>
            </a:r>
            <a:r>
              <a:rPr lang="en-GB" b="1" dirty="0"/>
              <a:t> {</a:t>
            </a:r>
          </a:p>
          <a:p>
            <a:pPr marL="0" indent="0">
              <a:buNone/>
            </a:pPr>
            <a:r>
              <a:rPr lang="en-GB" b="1" dirty="0" err="1"/>
              <a:t>int</a:t>
            </a:r>
            <a:r>
              <a:rPr lang="en-GB" b="1" dirty="0"/>
              <a:t> operation(</a:t>
            </a:r>
            <a:r>
              <a:rPr lang="en-GB" b="1" dirty="0" err="1"/>
              <a:t>int</a:t>
            </a:r>
            <a:r>
              <a:rPr lang="en-GB" b="1" dirty="0"/>
              <a:t> a, </a:t>
            </a:r>
            <a:r>
              <a:rPr lang="en-GB" b="1" dirty="0" err="1"/>
              <a:t>int</a:t>
            </a:r>
            <a:r>
              <a:rPr lang="en-GB" b="1" dirty="0"/>
              <a:t> b);</a:t>
            </a:r>
          </a:p>
          <a:p>
            <a:pPr marL="0" indent="0">
              <a:buNone/>
            </a:pPr>
            <a:r>
              <a:rPr lang="en-GB" dirty="0" smtClean="0"/>
              <a:t>}</a:t>
            </a:r>
          </a:p>
          <a:p>
            <a:pPr marL="0" indent="0">
              <a:buNone/>
            </a:pPr>
            <a:endParaRPr lang="en-GB" dirty="0"/>
          </a:p>
          <a:p>
            <a:pPr marL="0" indent="0">
              <a:buNone/>
            </a:pPr>
            <a:r>
              <a:rPr lang="en-GB" dirty="0"/>
              <a:t>// with type declaration</a:t>
            </a:r>
          </a:p>
          <a:p>
            <a:pPr marL="0" indent="0">
              <a:buNone/>
            </a:pPr>
            <a:r>
              <a:rPr lang="en-GB" dirty="0" err="1"/>
              <a:t>MathOperation</a:t>
            </a:r>
            <a:r>
              <a:rPr lang="en-GB" dirty="0"/>
              <a:t> </a:t>
            </a:r>
            <a:r>
              <a:rPr lang="en-GB" b="1" dirty="0"/>
              <a:t>addition = (</a:t>
            </a:r>
            <a:r>
              <a:rPr lang="en-GB" b="1" dirty="0" err="1"/>
              <a:t>int</a:t>
            </a:r>
            <a:r>
              <a:rPr lang="en-GB" b="1" dirty="0"/>
              <a:t> a, </a:t>
            </a:r>
            <a:r>
              <a:rPr lang="en-GB" b="1" dirty="0" err="1"/>
              <a:t>int</a:t>
            </a:r>
            <a:r>
              <a:rPr lang="en-GB" b="1" dirty="0"/>
              <a:t> b) -&gt; a + b;</a:t>
            </a:r>
          </a:p>
          <a:p>
            <a:endParaRPr lang="en-GB" dirty="0"/>
          </a:p>
          <a:p>
            <a:pPr marL="0" indent="0">
              <a:buNone/>
            </a:pPr>
            <a:r>
              <a:rPr lang="en-GB" dirty="0"/>
              <a:t>// with out type declaration</a:t>
            </a:r>
          </a:p>
          <a:p>
            <a:pPr marL="0" indent="0">
              <a:buNone/>
            </a:pPr>
            <a:r>
              <a:rPr lang="en-GB" dirty="0" err="1"/>
              <a:t>MathOperation</a:t>
            </a:r>
            <a:r>
              <a:rPr lang="en-GB" dirty="0"/>
              <a:t> </a:t>
            </a:r>
            <a:r>
              <a:rPr lang="en-GB" b="1" dirty="0"/>
              <a:t>subtraction = (a, b) -&gt; a - b;</a:t>
            </a:r>
          </a:p>
          <a:p>
            <a:endParaRPr lang="en-GB" dirty="0"/>
          </a:p>
          <a:p>
            <a:pPr marL="0" indent="0">
              <a:buNone/>
            </a:pPr>
            <a:r>
              <a:rPr lang="en-GB" dirty="0"/>
              <a:t>// with return statement along with curly braces</a:t>
            </a:r>
          </a:p>
          <a:p>
            <a:pPr marL="0" indent="0">
              <a:buNone/>
            </a:pPr>
            <a:r>
              <a:rPr lang="en-GB" dirty="0" err="1"/>
              <a:t>MathOperation</a:t>
            </a:r>
            <a:r>
              <a:rPr lang="en-GB" dirty="0"/>
              <a:t> </a:t>
            </a:r>
            <a:r>
              <a:rPr lang="en-GB" b="1" dirty="0"/>
              <a:t>multiplication = (</a:t>
            </a:r>
            <a:r>
              <a:rPr lang="en-GB" b="1" dirty="0" err="1"/>
              <a:t>int</a:t>
            </a:r>
            <a:r>
              <a:rPr lang="en-GB" b="1" dirty="0"/>
              <a:t> a, </a:t>
            </a:r>
            <a:r>
              <a:rPr lang="en-GB" b="1" dirty="0" err="1"/>
              <a:t>int</a:t>
            </a:r>
            <a:r>
              <a:rPr lang="en-GB" b="1" dirty="0"/>
              <a:t> b) -&gt; {</a:t>
            </a:r>
          </a:p>
          <a:p>
            <a:pPr marL="0" indent="0">
              <a:buNone/>
            </a:pPr>
            <a:r>
              <a:rPr lang="en-GB" b="1" dirty="0"/>
              <a:t>return a * b;</a:t>
            </a:r>
          </a:p>
          <a:p>
            <a:pPr marL="0" indent="0">
              <a:buNone/>
            </a:pPr>
            <a:r>
              <a:rPr lang="en-GB" dirty="0"/>
              <a:t>};</a:t>
            </a:r>
          </a:p>
          <a:p>
            <a:endParaRPr lang="en-GB" dirty="0"/>
          </a:p>
          <a:p>
            <a:pPr marL="0" indent="0">
              <a:buNone/>
            </a:pPr>
            <a:r>
              <a:rPr lang="en-GB" dirty="0"/>
              <a:t>// without return statement and without curly braces</a:t>
            </a:r>
          </a:p>
          <a:p>
            <a:pPr marL="0" indent="0">
              <a:buNone/>
            </a:pPr>
            <a:r>
              <a:rPr lang="en-GB" dirty="0" err="1"/>
              <a:t>MathOperation</a:t>
            </a:r>
            <a:r>
              <a:rPr lang="en-GB" dirty="0"/>
              <a:t> </a:t>
            </a:r>
            <a:r>
              <a:rPr lang="en-GB" b="1" dirty="0"/>
              <a:t>division = (</a:t>
            </a:r>
            <a:r>
              <a:rPr lang="en-GB" b="1" dirty="0" err="1"/>
              <a:t>int</a:t>
            </a:r>
            <a:r>
              <a:rPr lang="en-GB" b="1" dirty="0"/>
              <a:t> a, </a:t>
            </a:r>
            <a:r>
              <a:rPr lang="en-GB" b="1" dirty="0" err="1"/>
              <a:t>int</a:t>
            </a:r>
            <a:r>
              <a:rPr lang="en-GB" b="1" dirty="0"/>
              <a:t> b) -&gt; a / b;</a:t>
            </a:r>
            <a:endParaRPr lang="en-GB" dirty="0"/>
          </a:p>
        </p:txBody>
      </p:sp>
      <p:cxnSp>
        <p:nvCxnSpPr>
          <p:cNvPr id="6" name="Straight Arrow Connector 5"/>
          <p:cNvCxnSpPr/>
          <p:nvPr/>
        </p:nvCxnSpPr>
        <p:spPr>
          <a:xfrm flipH="1" flipV="1">
            <a:off x="3924300" y="895350"/>
            <a:ext cx="3924300" cy="571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115300" y="387518"/>
            <a:ext cx="3219450" cy="1015663"/>
          </a:xfrm>
          <a:prstGeom prst="rect">
            <a:avLst/>
          </a:prstGeom>
          <a:solidFill>
            <a:srgbClr val="B9CDE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rPr>
              <a:t>Declaring my interface (a separate file)</a:t>
            </a:r>
          </a:p>
        </p:txBody>
      </p:sp>
      <p:cxnSp>
        <p:nvCxnSpPr>
          <p:cNvPr id="8" name="Straight Arrow Connector 7"/>
          <p:cNvCxnSpPr/>
          <p:nvPr/>
        </p:nvCxnSpPr>
        <p:spPr>
          <a:xfrm flipH="1" flipV="1">
            <a:off x="2019300" y="2705100"/>
            <a:ext cx="4533900" cy="595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00850" y="2227033"/>
            <a:ext cx="3219450" cy="1631216"/>
          </a:xfrm>
          <a:prstGeom prst="rect">
            <a:avLst/>
          </a:prstGeom>
          <a:solidFill>
            <a:srgbClr val="B9CDE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rPr>
              <a:t>This variable (addition) is of type </a:t>
            </a:r>
            <a:r>
              <a:rPr kumimoji="0" lang="en-GB" sz="2000" b="0" i="0" u="none" strike="noStrike" kern="1200" cap="none" spc="0" normalizeH="0" baseline="0" noProof="0" dirty="0" err="1" smtClean="0">
                <a:ln>
                  <a:noFill/>
                </a:ln>
                <a:solidFill>
                  <a:srgbClr val="2E2D2C"/>
                </a:solidFill>
                <a:effectLst/>
                <a:uLnTx/>
                <a:uFillTx/>
                <a:latin typeface="Courier New" pitchFamily="49" charset="0"/>
                <a:ea typeface="+mn-ea"/>
                <a:cs typeface="Courier New" pitchFamily="49" charset="0"/>
              </a:rPr>
              <a:t>MathOperation</a:t>
            </a:r>
            <a:r>
              <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rPr>
              <a:t>.  Addition holds a method!</a:t>
            </a:r>
          </a:p>
        </p:txBody>
      </p:sp>
      <p:cxnSp>
        <p:nvCxnSpPr>
          <p:cNvPr id="12" name="Straight Arrow Connector 11"/>
          <p:cNvCxnSpPr/>
          <p:nvPr/>
        </p:nvCxnSpPr>
        <p:spPr>
          <a:xfrm flipH="1">
            <a:off x="5467350" y="5086350"/>
            <a:ext cx="1485900" cy="857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15200" y="4270742"/>
            <a:ext cx="3219450" cy="400110"/>
          </a:xfrm>
          <a:prstGeom prst="rect">
            <a:avLst/>
          </a:prstGeom>
          <a:solidFill>
            <a:srgbClr val="B9CDE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rPr>
              <a:t>Here </a:t>
            </a:r>
            <a:r>
              <a:rPr kumimoji="0" lang="en-GB" sz="2000" b="0" i="0" u="none" strike="noStrike" kern="1200" cap="none" spc="0" normalizeH="0" baseline="0" noProof="0" dirty="0" err="1" smtClean="0">
                <a:ln>
                  <a:noFill/>
                </a:ln>
                <a:solidFill>
                  <a:srgbClr val="2E2D2C"/>
                </a:solidFill>
                <a:effectLst/>
                <a:uLnTx/>
                <a:uFillTx/>
                <a:latin typeface="Courier New" pitchFamily="49" charset="0"/>
                <a:ea typeface="+mn-ea"/>
                <a:cs typeface="Courier New" pitchFamily="49" charset="0"/>
              </a:rPr>
              <a:t>divi</a:t>
            </a:r>
            <a:endParaRPr kumimoji="0" lang="en-GB" sz="2000" b="0" i="0" u="none" strike="noStrike" kern="1200" cap="none" spc="0" normalizeH="0" baseline="0" noProof="0" dirty="0" smtClean="0">
              <a:ln>
                <a:noFill/>
              </a:ln>
              <a:solidFill>
                <a:srgbClr val="2E2D2C"/>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3050341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normAutofit/>
          </a:bodyPr>
          <a:lstStyle/>
          <a:p>
            <a:pPr marL="0" indent="0">
              <a:buNone/>
            </a:pPr>
            <a:r>
              <a:rPr lang="en-GB" dirty="0"/>
              <a:t>// without parenthesis</a:t>
            </a:r>
          </a:p>
          <a:p>
            <a:pPr marL="0" indent="0">
              <a:buNone/>
            </a:pPr>
            <a:r>
              <a:rPr lang="en-GB" dirty="0" err="1"/>
              <a:t>GreetingService</a:t>
            </a:r>
            <a:r>
              <a:rPr lang="en-GB" dirty="0"/>
              <a:t> </a:t>
            </a:r>
            <a:r>
              <a:rPr lang="en-GB" b="1" dirty="0"/>
              <a:t>greetService1 = message -&gt; </a:t>
            </a:r>
            <a:r>
              <a:rPr lang="en-GB" b="1" dirty="0" err="1"/>
              <a:t>System.</a:t>
            </a:r>
            <a:r>
              <a:rPr lang="en-GB" b="1" i="1" dirty="0" err="1"/>
              <a:t>out.println</a:t>
            </a:r>
            <a:r>
              <a:rPr lang="en-GB" b="1" i="1" dirty="0"/>
              <a:t>("Hello " + message);</a:t>
            </a:r>
          </a:p>
          <a:p>
            <a:pPr marL="0" indent="0">
              <a:buNone/>
            </a:pPr>
            <a:endParaRPr lang="en-GB" dirty="0"/>
          </a:p>
          <a:p>
            <a:pPr marL="0" indent="0">
              <a:buNone/>
            </a:pPr>
            <a:r>
              <a:rPr lang="en-GB" dirty="0"/>
              <a:t>// with parenthesis</a:t>
            </a:r>
          </a:p>
          <a:p>
            <a:pPr marL="0" indent="0">
              <a:buNone/>
            </a:pPr>
            <a:r>
              <a:rPr lang="en-GB" dirty="0" err="1"/>
              <a:t>GreetingService</a:t>
            </a:r>
            <a:r>
              <a:rPr lang="en-GB" dirty="0"/>
              <a:t> </a:t>
            </a:r>
            <a:r>
              <a:rPr lang="en-GB" b="1" dirty="0"/>
              <a:t>greetService2 = (message) -&gt; </a:t>
            </a:r>
            <a:r>
              <a:rPr lang="en-GB" b="1" dirty="0" err="1"/>
              <a:t>System.</a:t>
            </a:r>
            <a:r>
              <a:rPr lang="en-GB" b="1" i="1" dirty="0" err="1"/>
              <a:t>out.println</a:t>
            </a:r>
            <a:r>
              <a:rPr lang="en-GB" b="1" i="1" dirty="0"/>
              <a:t>("Hello " + message);</a:t>
            </a:r>
          </a:p>
          <a:p>
            <a:pPr marL="0" indent="0">
              <a:buNone/>
            </a:pPr>
            <a:endParaRPr lang="en-GB" dirty="0"/>
          </a:p>
          <a:p>
            <a:pPr marL="0" indent="0">
              <a:buNone/>
            </a:pPr>
            <a:r>
              <a:rPr lang="en-GB" dirty="0"/>
              <a:t>greetService1.sayMessage("</a:t>
            </a:r>
            <a:r>
              <a:rPr lang="en-GB" dirty="0" smtClean="0"/>
              <a:t>Matt");</a:t>
            </a:r>
            <a:endParaRPr lang="en-GB" dirty="0"/>
          </a:p>
          <a:p>
            <a:pPr marL="0" indent="0">
              <a:buNone/>
            </a:pPr>
            <a:r>
              <a:rPr lang="en-GB" dirty="0"/>
              <a:t>greetService2.sayMessage</a:t>
            </a:r>
            <a:r>
              <a:rPr lang="en-GB" dirty="0" smtClean="0"/>
              <a:t>(“Jeff");</a:t>
            </a:r>
            <a:endParaRPr lang="en-GB" dirty="0"/>
          </a:p>
        </p:txBody>
      </p:sp>
    </p:spTree>
    <p:extLst>
      <p:ext uri="{BB962C8B-B14F-4D97-AF65-F5344CB8AC3E}">
        <p14:creationId xmlns:p14="http://schemas.microsoft.com/office/powerpoint/2010/main" val="3188712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OOP</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62415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800" dirty="0"/>
              <a:t>Object Oriented Programming is the current ‘flavour’ of programming. There are many principles behind OOP and this section will give you an insight into the 4 key ones</a:t>
            </a:r>
            <a:r>
              <a:rPr lang="en-GB" sz="1800" dirty="0" smtClean="0"/>
              <a:t>.</a:t>
            </a:r>
          </a:p>
          <a:p>
            <a:r>
              <a:rPr lang="en-GB" sz="1800" dirty="0" smtClean="0"/>
              <a:t>OO Means, at its core, the ability to define your own (complex) types. Or your own “Objects” that your code will then work with.</a:t>
            </a:r>
          </a:p>
          <a:p>
            <a:r>
              <a:rPr lang="en-GB" sz="1800" dirty="0" smtClean="0"/>
              <a:t>We do this by creating a ‘class’, from this class we create objects.</a:t>
            </a:r>
          </a:p>
          <a:p>
            <a:r>
              <a:rPr lang="en-GB" sz="1800" dirty="0" smtClean="0"/>
              <a:t>You can think of classes as the blueprints for your objects.</a:t>
            </a:r>
          </a:p>
          <a:p>
            <a:endParaRPr lang="en-GB" sz="1800" dirty="0"/>
          </a:p>
        </p:txBody>
      </p:sp>
      <p:sp>
        <p:nvSpPr>
          <p:cNvPr id="4" name="Content Placeholder 3"/>
          <p:cNvSpPr>
            <a:spLocks noGrp="1"/>
          </p:cNvSpPr>
          <p:nvPr>
            <p:ph sz="quarter" idx="16"/>
          </p:nvPr>
        </p:nvSpPr>
        <p:spPr/>
        <p:txBody>
          <a:bodyPr/>
          <a:lstStyle/>
          <a:p>
            <a:r>
              <a:rPr lang="en-GB" sz="1800" dirty="0"/>
              <a:t>An Object is a single component of a system</a:t>
            </a:r>
          </a:p>
          <a:p>
            <a:endParaRPr lang="en-GB" sz="1800" dirty="0"/>
          </a:p>
          <a:p>
            <a:r>
              <a:rPr lang="en-GB" sz="1800" dirty="0"/>
              <a:t>For example in a car park there will be barriers at the entrance and exit, a ticket dispenser next to every entrance barrier, a ticket pay station and a counter for the number of spaces left.</a:t>
            </a:r>
          </a:p>
          <a:p>
            <a:endParaRPr lang="en-GB" sz="1800" dirty="0"/>
          </a:p>
          <a:p>
            <a:r>
              <a:rPr lang="en-GB" sz="1800" dirty="0"/>
              <a:t>Each of these can be described as objects in the ‘system’ of a car park.</a:t>
            </a:r>
          </a:p>
          <a:p>
            <a:endParaRPr lang="en-GB" sz="1800" dirty="0"/>
          </a:p>
          <a:p>
            <a:r>
              <a:rPr lang="en-GB" sz="1800" dirty="0"/>
              <a:t>The easiest way to visualise this is by using a class diagram to identify all the potential classes.</a:t>
            </a:r>
          </a:p>
        </p:txBody>
      </p:sp>
      <p:sp>
        <p:nvSpPr>
          <p:cNvPr id="3" name="Title 2"/>
          <p:cNvSpPr>
            <a:spLocks noGrp="1"/>
          </p:cNvSpPr>
          <p:nvPr>
            <p:ph type="title"/>
          </p:nvPr>
        </p:nvSpPr>
        <p:spPr/>
        <p:txBody>
          <a:bodyPr>
            <a:normAutofit fontScale="90000"/>
          </a:bodyPr>
          <a:lstStyle/>
          <a:p>
            <a:r>
              <a:rPr lang="en-GB" dirty="0" smtClean="0"/>
              <a:t>Object Orientated Programming - Introduction</a:t>
            </a:r>
            <a:endParaRPr lang="en-GB" dirty="0"/>
          </a:p>
        </p:txBody>
      </p:sp>
    </p:spTree>
    <p:extLst>
      <p:ext uri="{BB962C8B-B14F-4D97-AF65-F5344CB8AC3E}">
        <p14:creationId xmlns:p14="http://schemas.microsoft.com/office/powerpoint/2010/main" val="39744860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tabLst>
                <a:tab pos="2227263" algn="l"/>
                <a:tab pos="2519363" algn="l"/>
                <a:tab pos="5602288" algn="l"/>
                <a:tab pos="5943600" algn="l"/>
              </a:tabLst>
            </a:pPr>
            <a:r>
              <a:rPr lang="en-GB" dirty="0"/>
              <a:t>Definition of a data type as a single entity</a:t>
            </a:r>
          </a:p>
          <a:p>
            <a:pPr marL="0" indent="0">
              <a:buNone/>
              <a:tabLst>
                <a:tab pos="2227263" algn="l"/>
                <a:tab pos="2519363" algn="l"/>
                <a:tab pos="5602288" algn="l"/>
                <a:tab pos="5943600" algn="l"/>
              </a:tabLst>
            </a:pPr>
            <a:r>
              <a:rPr lang="en-GB" b="1" dirty="0" smtClean="0"/>
              <a:t>Fields/Attributes</a:t>
            </a:r>
            <a:r>
              <a:rPr lang="en-GB" dirty="0"/>
              <a:t>	-	</a:t>
            </a:r>
            <a:r>
              <a:rPr lang="en-GB" dirty="0" smtClean="0"/>
              <a:t>The DNA of your object</a:t>
            </a:r>
            <a:endParaRPr lang="en-GB" dirty="0"/>
          </a:p>
          <a:p>
            <a:pPr marL="0" indent="0">
              <a:buNone/>
              <a:tabLst>
                <a:tab pos="2227263" algn="l"/>
                <a:tab pos="2519363" algn="l"/>
                <a:tab pos="5602288" algn="l"/>
                <a:tab pos="5943600" algn="l"/>
              </a:tabLst>
            </a:pPr>
            <a:r>
              <a:rPr lang="en-GB" b="1" dirty="0"/>
              <a:t>Methods</a:t>
            </a:r>
            <a:r>
              <a:rPr lang="en-GB" dirty="0"/>
              <a:t>	- 	Functions that </a:t>
            </a:r>
            <a:r>
              <a:rPr lang="en-GB" dirty="0" smtClean="0"/>
              <a:t>define behaviour in your object.</a:t>
            </a:r>
            <a:endParaRPr lang="en-GB" dirty="0"/>
          </a:p>
        </p:txBody>
      </p:sp>
      <p:sp>
        <p:nvSpPr>
          <p:cNvPr id="3" name="Title 2"/>
          <p:cNvSpPr>
            <a:spLocks noGrp="1"/>
          </p:cNvSpPr>
          <p:nvPr>
            <p:ph type="title"/>
          </p:nvPr>
        </p:nvSpPr>
        <p:spPr/>
        <p:txBody>
          <a:bodyPr>
            <a:normAutofit fontScale="90000"/>
          </a:bodyPr>
          <a:lstStyle/>
          <a:p>
            <a:r>
              <a:rPr lang="en-GB" dirty="0" smtClean="0"/>
              <a:t>What is an OO Data Type?</a:t>
            </a:r>
            <a:endParaRPr lang="en-GB" dirty="0"/>
          </a:p>
        </p:txBody>
      </p:sp>
      <p:sp>
        <p:nvSpPr>
          <p:cNvPr id="6" name="Rectangle 4"/>
          <p:cNvSpPr>
            <a:spLocks noChangeArrowheads="1"/>
          </p:cNvSpPr>
          <p:nvPr/>
        </p:nvSpPr>
        <p:spPr bwMode="auto">
          <a:xfrm>
            <a:off x="4872214" y="3621298"/>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a:latin typeface="Courier New" pitchFamily="49" charset="0"/>
              </a:rPr>
              <a:t>{</a:t>
            </a:r>
          </a:p>
        </p:txBody>
      </p:sp>
      <p:sp>
        <p:nvSpPr>
          <p:cNvPr id="7" name="Rectangle 5"/>
          <p:cNvSpPr>
            <a:spLocks noChangeArrowheads="1"/>
          </p:cNvSpPr>
          <p:nvPr/>
        </p:nvSpPr>
        <p:spPr bwMode="auto">
          <a:xfrm>
            <a:off x="9255077" y="4688098"/>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dirty="0">
                <a:latin typeface="Courier New" pitchFamily="49" charset="0"/>
              </a:rPr>
              <a:t>}</a:t>
            </a:r>
          </a:p>
        </p:txBody>
      </p:sp>
      <p:sp>
        <p:nvSpPr>
          <p:cNvPr id="8" name="Rectangle 6"/>
          <p:cNvSpPr>
            <a:spLocks noChangeArrowheads="1"/>
          </p:cNvSpPr>
          <p:nvPr/>
        </p:nvSpPr>
        <p:spPr bwMode="auto">
          <a:xfrm>
            <a:off x="5523321" y="3510173"/>
            <a:ext cx="3830637" cy="2355850"/>
          </a:xfrm>
          <a:prstGeom prst="rect">
            <a:avLst/>
          </a:prstGeom>
          <a:solidFill>
            <a:schemeClr val="accent4">
              <a:lumMod val="20000"/>
              <a:lumOff val="80000"/>
            </a:schemeClr>
          </a:solidFill>
          <a:ln w="12700">
            <a:solidFill>
              <a:schemeClr val="tx1"/>
            </a:solidFill>
            <a:miter lim="800000"/>
            <a:headEnd/>
            <a:tailEnd/>
          </a:ln>
          <a:effectLst>
            <a:outerShdw dist="63500" dir="3187806" algn="ctr" rotWithShape="0">
              <a:schemeClr val="bg2"/>
            </a:outerShdw>
          </a:effectLst>
        </p:spPr>
        <p:txBody>
          <a:bodyPr wrap="none" anchor="ctr"/>
          <a:lstStyle/>
          <a:p>
            <a:pPr eaLnBrk="0" hangingPunct="0">
              <a:spcBef>
                <a:spcPct val="50000"/>
              </a:spcBef>
              <a:defRPr/>
            </a:pPr>
            <a:endParaRPr lang="en-GB"/>
          </a:p>
        </p:txBody>
      </p:sp>
      <p:grpSp>
        <p:nvGrpSpPr>
          <p:cNvPr id="9" name="Group 7"/>
          <p:cNvGrpSpPr>
            <a:grpSpLocks/>
          </p:cNvGrpSpPr>
          <p:nvPr/>
        </p:nvGrpSpPr>
        <p:grpSpPr bwMode="auto">
          <a:xfrm>
            <a:off x="5925183" y="4824624"/>
            <a:ext cx="3292475" cy="912813"/>
            <a:chOff x="2101" y="2997"/>
            <a:chExt cx="2246" cy="575"/>
          </a:xfrm>
        </p:grpSpPr>
        <p:sp>
          <p:nvSpPr>
            <p:cNvPr id="10" name="Rectangle 8"/>
            <p:cNvSpPr>
              <a:spLocks noChangeArrowheads="1"/>
            </p:cNvSpPr>
            <p:nvPr/>
          </p:nvSpPr>
          <p:spPr bwMode="auto">
            <a:xfrm>
              <a:off x="2101" y="2997"/>
              <a:ext cx="2246"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private </a:t>
              </a:r>
              <a:r>
                <a:rPr lang="en-GB" dirty="0">
                  <a:latin typeface="Lucida Console" pitchFamily="49" charset="0"/>
                </a:rPr>
                <a:t>String </a:t>
              </a:r>
              <a:r>
                <a:rPr lang="en-GB" dirty="0">
                  <a:solidFill>
                    <a:srgbClr val="000000"/>
                  </a:solidFill>
                  <a:latin typeface="Lucida Console" pitchFamily="49" charset="0"/>
                </a:rPr>
                <a:t>make;</a:t>
              </a:r>
            </a:p>
          </p:txBody>
        </p:sp>
        <p:sp>
          <p:nvSpPr>
            <p:cNvPr id="11" name="Rectangle 9"/>
            <p:cNvSpPr>
              <a:spLocks noChangeArrowheads="1"/>
            </p:cNvSpPr>
            <p:nvPr/>
          </p:nvSpPr>
          <p:spPr bwMode="auto">
            <a:xfrm>
              <a:off x="2101" y="3335"/>
              <a:ext cx="2246"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a:solidFill>
                    <a:srgbClr val="0000FF"/>
                  </a:solidFill>
                  <a:latin typeface="Lucida Console" pitchFamily="49" charset="0"/>
                </a:rPr>
                <a:t>private int</a:t>
              </a:r>
              <a:r>
                <a:rPr lang="en-GB">
                  <a:latin typeface="Lucida Console" pitchFamily="49" charset="0"/>
                </a:rPr>
                <a:t> </a:t>
              </a:r>
              <a:r>
                <a:rPr lang="en-GB">
                  <a:solidFill>
                    <a:srgbClr val="000000"/>
                  </a:solidFill>
                  <a:latin typeface="Lucida Console" pitchFamily="49" charset="0"/>
                </a:rPr>
                <a:t>speed;</a:t>
              </a:r>
            </a:p>
          </p:txBody>
        </p:sp>
      </p:grpSp>
      <p:grpSp>
        <p:nvGrpSpPr>
          <p:cNvPr id="12" name="Group 10"/>
          <p:cNvGrpSpPr>
            <a:grpSpLocks/>
          </p:cNvGrpSpPr>
          <p:nvPr/>
        </p:nvGrpSpPr>
        <p:grpSpPr bwMode="auto">
          <a:xfrm>
            <a:off x="5656662" y="3757824"/>
            <a:ext cx="3967162" cy="912813"/>
            <a:chOff x="1719" y="2321"/>
            <a:chExt cx="2630" cy="575"/>
          </a:xfrm>
        </p:grpSpPr>
        <p:sp>
          <p:nvSpPr>
            <p:cNvPr id="13" name="Rectangle 11"/>
            <p:cNvSpPr>
              <a:spLocks noChangeArrowheads="1"/>
            </p:cNvSpPr>
            <p:nvPr/>
          </p:nvSpPr>
          <p:spPr bwMode="auto">
            <a:xfrm>
              <a:off x="1719" y="2321"/>
              <a:ext cx="2630"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boolean</a:t>
              </a:r>
              <a:r>
                <a:rPr lang="en-GB" dirty="0">
                  <a:latin typeface="Lucida Console" pitchFamily="49" charset="0"/>
                </a:rPr>
                <a:t> </a:t>
              </a:r>
              <a:r>
                <a:rPr lang="en-GB" dirty="0">
                  <a:solidFill>
                    <a:srgbClr val="000000"/>
                  </a:solidFill>
                  <a:latin typeface="Lucida Console" pitchFamily="49" charset="0"/>
                </a:rPr>
                <a:t>start() {..}</a:t>
              </a:r>
            </a:p>
          </p:txBody>
        </p:sp>
        <p:sp>
          <p:nvSpPr>
            <p:cNvPr id="14" name="Rectangle 12"/>
            <p:cNvSpPr>
              <a:spLocks noChangeArrowheads="1"/>
            </p:cNvSpPr>
            <p:nvPr/>
          </p:nvSpPr>
          <p:spPr bwMode="auto">
            <a:xfrm>
              <a:off x="1719" y="2659"/>
              <a:ext cx="2630"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int</a:t>
              </a:r>
              <a:r>
                <a:rPr lang="en-GB" dirty="0">
                  <a:latin typeface="Lucida Console" pitchFamily="49" charset="0"/>
                </a:rPr>
                <a:t> </a:t>
              </a:r>
              <a:r>
                <a:rPr lang="en-GB" dirty="0">
                  <a:solidFill>
                    <a:srgbClr val="000000"/>
                  </a:solidFill>
                  <a:latin typeface="Lucida Console" pitchFamily="49" charset="0"/>
                </a:rPr>
                <a:t>accelerate(){..}</a:t>
              </a:r>
            </a:p>
          </p:txBody>
        </p:sp>
      </p:grpSp>
      <p:sp>
        <p:nvSpPr>
          <p:cNvPr id="15" name="Rectangle 13"/>
          <p:cNvSpPr>
            <a:spLocks noChangeArrowheads="1"/>
          </p:cNvSpPr>
          <p:nvPr/>
        </p:nvSpPr>
        <p:spPr bwMode="auto">
          <a:xfrm>
            <a:off x="6386456" y="3281573"/>
            <a:ext cx="1112837" cy="368300"/>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defTabSz="739775" eaLnBrk="0" hangingPunct="0"/>
            <a:r>
              <a:rPr lang="en-GB" sz="2400" b="1" dirty="0"/>
              <a:t>Car</a:t>
            </a:r>
          </a:p>
        </p:txBody>
      </p:sp>
      <p:sp>
        <p:nvSpPr>
          <p:cNvPr id="16" name="Rectangle 14"/>
          <p:cNvSpPr>
            <a:spLocks noChangeArrowheads="1"/>
          </p:cNvSpPr>
          <p:nvPr/>
        </p:nvSpPr>
        <p:spPr bwMode="auto">
          <a:xfrm>
            <a:off x="3810397" y="3834023"/>
            <a:ext cx="1233714"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Methods</a:t>
            </a:r>
          </a:p>
        </p:txBody>
      </p:sp>
      <p:sp>
        <p:nvSpPr>
          <p:cNvPr id="17" name="Rectangle 15"/>
          <p:cNvSpPr>
            <a:spLocks noChangeArrowheads="1"/>
          </p:cNvSpPr>
          <p:nvPr/>
        </p:nvSpPr>
        <p:spPr bwMode="auto">
          <a:xfrm>
            <a:off x="9751739" y="4900823"/>
            <a:ext cx="1196975"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Fields</a:t>
            </a:r>
          </a:p>
        </p:txBody>
      </p:sp>
      <p:sp>
        <p:nvSpPr>
          <p:cNvPr id="18" name="Rectangle 16"/>
          <p:cNvSpPr>
            <a:spLocks noChangeArrowheads="1"/>
          </p:cNvSpPr>
          <p:nvPr/>
        </p:nvSpPr>
        <p:spPr bwMode="auto">
          <a:xfrm>
            <a:off x="7734243" y="3037099"/>
            <a:ext cx="1791069" cy="397545"/>
          </a:xfrm>
          <a:prstGeom prst="rect">
            <a:avLst/>
          </a:prstGeom>
          <a:noFill/>
          <a:ln w="12700">
            <a:noFill/>
            <a:miter lim="800000"/>
            <a:headEnd/>
            <a:tailEnd/>
          </a:ln>
        </p:spPr>
        <p:txBody>
          <a:bodyPr wrap="none" lIns="90488" tIns="44450" rIns="90488" bIns="44450">
            <a:spAutoFit/>
          </a:bodyPr>
          <a:lstStyle/>
          <a:p>
            <a:pPr defTabSz="739775" eaLnBrk="0" hangingPunct="0"/>
            <a:r>
              <a:rPr lang="en-GB" sz="2000" b="1" i="1"/>
              <a:t>Type Definition</a:t>
            </a:r>
          </a:p>
        </p:txBody>
      </p:sp>
      <p:sp>
        <p:nvSpPr>
          <p:cNvPr id="19" name="Rectangle 17"/>
          <p:cNvSpPr>
            <a:spLocks noChangeArrowheads="1"/>
          </p:cNvSpPr>
          <p:nvPr/>
        </p:nvSpPr>
        <p:spPr bwMode="auto">
          <a:xfrm flipV="1">
            <a:off x="9920916" y="4086433"/>
            <a:ext cx="2093747" cy="369197"/>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defTabSz="709613" eaLnBrk="0" hangingPunct="0">
              <a:defRPr/>
            </a:pPr>
            <a:r>
              <a:rPr lang="en-GB" dirty="0"/>
              <a:t>‘Behaviour’s</a:t>
            </a:r>
            <a:endParaRPr lang="en-US" dirty="0">
              <a:latin typeface="Courier New" pitchFamily="49" charset="0"/>
            </a:endParaRPr>
          </a:p>
        </p:txBody>
      </p:sp>
      <p:sp>
        <p:nvSpPr>
          <p:cNvPr id="20" name="Rectangle 18"/>
          <p:cNvSpPr>
            <a:spLocks noChangeArrowheads="1"/>
          </p:cNvSpPr>
          <p:nvPr/>
        </p:nvSpPr>
        <p:spPr bwMode="auto">
          <a:xfrm flipV="1">
            <a:off x="3621719" y="5116722"/>
            <a:ext cx="1752147" cy="366767"/>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defTabSz="709613" eaLnBrk="0" hangingPunct="0">
              <a:defRPr/>
            </a:pPr>
            <a:r>
              <a:rPr lang="en-GB" dirty="0"/>
              <a:t>Will hold ’state’</a:t>
            </a:r>
            <a:endParaRPr lang="en-US" dirty="0">
              <a:latin typeface="Courier New" pitchFamily="49" charset="0"/>
            </a:endParaRPr>
          </a:p>
        </p:txBody>
      </p:sp>
      <p:sp>
        <p:nvSpPr>
          <p:cNvPr id="21" name="Line 19"/>
          <p:cNvSpPr>
            <a:spLocks noChangeShapeType="1"/>
          </p:cNvSpPr>
          <p:nvPr/>
        </p:nvSpPr>
        <p:spPr bwMode="auto">
          <a:xfrm flipH="1" flipV="1">
            <a:off x="9592530" y="3986424"/>
            <a:ext cx="313871" cy="232229"/>
          </a:xfrm>
          <a:prstGeom prst="line">
            <a:avLst/>
          </a:prstGeom>
          <a:noFill/>
          <a:ln w="9525">
            <a:solidFill>
              <a:srgbClr val="000000"/>
            </a:solidFill>
            <a:round/>
            <a:headEnd/>
            <a:tailEnd/>
          </a:ln>
        </p:spPr>
        <p:txBody>
          <a:bodyPr wrap="square">
            <a:spAutoFit/>
          </a:bodyPr>
          <a:lstStyle/>
          <a:p>
            <a:endParaRPr lang="en-GB"/>
          </a:p>
        </p:txBody>
      </p:sp>
      <p:sp>
        <p:nvSpPr>
          <p:cNvPr id="22" name="Line 20"/>
          <p:cNvSpPr>
            <a:spLocks noChangeShapeType="1"/>
          </p:cNvSpPr>
          <p:nvPr/>
        </p:nvSpPr>
        <p:spPr bwMode="auto">
          <a:xfrm flipH="1">
            <a:off x="9594118" y="4334767"/>
            <a:ext cx="297769" cy="161245"/>
          </a:xfrm>
          <a:prstGeom prst="line">
            <a:avLst/>
          </a:prstGeom>
          <a:noFill/>
          <a:ln w="9525">
            <a:solidFill>
              <a:srgbClr val="000000"/>
            </a:solidFill>
            <a:round/>
            <a:headEnd/>
            <a:tailEnd/>
          </a:ln>
        </p:spPr>
        <p:txBody>
          <a:bodyPr wrap="square">
            <a:spAutoFit/>
          </a:bodyPr>
          <a:lstStyle/>
          <a:p>
            <a:endParaRPr lang="en-GB"/>
          </a:p>
        </p:txBody>
      </p:sp>
      <p:sp>
        <p:nvSpPr>
          <p:cNvPr id="23" name="Line 21"/>
          <p:cNvSpPr>
            <a:spLocks noChangeShapeType="1"/>
          </p:cNvSpPr>
          <p:nvPr/>
        </p:nvSpPr>
        <p:spPr bwMode="auto">
          <a:xfrm flipV="1">
            <a:off x="5535789" y="5053223"/>
            <a:ext cx="330200" cy="165100"/>
          </a:xfrm>
          <a:prstGeom prst="line">
            <a:avLst/>
          </a:prstGeom>
          <a:noFill/>
          <a:ln w="9525">
            <a:solidFill>
              <a:srgbClr val="000000"/>
            </a:solidFill>
            <a:round/>
            <a:headEnd/>
            <a:tailEnd/>
          </a:ln>
        </p:spPr>
        <p:txBody>
          <a:bodyPr>
            <a:spAutoFit/>
          </a:bodyPr>
          <a:lstStyle/>
          <a:p>
            <a:endParaRPr lang="en-GB"/>
          </a:p>
        </p:txBody>
      </p:sp>
      <p:sp>
        <p:nvSpPr>
          <p:cNvPr id="24" name="Line 22"/>
          <p:cNvSpPr>
            <a:spLocks noChangeShapeType="1"/>
          </p:cNvSpPr>
          <p:nvPr/>
        </p:nvSpPr>
        <p:spPr bwMode="auto">
          <a:xfrm>
            <a:off x="5535789" y="5383423"/>
            <a:ext cx="317500" cy="139700"/>
          </a:xfrm>
          <a:prstGeom prst="line">
            <a:avLst/>
          </a:prstGeom>
          <a:noFill/>
          <a:ln w="9525">
            <a:solidFill>
              <a:srgbClr val="000000"/>
            </a:solidFill>
            <a:round/>
            <a:headEnd/>
            <a:tailEnd/>
          </a:ln>
        </p:spPr>
        <p:txBody>
          <a:bodyPr>
            <a:spAutoFit/>
          </a:bodyPr>
          <a:lstStyle/>
          <a:p>
            <a:endParaRPr lang="en-GB"/>
          </a:p>
        </p:txBody>
      </p:sp>
    </p:spTree>
    <p:extLst>
      <p:ext uri="{BB962C8B-B14F-4D97-AF65-F5344CB8AC3E}">
        <p14:creationId xmlns:p14="http://schemas.microsoft.com/office/powerpoint/2010/main" val="435652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What's in an Object?</a:t>
            </a:r>
            <a:endParaRPr lang="en-GB" dirty="0"/>
          </a:p>
        </p:txBody>
      </p:sp>
      <p:sp>
        <p:nvSpPr>
          <p:cNvPr id="12" name="Text Placeholder 11"/>
          <p:cNvSpPr>
            <a:spLocks noGrp="1"/>
          </p:cNvSpPr>
          <p:nvPr>
            <p:ph type="body" sz="quarter" idx="4294967295"/>
          </p:nvPr>
        </p:nvSpPr>
        <p:spPr>
          <a:xfrm>
            <a:off x="1843309" y="1852528"/>
            <a:ext cx="2550256" cy="333131"/>
          </a:xfrm>
          <a:prstGeom prst="rect">
            <a:avLst/>
          </a:prstGeom>
        </p:spPr>
        <p:txBody>
          <a:bodyPr>
            <a:noAutofit/>
          </a:bodyPr>
          <a:lstStyle/>
          <a:p>
            <a:pPr marL="0" indent="0">
              <a:buNone/>
            </a:pPr>
            <a:r>
              <a:rPr lang="en-GB" sz="1600" b="1" dirty="0" smtClean="0">
                <a:solidFill>
                  <a:schemeClr val="tx2"/>
                </a:solidFill>
              </a:rPr>
              <a:t>Attributes/Fields</a:t>
            </a:r>
            <a:endParaRPr lang="en-GB" sz="1600" b="1" dirty="0">
              <a:solidFill>
                <a:schemeClr val="tx2"/>
              </a:solidFill>
            </a:endParaRPr>
          </a:p>
        </p:txBody>
      </p:sp>
      <p:sp>
        <p:nvSpPr>
          <p:cNvPr id="13" name="Text Placeholder 12"/>
          <p:cNvSpPr>
            <a:spLocks noGrp="1"/>
          </p:cNvSpPr>
          <p:nvPr>
            <p:ph type="body" sz="quarter" idx="4294967295"/>
          </p:nvPr>
        </p:nvSpPr>
        <p:spPr>
          <a:xfrm>
            <a:off x="1843309" y="2185659"/>
            <a:ext cx="2550256" cy="4231766"/>
          </a:xfrm>
          <a:prstGeom prst="rect">
            <a:avLst/>
          </a:prstGeom>
        </p:spPr>
        <p:txBody>
          <a:bodyPr anchor="t">
            <a:normAutofit/>
          </a:bodyPr>
          <a:lstStyle/>
          <a:p>
            <a:pPr marL="0" indent="0">
              <a:buNone/>
            </a:pPr>
            <a:r>
              <a:rPr lang="en-GB" sz="1800" dirty="0">
                <a:solidFill>
                  <a:schemeClr val="tx1"/>
                </a:solidFill>
              </a:rPr>
              <a:t>Attributes are the DNA of your </a:t>
            </a:r>
            <a:r>
              <a:rPr lang="en-GB" sz="1800" dirty="0" smtClean="0">
                <a:solidFill>
                  <a:schemeClr val="tx1"/>
                </a:solidFill>
              </a:rPr>
              <a:t>object.</a:t>
            </a:r>
          </a:p>
          <a:p>
            <a:pPr marL="0" indent="0">
              <a:buNone/>
            </a:pPr>
            <a:endParaRPr lang="en-GB" sz="1800" dirty="0">
              <a:solidFill>
                <a:schemeClr val="tx1"/>
              </a:solidFill>
            </a:endParaRPr>
          </a:p>
        </p:txBody>
      </p:sp>
      <p:sp>
        <p:nvSpPr>
          <p:cNvPr id="14" name="Text Placeholder 13"/>
          <p:cNvSpPr>
            <a:spLocks noGrp="1"/>
          </p:cNvSpPr>
          <p:nvPr>
            <p:ph type="body" sz="quarter" idx="4294967295"/>
          </p:nvPr>
        </p:nvSpPr>
        <p:spPr>
          <a:xfrm>
            <a:off x="4725477" y="1852528"/>
            <a:ext cx="2550256" cy="333131"/>
          </a:xfrm>
          <a:prstGeom prst="rect">
            <a:avLst/>
          </a:prstGeom>
        </p:spPr>
        <p:txBody>
          <a:bodyPr>
            <a:noAutofit/>
          </a:bodyPr>
          <a:lstStyle/>
          <a:p>
            <a:pPr marL="0" indent="0">
              <a:buNone/>
            </a:pPr>
            <a:r>
              <a:rPr lang="en-GB" sz="1600" b="1" dirty="0" smtClean="0">
                <a:solidFill>
                  <a:schemeClr val="tx2"/>
                </a:solidFill>
              </a:rPr>
              <a:t>Methods/Functions</a:t>
            </a:r>
            <a:endParaRPr lang="en-GB" sz="1600" b="1" dirty="0">
              <a:solidFill>
                <a:schemeClr val="tx2"/>
              </a:solidFill>
            </a:endParaRPr>
          </a:p>
        </p:txBody>
      </p:sp>
      <p:sp>
        <p:nvSpPr>
          <p:cNvPr id="15" name="Text Placeholder 14"/>
          <p:cNvSpPr>
            <a:spLocks noGrp="1"/>
          </p:cNvSpPr>
          <p:nvPr>
            <p:ph type="body" sz="quarter" idx="4294967295"/>
          </p:nvPr>
        </p:nvSpPr>
        <p:spPr>
          <a:xfrm>
            <a:off x="4725477" y="2185659"/>
            <a:ext cx="2550256" cy="4381395"/>
          </a:xfrm>
          <a:prstGeom prst="rect">
            <a:avLst/>
          </a:prstGeom>
        </p:spPr>
        <p:txBody>
          <a:bodyPr anchor="t">
            <a:normAutofit/>
          </a:bodyPr>
          <a:lstStyle/>
          <a:p>
            <a:pPr marL="0" indent="0">
              <a:buNone/>
            </a:pPr>
            <a:r>
              <a:rPr lang="en-GB" sz="1800" dirty="0">
                <a:solidFill>
                  <a:schemeClr val="tx1"/>
                </a:solidFill>
              </a:rPr>
              <a:t>Methods are the way the class does things, they are its </a:t>
            </a:r>
            <a:r>
              <a:rPr lang="en-GB" sz="1800" dirty="0" smtClean="0">
                <a:solidFill>
                  <a:schemeClr val="tx1"/>
                </a:solidFill>
              </a:rPr>
              <a:t>functions.</a:t>
            </a:r>
          </a:p>
          <a:p>
            <a:pPr marL="0" indent="0">
              <a:buNone/>
            </a:pPr>
            <a:endParaRPr lang="en-GB" sz="1800" dirty="0">
              <a:solidFill>
                <a:schemeClr val="tx1"/>
              </a:solidFill>
            </a:endParaRPr>
          </a:p>
        </p:txBody>
      </p:sp>
      <p:sp>
        <p:nvSpPr>
          <p:cNvPr id="16" name="Text Placeholder 15"/>
          <p:cNvSpPr>
            <a:spLocks noGrp="1"/>
          </p:cNvSpPr>
          <p:nvPr>
            <p:ph type="body" sz="quarter" idx="4294967295"/>
          </p:nvPr>
        </p:nvSpPr>
        <p:spPr>
          <a:xfrm>
            <a:off x="7606546" y="1852528"/>
            <a:ext cx="2550256" cy="333131"/>
          </a:xfrm>
          <a:prstGeom prst="rect">
            <a:avLst/>
          </a:prstGeom>
        </p:spPr>
        <p:txBody>
          <a:bodyPr>
            <a:noAutofit/>
          </a:bodyPr>
          <a:lstStyle/>
          <a:p>
            <a:pPr marL="0" indent="0">
              <a:buNone/>
            </a:pPr>
            <a:r>
              <a:rPr lang="en-GB" sz="1600" b="1" dirty="0">
                <a:solidFill>
                  <a:schemeClr val="tx2"/>
                </a:solidFill>
              </a:rPr>
              <a:t>Constructors</a:t>
            </a:r>
          </a:p>
        </p:txBody>
      </p:sp>
      <p:sp>
        <p:nvSpPr>
          <p:cNvPr id="17" name="Text Placeholder 16"/>
          <p:cNvSpPr>
            <a:spLocks noGrp="1"/>
          </p:cNvSpPr>
          <p:nvPr>
            <p:ph type="body" sz="quarter" idx="4294967295"/>
          </p:nvPr>
        </p:nvSpPr>
        <p:spPr>
          <a:xfrm>
            <a:off x="7606546" y="2185660"/>
            <a:ext cx="2550256" cy="4381394"/>
          </a:xfrm>
          <a:prstGeom prst="rect">
            <a:avLst/>
          </a:prstGeom>
        </p:spPr>
        <p:txBody>
          <a:bodyPr anchor="t">
            <a:noAutofit/>
          </a:bodyPr>
          <a:lstStyle/>
          <a:p>
            <a:pPr marL="0" indent="0">
              <a:buNone/>
            </a:pPr>
            <a:r>
              <a:rPr lang="en-GB" sz="1800" dirty="0">
                <a:solidFill>
                  <a:schemeClr val="tx1"/>
                </a:solidFill>
              </a:rPr>
              <a:t>Constructors are like the blueprints of your class. Whenever you create a new instance of a class its constructor is </a:t>
            </a:r>
            <a:r>
              <a:rPr lang="en-GB" sz="1800" dirty="0" smtClean="0">
                <a:solidFill>
                  <a:schemeClr val="tx1"/>
                </a:solidFill>
              </a:rPr>
              <a:t>called.</a:t>
            </a:r>
          </a:p>
          <a:p>
            <a:pPr marL="0" indent="0">
              <a:buNone/>
            </a:pPr>
            <a:endParaRPr lang="en-GB" sz="1800" dirty="0" smtClean="0">
              <a:solidFill>
                <a:schemeClr val="tx1"/>
              </a:solidFill>
            </a:endParaRPr>
          </a:p>
        </p:txBody>
      </p:sp>
      <p:sp>
        <p:nvSpPr>
          <p:cNvPr id="18" name="Rectangle 17"/>
          <p:cNvSpPr/>
          <p:nvPr/>
        </p:nvSpPr>
        <p:spPr>
          <a:xfrm>
            <a:off x="1843309" y="4047695"/>
            <a:ext cx="2346306" cy="2585323"/>
          </a:xfrm>
          <a:prstGeom prst="rect">
            <a:avLst/>
          </a:prstGeom>
        </p:spPr>
        <p:txBody>
          <a:bodyPr wrap="square">
            <a:spAutoFit/>
          </a:bodyPr>
          <a:lstStyle/>
          <a:p>
            <a:r>
              <a:rPr lang="en-GB" dirty="0"/>
              <a:t>As your DNA controls your hair, eye and skin colour as well as a number of other factors, the Attributes of an object are used to store information related to the class.</a:t>
            </a:r>
          </a:p>
        </p:txBody>
      </p:sp>
      <p:sp>
        <p:nvSpPr>
          <p:cNvPr id="19" name="Rectangle 18"/>
          <p:cNvSpPr/>
          <p:nvPr/>
        </p:nvSpPr>
        <p:spPr>
          <a:xfrm>
            <a:off x="4724378" y="4047695"/>
            <a:ext cx="2551355" cy="2031325"/>
          </a:xfrm>
          <a:prstGeom prst="rect">
            <a:avLst/>
          </a:prstGeom>
        </p:spPr>
        <p:txBody>
          <a:bodyPr wrap="square">
            <a:spAutoFit/>
          </a:bodyPr>
          <a:lstStyle/>
          <a:p>
            <a:r>
              <a:rPr lang="en-GB" dirty="0"/>
              <a:t>For example when you press the ‘+’ button on a calculator you are calling the calculators sum method that will perform the action and then return the result.</a:t>
            </a:r>
          </a:p>
        </p:txBody>
      </p:sp>
      <p:sp>
        <p:nvSpPr>
          <p:cNvPr id="20" name="Rectangle 19"/>
          <p:cNvSpPr/>
          <p:nvPr/>
        </p:nvSpPr>
        <p:spPr>
          <a:xfrm rot="10800000" flipV="1">
            <a:off x="7606546" y="4047695"/>
            <a:ext cx="2550256" cy="2031325"/>
          </a:xfrm>
          <a:prstGeom prst="rect">
            <a:avLst/>
          </a:prstGeom>
        </p:spPr>
        <p:txBody>
          <a:bodyPr wrap="square">
            <a:spAutoFit/>
          </a:bodyPr>
          <a:lstStyle/>
          <a:p>
            <a:r>
              <a:rPr lang="en-GB" dirty="0"/>
              <a:t>The constructor is used to set up any attributes that are required to be set up either with default values or with values that are passed in.</a:t>
            </a:r>
          </a:p>
        </p:txBody>
      </p:sp>
    </p:spTree>
    <p:extLst>
      <p:ext uri="{BB962C8B-B14F-4D97-AF65-F5344CB8AC3E}">
        <p14:creationId xmlns:p14="http://schemas.microsoft.com/office/powerpoint/2010/main" val="107764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When adding attributes you need to consider what the object needs to know about itself in order to carry out its purpose.</a:t>
            </a:r>
          </a:p>
          <a:p>
            <a:endParaRPr lang="en-GB" dirty="0"/>
          </a:p>
          <a:p>
            <a:r>
              <a:rPr lang="en-GB" dirty="0"/>
              <a:t>This is specifically relating to the state of the object.</a:t>
            </a:r>
          </a:p>
          <a:p>
            <a:endParaRPr lang="en-GB" dirty="0"/>
          </a:p>
          <a:p>
            <a:r>
              <a:rPr lang="en-GB" dirty="0"/>
              <a:t>If we think back to our car park, a barrier may need to know whether it is raised or lowered as this relates to the state of the barrier</a:t>
            </a:r>
            <a:r>
              <a:rPr lang="en-GB" dirty="0" smtClean="0"/>
              <a:t>.</a:t>
            </a:r>
          </a:p>
          <a:p>
            <a:endParaRPr lang="en-GB" dirty="0"/>
          </a:p>
          <a:p>
            <a:r>
              <a:rPr lang="en-GB" dirty="0" smtClean="0"/>
              <a:t>Attributes can be primitive type, or even other Objects that you create!</a:t>
            </a:r>
            <a:endParaRPr lang="en-GB" dirty="0"/>
          </a:p>
          <a:p>
            <a:endParaRPr lang="en-GB" dirty="0">
              <a:solidFill>
                <a:srgbClr val="00519C"/>
              </a:solidFill>
            </a:endParaRPr>
          </a:p>
        </p:txBody>
      </p:sp>
      <p:sp>
        <p:nvSpPr>
          <p:cNvPr id="4" name="Content Placeholder 3"/>
          <p:cNvSpPr>
            <a:spLocks noGrp="1"/>
          </p:cNvSpPr>
          <p:nvPr>
            <p:ph sz="quarter" idx="16"/>
          </p:nvPr>
        </p:nvSpPr>
        <p:spPr/>
        <p:txBody>
          <a:bodyPr/>
          <a:lstStyle/>
          <a:p>
            <a:pPr marL="0" indent="0">
              <a:buNone/>
            </a:pPr>
            <a:endParaRPr lang="en-GB" sz="4400" dirty="0"/>
          </a:p>
          <a:p>
            <a:pPr marL="0" indent="0">
              <a:buNone/>
            </a:pPr>
            <a:endParaRPr lang="en-GB" sz="4400" dirty="0" smtClean="0"/>
          </a:p>
          <a:p>
            <a:pPr marL="0" indent="0">
              <a:buNone/>
            </a:pPr>
            <a:r>
              <a:rPr lang="en-GB" sz="4400" b="1" dirty="0" smtClean="0"/>
              <a:t>boolean</a:t>
            </a:r>
            <a:r>
              <a:rPr lang="en-GB" sz="4400" dirty="0" smtClean="0"/>
              <a:t> </a:t>
            </a:r>
            <a:r>
              <a:rPr lang="en-GB" sz="4400" b="1" dirty="0" smtClean="0"/>
              <a:t>isRaised</a:t>
            </a:r>
          </a:p>
          <a:p>
            <a:endParaRPr lang="en-GB" sz="2800" dirty="0"/>
          </a:p>
        </p:txBody>
      </p:sp>
      <p:sp>
        <p:nvSpPr>
          <p:cNvPr id="3" name="Title 2"/>
          <p:cNvSpPr>
            <a:spLocks noGrp="1"/>
          </p:cNvSpPr>
          <p:nvPr>
            <p:ph type="title"/>
          </p:nvPr>
        </p:nvSpPr>
        <p:spPr/>
        <p:txBody>
          <a:bodyPr>
            <a:normAutofit fontScale="90000"/>
          </a:bodyPr>
          <a:lstStyle/>
          <a:p>
            <a:r>
              <a:rPr lang="en-GB" dirty="0" smtClean="0"/>
              <a:t>Attributes/Fields</a:t>
            </a:r>
            <a:endParaRPr lang="en-GB" dirty="0"/>
          </a:p>
        </p:txBody>
      </p:sp>
    </p:spTree>
    <p:extLst>
      <p:ext uri="{BB962C8B-B14F-4D97-AF65-F5344CB8AC3E}">
        <p14:creationId xmlns:p14="http://schemas.microsoft.com/office/powerpoint/2010/main" val="28934685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Objects can have multiple Methods.</a:t>
            </a:r>
          </a:p>
          <a:p>
            <a:endParaRPr lang="en-GB" sz="2400" dirty="0"/>
          </a:p>
          <a:p>
            <a:r>
              <a:rPr lang="en-GB" dirty="0"/>
              <a:t>For example a barrier will have a method to raise the barrier and another one to close it where the raiseBarrier() method may tell the program that a car has entered while the lowerBarrier() method may tell the program that a car has left the car park.</a:t>
            </a:r>
          </a:p>
          <a:p>
            <a:endParaRPr lang="en-GB" sz="2400" dirty="0"/>
          </a:p>
          <a:p>
            <a:r>
              <a:rPr lang="en-GB" dirty="0"/>
              <a:t>You may find when thinking about your methods that you realise you may have missed some attributes</a:t>
            </a:r>
          </a:p>
        </p:txBody>
      </p:sp>
      <p:sp>
        <p:nvSpPr>
          <p:cNvPr id="4" name="Content Placeholder 3"/>
          <p:cNvSpPr>
            <a:spLocks noGrp="1"/>
          </p:cNvSpPr>
          <p:nvPr>
            <p:ph sz="quarter" idx="16"/>
          </p:nvPr>
        </p:nvSpPr>
        <p:spPr/>
        <p:txBody>
          <a:bodyPr/>
          <a:lstStyle/>
          <a:p>
            <a:pPr marL="0" indent="0">
              <a:buNone/>
            </a:pPr>
            <a:endParaRPr lang="en-GB" sz="4800" b="1" dirty="0" smtClean="0"/>
          </a:p>
          <a:p>
            <a:pPr marL="0" indent="0">
              <a:buNone/>
            </a:pPr>
            <a:r>
              <a:rPr lang="en-GB" sz="4800" b="1" dirty="0" smtClean="0"/>
              <a:t>raiseBarrier()</a:t>
            </a:r>
          </a:p>
          <a:p>
            <a:pPr marL="0" indent="0">
              <a:buNone/>
            </a:pPr>
            <a:r>
              <a:rPr lang="en-GB" sz="4800" b="1" dirty="0" smtClean="0"/>
              <a:t>lowerBarrier()</a:t>
            </a:r>
            <a:endParaRPr lang="en-GB" sz="4800" b="1" dirty="0"/>
          </a:p>
        </p:txBody>
      </p:sp>
      <p:sp>
        <p:nvSpPr>
          <p:cNvPr id="3" name="Title 2"/>
          <p:cNvSpPr>
            <a:spLocks noGrp="1"/>
          </p:cNvSpPr>
          <p:nvPr>
            <p:ph type="title"/>
          </p:nvPr>
        </p:nvSpPr>
        <p:spPr/>
        <p:txBody>
          <a:bodyPr>
            <a:normAutofit fontScale="90000"/>
          </a:bodyPr>
          <a:lstStyle/>
          <a:p>
            <a:r>
              <a:rPr lang="en-GB" dirty="0" smtClean="0"/>
              <a:t>Methods</a:t>
            </a:r>
            <a:endParaRPr lang="en-GB" dirty="0"/>
          </a:p>
        </p:txBody>
      </p:sp>
    </p:spTree>
    <p:extLst>
      <p:ext uri="{BB962C8B-B14F-4D97-AF65-F5344CB8AC3E}">
        <p14:creationId xmlns:p14="http://schemas.microsoft.com/office/powerpoint/2010/main" val="2336756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Primitive Data Types</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157014085"/>
              </p:ext>
            </p:extLst>
          </p:nvPr>
        </p:nvGraphicFramePr>
        <p:xfrm>
          <a:off x="414000" y="1846074"/>
          <a:ext cx="11223818" cy="4548368"/>
        </p:xfrm>
        <a:graphic>
          <a:graphicData uri="http://schemas.openxmlformats.org/drawingml/2006/table">
            <a:tbl>
              <a:tblPr firstRow="1" firstCol="1" bandRow="1">
                <a:tableStyleId>{5C22544A-7EE6-4342-B048-85BDC9FD1C3A}</a:tableStyleId>
              </a:tblPr>
              <a:tblGrid>
                <a:gridCol w="1645585">
                  <a:extLst>
                    <a:ext uri="{9D8B030D-6E8A-4147-A177-3AD203B41FA5}">
                      <a16:colId xmlns:a16="http://schemas.microsoft.com/office/drawing/2014/main" val="20000"/>
                    </a:ext>
                  </a:extLst>
                </a:gridCol>
                <a:gridCol w="3443234">
                  <a:extLst>
                    <a:ext uri="{9D8B030D-6E8A-4147-A177-3AD203B41FA5}">
                      <a16:colId xmlns:a16="http://schemas.microsoft.com/office/drawing/2014/main" val="20001"/>
                    </a:ext>
                  </a:extLst>
                </a:gridCol>
                <a:gridCol w="3196134">
                  <a:extLst>
                    <a:ext uri="{9D8B030D-6E8A-4147-A177-3AD203B41FA5}">
                      <a16:colId xmlns:a16="http://schemas.microsoft.com/office/drawing/2014/main" val="20002"/>
                    </a:ext>
                  </a:extLst>
                </a:gridCol>
                <a:gridCol w="2938865">
                  <a:extLst>
                    <a:ext uri="{9D8B030D-6E8A-4147-A177-3AD203B41FA5}">
                      <a16:colId xmlns:a16="http://schemas.microsoft.com/office/drawing/2014/main" val="20003"/>
                    </a:ext>
                  </a:extLst>
                </a:gridCol>
              </a:tblGrid>
              <a:tr h="356506">
                <a:tc>
                  <a:txBody>
                    <a:bodyPr/>
                    <a:lstStyle/>
                    <a:p>
                      <a:pPr algn="ctr"/>
                      <a:r>
                        <a:rPr lang="en-US" sz="1400" b="1" dirty="0">
                          <a:solidFill>
                            <a:schemeClr val="accent1">
                              <a:lumMod val="50000"/>
                            </a:schemeClr>
                          </a:solidFill>
                          <a:latin typeface="+mj-lt"/>
                          <a:cs typeface="Lucida Sans"/>
                        </a:rPr>
                        <a:t>Data Type</a:t>
                      </a:r>
                    </a:p>
                  </a:txBody>
                  <a:tcPr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Representation</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Range</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lumMod val="50000"/>
                            </a:schemeClr>
                          </a:solidFill>
                          <a:latin typeface="+mj-lt"/>
                          <a:cs typeface="Lucida Sans"/>
                        </a:rPr>
                        <a:t>Default Value</a:t>
                      </a:r>
                      <a:endParaRPr lang="en-US" sz="1400" b="1" dirty="0">
                        <a:solidFill>
                          <a:schemeClr val="accent1">
                            <a:lumMod val="50000"/>
                          </a:schemeClr>
                        </a:solidFill>
                        <a:latin typeface="+mj-lt"/>
                        <a:cs typeface="Lucida Sans"/>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10000"/>
                  </a:ext>
                </a:extLst>
              </a:tr>
              <a:tr h="45670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err="1">
                          <a:solidFill>
                            <a:schemeClr val="accent1">
                              <a:lumMod val="50000"/>
                            </a:schemeClr>
                          </a:solidFill>
                          <a:latin typeface="+mj-lt"/>
                          <a:cs typeface="Lucida Sans"/>
                        </a:rPr>
                        <a:t>boolean</a:t>
                      </a:r>
                      <a:r>
                        <a:rPr lang="en-US" sz="1400" b="1" dirty="0">
                          <a:solidFill>
                            <a:schemeClr val="accent1">
                              <a:lumMod val="50000"/>
                            </a:schemeClr>
                          </a:solidFill>
                          <a:latin typeface="+mj-lt"/>
                          <a:cs typeface="Lucida Sans"/>
                        </a:rPr>
                        <a:t> </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n/a</a:t>
                      </a: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true</a:t>
                      </a:r>
                      <a:r>
                        <a:rPr lang="en-US" sz="1400" b="0" i="0" baseline="0" dirty="0">
                          <a:solidFill>
                            <a:schemeClr val="tx2"/>
                          </a:solidFill>
                          <a:latin typeface="+mn-lt"/>
                          <a:cs typeface="Lucida Sans"/>
                        </a:rPr>
                        <a:t> or false</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false</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46593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byte</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8</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-128 to +127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886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char</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kern="1200" dirty="0">
                          <a:solidFill>
                            <a:schemeClr val="tx2"/>
                          </a:solidFill>
                          <a:latin typeface="+mn-lt"/>
                          <a:ea typeface="+mn-ea"/>
                          <a:cs typeface="Lucida Sans"/>
                        </a:rPr>
                        <a:t>Unicode</a:t>
                      </a: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\u0000 to </a:t>
                      </a:r>
                      <a:r>
                        <a:rPr lang="en-US" sz="1400" b="0" i="0" dirty="0" smtClean="0">
                          <a:solidFill>
                            <a:schemeClr val="tx2"/>
                          </a:solidFill>
                          <a:latin typeface="+mn-lt"/>
                          <a:cs typeface="Lucida Sans"/>
                        </a:rPr>
                        <a:t>\</a:t>
                      </a:r>
                      <a:r>
                        <a:rPr lang="en-US" sz="1400" b="0" i="0" dirty="0" err="1" smtClean="0">
                          <a:solidFill>
                            <a:schemeClr val="tx2"/>
                          </a:solidFill>
                          <a:latin typeface="+mn-lt"/>
                          <a:cs typeface="Lucida Sans"/>
                        </a:rPr>
                        <a:t>uFFFF</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kern="1200" dirty="0" smtClean="0">
                          <a:solidFill>
                            <a:schemeClr val="tx2"/>
                          </a:solidFill>
                          <a:latin typeface="+mn-lt"/>
                          <a:ea typeface="+mn-ea"/>
                          <a:cs typeface="Lucida Sans"/>
                        </a:rPr>
                        <a:t>\u0000</a:t>
                      </a:r>
                      <a:endParaRPr lang="en-US" sz="1400" b="0" i="0" kern="1200" dirty="0">
                        <a:solidFill>
                          <a:schemeClr val="tx2"/>
                        </a:solidFill>
                        <a:latin typeface="+mn-lt"/>
                        <a:ea typeface="+mn-ea"/>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3"/>
                  </a:ext>
                </a:extLst>
              </a:tr>
              <a:tr h="60054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short</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16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-32768 to 32767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5444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i="0" dirty="0" err="1">
                          <a:solidFill>
                            <a:schemeClr val="accent1">
                              <a:lumMod val="50000"/>
                            </a:schemeClr>
                          </a:solidFill>
                          <a:latin typeface="+mj-lt"/>
                          <a:cs typeface="Lucida Sans"/>
                        </a:rPr>
                        <a:t>int</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32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-2147483648 to 2147483647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65595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i="0" dirty="0">
                          <a:solidFill>
                            <a:schemeClr val="accent1">
                              <a:lumMod val="50000"/>
                            </a:schemeClr>
                          </a:solidFill>
                          <a:latin typeface="+mj-lt"/>
                          <a:cs typeface="Lucida Sans"/>
                        </a:rPr>
                        <a:t>long</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64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-922337206854775808 to 9223372036854775807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0L</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886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float</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32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3.4e +/- 38(7 digits)</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0.0f</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60054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i="0" dirty="0">
                          <a:solidFill>
                            <a:schemeClr val="accent1">
                              <a:lumMod val="50000"/>
                            </a:schemeClr>
                          </a:solidFill>
                          <a:latin typeface="+mj-lt"/>
                          <a:cs typeface="Lucida Sans"/>
                        </a:rPr>
                        <a:t>double</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64</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1.7e +/- 308(15 digits)</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0.0d</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4546412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When specifying a constructor we need to consider our attributes and think about which of them need to be set up when we create an instance of the class.</a:t>
            </a:r>
          </a:p>
          <a:p>
            <a:endParaRPr lang="en-GB" dirty="0"/>
          </a:p>
          <a:p>
            <a:r>
              <a:rPr lang="en-GB" dirty="0"/>
              <a:t>Attributes which may need to be set up differently depending on the context will need to be set in the constructor.</a:t>
            </a:r>
          </a:p>
          <a:p>
            <a:pPr indent="-205200"/>
            <a:endParaRPr lang="en-GB" dirty="0"/>
          </a:p>
          <a:p>
            <a:r>
              <a:rPr lang="en-GB" dirty="0"/>
              <a:t>Attributes that have an initial value that is not dependent on the context do not need to be set in the constructor.</a:t>
            </a:r>
          </a:p>
        </p:txBody>
      </p:sp>
      <p:sp>
        <p:nvSpPr>
          <p:cNvPr id="4" name="Content Placeholder 3"/>
          <p:cNvSpPr>
            <a:spLocks noGrp="1"/>
          </p:cNvSpPr>
          <p:nvPr>
            <p:ph sz="quarter" idx="16"/>
          </p:nvPr>
        </p:nvSpPr>
        <p:spPr/>
        <p:txBody>
          <a:bodyPr/>
          <a:lstStyle/>
          <a:p>
            <a:endParaRPr lang="en-GB" dirty="0" smtClean="0"/>
          </a:p>
          <a:p>
            <a:endParaRPr lang="en-GB" dirty="0"/>
          </a:p>
          <a:p>
            <a:endParaRPr lang="en-GB" dirty="0" smtClean="0"/>
          </a:p>
          <a:p>
            <a:endParaRPr lang="en-GB" dirty="0"/>
          </a:p>
          <a:p>
            <a:r>
              <a:rPr lang="en-GB" dirty="0" smtClean="0"/>
              <a:t>A default constructor () will be provided by the compiler if you don’t write one.</a:t>
            </a:r>
          </a:p>
          <a:p>
            <a:r>
              <a:rPr lang="en-GB" dirty="0" smtClean="0"/>
              <a:t>Constructors can be overloaded and chained together.</a:t>
            </a:r>
          </a:p>
          <a:p>
            <a:r>
              <a:rPr lang="en-GB" dirty="0" smtClean="0"/>
              <a:t>This method is called when the “new” keyword is used to create an object.</a:t>
            </a:r>
          </a:p>
          <a:p>
            <a:r>
              <a:rPr lang="en-GB" dirty="0" smtClean="0"/>
              <a:t>Constructors have no return type, and have to be the same name as the class.</a:t>
            </a:r>
            <a:endParaRPr lang="en-GB" dirty="0"/>
          </a:p>
        </p:txBody>
      </p:sp>
      <p:sp>
        <p:nvSpPr>
          <p:cNvPr id="3" name="Title 2"/>
          <p:cNvSpPr>
            <a:spLocks noGrp="1"/>
          </p:cNvSpPr>
          <p:nvPr>
            <p:ph type="title"/>
          </p:nvPr>
        </p:nvSpPr>
        <p:spPr/>
        <p:txBody>
          <a:bodyPr>
            <a:normAutofit fontScale="90000"/>
          </a:bodyPr>
          <a:lstStyle/>
          <a:p>
            <a:r>
              <a:rPr lang="en-GB" dirty="0" smtClean="0"/>
              <a:t>Constructors</a:t>
            </a:r>
            <a:endParaRPr lang="en-GB" dirty="0"/>
          </a:p>
        </p:txBody>
      </p:sp>
      <p:sp>
        <p:nvSpPr>
          <p:cNvPr id="5" name="Rectangle 4"/>
          <p:cNvSpPr>
            <a:spLocks noChangeArrowheads="1"/>
          </p:cNvSpPr>
          <p:nvPr/>
        </p:nvSpPr>
        <p:spPr bwMode="auto">
          <a:xfrm>
            <a:off x="6267227" y="1799199"/>
            <a:ext cx="5519173" cy="920765"/>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FA3200"/>
                </a:solidFill>
                <a:latin typeface="Lucida Console" pitchFamily="49" charset="0"/>
              </a:rPr>
              <a:t>Barrier</a:t>
            </a:r>
            <a:r>
              <a:rPr lang="en-GB" dirty="0" smtClean="0">
                <a:solidFill>
                  <a:srgbClr val="000000"/>
                </a:solidFill>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a:t>
            </a:r>
            <a:r>
              <a:rPr lang="en-GB" dirty="0">
                <a:solidFill>
                  <a:srgbClr val="000000"/>
                </a:solidFill>
                <a:latin typeface="Lucida Console" pitchFamily="49" charset="0"/>
              </a:rPr>
              <a:t> </a:t>
            </a:r>
            <a:r>
              <a:rPr lang="en-GB" dirty="0" smtClean="0">
                <a:solidFill>
                  <a:srgbClr val="FA3200"/>
                </a:solidFill>
                <a:latin typeface="Lucida Console" pitchFamily="49" charset="0"/>
              </a:rPr>
              <a:t>Barrier</a:t>
            </a:r>
            <a:r>
              <a:rPr lang="en-GB" dirty="0" smtClean="0">
                <a:solidFill>
                  <a:srgbClr val="000000"/>
                </a:solidFill>
                <a:latin typeface="Lucida Console" pitchFamily="49" charset="0"/>
              </a:rPr>
              <a:t>(boolean isRaised)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7" name="Rectangle 5"/>
          <p:cNvSpPr>
            <a:spLocks noChangeArrowheads="1"/>
          </p:cNvSpPr>
          <p:nvPr/>
        </p:nvSpPr>
        <p:spPr bwMode="auto">
          <a:xfrm>
            <a:off x="7451935" y="2991267"/>
            <a:ext cx="4334465" cy="366767"/>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smtClean="0">
                <a:solidFill>
                  <a:srgbClr val="000000"/>
                </a:solidFill>
                <a:latin typeface="Lucida Console" pitchFamily="49" charset="0"/>
              </a:rPr>
              <a:t>Barrier </a:t>
            </a:r>
            <a:r>
              <a:rPr lang="en-GB" dirty="0">
                <a:solidFill>
                  <a:srgbClr val="000000"/>
                </a:solidFill>
                <a:latin typeface="Lucida Console" pitchFamily="49" charset="0"/>
              </a:rPr>
              <a:t>b</a:t>
            </a:r>
            <a:r>
              <a:rPr lang="en-GB" dirty="0" smtClean="0">
                <a:solidFill>
                  <a:srgbClr val="000000"/>
                </a:solidFill>
                <a:latin typeface="Lucida Console" pitchFamily="49" charset="0"/>
              </a:rPr>
              <a:t> </a:t>
            </a:r>
            <a:r>
              <a:rPr lang="en-GB" dirty="0">
                <a:solidFill>
                  <a:srgbClr val="000000"/>
                </a:solidFill>
                <a:latin typeface="Lucida Console" pitchFamily="49" charset="0"/>
              </a:rPr>
              <a:t>= </a:t>
            </a:r>
            <a:r>
              <a:rPr lang="en-GB" dirty="0">
                <a:solidFill>
                  <a:srgbClr val="FA3200"/>
                </a:solidFill>
                <a:latin typeface="Lucida Console" pitchFamily="49" charset="0"/>
              </a:rPr>
              <a:t>new </a:t>
            </a:r>
            <a:r>
              <a:rPr lang="en-GB" dirty="0" smtClean="0">
                <a:solidFill>
                  <a:srgbClr val="000000"/>
                </a:solidFill>
                <a:latin typeface="Lucida Console" pitchFamily="49" charset="0"/>
              </a:rPr>
              <a:t>Barrier(true);</a:t>
            </a:r>
            <a:endParaRPr lang="en-GB" dirty="0">
              <a:solidFill>
                <a:srgbClr val="008000"/>
              </a:solidFill>
              <a:latin typeface="Lucida Console" pitchFamily="49" charset="0"/>
            </a:endParaRPr>
          </a:p>
        </p:txBody>
      </p:sp>
    </p:spTree>
    <p:extLst>
      <p:ext uri="{BB962C8B-B14F-4D97-AF65-F5344CB8AC3E}">
        <p14:creationId xmlns:p14="http://schemas.microsoft.com/office/powerpoint/2010/main" val="422229916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latin typeface="Lucida Console" pitchFamily="49" charset="0"/>
              </a:rPr>
              <a:t>this</a:t>
            </a:r>
            <a:r>
              <a:rPr lang="en-GB" dirty="0"/>
              <a:t> refers to the object on which method was invoked</a:t>
            </a:r>
          </a:p>
          <a:p>
            <a:pPr lvl="1"/>
            <a:r>
              <a:rPr lang="en-GB" dirty="0" smtClean="0"/>
              <a:t>In </a:t>
            </a:r>
            <a:r>
              <a:rPr lang="en-GB" dirty="0"/>
              <a:t>an ‘instance’ context there is always a ‘</a:t>
            </a:r>
            <a:r>
              <a:rPr lang="en-GB" dirty="0">
                <a:latin typeface="Courier New" pitchFamily="49" charset="0"/>
              </a:rPr>
              <a:t>this</a:t>
            </a:r>
            <a:r>
              <a:rPr lang="en-GB" dirty="0"/>
              <a:t>’ *****</a:t>
            </a:r>
          </a:p>
          <a:p>
            <a:pPr lvl="2"/>
            <a:r>
              <a:rPr lang="en-GB" dirty="0"/>
              <a:t>It is a reference to the object on which method was invoked </a:t>
            </a:r>
          </a:p>
          <a:p>
            <a:pPr lvl="2"/>
            <a:r>
              <a:rPr lang="en-GB" dirty="0"/>
              <a:t>Think of it as a ‘hidden’ 1</a:t>
            </a:r>
            <a:r>
              <a:rPr lang="en-GB" baseline="30000" dirty="0"/>
              <a:t>st</a:t>
            </a:r>
            <a:r>
              <a:rPr lang="en-GB" dirty="0"/>
              <a:t> parameter (of each instance method)</a:t>
            </a:r>
          </a:p>
          <a:p>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Keywords - </a:t>
            </a:r>
            <a:r>
              <a:rPr lang="en-GB" b="1" dirty="0" smtClean="0"/>
              <a:t>this</a:t>
            </a:r>
            <a:endParaRPr lang="en-GB" dirty="0"/>
          </a:p>
        </p:txBody>
      </p:sp>
      <p:sp>
        <p:nvSpPr>
          <p:cNvPr id="6" name="Rectangle 4"/>
          <p:cNvSpPr>
            <a:spLocks noChangeArrowheads="1"/>
          </p:cNvSpPr>
          <p:nvPr/>
        </p:nvSpPr>
        <p:spPr bwMode="auto">
          <a:xfrm>
            <a:off x="6278118" y="1929600"/>
            <a:ext cx="5390352" cy="2582758"/>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000000"/>
                </a:solidFill>
                <a:latin typeface="Lucida Console" pitchFamily="49" charset="0"/>
              </a:rPr>
              <a:t>Barrier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public boolean </a:t>
            </a:r>
            <a:r>
              <a:rPr lang="en-GB" dirty="0" smtClean="0">
                <a:solidFill>
                  <a:srgbClr val="000000"/>
                </a:solidFill>
                <a:latin typeface="Lucida Console" pitchFamily="49" charset="0"/>
              </a:rPr>
              <a:t>isRaised;</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void</a:t>
            </a:r>
            <a:r>
              <a:rPr lang="en-GB" dirty="0">
                <a:solidFill>
                  <a:srgbClr val="000000"/>
                </a:solidFill>
                <a:latin typeface="Lucida Console" pitchFamily="49" charset="0"/>
              </a:rPr>
              <a:t> </a:t>
            </a:r>
            <a:r>
              <a:rPr lang="en-GB" dirty="0" smtClean="0">
                <a:solidFill>
                  <a:srgbClr val="000000"/>
                </a:solidFill>
                <a:latin typeface="Lucida Console" pitchFamily="49" charset="0"/>
              </a:rPr>
              <a:t>raiseBarrier()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this</a:t>
            </a:r>
            <a:r>
              <a:rPr lang="en-GB" dirty="0" smtClean="0">
                <a:solidFill>
                  <a:srgbClr val="000000"/>
                </a:solidFill>
                <a:latin typeface="Lucida Console" pitchFamily="49" charset="0"/>
              </a:rPr>
              <a:t>.isRaised = </a:t>
            </a:r>
            <a:r>
              <a:rPr lang="en-GB" dirty="0" smtClean="0">
                <a:solidFill>
                  <a:srgbClr val="0000C8"/>
                </a:solidFill>
                <a:latin typeface="Lucida Console" pitchFamily="49" charset="0"/>
              </a:rPr>
              <a:t>true;</a:t>
            </a: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7195353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0" indent="0">
              <a:buNone/>
            </a:pPr>
            <a:r>
              <a:rPr lang="en-GB" sz="2400" b="1" dirty="0" smtClean="0"/>
              <a:t>Abstraction</a:t>
            </a:r>
            <a:r>
              <a:rPr lang="en-GB" sz="2400" dirty="0"/>
              <a:t> is a process of hiding the implementation details and showing only functionality to the user.</a:t>
            </a:r>
          </a:p>
          <a:p>
            <a:pPr marL="0" indent="0">
              <a:buNone/>
            </a:pPr>
            <a:endParaRPr lang="en-GB" sz="2400" b="1" dirty="0" smtClean="0"/>
          </a:p>
          <a:p>
            <a:pPr marL="0" indent="0">
              <a:buNone/>
            </a:pPr>
            <a:endParaRPr lang="en-GB" sz="2400" b="1" dirty="0"/>
          </a:p>
          <a:p>
            <a:pPr marL="0" indent="0">
              <a:buNone/>
            </a:pPr>
            <a:r>
              <a:rPr lang="en-GB" sz="2400" b="1" dirty="0" smtClean="0"/>
              <a:t>Encapsulation</a:t>
            </a:r>
            <a:r>
              <a:rPr lang="en-GB" sz="2400" dirty="0"/>
              <a:t> is a process of wrapping code and data together into a single </a:t>
            </a:r>
            <a:r>
              <a:rPr lang="en-GB" sz="2400" dirty="0" smtClean="0"/>
              <a:t>unit. </a:t>
            </a:r>
            <a:r>
              <a:rPr lang="en-GB" sz="2400" dirty="0"/>
              <a:t>It provides you the </a:t>
            </a:r>
            <a:r>
              <a:rPr lang="en-GB" sz="2400" b="1" dirty="0"/>
              <a:t>control over the </a:t>
            </a:r>
            <a:r>
              <a:rPr lang="en-GB" sz="2400" b="1" dirty="0" smtClean="0"/>
              <a:t>data</a:t>
            </a:r>
            <a:r>
              <a:rPr lang="en-GB" sz="2400" dirty="0"/>
              <a:t> </a:t>
            </a:r>
            <a:r>
              <a:rPr lang="en-GB" sz="2400" b="1" dirty="0" smtClean="0"/>
              <a:t>integrity.</a:t>
            </a:r>
            <a:endParaRPr lang="en-GB" sz="2400" dirty="0" smtClean="0"/>
          </a:p>
          <a:p>
            <a:pPr marL="0" indent="0">
              <a:buNone/>
            </a:pPr>
            <a:endParaRPr lang="en-GB" sz="2400" dirty="0"/>
          </a:p>
          <a:p>
            <a:pPr marL="0" indent="0">
              <a:buNone/>
            </a:pPr>
            <a:endParaRPr lang="en-GB" dirty="0" smtClean="0"/>
          </a:p>
        </p:txBody>
      </p:sp>
      <p:sp>
        <p:nvSpPr>
          <p:cNvPr id="3" name="Content Placeholder 2"/>
          <p:cNvSpPr>
            <a:spLocks noGrp="1"/>
          </p:cNvSpPr>
          <p:nvPr>
            <p:ph sz="quarter" idx="16"/>
          </p:nvPr>
        </p:nvSpPr>
        <p:spPr/>
        <p:txBody>
          <a:bodyPr/>
          <a:lstStyle/>
          <a:p>
            <a:pPr marL="0" indent="0">
              <a:buNone/>
            </a:pPr>
            <a:r>
              <a:rPr lang="en-GB" sz="2400" b="1" dirty="0" smtClean="0"/>
              <a:t>Inheritance</a:t>
            </a:r>
            <a:r>
              <a:rPr lang="en-GB" sz="2400" dirty="0"/>
              <a:t> is a mechanism in which one object acquires all the properties and </a:t>
            </a:r>
            <a:r>
              <a:rPr lang="en-GB" sz="2400" dirty="0" smtClean="0"/>
              <a:t>behaviours </a:t>
            </a:r>
            <a:r>
              <a:rPr lang="en-GB" sz="2400" dirty="0"/>
              <a:t>of </a:t>
            </a:r>
            <a:r>
              <a:rPr lang="en-GB" sz="2400" dirty="0" smtClean="0"/>
              <a:t>a parent </a:t>
            </a:r>
            <a:r>
              <a:rPr lang="en-GB" sz="2400" dirty="0"/>
              <a:t>object</a:t>
            </a:r>
            <a:r>
              <a:rPr lang="en-GB" sz="2400" dirty="0" smtClean="0"/>
              <a:t>.</a:t>
            </a:r>
          </a:p>
          <a:p>
            <a:pPr marL="0" indent="0">
              <a:buNone/>
            </a:pPr>
            <a:endParaRPr lang="en-GB" sz="2400" dirty="0"/>
          </a:p>
          <a:p>
            <a:pPr marL="0" indent="0">
              <a:buNone/>
            </a:pPr>
            <a:endParaRPr lang="en-GB" sz="2400" b="1" dirty="0" smtClean="0"/>
          </a:p>
          <a:p>
            <a:pPr marL="0" indent="0">
              <a:buNone/>
            </a:pPr>
            <a:r>
              <a:rPr lang="en-GB" sz="2400" b="1" dirty="0" smtClean="0"/>
              <a:t>Polymorphism</a:t>
            </a:r>
            <a:r>
              <a:rPr lang="en-GB" sz="2400" dirty="0"/>
              <a:t> is a concept by which we can perform a single action </a:t>
            </a:r>
            <a:r>
              <a:rPr lang="en-GB" sz="2400" dirty="0" smtClean="0"/>
              <a:t>in </a:t>
            </a:r>
            <a:r>
              <a:rPr lang="en-GB" sz="2400" dirty="0"/>
              <a:t>different ways.</a:t>
            </a:r>
          </a:p>
        </p:txBody>
      </p:sp>
      <p:sp>
        <p:nvSpPr>
          <p:cNvPr id="4" name="Title 3"/>
          <p:cNvSpPr>
            <a:spLocks noGrp="1"/>
          </p:cNvSpPr>
          <p:nvPr>
            <p:ph type="title"/>
          </p:nvPr>
        </p:nvSpPr>
        <p:spPr/>
        <p:txBody>
          <a:bodyPr>
            <a:normAutofit fontScale="90000"/>
          </a:bodyPr>
          <a:lstStyle/>
          <a:p>
            <a:r>
              <a:rPr lang="en-GB" dirty="0" smtClean="0"/>
              <a:t>4 Principles of OOP</a:t>
            </a:r>
            <a:endParaRPr lang="en-GB" dirty="0"/>
          </a:p>
        </p:txBody>
      </p:sp>
    </p:spTree>
    <p:extLst>
      <p:ext uri="{BB962C8B-B14F-4D97-AF65-F5344CB8AC3E}">
        <p14:creationId xmlns:p14="http://schemas.microsoft.com/office/powerpoint/2010/main" val="10630495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Types encapsulate state and "secret" behaviour</a:t>
            </a:r>
          </a:p>
          <a:p>
            <a:pPr lvl="1"/>
            <a:r>
              <a:rPr lang="en-GB" dirty="0"/>
              <a:t>Introduces </a:t>
            </a:r>
            <a:r>
              <a:rPr lang="en-GB" i="1" dirty="0"/>
              <a:t>loose coupling</a:t>
            </a:r>
            <a:r>
              <a:rPr lang="en-GB" dirty="0"/>
              <a:t> between code</a:t>
            </a:r>
          </a:p>
          <a:p>
            <a:pPr lvl="1"/>
            <a:r>
              <a:rPr lang="en-GB" dirty="0" smtClean="0"/>
              <a:t>Limit the visibility of an objects attributes or methods</a:t>
            </a:r>
          </a:p>
          <a:p>
            <a:pPr lvl="1"/>
            <a:endParaRPr lang="en-GB" dirty="0"/>
          </a:p>
          <a:p>
            <a:r>
              <a:rPr lang="en-GB" dirty="0"/>
              <a:t>Java controls accessibility using access modifiers</a:t>
            </a:r>
          </a:p>
          <a:p>
            <a:pPr lvl="1"/>
            <a:r>
              <a:rPr lang="en-GB" dirty="0"/>
              <a:t>Apply to type definitions - the class itself</a:t>
            </a:r>
          </a:p>
          <a:p>
            <a:pPr lvl="1"/>
            <a:r>
              <a:rPr lang="en-GB" dirty="0"/>
              <a:t>But also to its members  - fields and </a:t>
            </a:r>
            <a:r>
              <a:rPr lang="en-GB" dirty="0" smtClean="0"/>
              <a:t>methods</a:t>
            </a:r>
          </a:p>
          <a:p>
            <a:pPr lvl="1"/>
            <a:endParaRPr lang="en-GB" dirty="0"/>
          </a:p>
          <a:p>
            <a:r>
              <a:rPr lang="en-GB" dirty="0" smtClean="0"/>
              <a:t>The goal is to be able to control what can directly manipulate attributes and methods.</a:t>
            </a:r>
            <a:endParaRPr lang="en-GB" dirty="0"/>
          </a:p>
        </p:txBody>
      </p:sp>
      <p:sp>
        <p:nvSpPr>
          <p:cNvPr id="3" name="Title 2"/>
          <p:cNvSpPr>
            <a:spLocks noGrp="1"/>
          </p:cNvSpPr>
          <p:nvPr>
            <p:ph type="title"/>
          </p:nvPr>
        </p:nvSpPr>
        <p:spPr/>
        <p:txBody>
          <a:bodyPr>
            <a:normAutofit fontScale="90000"/>
          </a:bodyPr>
          <a:lstStyle/>
          <a:p>
            <a:r>
              <a:rPr lang="en-GB" dirty="0" smtClean="0"/>
              <a:t>Encapsulation</a:t>
            </a:r>
            <a:endParaRPr lang="en-GB" dirty="0"/>
          </a:p>
        </p:txBody>
      </p:sp>
      <p:sp>
        <p:nvSpPr>
          <p:cNvPr id="5" name="Content Placeholder 4"/>
          <p:cNvSpPr>
            <a:spLocks noGrp="1"/>
          </p:cNvSpPr>
          <p:nvPr>
            <p:ph sz="quarter" idx="16"/>
          </p:nvPr>
        </p:nvSpPr>
        <p:spPr/>
        <p:txBody>
          <a:bodyPr/>
          <a:lstStyle/>
          <a:p>
            <a:pPr marL="0" indent="0">
              <a:buNone/>
            </a:pPr>
            <a:endParaRPr lang="en-GB" sz="4000" b="1" u="sng" dirty="0" smtClean="0"/>
          </a:p>
          <a:p>
            <a:pPr marL="0" indent="0">
              <a:buNone/>
            </a:pPr>
            <a:r>
              <a:rPr lang="en-GB" sz="4000" b="1" u="sng" dirty="0" smtClean="0"/>
              <a:t>Public</a:t>
            </a:r>
          </a:p>
          <a:p>
            <a:pPr marL="0" indent="0">
              <a:buNone/>
            </a:pPr>
            <a:r>
              <a:rPr lang="en-GB" sz="4000" b="1" u="sng" dirty="0" smtClean="0"/>
              <a:t>Protected</a:t>
            </a:r>
          </a:p>
          <a:p>
            <a:pPr marL="0" indent="0">
              <a:buNone/>
            </a:pPr>
            <a:r>
              <a:rPr lang="en-GB" sz="4000" b="1" u="sng" dirty="0" smtClean="0"/>
              <a:t>Default</a:t>
            </a:r>
          </a:p>
          <a:p>
            <a:pPr marL="0" indent="0">
              <a:buNone/>
            </a:pPr>
            <a:r>
              <a:rPr lang="en-GB" sz="4000" b="1" u="sng" dirty="0" smtClean="0"/>
              <a:t>Private</a:t>
            </a:r>
            <a:endParaRPr lang="en-GB" sz="4000" b="1" u="sng" dirty="0"/>
          </a:p>
        </p:txBody>
      </p:sp>
    </p:spTree>
    <p:extLst>
      <p:ext uri="{BB962C8B-B14F-4D97-AF65-F5344CB8AC3E}">
        <p14:creationId xmlns:p14="http://schemas.microsoft.com/office/powerpoint/2010/main" val="23042942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Access Modifiers/Specifiers</a:t>
            </a:r>
            <a:endParaRPr lang="en-GB" dirty="0"/>
          </a:p>
        </p:txBody>
      </p:sp>
      <p:sp>
        <p:nvSpPr>
          <p:cNvPr id="6" name="Text Placeholder 4"/>
          <p:cNvSpPr>
            <a:spLocks noGrp="1"/>
          </p:cNvSpPr>
          <p:nvPr>
            <p:ph type="body" sz="quarter" idx="4294967295"/>
          </p:nvPr>
        </p:nvSpPr>
        <p:spPr>
          <a:xfrm>
            <a:off x="479575" y="1825250"/>
            <a:ext cx="1847116" cy="333131"/>
          </a:xfrm>
          <a:prstGeom prst="rect">
            <a:avLst/>
          </a:prstGeom>
        </p:spPr>
        <p:txBody>
          <a:bodyPr>
            <a:noAutofit/>
          </a:bodyPr>
          <a:lstStyle/>
          <a:p>
            <a:pPr marL="0" indent="0">
              <a:buNone/>
            </a:pPr>
            <a:r>
              <a:rPr lang="en-GB" sz="2000" b="1" dirty="0"/>
              <a:t>Public</a:t>
            </a:r>
          </a:p>
        </p:txBody>
      </p:sp>
      <p:sp>
        <p:nvSpPr>
          <p:cNvPr id="7" name="Text Placeholder 9"/>
          <p:cNvSpPr>
            <a:spLocks noGrp="1"/>
          </p:cNvSpPr>
          <p:nvPr>
            <p:ph type="body" sz="quarter" idx="4294967295"/>
          </p:nvPr>
        </p:nvSpPr>
        <p:spPr>
          <a:xfrm>
            <a:off x="3504413" y="1825250"/>
            <a:ext cx="1847116" cy="333131"/>
          </a:xfrm>
          <a:prstGeom prst="rect">
            <a:avLst/>
          </a:prstGeom>
        </p:spPr>
        <p:txBody>
          <a:bodyPr>
            <a:noAutofit/>
          </a:bodyPr>
          <a:lstStyle/>
          <a:p>
            <a:pPr marL="0" indent="0">
              <a:buNone/>
            </a:pPr>
            <a:r>
              <a:rPr lang="en-GB" sz="1800" b="1" dirty="0"/>
              <a:t>Protected</a:t>
            </a:r>
            <a:endParaRPr lang="en-GB" sz="2000" b="1" dirty="0"/>
          </a:p>
        </p:txBody>
      </p:sp>
      <p:sp>
        <p:nvSpPr>
          <p:cNvPr id="8" name="Text Placeholder 10"/>
          <p:cNvSpPr>
            <a:spLocks noGrp="1"/>
          </p:cNvSpPr>
          <p:nvPr>
            <p:ph type="body" sz="quarter" idx="4294967295"/>
          </p:nvPr>
        </p:nvSpPr>
        <p:spPr>
          <a:xfrm>
            <a:off x="6314115" y="1825251"/>
            <a:ext cx="1847116" cy="333131"/>
          </a:xfrm>
          <a:prstGeom prst="rect">
            <a:avLst/>
          </a:prstGeom>
        </p:spPr>
        <p:txBody>
          <a:bodyPr>
            <a:noAutofit/>
          </a:bodyPr>
          <a:lstStyle/>
          <a:p>
            <a:pPr marL="0" indent="0">
              <a:buNone/>
            </a:pPr>
            <a:r>
              <a:rPr lang="en-GB" sz="1800" b="1" dirty="0"/>
              <a:t>Default</a:t>
            </a:r>
            <a:endParaRPr lang="en-GB" sz="2400" b="1" dirty="0"/>
          </a:p>
        </p:txBody>
      </p:sp>
      <p:sp>
        <p:nvSpPr>
          <p:cNvPr id="9" name="Text Placeholder 11"/>
          <p:cNvSpPr>
            <a:spLocks noGrp="1"/>
          </p:cNvSpPr>
          <p:nvPr>
            <p:ph type="body" sz="quarter" idx="4294967295"/>
          </p:nvPr>
        </p:nvSpPr>
        <p:spPr>
          <a:xfrm>
            <a:off x="9158731" y="1825249"/>
            <a:ext cx="1847116" cy="333131"/>
          </a:xfrm>
          <a:prstGeom prst="rect">
            <a:avLst/>
          </a:prstGeom>
        </p:spPr>
        <p:txBody>
          <a:bodyPr>
            <a:noAutofit/>
          </a:bodyPr>
          <a:lstStyle/>
          <a:p>
            <a:pPr marL="0" indent="0">
              <a:buNone/>
            </a:pPr>
            <a:r>
              <a:rPr lang="en-GB" sz="1800" b="1" dirty="0"/>
              <a:t>Private</a:t>
            </a:r>
            <a:endParaRPr lang="en-GB" sz="2000" b="1" dirty="0"/>
          </a:p>
        </p:txBody>
      </p:sp>
      <p:sp>
        <p:nvSpPr>
          <p:cNvPr id="10" name="Text Placeholder 12"/>
          <p:cNvSpPr>
            <a:spLocks noGrp="1"/>
          </p:cNvSpPr>
          <p:nvPr>
            <p:ph type="body" sz="quarter" idx="4294967295"/>
          </p:nvPr>
        </p:nvSpPr>
        <p:spPr>
          <a:xfrm>
            <a:off x="3503303" y="2333260"/>
            <a:ext cx="2596786" cy="4524740"/>
          </a:xfrm>
          <a:prstGeom prst="rect">
            <a:avLst/>
          </a:prstGeom>
        </p:spPr>
        <p:txBody>
          <a:bodyPr anchor="ctr">
            <a:noAutofit/>
          </a:bodyPr>
          <a:lstStyle/>
          <a:p>
            <a:pPr marL="0" indent="0">
              <a:buNone/>
            </a:pPr>
            <a:r>
              <a:rPr lang="en-GB" sz="1800" dirty="0">
                <a:solidFill>
                  <a:schemeClr val="tx2"/>
                </a:solidFill>
                <a:latin typeface="+mn-lt"/>
              </a:rPr>
              <a:t>Protected means that attributes and methods can’t be seen or accessed without inheritance if the object is not in the same </a:t>
            </a:r>
            <a:r>
              <a:rPr lang="en-GB" sz="1800" dirty="0" smtClean="0">
                <a:solidFill>
                  <a:schemeClr val="tx2"/>
                </a:solidFill>
                <a:latin typeface="+mn-lt"/>
              </a:rPr>
              <a:t>package</a:t>
            </a:r>
          </a:p>
          <a:p>
            <a:pPr marL="0" indent="0">
              <a:buNone/>
            </a:pPr>
            <a:endParaRPr lang="en-GB" sz="1800" dirty="0">
              <a:solidFill>
                <a:schemeClr val="tx2"/>
              </a:solidFill>
              <a:latin typeface="+mn-lt"/>
            </a:endParaRPr>
          </a:p>
          <a:p>
            <a:pPr marL="0" indent="0">
              <a:buNone/>
            </a:pPr>
            <a:r>
              <a:rPr lang="en-GB" sz="1800" dirty="0">
                <a:solidFill>
                  <a:schemeClr val="tx2"/>
                </a:solidFill>
                <a:latin typeface="+mn-lt"/>
              </a:rPr>
              <a:t>Class:		Y</a:t>
            </a:r>
          </a:p>
          <a:p>
            <a:pPr marL="0" indent="0">
              <a:buNone/>
            </a:pPr>
            <a:r>
              <a:rPr lang="en-GB" sz="1800" dirty="0">
                <a:solidFill>
                  <a:schemeClr val="tx2"/>
                </a:solidFill>
                <a:latin typeface="+mn-lt"/>
              </a:rPr>
              <a:t>Package:		Y</a:t>
            </a:r>
          </a:p>
          <a:p>
            <a:pPr marL="0" indent="0">
              <a:buNone/>
            </a:pPr>
            <a:r>
              <a:rPr lang="en-GB" sz="1800" dirty="0">
                <a:solidFill>
                  <a:schemeClr val="tx2"/>
                </a:solidFill>
                <a:latin typeface="+mn-lt"/>
              </a:rPr>
              <a:t>Subclass:		Y</a:t>
            </a:r>
          </a:p>
          <a:p>
            <a:pPr marL="0" indent="0">
              <a:buNone/>
            </a:pPr>
            <a:r>
              <a:rPr lang="en-GB" sz="1800" dirty="0">
                <a:solidFill>
                  <a:schemeClr val="tx2"/>
                </a:solidFill>
                <a:latin typeface="+mn-lt"/>
              </a:rPr>
              <a:t>World:		N</a:t>
            </a:r>
          </a:p>
          <a:p>
            <a:pPr marL="0" indent="0">
              <a:buNone/>
            </a:pPr>
            <a:endParaRPr lang="en-GB" sz="1800" dirty="0">
              <a:solidFill>
                <a:schemeClr val="tx2"/>
              </a:solidFill>
              <a:latin typeface="+mn-lt"/>
            </a:endParaRPr>
          </a:p>
        </p:txBody>
      </p:sp>
      <p:sp>
        <p:nvSpPr>
          <p:cNvPr id="11" name="Text Placeholder 13"/>
          <p:cNvSpPr>
            <a:spLocks noGrp="1"/>
          </p:cNvSpPr>
          <p:nvPr>
            <p:ph type="body" sz="quarter" idx="4294967295"/>
          </p:nvPr>
        </p:nvSpPr>
        <p:spPr>
          <a:xfrm>
            <a:off x="479575" y="2333260"/>
            <a:ext cx="2809702" cy="4524740"/>
          </a:xfrm>
          <a:prstGeom prst="rect">
            <a:avLst/>
          </a:prstGeom>
        </p:spPr>
        <p:txBody>
          <a:bodyPr anchor="ctr">
            <a:noAutofit/>
          </a:bodyPr>
          <a:lstStyle/>
          <a:p>
            <a:pPr marL="0" indent="0">
              <a:buNone/>
            </a:pPr>
            <a:r>
              <a:rPr lang="en-GB" sz="1800" dirty="0" smtClean="0">
                <a:solidFill>
                  <a:schemeClr val="tx2"/>
                </a:solidFill>
                <a:latin typeface="+mn-lt"/>
              </a:rPr>
              <a:t>Public means that attributes and methods can be seen and accessed without any restrictions</a:t>
            </a:r>
          </a:p>
          <a:p>
            <a:pPr marL="0" indent="0">
              <a:buNone/>
            </a:pPr>
            <a:endParaRPr lang="en-GB" sz="1800" dirty="0">
              <a:solidFill>
                <a:schemeClr val="tx2"/>
              </a:solidFill>
            </a:endParaRPr>
          </a:p>
          <a:p>
            <a:pPr marL="0" indent="0">
              <a:buNone/>
            </a:pPr>
            <a:endParaRPr lang="en-GB" sz="1800" dirty="0" smtClean="0">
              <a:solidFill>
                <a:schemeClr val="tx2"/>
              </a:solidFill>
              <a:latin typeface="+mn-lt"/>
            </a:endParaRPr>
          </a:p>
          <a:p>
            <a:pPr marL="0" indent="0">
              <a:buNone/>
            </a:pPr>
            <a:endParaRPr lang="en-GB" sz="1800" dirty="0">
              <a:solidFill>
                <a:schemeClr val="tx2"/>
              </a:solidFill>
              <a:latin typeface="+mn-lt"/>
            </a:endParaRPr>
          </a:p>
          <a:p>
            <a:pPr marL="0" indent="0">
              <a:buNone/>
            </a:pPr>
            <a:r>
              <a:rPr lang="en-GB" sz="1800" dirty="0">
                <a:solidFill>
                  <a:schemeClr val="tx2"/>
                </a:solidFill>
                <a:latin typeface="+mn-lt"/>
              </a:rPr>
              <a:t>Class:		Y</a:t>
            </a:r>
          </a:p>
          <a:p>
            <a:pPr marL="0" indent="0">
              <a:buNone/>
            </a:pPr>
            <a:r>
              <a:rPr lang="en-GB" sz="1800" dirty="0">
                <a:solidFill>
                  <a:schemeClr val="tx2"/>
                </a:solidFill>
                <a:latin typeface="+mn-lt"/>
              </a:rPr>
              <a:t>Package:		Y</a:t>
            </a:r>
          </a:p>
          <a:p>
            <a:pPr marL="0" indent="0">
              <a:buNone/>
            </a:pPr>
            <a:r>
              <a:rPr lang="en-GB" sz="1800" dirty="0">
                <a:solidFill>
                  <a:schemeClr val="tx2"/>
                </a:solidFill>
                <a:latin typeface="+mn-lt"/>
              </a:rPr>
              <a:t>Subclass:		Y</a:t>
            </a:r>
          </a:p>
          <a:p>
            <a:pPr marL="0" indent="0">
              <a:buNone/>
            </a:pPr>
            <a:r>
              <a:rPr lang="en-GB" sz="1800" dirty="0">
                <a:solidFill>
                  <a:schemeClr val="tx2"/>
                </a:solidFill>
                <a:latin typeface="+mn-lt"/>
              </a:rPr>
              <a:t>World:		Y</a:t>
            </a:r>
          </a:p>
          <a:p>
            <a:pPr marL="0" indent="0">
              <a:buNone/>
            </a:pPr>
            <a:endParaRPr lang="en-GB" sz="1800" dirty="0">
              <a:solidFill>
                <a:schemeClr val="tx2"/>
              </a:solidFill>
              <a:latin typeface="+mn-lt"/>
            </a:endParaRPr>
          </a:p>
        </p:txBody>
      </p:sp>
      <p:sp>
        <p:nvSpPr>
          <p:cNvPr id="12" name="Text Placeholder 14"/>
          <p:cNvSpPr>
            <a:spLocks noGrp="1"/>
          </p:cNvSpPr>
          <p:nvPr>
            <p:ph type="body" sz="quarter" idx="4294967295"/>
          </p:nvPr>
        </p:nvSpPr>
        <p:spPr>
          <a:xfrm>
            <a:off x="9158731" y="2333261"/>
            <a:ext cx="2696121" cy="4524740"/>
          </a:xfrm>
          <a:prstGeom prst="rect">
            <a:avLst/>
          </a:prstGeom>
        </p:spPr>
        <p:txBody>
          <a:bodyPr anchor="ctr">
            <a:noAutofit/>
          </a:bodyPr>
          <a:lstStyle/>
          <a:p>
            <a:pPr marL="0" indent="0">
              <a:buNone/>
            </a:pPr>
            <a:r>
              <a:rPr lang="en-GB" sz="1800" dirty="0">
                <a:solidFill>
                  <a:schemeClr val="tx2"/>
                </a:solidFill>
                <a:latin typeface="+mn-lt"/>
              </a:rPr>
              <a:t>Private means that attributes and methods can only be seen and accessed from within the same </a:t>
            </a:r>
            <a:r>
              <a:rPr lang="en-GB" sz="1800" dirty="0" smtClean="0">
                <a:solidFill>
                  <a:schemeClr val="tx2"/>
                </a:solidFill>
                <a:latin typeface="+mn-lt"/>
              </a:rPr>
              <a:t>object</a:t>
            </a:r>
          </a:p>
          <a:p>
            <a:pPr marL="0" indent="0">
              <a:buNone/>
            </a:pPr>
            <a:endParaRPr lang="en-GB" sz="1800" dirty="0">
              <a:solidFill>
                <a:schemeClr val="tx2"/>
              </a:solidFill>
            </a:endParaRPr>
          </a:p>
          <a:p>
            <a:pPr marL="0" indent="0">
              <a:buNone/>
            </a:pPr>
            <a:endParaRPr lang="en-GB" sz="1800" dirty="0">
              <a:solidFill>
                <a:schemeClr val="tx2"/>
              </a:solidFill>
              <a:latin typeface="+mn-lt"/>
            </a:endParaRPr>
          </a:p>
          <a:p>
            <a:pPr marL="0" indent="0">
              <a:buNone/>
            </a:pPr>
            <a:r>
              <a:rPr lang="en-GB" sz="1800" dirty="0">
                <a:solidFill>
                  <a:schemeClr val="tx2"/>
                </a:solidFill>
                <a:latin typeface="+mn-lt"/>
              </a:rPr>
              <a:t>Class:		Y</a:t>
            </a:r>
          </a:p>
          <a:p>
            <a:pPr marL="0" indent="0">
              <a:buNone/>
            </a:pPr>
            <a:r>
              <a:rPr lang="en-GB" sz="1800" dirty="0">
                <a:solidFill>
                  <a:schemeClr val="tx2"/>
                </a:solidFill>
                <a:latin typeface="+mn-lt"/>
              </a:rPr>
              <a:t>Package:		N</a:t>
            </a:r>
          </a:p>
          <a:p>
            <a:pPr marL="0" indent="0">
              <a:buNone/>
            </a:pPr>
            <a:r>
              <a:rPr lang="en-GB" sz="1800" dirty="0">
                <a:solidFill>
                  <a:schemeClr val="tx2"/>
                </a:solidFill>
                <a:latin typeface="+mn-lt"/>
              </a:rPr>
              <a:t>Subclass:		N</a:t>
            </a:r>
          </a:p>
          <a:p>
            <a:pPr marL="0" indent="0">
              <a:buNone/>
            </a:pPr>
            <a:r>
              <a:rPr lang="en-GB" sz="1800" dirty="0">
                <a:solidFill>
                  <a:schemeClr val="tx2"/>
                </a:solidFill>
                <a:latin typeface="+mn-lt"/>
              </a:rPr>
              <a:t>World:		N</a:t>
            </a:r>
          </a:p>
          <a:p>
            <a:pPr marL="0" indent="0">
              <a:buNone/>
            </a:pPr>
            <a:endParaRPr lang="en-GB" sz="1800" dirty="0">
              <a:solidFill>
                <a:schemeClr val="tx2"/>
              </a:solidFill>
              <a:latin typeface="+mn-lt"/>
            </a:endParaRPr>
          </a:p>
        </p:txBody>
      </p:sp>
      <p:sp>
        <p:nvSpPr>
          <p:cNvPr id="13" name="Text Placeholder 16"/>
          <p:cNvSpPr>
            <a:spLocks noGrp="1"/>
          </p:cNvSpPr>
          <p:nvPr>
            <p:ph type="body" sz="quarter" idx="4294967295"/>
          </p:nvPr>
        </p:nvSpPr>
        <p:spPr>
          <a:xfrm>
            <a:off x="6314115" y="2333260"/>
            <a:ext cx="2595466" cy="4322554"/>
          </a:xfrm>
          <a:prstGeom prst="rect">
            <a:avLst/>
          </a:prstGeom>
        </p:spPr>
        <p:txBody>
          <a:bodyPr anchor="ctr">
            <a:noAutofit/>
          </a:bodyPr>
          <a:lstStyle/>
          <a:p>
            <a:pPr marL="0" indent="0">
              <a:buNone/>
            </a:pPr>
            <a:r>
              <a:rPr lang="en-GB" sz="1800" dirty="0">
                <a:solidFill>
                  <a:schemeClr val="tx2"/>
                </a:solidFill>
                <a:latin typeface="+mn-lt"/>
              </a:rPr>
              <a:t>Default is the access level that is applied to attributes and methods if no modifier is specified. Objects must be in the same </a:t>
            </a:r>
            <a:r>
              <a:rPr lang="en-GB" sz="1800" dirty="0" smtClean="0">
                <a:solidFill>
                  <a:schemeClr val="tx2"/>
                </a:solidFill>
                <a:latin typeface="+mn-lt"/>
              </a:rPr>
              <a:t>package</a:t>
            </a:r>
          </a:p>
          <a:p>
            <a:pPr marL="0" indent="0">
              <a:buNone/>
            </a:pPr>
            <a:endParaRPr lang="en-GB" sz="1800" dirty="0" smtClean="0">
              <a:solidFill>
                <a:schemeClr val="tx2"/>
              </a:solidFill>
              <a:latin typeface="+mn-lt"/>
            </a:endParaRPr>
          </a:p>
          <a:p>
            <a:pPr marL="0" indent="0">
              <a:buNone/>
            </a:pPr>
            <a:endParaRPr lang="en-GB" sz="1800" dirty="0">
              <a:solidFill>
                <a:schemeClr val="tx2"/>
              </a:solidFill>
              <a:latin typeface="+mn-lt"/>
            </a:endParaRPr>
          </a:p>
          <a:p>
            <a:pPr marL="0" indent="0">
              <a:buNone/>
            </a:pPr>
            <a:r>
              <a:rPr lang="en-GB" sz="1800" dirty="0" smtClean="0">
                <a:solidFill>
                  <a:schemeClr val="tx2"/>
                </a:solidFill>
                <a:latin typeface="+mn-lt"/>
              </a:rPr>
              <a:t>Class</a:t>
            </a:r>
            <a:r>
              <a:rPr lang="en-GB" sz="1800" dirty="0">
                <a:solidFill>
                  <a:schemeClr val="tx2"/>
                </a:solidFill>
                <a:latin typeface="+mn-lt"/>
              </a:rPr>
              <a:t>:		Y</a:t>
            </a:r>
          </a:p>
          <a:p>
            <a:pPr marL="0" indent="0">
              <a:buNone/>
            </a:pPr>
            <a:r>
              <a:rPr lang="en-GB" sz="1800" dirty="0">
                <a:solidFill>
                  <a:schemeClr val="tx2"/>
                </a:solidFill>
                <a:latin typeface="+mn-lt"/>
              </a:rPr>
              <a:t>Package:		Y</a:t>
            </a:r>
          </a:p>
          <a:p>
            <a:pPr marL="0" indent="0">
              <a:buNone/>
            </a:pPr>
            <a:r>
              <a:rPr lang="en-GB" sz="1800" dirty="0">
                <a:solidFill>
                  <a:schemeClr val="tx2"/>
                </a:solidFill>
                <a:latin typeface="+mn-lt"/>
              </a:rPr>
              <a:t>Subclass:		N</a:t>
            </a:r>
          </a:p>
          <a:p>
            <a:pPr marL="0" indent="0">
              <a:buNone/>
            </a:pPr>
            <a:r>
              <a:rPr lang="en-GB" sz="1800" dirty="0">
                <a:solidFill>
                  <a:schemeClr val="tx2"/>
                </a:solidFill>
                <a:latin typeface="+mn-lt"/>
              </a:rPr>
              <a:t>World:		N</a:t>
            </a:r>
          </a:p>
          <a:p>
            <a:pPr marL="0" indent="0">
              <a:buNone/>
            </a:pPr>
            <a:endParaRPr lang="en-GB" sz="1800" dirty="0">
              <a:solidFill>
                <a:schemeClr val="tx2"/>
              </a:solidFill>
              <a:latin typeface="+mn-lt"/>
            </a:endParaRPr>
          </a:p>
        </p:txBody>
      </p:sp>
    </p:spTree>
    <p:extLst>
      <p:ext uri="{BB962C8B-B14F-4D97-AF65-F5344CB8AC3E}">
        <p14:creationId xmlns:p14="http://schemas.microsoft.com/office/powerpoint/2010/main" val="26941904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A </a:t>
            </a:r>
            <a:r>
              <a:rPr lang="en-GB" dirty="0">
                <a:latin typeface="Lucida Console" pitchFamily="49" charset="0"/>
              </a:rPr>
              <a:t>getXxxx() </a:t>
            </a:r>
            <a:r>
              <a:rPr lang="en-GB" dirty="0"/>
              <a:t>method will not be </a:t>
            </a:r>
            <a:r>
              <a:rPr lang="en-GB" dirty="0">
                <a:latin typeface="Lucida Console" pitchFamily="49" charset="0"/>
              </a:rPr>
              <a:t>void</a:t>
            </a:r>
          </a:p>
          <a:p>
            <a:pPr lvl="1"/>
            <a:r>
              <a:rPr lang="en-GB" dirty="0"/>
              <a:t>Will rarely receive a parameter</a:t>
            </a:r>
          </a:p>
          <a:p>
            <a:pPr lvl="1"/>
            <a:r>
              <a:rPr lang="en-GB" dirty="0"/>
              <a:t>Typically used to encapsulate and make available a private field</a:t>
            </a:r>
          </a:p>
          <a:p>
            <a:pPr lvl="1"/>
            <a:r>
              <a:rPr lang="en-GB" dirty="0"/>
              <a:t>Often one line of code</a:t>
            </a:r>
          </a:p>
          <a:p>
            <a:pPr lvl="1"/>
            <a:r>
              <a:rPr lang="en-GB" dirty="0"/>
              <a:t>Client code will use the value returned – somehow</a:t>
            </a:r>
          </a:p>
          <a:p>
            <a:pPr lvl="2"/>
            <a:r>
              <a:rPr lang="en-GB" dirty="0"/>
              <a:t>Unlikely to be calling the method just for its ‘side-effects</a:t>
            </a:r>
            <a:r>
              <a:rPr lang="en-GB" dirty="0" smtClean="0"/>
              <a:t>’</a:t>
            </a:r>
          </a:p>
          <a:p>
            <a:r>
              <a:rPr lang="en-GB" dirty="0" smtClean="0"/>
              <a:t>A get method can be used to perform a calculation referring to one or more fields</a:t>
            </a:r>
            <a:endParaRPr lang="en-GB" dirty="0"/>
          </a:p>
        </p:txBody>
      </p:sp>
      <p:sp>
        <p:nvSpPr>
          <p:cNvPr id="3" name="Title 2"/>
          <p:cNvSpPr>
            <a:spLocks noGrp="1"/>
          </p:cNvSpPr>
          <p:nvPr>
            <p:ph type="title"/>
          </p:nvPr>
        </p:nvSpPr>
        <p:spPr/>
        <p:txBody>
          <a:bodyPr>
            <a:normAutofit fontScale="90000"/>
          </a:bodyPr>
          <a:lstStyle/>
          <a:p>
            <a:r>
              <a:rPr lang="en-GB" dirty="0" smtClean="0"/>
              <a:t>Standard Get Method</a:t>
            </a:r>
            <a:endParaRPr lang="en-GB" dirty="0"/>
          </a:p>
        </p:txBody>
      </p:sp>
      <p:sp>
        <p:nvSpPr>
          <p:cNvPr id="6" name="Rectangle 4"/>
          <p:cNvSpPr>
            <a:spLocks noChangeArrowheads="1"/>
          </p:cNvSpPr>
          <p:nvPr/>
        </p:nvSpPr>
        <p:spPr bwMode="auto">
          <a:xfrm>
            <a:off x="6489962" y="1929600"/>
            <a:ext cx="4867275" cy="2028761"/>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000000"/>
                </a:solidFill>
                <a:latin typeface="Lucida Console" pitchFamily="49" charset="0"/>
              </a:rPr>
              <a:t>Barrier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isRaised;</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br>
              <a:rPr lang="en-GB" dirty="0">
                <a:solidFill>
                  <a:srgbClr val="0000C8"/>
                </a:solidFill>
                <a:latin typeface="Lucida Console" pitchFamily="49" charset="0"/>
              </a:rPr>
            </a:br>
            <a:r>
              <a:rPr lang="en-GB" dirty="0">
                <a:solidFill>
                  <a:srgbClr val="0000C8"/>
                </a:solidFill>
                <a:latin typeface="Lucida Console" pitchFamily="49" charset="0"/>
              </a:rPr>
              <a:t>  public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getisRaised() </a:t>
            </a: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r>
              <a:rPr lang="en-GB" dirty="0" smtClean="0">
                <a:solidFill>
                  <a:srgbClr val="0000C8"/>
                </a:solidFill>
                <a:latin typeface="Lucida Console" pitchFamily="49" charset="0"/>
              </a:rPr>
              <a:t>return this</a:t>
            </a:r>
            <a:r>
              <a:rPr lang="en-GB" dirty="0" smtClean="0">
                <a:latin typeface="Lucida Console" pitchFamily="49" charset="0"/>
              </a:rPr>
              <a:t>.isRaised;</a:t>
            </a:r>
            <a:endParaRPr lang="en-GB" dirty="0">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
        <p:nvSpPr>
          <p:cNvPr id="7" name="Rectangle 4"/>
          <p:cNvSpPr>
            <a:spLocks noChangeArrowheads="1"/>
          </p:cNvSpPr>
          <p:nvPr/>
        </p:nvSpPr>
        <p:spPr bwMode="auto">
          <a:xfrm>
            <a:off x="6489962" y="4224761"/>
            <a:ext cx="4867275" cy="2028761"/>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Car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int</a:t>
            </a:r>
            <a:r>
              <a:rPr lang="en-GB" dirty="0">
                <a:solidFill>
                  <a:srgbClr val="000000"/>
                </a:solidFill>
                <a:latin typeface="Lucida Console" pitchFamily="49" charset="0"/>
              </a:rPr>
              <a:t> speed;</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br>
              <a:rPr lang="en-GB" dirty="0">
                <a:solidFill>
                  <a:srgbClr val="0000C8"/>
                </a:solidFill>
                <a:latin typeface="Lucida Console" pitchFamily="49" charset="0"/>
              </a:rPr>
            </a:br>
            <a:r>
              <a:rPr lang="en-GB" dirty="0">
                <a:solidFill>
                  <a:srgbClr val="0000C8"/>
                </a:solidFill>
                <a:latin typeface="Lucida Console" pitchFamily="49" charset="0"/>
              </a:rPr>
              <a:t>  public int</a:t>
            </a:r>
            <a:r>
              <a:rPr lang="en-GB" dirty="0">
                <a:solidFill>
                  <a:srgbClr val="000000"/>
                </a:solidFill>
                <a:latin typeface="Lucida Console" pitchFamily="49" charset="0"/>
              </a:rPr>
              <a:t> getSpeedKPH() {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return</a:t>
            </a:r>
            <a:r>
              <a:rPr lang="en-GB" dirty="0">
                <a:solidFill>
                  <a:srgbClr val="FF0000"/>
                </a:solidFill>
                <a:latin typeface="Lucida Console" pitchFamily="49" charset="0"/>
              </a:rPr>
              <a:t> </a:t>
            </a:r>
            <a:r>
              <a:rPr lang="en-GB" dirty="0">
                <a:solidFill>
                  <a:srgbClr val="000000"/>
                </a:solidFill>
                <a:latin typeface="Lucida Console" pitchFamily="49" charset="0"/>
              </a:rPr>
              <a:t>speed * 8 / 5;</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7891531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272778" cy="3287859"/>
          </a:xfrm>
        </p:spPr>
        <p:txBody>
          <a:bodyPr/>
          <a:lstStyle/>
          <a:p>
            <a:r>
              <a:rPr lang="en-GB" dirty="0">
                <a:latin typeface="Lucida Console" pitchFamily="49" charset="0"/>
              </a:rPr>
              <a:t>‘set’ </a:t>
            </a:r>
            <a:r>
              <a:rPr lang="en-GB" dirty="0"/>
              <a:t>methods are usually void </a:t>
            </a:r>
          </a:p>
          <a:p>
            <a:pPr lvl="1"/>
            <a:r>
              <a:rPr lang="en-GB" dirty="0"/>
              <a:t>But nearly always take a parameter used to change the state of a field</a:t>
            </a:r>
          </a:p>
          <a:p>
            <a:pPr lvl="1"/>
            <a:r>
              <a:rPr lang="en-GB" dirty="0"/>
              <a:t>Later.. they might throw an ‘exception’ when they can’t perform </a:t>
            </a:r>
            <a:r>
              <a:rPr lang="en-GB" dirty="0" smtClean="0"/>
              <a:t>action</a:t>
            </a:r>
            <a:endParaRPr lang="en-GB" dirty="0"/>
          </a:p>
          <a:p>
            <a:pPr lvl="1"/>
            <a:r>
              <a:rPr lang="en-GB" dirty="0"/>
              <a:t>If you were authoring </a:t>
            </a:r>
            <a:r>
              <a:rPr lang="en-GB" b="1" dirty="0">
                <a:latin typeface="Lucida Console" pitchFamily="49" charset="0"/>
              </a:rPr>
              <a:t>class Car </a:t>
            </a:r>
            <a:r>
              <a:rPr lang="en-GB" dirty="0"/>
              <a:t>would you name a method</a:t>
            </a:r>
            <a:br>
              <a:rPr lang="en-GB" dirty="0"/>
            </a:br>
            <a:r>
              <a:rPr lang="en-GB" b="1" dirty="0">
                <a:latin typeface="Lucida Console" pitchFamily="49" charset="0"/>
              </a:rPr>
              <a:t>setGear(int gear) </a:t>
            </a:r>
            <a:r>
              <a:rPr lang="en-GB" dirty="0"/>
              <a:t>or </a:t>
            </a:r>
            <a:r>
              <a:rPr lang="en-GB" b="1" dirty="0">
                <a:latin typeface="Lucida Console" pitchFamily="49" charset="0"/>
              </a:rPr>
              <a:t>selectGear(int gear) </a:t>
            </a:r>
            <a:r>
              <a:rPr lang="en-GB" dirty="0"/>
              <a:t>– it is still a ‘set’ter.</a:t>
            </a:r>
          </a:p>
        </p:txBody>
      </p:sp>
      <p:sp>
        <p:nvSpPr>
          <p:cNvPr id="3" name="Title 2"/>
          <p:cNvSpPr>
            <a:spLocks noGrp="1"/>
          </p:cNvSpPr>
          <p:nvPr>
            <p:ph type="title"/>
          </p:nvPr>
        </p:nvSpPr>
        <p:spPr/>
        <p:txBody>
          <a:bodyPr>
            <a:normAutofit fontScale="90000"/>
          </a:bodyPr>
          <a:lstStyle/>
          <a:p>
            <a:r>
              <a:rPr lang="en-GB" dirty="0" smtClean="0"/>
              <a:t>Standard Set Method</a:t>
            </a:r>
            <a:endParaRPr lang="en-GB" dirty="0"/>
          </a:p>
        </p:txBody>
      </p:sp>
      <p:sp>
        <p:nvSpPr>
          <p:cNvPr id="5" name="Rectangle 4"/>
          <p:cNvSpPr>
            <a:spLocks noChangeArrowheads="1"/>
          </p:cNvSpPr>
          <p:nvPr/>
        </p:nvSpPr>
        <p:spPr bwMode="auto">
          <a:xfrm>
            <a:off x="5686778" y="2727621"/>
            <a:ext cx="6132022" cy="2028761"/>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000000"/>
                </a:solidFill>
                <a:latin typeface="Lucida Console" pitchFamily="49" charset="0"/>
              </a:rPr>
              <a:t>Barrier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isRaised;</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  public void </a:t>
            </a:r>
            <a:r>
              <a:rPr lang="en-GB" dirty="0" err="1" smtClean="0">
                <a:solidFill>
                  <a:srgbClr val="000000"/>
                </a:solidFill>
                <a:latin typeface="Lucida Console" pitchFamily="49" charset="0"/>
              </a:rPr>
              <a:t>setisRaised</a:t>
            </a:r>
            <a:r>
              <a:rPr lang="en-GB" dirty="0" smtClean="0">
                <a:solidFill>
                  <a:srgbClr val="000000"/>
                </a:solidFill>
                <a:latin typeface="Lucida Console" pitchFamily="49" charset="0"/>
              </a:rPr>
              <a:t>(</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isRaised)</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r>
              <a:rPr lang="en-GB" dirty="0" smtClean="0">
                <a:solidFill>
                  <a:srgbClr val="0000C8"/>
                </a:solidFill>
                <a:latin typeface="Lucida Console" pitchFamily="49" charset="0"/>
              </a:rPr>
              <a:t>this</a:t>
            </a:r>
            <a:r>
              <a:rPr lang="en-GB" dirty="0" smtClean="0">
                <a:latin typeface="Lucida Console" pitchFamily="49" charset="0"/>
              </a:rPr>
              <a:t>.isRaised </a:t>
            </a:r>
            <a:r>
              <a:rPr lang="en-GB" dirty="0">
                <a:latin typeface="Lucida Console" pitchFamily="49" charset="0"/>
              </a:rPr>
              <a:t>= </a:t>
            </a:r>
            <a:r>
              <a:rPr lang="en-GB" dirty="0" smtClean="0">
                <a:latin typeface="Lucida Console" pitchFamily="49" charset="0"/>
              </a:rPr>
              <a:t>isRaised;</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p:txBody>
      </p:sp>
    </p:spTree>
    <p:extLst>
      <p:ext uri="{BB962C8B-B14F-4D97-AF65-F5344CB8AC3E}">
        <p14:creationId xmlns:p14="http://schemas.microsoft.com/office/powerpoint/2010/main" val="21306800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Inheritance is used to provide classes with some common functionality by inheriting from an object that already contains that functionality. This improves efficiency by reducing code duplication.</a:t>
            </a:r>
          </a:p>
          <a:p>
            <a:r>
              <a:rPr lang="en-GB" dirty="0"/>
              <a:t>There are 3 ways we can do inheritance</a:t>
            </a:r>
            <a:r>
              <a:rPr lang="en-GB" dirty="0" smtClean="0"/>
              <a:t>:</a:t>
            </a:r>
            <a:endParaRPr lang="en-GB" dirty="0"/>
          </a:p>
          <a:p>
            <a:pPr marL="732150" lvl="1"/>
            <a:r>
              <a:rPr lang="en-GB" dirty="0"/>
              <a:t>By inheriting from an existing class.</a:t>
            </a:r>
          </a:p>
          <a:p>
            <a:pPr marL="732150" lvl="1"/>
            <a:r>
              <a:rPr lang="en-GB" dirty="0"/>
              <a:t>By inheriting from an Abstract Class.</a:t>
            </a:r>
          </a:p>
          <a:p>
            <a:pPr marL="732150" lvl="1"/>
            <a:r>
              <a:rPr lang="en-GB" dirty="0"/>
              <a:t>By inheriting from one or more interfaces</a:t>
            </a:r>
            <a:r>
              <a:rPr lang="en-GB" dirty="0" smtClean="0"/>
              <a:t>.</a:t>
            </a:r>
          </a:p>
          <a:p>
            <a:pPr marL="732150" lvl="1"/>
            <a:endParaRPr lang="en-GB" dirty="0" smtClean="0"/>
          </a:p>
          <a:p>
            <a:pPr marL="332100"/>
            <a:r>
              <a:rPr lang="en-GB" dirty="0" smtClean="0"/>
              <a:t>Cat inheriting from Mammal would make Mammal the Super/Parent class and Cat the Sub/Child class</a:t>
            </a:r>
            <a:endParaRPr lang="en-GB" dirty="0"/>
          </a:p>
        </p:txBody>
      </p:sp>
      <p:sp>
        <p:nvSpPr>
          <p:cNvPr id="3" name="Title 2"/>
          <p:cNvSpPr>
            <a:spLocks noGrp="1"/>
          </p:cNvSpPr>
          <p:nvPr>
            <p:ph type="title"/>
          </p:nvPr>
        </p:nvSpPr>
        <p:spPr/>
        <p:txBody>
          <a:bodyPr>
            <a:normAutofit fontScale="90000"/>
          </a:bodyPr>
          <a:lstStyle/>
          <a:p>
            <a:r>
              <a:rPr lang="en-GB" dirty="0" smtClean="0"/>
              <a:t>Inheritance</a:t>
            </a:r>
            <a:endParaRPr lang="en-GB" dirty="0"/>
          </a:p>
        </p:txBody>
      </p:sp>
      <p:sp>
        <p:nvSpPr>
          <p:cNvPr id="5" name="Rectangle 4"/>
          <p:cNvSpPr/>
          <p:nvPr/>
        </p:nvSpPr>
        <p:spPr>
          <a:xfrm>
            <a:off x="8196349" y="1380436"/>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a:t>
            </a:r>
          </a:p>
        </p:txBody>
      </p:sp>
      <p:sp>
        <p:nvSpPr>
          <p:cNvPr id="6" name="Rectangle 5"/>
          <p:cNvSpPr/>
          <p:nvPr/>
        </p:nvSpPr>
        <p:spPr>
          <a:xfrm>
            <a:off x="6486698" y="2833919"/>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Mammal</a:t>
            </a:r>
          </a:p>
        </p:txBody>
      </p:sp>
      <p:sp>
        <p:nvSpPr>
          <p:cNvPr id="7" name="Rectangle 6"/>
          <p:cNvSpPr/>
          <p:nvPr/>
        </p:nvSpPr>
        <p:spPr>
          <a:xfrm>
            <a:off x="9662160" y="2833919"/>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Fish</a:t>
            </a:r>
          </a:p>
        </p:txBody>
      </p:sp>
      <p:sp>
        <p:nvSpPr>
          <p:cNvPr id="8" name="Rectangle 7"/>
          <p:cNvSpPr/>
          <p:nvPr/>
        </p:nvSpPr>
        <p:spPr>
          <a:xfrm>
            <a:off x="6486698" y="4404173"/>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Cat</a:t>
            </a:r>
          </a:p>
        </p:txBody>
      </p:sp>
      <p:sp>
        <p:nvSpPr>
          <p:cNvPr id="9" name="Rectangle 8"/>
          <p:cNvSpPr/>
          <p:nvPr/>
        </p:nvSpPr>
        <p:spPr>
          <a:xfrm>
            <a:off x="9662160" y="4404173"/>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Tuna</a:t>
            </a:r>
          </a:p>
        </p:txBody>
      </p:sp>
      <p:cxnSp>
        <p:nvCxnSpPr>
          <p:cNvPr id="11" name="Straight Connector 10"/>
          <p:cNvCxnSpPr>
            <a:stCxn id="5" idx="2"/>
            <a:endCxn id="6" idx="0"/>
          </p:cNvCxnSpPr>
          <p:nvPr/>
        </p:nvCxnSpPr>
        <p:spPr>
          <a:xfrm flipH="1">
            <a:off x="7500851" y="2478763"/>
            <a:ext cx="1709651" cy="3551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a:endCxn id="5" idx="2"/>
          </p:cNvCxnSpPr>
          <p:nvPr/>
        </p:nvCxnSpPr>
        <p:spPr>
          <a:xfrm flipH="1" flipV="1">
            <a:off x="9210502" y="2478763"/>
            <a:ext cx="1465811" cy="3551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9" idx="0"/>
          </p:cNvCxnSpPr>
          <p:nvPr/>
        </p:nvCxnSpPr>
        <p:spPr>
          <a:xfrm>
            <a:off x="10676313" y="3932246"/>
            <a:ext cx="0" cy="4719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8" idx="0"/>
          </p:cNvCxnSpPr>
          <p:nvPr/>
        </p:nvCxnSpPr>
        <p:spPr>
          <a:xfrm>
            <a:off x="7500851" y="3932246"/>
            <a:ext cx="0" cy="47192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84175" y="5974427"/>
            <a:ext cx="5652654" cy="400110"/>
          </a:xfrm>
          <a:prstGeom prst="rect">
            <a:avLst/>
          </a:prstGeom>
          <a:solidFill>
            <a:srgbClr val="B9CDE5"/>
          </a:solidFill>
        </p:spPr>
        <p:txBody>
          <a:bodyPr wrap="square" rtlCol="0">
            <a:spAutoFit/>
          </a:bodyPr>
          <a:lstStyle/>
          <a:p>
            <a:r>
              <a:rPr lang="en-GB" sz="2000" dirty="0" smtClean="0">
                <a:latin typeface="Courier New" pitchFamily="49" charset="0"/>
                <a:cs typeface="Courier New" pitchFamily="49" charset="0"/>
              </a:rPr>
              <a:t>A </a:t>
            </a:r>
            <a:r>
              <a:rPr lang="en-GB" sz="2000" u="sng" dirty="0" smtClean="0">
                <a:latin typeface="Courier New" pitchFamily="49" charset="0"/>
                <a:cs typeface="Courier New" pitchFamily="49" charset="0"/>
              </a:rPr>
              <a:t>Cat</a:t>
            </a:r>
            <a:r>
              <a:rPr lang="en-GB" sz="2000" dirty="0" smtClean="0">
                <a:latin typeface="Courier New" pitchFamily="49" charset="0"/>
                <a:cs typeface="Courier New" pitchFamily="49" charset="0"/>
              </a:rPr>
              <a:t> </a:t>
            </a:r>
            <a:r>
              <a:rPr lang="en-GB" sz="2000" b="1" dirty="0" smtClean="0">
                <a:latin typeface="Courier New" pitchFamily="49" charset="0"/>
                <a:cs typeface="Courier New" pitchFamily="49" charset="0"/>
              </a:rPr>
              <a:t>IS A </a:t>
            </a:r>
            <a:r>
              <a:rPr lang="en-GB" sz="2000" u="sng" dirty="0" smtClean="0">
                <a:latin typeface="Courier New" pitchFamily="49" charset="0"/>
                <a:cs typeface="Courier New" pitchFamily="49" charset="0"/>
              </a:rPr>
              <a:t>Mammal</a:t>
            </a:r>
            <a:r>
              <a:rPr lang="en-GB" sz="2000" dirty="0" smtClean="0">
                <a:latin typeface="Courier New" pitchFamily="49" charset="0"/>
                <a:cs typeface="Courier New" pitchFamily="49" charset="0"/>
              </a:rPr>
              <a:t> which </a:t>
            </a:r>
            <a:r>
              <a:rPr lang="en-GB" sz="2000" b="1" dirty="0" smtClean="0">
                <a:latin typeface="Courier New" pitchFamily="49" charset="0"/>
                <a:cs typeface="Courier New" pitchFamily="49" charset="0"/>
              </a:rPr>
              <a:t>IS A </a:t>
            </a:r>
            <a:r>
              <a:rPr lang="en-GB" sz="2000" u="sng" dirty="0" smtClean="0">
                <a:latin typeface="Courier New" pitchFamily="49" charset="0"/>
                <a:cs typeface="Courier New" pitchFamily="49" charset="0"/>
              </a:rPr>
              <a:t>Animal</a:t>
            </a:r>
          </a:p>
        </p:txBody>
      </p:sp>
    </p:spTree>
    <p:extLst>
      <p:ext uri="{BB962C8B-B14F-4D97-AF65-F5344CB8AC3E}">
        <p14:creationId xmlns:p14="http://schemas.microsoft.com/office/powerpoint/2010/main" val="12346740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xfrm>
            <a:off x="414000" y="1929600"/>
            <a:ext cx="4407382" cy="4546800"/>
          </a:xfrm>
        </p:spPr>
        <p:txBody>
          <a:bodyPr/>
          <a:lstStyle/>
          <a:p>
            <a:r>
              <a:rPr lang="en-GB" sz="1800" dirty="0" smtClean="0"/>
              <a:t>Say we want to have a Cat class and a Dog class, both need to represent the properties and methods that belong to a mammal, and an animal. </a:t>
            </a:r>
            <a:endParaRPr lang="en-GB" sz="1800" dirty="0"/>
          </a:p>
          <a:p>
            <a:r>
              <a:rPr lang="en-GB" sz="1800" dirty="0" smtClean="0"/>
              <a:t>So the Dog and Cat class both need to have all this code.</a:t>
            </a:r>
          </a:p>
          <a:p>
            <a:r>
              <a:rPr lang="en-GB" sz="1800" dirty="0" smtClean="0"/>
              <a:t>One way is to create the class and insert all of that functionality inside of it.</a:t>
            </a:r>
          </a:p>
          <a:p>
            <a:r>
              <a:rPr lang="en-GB" sz="1800" dirty="0" smtClean="0"/>
              <a:t>Another way is to create a hierarchy of inheritance</a:t>
            </a:r>
          </a:p>
          <a:p>
            <a:r>
              <a:rPr lang="en-GB" sz="1800" dirty="0" smtClean="0"/>
              <a:t>This lets us re-use code and overall write less, making our actual code much more readable too.</a:t>
            </a:r>
            <a:endParaRPr lang="en-GB" sz="1800" dirty="0"/>
          </a:p>
        </p:txBody>
      </p:sp>
      <p:sp>
        <p:nvSpPr>
          <p:cNvPr id="3" name="Title 2"/>
          <p:cNvSpPr>
            <a:spLocks noGrp="1"/>
          </p:cNvSpPr>
          <p:nvPr>
            <p:ph type="title"/>
          </p:nvPr>
        </p:nvSpPr>
        <p:spPr/>
        <p:txBody>
          <a:bodyPr>
            <a:normAutofit fontScale="90000"/>
          </a:bodyPr>
          <a:lstStyle/>
          <a:p>
            <a:r>
              <a:rPr lang="en-GB" dirty="0" smtClean="0"/>
              <a:t>Inheritance – Why bother?</a:t>
            </a:r>
            <a:endParaRPr lang="en-GB" dirty="0"/>
          </a:p>
        </p:txBody>
      </p:sp>
      <p:sp>
        <p:nvSpPr>
          <p:cNvPr id="8" name="Rectangle 7"/>
          <p:cNvSpPr/>
          <p:nvPr/>
        </p:nvSpPr>
        <p:spPr>
          <a:xfrm>
            <a:off x="9540000" y="1929600"/>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 Method/Properties</a:t>
            </a:r>
          </a:p>
        </p:txBody>
      </p:sp>
      <p:sp>
        <p:nvSpPr>
          <p:cNvPr id="9" name="Rectangle 8"/>
          <p:cNvSpPr/>
          <p:nvPr/>
        </p:nvSpPr>
        <p:spPr>
          <a:xfrm>
            <a:off x="9540000" y="3371563"/>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Mammal Method/Properties</a:t>
            </a:r>
          </a:p>
        </p:txBody>
      </p:sp>
      <p:sp>
        <p:nvSpPr>
          <p:cNvPr id="11" name="Rectangle 10"/>
          <p:cNvSpPr/>
          <p:nvPr/>
        </p:nvSpPr>
        <p:spPr>
          <a:xfrm>
            <a:off x="8841729" y="4813524"/>
            <a:ext cx="1562792"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Cat</a:t>
            </a:r>
          </a:p>
          <a:p>
            <a:pPr algn="ctr"/>
            <a:r>
              <a:rPr lang="en-GB" sz="1600" dirty="0" smtClean="0">
                <a:solidFill>
                  <a:schemeClr val="tx1"/>
                </a:solidFill>
                <a:cs typeface="Arial" pitchFamily="34" charset="0"/>
              </a:rPr>
              <a:t>Method/Properties</a:t>
            </a:r>
          </a:p>
        </p:txBody>
      </p:sp>
      <p:cxnSp>
        <p:nvCxnSpPr>
          <p:cNvPr id="13" name="Straight Connector 12"/>
          <p:cNvCxnSpPr>
            <a:stCxn id="8" idx="2"/>
            <a:endCxn id="9" idx="0"/>
          </p:cNvCxnSpPr>
          <p:nvPr/>
        </p:nvCxnSpPr>
        <p:spPr>
          <a:xfrm>
            <a:off x="10554153" y="3027927"/>
            <a:ext cx="0" cy="3436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a:endCxn id="11" idx="0"/>
          </p:cNvCxnSpPr>
          <p:nvPr/>
        </p:nvCxnSpPr>
        <p:spPr>
          <a:xfrm flipH="1">
            <a:off x="9623125" y="4469890"/>
            <a:ext cx="931028" cy="3436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554152" y="4813524"/>
            <a:ext cx="1562793"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Dog</a:t>
            </a:r>
          </a:p>
          <a:p>
            <a:pPr algn="ctr"/>
            <a:r>
              <a:rPr lang="en-GB" sz="1600" dirty="0" smtClean="0">
                <a:solidFill>
                  <a:schemeClr val="tx1"/>
                </a:solidFill>
                <a:cs typeface="Arial" pitchFamily="34" charset="0"/>
              </a:rPr>
              <a:t>Method/Properties</a:t>
            </a:r>
          </a:p>
        </p:txBody>
      </p:sp>
      <p:cxnSp>
        <p:nvCxnSpPr>
          <p:cNvPr id="24" name="Straight Connector 23"/>
          <p:cNvCxnSpPr>
            <a:stCxn id="9" idx="2"/>
            <a:endCxn id="19" idx="0"/>
          </p:cNvCxnSpPr>
          <p:nvPr/>
        </p:nvCxnSpPr>
        <p:spPr>
          <a:xfrm>
            <a:off x="10554153" y="4469890"/>
            <a:ext cx="781396" cy="3436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093443" y="2650581"/>
            <a:ext cx="1685586" cy="25402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 Method/Properties</a:t>
            </a:r>
          </a:p>
          <a:p>
            <a:pPr algn="ctr"/>
            <a:r>
              <a:rPr lang="en-GB" sz="1600" dirty="0" smtClean="0">
                <a:solidFill>
                  <a:schemeClr val="tx1"/>
                </a:solidFill>
                <a:cs typeface="Arial" pitchFamily="34" charset="0"/>
              </a:rPr>
              <a:t>Mammal Method/Properties</a:t>
            </a:r>
          </a:p>
          <a:p>
            <a:pPr algn="ctr"/>
            <a:r>
              <a:rPr lang="en-GB" sz="1600" dirty="0" smtClean="0">
                <a:solidFill>
                  <a:schemeClr val="tx1"/>
                </a:solidFill>
                <a:cs typeface="Arial" pitchFamily="34" charset="0"/>
              </a:rPr>
              <a:t>Cat</a:t>
            </a:r>
          </a:p>
          <a:p>
            <a:pPr algn="ctr"/>
            <a:r>
              <a:rPr lang="en-GB" sz="1600" dirty="0" smtClean="0">
                <a:solidFill>
                  <a:schemeClr val="tx1"/>
                </a:solidFill>
                <a:cs typeface="Arial" pitchFamily="34" charset="0"/>
              </a:rPr>
              <a:t>Method/Properties</a:t>
            </a:r>
          </a:p>
        </p:txBody>
      </p:sp>
      <p:sp>
        <p:nvSpPr>
          <p:cNvPr id="29" name="Rectangle 28"/>
          <p:cNvSpPr/>
          <p:nvPr/>
        </p:nvSpPr>
        <p:spPr>
          <a:xfrm>
            <a:off x="6939719" y="2650582"/>
            <a:ext cx="1685586" cy="25402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 Method/Properties</a:t>
            </a:r>
          </a:p>
          <a:p>
            <a:pPr algn="ctr"/>
            <a:r>
              <a:rPr lang="en-GB" sz="1600" dirty="0" smtClean="0">
                <a:solidFill>
                  <a:schemeClr val="tx1"/>
                </a:solidFill>
                <a:cs typeface="Arial" pitchFamily="34" charset="0"/>
              </a:rPr>
              <a:t>Mammal Method/Properties</a:t>
            </a:r>
          </a:p>
          <a:p>
            <a:pPr algn="ctr"/>
            <a:r>
              <a:rPr lang="en-GB" sz="1600" dirty="0" smtClean="0">
                <a:solidFill>
                  <a:schemeClr val="tx1"/>
                </a:solidFill>
                <a:cs typeface="Arial" pitchFamily="34" charset="0"/>
              </a:rPr>
              <a:t>Dog</a:t>
            </a:r>
          </a:p>
          <a:p>
            <a:pPr algn="ctr"/>
            <a:r>
              <a:rPr lang="en-GB" sz="1600" dirty="0" smtClean="0">
                <a:solidFill>
                  <a:schemeClr val="tx1"/>
                </a:solidFill>
                <a:cs typeface="Arial" pitchFamily="34" charset="0"/>
              </a:rPr>
              <a:t>Method/Properties</a:t>
            </a:r>
          </a:p>
        </p:txBody>
      </p:sp>
    </p:spTree>
    <p:extLst>
      <p:ext uri="{BB962C8B-B14F-4D97-AF65-F5344CB8AC3E}">
        <p14:creationId xmlns:p14="http://schemas.microsoft.com/office/powerpoint/2010/main" val="338369367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Abstract classes are classes that cannot be instantiated so they must be implemented.</a:t>
            </a:r>
          </a:p>
          <a:p>
            <a:endParaRPr lang="en-GB" dirty="0"/>
          </a:p>
          <a:p>
            <a:r>
              <a:rPr lang="en-GB" dirty="0"/>
              <a:t>Abstract classes can contain fully written code and abstract methods.</a:t>
            </a:r>
          </a:p>
          <a:p>
            <a:endParaRPr lang="en-GB" dirty="0"/>
          </a:p>
          <a:p>
            <a:r>
              <a:rPr lang="en-GB" dirty="0"/>
              <a:t>Abstract methods must be implemented by any class that inherits from the abstract class</a:t>
            </a:r>
            <a:r>
              <a:rPr lang="en-GB" dirty="0" smtClean="0"/>
              <a:t>.</a:t>
            </a:r>
          </a:p>
          <a:p>
            <a:endParaRPr lang="en-GB" dirty="0"/>
          </a:p>
          <a:p>
            <a:r>
              <a:rPr lang="en-GB" dirty="0" smtClean="0"/>
              <a:t>So whenever we inherit this Animal class, that class has to then create</a:t>
            </a:r>
            <a:endParaRPr lang="en-GB" dirty="0"/>
          </a:p>
        </p:txBody>
      </p:sp>
      <p:sp>
        <p:nvSpPr>
          <p:cNvPr id="3" name="Title 2"/>
          <p:cNvSpPr>
            <a:spLocks noGrp="1"/>
          </p:cNvSpPr>
          <p:nvPr>
            <p:ph type="title"/>
          </p:nvPr>
        </p:nvSpPr>
        <p:spPr/>
        <p:txBody>
          <a:bodyPr>
            <a:normAutofit fontScale="90000"/>
          </a:bodyPr>
          <a:lstStyle/>
          <a:p>
            <a:r>
              <a:rPr lang="en-GB" dirty="0" smtClean="0"/>
              <a:t>Abstract Classes</a:t>
            </a:r>
            <a:endParaRPr lang="en-GB" dirty="0"/>
          </a:p>
        </p:txBody>
      </p:sp>
      <p:sp>
        <p:nvSpPr>
          <p:cNvPr id="5" name="Rectangle 4"/>
          <p:cNvSpPr>
            <a:spLocks noChangeArrowheads="1"/>
          </p:cNvSpPr>
          <p:nvPr/>
        </p:nvSpPr>
        <p:spPr bwMode="auto">
          <a:xfrm>
            <a:off x="6640895" y="944047"/>
            <a:ext cx="4981602" cy="2582758"/>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a:t>
            </a:r>
            <a:r>
              <a:rPr lang="en-GB" dirty="0" smtClean="0">
                <a:solidFill>
                  <a:srgbClr val="0000C8"/>
                </a:solidFill>
                <a:latin typeface="Lucida Console" pitchFamily="49" charset="0"/>
              </a:rPr>
              <a:t>abstract </a:t>
            </a:r>
            <a:r>
              <a:rPr lang="en-GB" dirty="0" smtClean="0">
                <a:solidFill>
                  <a:srgbClr val="000000"/>
                </a:solidFill>
                <a:latin typeface="Lucida Console" pitchFamily="49" charset="0"/>
              </a:rPr>
              <a:t>Animal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  </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  public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eat(</a:t>
            </a:r>
            <a:r>
              <a:rPr lang="en-GB" dirty="0" smtClean="0">
                <a:solidFill>
                  <a:srgbClr val="0000C8"/>
                </a:solidFill>
                <a:latin typeface="Lucida Console" pitchFamily="49" charset="0"/>
              </a:rPr>
              <a:t>Food</a:t>
            </a:r>
            <a:r>
              <a:rPr lang="en-GB" dirty="0" smtClean="0">
                <a:solidFill>
                  <a:srgbClr val="000000"/>
                </a:solidFill>
                <a:latin typeface="Lucida Console" pitchFamily="49" charset="0"/>
              </a:rPr>
              <a:t> food) </a:t>
            </a: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C8"/>
                </a:solidFill>
                <a:latin typeface="Lucida Console" pitchFamily="49" charset="0"/>
              </a:rPr>
              <a:t>//do something with food</a:t>
            </a:r>
            <a:endParaRPr lang="en-GB" dirty="0">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public </a:t>
            </a:r>
            <a:r>
              <a:rPr lang="en-GB" dirty="0" smtClean="0">
                <a:solidFill>
                  <a:srgbClr val="0000C8"/>
                </a:solidFill>
                <a:latin typeface="Lucida Console" pitchFamily="49" charset="0"/>
              </a:rPr>
              <a:t>abstract void </a:t>
            </a:r>
            <a:r>
              <a:rPr lang="en-GB" dirty="0" smtClean="0">
                <a:solidFill>
                  <a:srgbClr val="000000"/>
                </a:solidFill>
                <a:latin typeface="Lucida Console" pitchFamily="49" charset="0"/>
              </a:rPr>
              <a:t>sleep();</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public </a:t>
            </a:r>
            <a:r>
              <a:rPr lang="en-GB" dirty="0" smtClean="0">
                <a:solidFill>
                  <a:srgbClr val="0000C8"/>
                </a:solidFill>
                <a:latin typeface="Lucida Console" pitchFamily="49" charset="0"/>
              </a:rPr>
              <a:t>abstract void </a:t>
            </a:r>
            <a:r>
              <a:rPr lang="en-GB" dirty="0" smtClean="0">
                <a:solidFill>
                  <a:srgbClr val="000000"/>
                </a:solidFill>
                <a:latin typeface="Lucida Console" pitchFamily="49" charset="0"/>
              </a:rPr>
              <a:t>makeNoise();</a:t>
            </a:r>
            <a:endParaRPr lang="en-GB" dirty="0">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
        <p:nvSpPr>
          <p:cNvPr id="6" name="Rectangle 5"/>
          <p:cNvSpPr>
            <a:spLocks noChangeArrowheads="1"/>
          </p:cNvSpPr>
          <p:nvPr/>
        </p:nvSpPr>
        <p:spPr bwMode="auto">
          <a:xfrm>
            <a:off x="6640895" y="3988583"/>
            <a:ext cx="4981602" cy="2582758"/>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a:t>
            </a:r>
            <a:r>
              <a:rPr lang="en-GB" dirty="0" smtClean="0">
                <a:solidFill>
                  <a:srgbClr val="0000C8"/>
                </a:solidFill>
                <a:latin typeface="Lucida Console" pitchFamily="49" charset="0"/>
              </a:rPr>
              <a:t>class </a:t>
            </a:r>
            <a:r>
              <a:rPr lang="en-GB" dirty="0" smtClean="0">
                <a:solidFill>
                  <a:srgbClr val="000000"/>
                </a:solidFill>
                <a:latin typeface="Lucida Console" pitchFamily="49" charset="0"/>
              </a:rPr>
              <a:t>Cat </a:t>
            </a:r>
            <a:r>
              <a:rPr lang="en-GB" dirty="0" smtClean="0">
                <a:solidFill>
                  <a:srgbClr val="0000C8"/>
                </a:solidFill>
                <a:latin typeface="Lucida Console" pitchFamily="49" charset="0"/>
              </a:rPr>
              <a:t>extends </a:t>
            </a:r>
            <a:r>
              <a:rPr lang="en-GB" dirty="0" smtClean="0">
                <a:solidFill>
                  <a:srgbClr val="000000"/>
                </a:solidFill>
                <a:latin typeface="Lucida Console" pitchFamily="49" charset="0"/>
              </a:rPr>
              <a:t>Animal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  </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smtClean="0">
                <a:solidFill>
                  <a:srgbClr val="0000C8"/>
                </a:solidFill>
                <a:latin typeface="Lucida Console" pitchFamily="49" charset="0"/>
              </a:rPr>
              <a:t> public void </a:t>
            </a:r>
            <a:r>
              <a:rPr lang="en-GB" dirty="0" smtClean="0">
                <a:solidFill>
                  <a:srgbClr val="000000"/>
                </a:solidFill>
                <a:latin typeface="Lucida Console" pitchFamily="49" charset="0"/>
              </a:rPr>
              <a:t>sleep(){</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//sleep like a cat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public </a:t>
            </a:r>
            <a:r>
              <a:rPr lang="en-GB" dirty="0" smtClean="0">
                <a:solidFill>
                  <a:srgbClr val="0000C8"/>
                </a:solidFill>
                <a:latin typeface="Lucida Console" pitchFamily="49" charset="0"/>
              </a:rPr>
              <a:t>void </a:t>
            </a:r>
            <a:r>
              <a:rPr lang="en-GB" dirty="0" smtClean="0">
                <a:solidFill>
                  <a:srgbClr val="000000"/>
                </a:solidFill>
                <a:latin typeface="Lucida Console" pitchFamily="49" charset="0"/>
              </a:rPr>
              <a:t>makeNoise(){</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00"/>
                </a:solidFill>
                <a:latin typeface="Lucida Console" pitchFamily="49" charset="0"/>
              </a:rPr>
              <a:t>	meow();</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latin typeface="Lucida Console" pitchFamily="49" charset="0"/>
              </a:rPr>
              <a:t>	}</a:t>
            </a: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365842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285750" indent="-285750"/>
            <a:r>
              <a:rPr lang="en-GB" b="1" dirty="0"/>
              <a:t>Assignment</a:t>
            </a:r>
          </a:p>
          <a:p>
            <a:pPr marL="732150" lvl="1"/>
            <a:r>
              <a:rPr lang="en-GB" b="1" dirty="0"/>
              <a:t>=</a:t>
            </a:r>
            <a:r>
              <a:rPr lang="en-GB" dirty="0"/>
              <a:t/>
            </a:r>
            <a:br>
              <a:rPr lang="en-GB" dirty="0"/>
            </a:br>
            <a:endParaRPr lang="en-GB" dirty="0"/>
          </a:p>
          <a:p>
            <a:pPr marL="285750" indent="-285750"/>
            <a:r>
              <a:rPr lang="en-GB" b="1" dirty="0"/>
              <a:t>Arithmetic</a:t>
            </a:r>
          </a:p>
          <a:p>
            <a:pPr marL="732150" lvl="1"/>
            <a:r>
              <a:rPr lang="en-GB" dirty="0" smtClean="0"/>
              <a:t>+  Plus</a:t>
            </a:r>
            <a:endParaRPr lang="en-GB" dirty="0"/>
          </a:p>
          <a:p>
            <a:pPr marL="732150" lvl="1"/>
            <a:r>
              <a:rPr lang="en-GB" dirty="0" smtClean="0"/>
              <a:t>-</a:t>
            </a:r>
            <a:r>
              <a:rPr lang="en-GB" b="1" dirty="0" smtClean="0"/>
              <a:t> </a:t>
            </a:r>
            <a:r>
              <a:rPr lang="en-GB" dirty="0" smtClean="0"/>
              <a:t> Minus</a:t>
            </a:r>
          </a:p>
          <a:p>
            <a:pPr marL="732150" lvl="1"/>
            <a:r>
              <a:rPr lang="en-GB" b="1" dirty="0" smtClean="0"/>
              <a:t>/</a:t>
            </a:r>
            <a:r>
              <a:rPr lang="en-GB" dirty="0" smtClean="0"/>
              <a:t>  Divide</a:t>
            </a:r>
            <a:endParaRPr lang="en-GB" dirty="0"/>
          </a:p>
          <a:p>
            <a:pPr marL="732150" lvl="1"/>
            <a:r>
              <a:rPr lang="en-GB" b="1" dirty="0" smtClean="0"/>
              <a:t>*</a:t>
            </a:r>
            <a:r>
              <a:rPr lang="en-GB" dirty="0" smtClean="0"/>
              <a:t>  Multiply </a:t>
            </a:r>
            <a:endParaRPr lang="en-GB" dirty="0"/>
          </a:p>
          <a:p>
            <a:pPr marL="732150" lvl="1"/>
            <a:r>
              <a:rPr lang="en-GB" b="1" dirty="0" smtClean="0"/>
              <a:t>%</a:t>
            </a:r>
            <a:r>
              <a:rPr lang="en-GB" dirty="0" smtClean="0"/>
              <a:t>  Modulus</a:t>
            </a:r>
            <a:endParaRPr lang="en-GB" dirty="0"/>
          </a:p>
        </p:txBody>
      </p:sp>
      <p:sp>
        <p:nvSpPr>
          <p:cNvPr id="4" name="Content Placeholder 3"/>
          <p:cNvSpPr>
            <a:spLocks noGrp="1"/>
          </p:cNvSpPr>
          <p:nvPr>
            <p:ph sz="quarter" idx="16"/>
          </p:nvPr>
        </p:nvSpPr>
        <p:spPr/>
        <p:txBody>
          <a:bodyPr/>
          <a:lstStyle/>
          <a:p>
            <a:pPr marL="285750" indent="-285750"/>
            <a:r>
              <a:rPr lang="en-GB" b="1" dirty="0"/>
              <a:t>Unary</a:t>
            </a:r>
          </a:p>
          <a:p>
            <a:pPr marL="732150" lvl="1"/>
            <a:r>
              <a:rPr lang="en-GB" b="1" dirty="0" smtClean="0"/>
              <a:t>+</a:t>
            </a:r>
            <a:r>
              <a:rPr lang="en-GB" dirty="0" smtClean="0"/>
              <a:t>  Indicates a positive value (Numbers are positive without it, too)</a:t>
            </a:r>
            <a:endParaRPr lang="en-GB" dirty="0"/>
          </a:p>
          <a:p>
            <a:pPr marL="732150" lvl="1"/>
            <a:r>
              <a:rPr lang="en-GB" dirty="0" smtClean="0"/>
              <a:t>-  Indicates a negative value.</a:t>
            </a:r>
            <a:endParaRPr lang="en-GB" dirty="0"/>
          </a:p>
          <a:p>
            <a:pPr marL="732150" lvl="1"/>
            <a:r>
              <a:rPr lang="en-GB" b="1" dirty="0" smtClean="0"/>
              <a:t>++</a:t>
            </a:r>
            <a:r>
              <a:rPr lang="en-GB" dirty="0" smtClean="0"/>
              <a:t>  Increments by 1</a:t>
            </a:r>
            <a:endParaRPr lang="en-GB" dirty="0"/>
          </a:p>
          <a:p>
            <a:pPr marL="732150" lvl="1"/>
            <a:r>
              <a:rPr lang="en-GB" b="1" dirty="0" smtClean="0"/>
              <a:t>--</a:t>
            </a:r>
            <a:r>
              <a:rPr lang="en-GB" dirty="0" smtClean="0"/>
              <a:t> Decrements by 1</a:t>
            </a:r>
          </a:p>
          <a:p>
            <a:pPr marL="732150" lvl="1"/>
            <a:r>
              <a:rPr lang="en-GB" b="1" dirty="0" smtClean="0"/>
              <a:t>!	</a:t>
            </a:r>
            <a:r>
              <a:rPr lang="en-GB" dirty="0" smtClean="0"/>
              <a:t>The not operator - Inverts the value of a boolean</a:t>
            </a:r>
            <a:endParaRPr lang="en-GB" dirty="0"/>
          </a:p>
        </p:txBody>
      </p:sp>
      <p:sp>
        <p:nvSpPr>
          <p:cNvPr id="3" name="Title 2"/>
          <p:cNvSpPr>
            <a:spLocks noGrp="1"/>
          </p:cNvSpPr>
          <p:nvPr>
            <p:ph type="title"/>
          </p:nvPr>
        </p:nvSpPr>
        <p:spPr/>
        <p:txBody>
          <a:bodyPr>
            <a:normAutofit fontScale="90000"/>
          </a:bodyPr>
          <a:lstStyle/>
          <a:p>
            <a:r>
              <a:rPr lang="en-GB" dirty="0" smtClean="0"/>
              <a:t>Operators</a:t>
            </a:r>
            <a:endParaRPr lang="en-GB" dirty="0"/>
          </a:p>
        </p:txBody>
      </p:sp>
    </p:spTree>
    <p:extLst>
      <p:ext uri="{BB962C8B-B14F-4D97-AF65-F5344CB8AC3E}">
        <p14:creationId xmlns:p14="http://schemas.microsoft.com/office/powerpoint/2010/main" val="42777183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It is possible to write multiple methods in one class with the same name. This is called method overloading.</a:t>
            </a:r>
          </a:p>
          <a:p>
            <a:endParaRPr lang="en-GB" dirty="0"/>
          </a:p>
          <a:p>
            <a:r>
              <a:rPr lang="en-GB" dirty="0"/>
              <a:t>The way you do this is by specifying different parameters for the method</a:t>
            </a:r>
            <a:r>
              <a:rPr lang="en-GB" dirty="0" smtClean="0"/>
              <a:t>.</a:t>
            </a:r>
            <a:endParaRPr lang="en-GB" dirty="0"/>
          </a:p>
          <a:p>
            <a:r>
              <a:rPr lang="en-GB" dirty="0"/>
              <a:t>With constructors you can chain overloaded methods by calling ‘this()’ with the required parameters</a:t>
            </a:r>
            <a:r>
              <a:rPr lang="en-GB" dirty="0" smtClean="0"/>
              <a:t>.</a:t>
            </a:r>
          </a:p>
          <a:p>
            <a:r>
              <a:rPr lang="en-GB" dirty="0" smtClean="0"/>
              <a:t>If we write “multiply(…)” and pass it the parameters of one integer, the first method will be called, if we call it with two integers, the second one will be called.</a:t>
            </a:r>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Polymorphism - Overloading</a:t>
            </a:r>
            <a:endParaRPr lang="en-GB" dirty="0"/>
          </a:p>
        </p:txBody>
      </p:sp>
      <p:sp>
        <p:nvSpPr>
          <p:cNvPr id="6" name="Content Placeholder 4"/>
          <p:cNvSpPr txBox="1">
            <a:spLocks/>
          </p:cNvSpPr>
          <p:nvPr/>
        </p:nvSpPr>
        <p:spPr>
          <a:xfrm>
            <a:off x="6426202" y="2856862"/>
            <a:ext cx="5560752" cy="2080898"/>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public</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multiply(</a:t>
            </a:r>
            <a:r>
              <a:rPr kumimoji="0" lang="en-GB" sz="1600" b="0"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  return</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1" i="0" u="none" strike="noStrike" kern="1200" cap="none" spc="0" normalizeH="0" baseline="0" noProof="0" dirty="0" err="1" smtClean="0">
                <a:ln>
                  <a:noFill/>
                </a:ln>
                <a:solidFill>
                  <a:srgbClr val="7F0055"/>
                </a:solidFill>
                <a:effectLst/>
                <a:uLnTx/>
                <a:uFillTx/>
                <a:latin typeface="Consolas"/>
                <a:ea typeface="+mn-ea"/>
                <a:cs typeface="Consolas" panose="020B0609020204030204" pitchFamily="49" charset="0"/>
              </a:rPr>
              <a:t>this</a:t>
            </a:r>
            <a:r>
              <a:rPr kumimoji="0" lang="en-GB" sz="1600" b="0" i="0" u="none" strike="noStrike" kern="1200" cap="none" spc="0" normalizeH="0" baseline="0" noProof="0" dirty="0" err="1" smtClean="0">
                <a:ln>
                  <a:noFill/>
                </a:ln>
                <a:solidFill>
                  <a:srgbClr val="000000"/>
                </a:solidFill>
                <a:effectLst/>
                <a:uLnTx/>
                <a:uFillTx/>
                <a:latin typeface="Consolas"/>
                <a:ea typeface="+mn-ea"/>
                <a:cs typeface="Consolas" panose="020B0609020204030204" pitchFamily="49" charset="0"/>
              </a:rPr>
              <a:t>.multiply</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5);</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smtClean="0">
              <a:ln>
                <a:noFill/>
              </a:ln>
              <a:solidFill>
                <a:srgbClr val="F7F7F7">
                  <a:lumMod val="25000"/>
                </a:srgbClr>
              </a:solidFill>
              <a:effectLst/>
              <a:uLnTx/>
              <a:uFillTx/>
              <a:latin typeface="Consolas"/>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public</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multiply(</a:t>
            </a:r>
            <a:r>
              <a:rPr kumimoji="0" lang="en-GB" sz="1600" b="0"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multiplier</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  return</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multiplier</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endParaRPr kumimoji="0" lang="en-GB" sz="1600" b="0" i="0" u="none" strike="noStrike" kern="1200" cap="none" spc="0" normalizeH="0" baseline="0" noProof="0" dirty="0" smtClean="0">
              <a:ln>
                <a:noFill/>
              </a:ln>
              <a:solidFill>
                <a:srgbClr val="F7F7F7">
                  <a:lumMod val="25000"/>
                </a:srgbClr>
              </a:solidFill>
              <a:effectLst/>
              <a:uLnTx/>
              <a:uFillTx/>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a:ln>
                <a:noFill/>
              </a:ln>
              <a:solidFill>
                <a:srgbClr val="F7F7F7">
                  <a:lumMod val="25000"/>
                </a:srgbClr>
              </a:solidFill>
              <a:effectLst/>
              <a:uLnTx/>
              <a:uFillTx/>
              <a:ea typeface="+mn-ea"/>
              <a:cs typeface="Consolas" panose="020B0609020204030204" pitchFamily="49" charset="0"/>
            </a:endParaRPr>
          </a:p>
        </p:txBody>
      </p:sp>
    </p:spTree>
    <p:extLst>
      <p:ext uri="{BB962C8B-B14F-4D97-AF65-F5344CB8AC3E}">
        <p14:creationId xmlns:p14="http://schemas.microsoft.com/office/powerpoint/2010/main" val="321732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Similar to our animal example, every human will have a method to eat.</a:t>
            </a:r>
          </a:p>
          <a:p>
            <a:endParaRPr lang="en-GB" dirty="0" smtClean="0"/>
          </a:p>
          <a:p>
            <a:r>
              <a:rPr lang="en-GB" dirty="0" smtClean="0"/>
              <a:t>Boy extends from Human, bringing over the </a:t>
            </a:r>
            <a:r>
              <a:rPr lang="en-GB" b="1" dirty="0" smtClean="0"/>
              <a:t>eat</a:t>
            </a:r>
            <a:r>
              <a:rPr lang="en-GB" dirty="0" smtClean="0"/>
              <a:t> method from Human</a:t>
            </a:r>
          </a:p>
          <a:p>
            <a:endParaRPr lang="en-GB" dirty="0" smtClean="0"/>
          </a:p>
          <a:p>
            <a:r>
              <a:rPr lang="en-GB" dirty="0" smtClean="0"/>
              <a:t>However we don’t want Boy to use the Human </a:t>
            </a:r>
            <a:r>
              <a:rPr lang="en-GB" b="1" dirty="0" smtClean="0"/>
              <a:t>eat</a:t>
            </a:r>
            <a:r>
              <a:rPr lang="en-GB" dirty="0" smtClean="0"/>
              <a:t> method, we want it to do it in its own way.</a:t>
            </a:r>
          </a:p>
          <a:p>
            <a:endParaRPr lang="en-GB" dirty="0" smtClean="0"/>
          </a:p>
          <a:p>
            <a:r>
              <a:rPr lang="en-GB" dirty="0" smtClean="0"/>
              <a:t>So we create another </a:t>
            </a:r>
            <a:r>
              <a:rPr lang="en-GB" b="1" dirty="0" smtClean="0"/>
              <a:t>eat</a:t>
            </a:r>
            <a:r>
              <a:rPr lang="en-GB" dirty="0" smtClean="0"/>
              <a:t> method in Boy, this </a:t>
            </a:r>
            <a:r>
              <a:rPr lang="en-GB" b="1" dirty="0" smtClean="0"/>
              <a:t>overrides</a:t>
            </a:r>
            <a:r>
              <a:rPr lang="en-GB" dirty="0" smtClean="0"/>
              <a:t> the </a:t>
            </a:r>
            <a:r>
              <a:rPr lang="en-GB" b="1" dirty="0" smtClean="0"/>
              <a:t>eat</a:t>
            </a:r>
            <a:r>
              <a:rPr lang="en-GB" dirty="0" smtClean="0"/>
              <a:t> method in Human.</a:t>
            </a:r>
            <a:endParaRPr lang="en-GB" dirty="0"/>
          </a:p>
          <a:p>
            <a:endParaRPr lang="en-GB" dirty="0" smtClean="0"/>
          </a:p>
        </p:txBody>
      </p:sp>
      <p:sp>
        <p:nvSpPr>
          <p:cNvPr id="3" name="Title 2"/>
          <p:cNvSpPr>
            <a:spLocks noGrp="1"/>
          </p:cNvSpPr>
          <p:nvPr>
            <p:ph type="title"/>
          </p:nvPr>
        </p:nvSpPr>
        <p:spPr/>
        <p:txBody>
          <a:bodyPr>
            <a:normAutofit fontScale="90000"/>
          </a:bodyPr>
          <a:lstStyle/>
          <a:p>
            <a:r>
              <a:rPr lang="en-GB" dirty="0" smtClean="0"/>
              <a:t>Polymorphism - Overriding</a:t>
            </a:r>
            <a:endParaRPr lang="en-GB" dirty="0"/>
          </a:p>
        </p:txBody>
      </p:sp>
      <p:sp>
        <p:nvSpPr>
          <p:cNvPr id="4" name="Rectangle 3"/>
          <p:cNvSpPr/>
          <p:nvPr/>
        </p:nvSpPr>
        <p:spPr>
          <a:xfrm>
            <a:off x="6347012" y="1929600"/>
            <a:ext cx="5522259" cy="4247317"/>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Human </a:t>
            </a:r>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eat() {</a:t>
            </a:r>
          </a:p>
          <a:p>
            <a:r>
              <a:rPr lang="en-GB" b="1" dirty="0">
                <a:solidFill>
                  <a:srgbClr val="000000"/>
                </a:solidFill>
                <a:latin typeface="Courier New" panose="02070309020205020404" pitchFamily="49" charset="0"/>
              </a:rPr>
              <a:t>System.</a:t>
            </a:r>
            <a:r>
              <a:rPr lang="en-GB" b="1" i="1" dirty="0">
                <a:solidFill>
                  <a:srgbClr val="0000C0"/>
                </a:solidFill>
                <a:latin typeface="Courier New" panose="02070309020205020404" pitchFamily="49" charset="0"/>
              </a:rPr>
              <a:t>out</a:t>
            </a:r>
            <a:r>
              <a:rPr lang="en-GB" b="1" i="1" dirty="0">
                <a:solidFill>
                  <a:srgbClr val="000000"/>
                </a:solidFill>
                <a:latin typeface="Courier New" panose="02070309020205020404" pitchFamily="49" charset="0"/>
              </a:rPr>
              <a:t>.println(</a:t>
            </a:r>
            <a:r>
              <a:rPr lang="en-GB" b="1" i="1" dirty="0">
                <a:solidFill>
                  <a:srgbClr val="2A00FF"/>
                </a:solidFill>
                <a:latin typeface="Courier New" panose="02070309020205020404" pitchFamily="49" charset="0"/>
              </a:rPr>
              <a:t>"Human is eating"</a:t>
            </a:r>
            <a:r>
              <a:rPr lang="en-GB" b="1" i="1" dirty="0">
                <a:solidFill>
                  <a:srgbClr val="000000"/>
                </a:solidFill>
                <a:latin typeface="Courier New" panose="02070309020205020404" pitchFamily="49" charset="0"/>
              </a:rPr>
              <a:t>);</a:t>
            </a:r>
          </a:p>
          <a:p>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000000"/>
                </a:solidFill>
                <a:latin typeface="Courier New" panose="02070309020205020404" pitchFamily="49" charset="0"/>
              </a:rPr>
              <a:t>}</a:t>
            </a:r>
          </a:p>
          <a:p>
            <a:endParaRPr lang="en-GB" b="1" dirty="0">
              <a:latin typeface="Courier New" panose="02070309020205020404" pitchFamily="49" charset="0"/>
            </a:endParaRPr>
          </a:p>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Boy </a:t>
            </a:r>
            <a:r>
              <a:rPr lang="en-GB" b="1" dirty="0">
                <a:solidFill>
                  <a:srgbClr val="7F0055"/>
                </a:solidFill>
                <a:latin typeface="Courier New" panose="02070309020205020404" pitchFamily="49" charset="0"/>
              </a:rPr>
              <a:t>extends</a:t>
            </a:r>
            <a:r>
              <a:rPr lang="en-GB" b="1" dirty="0">
                <a:solidFill>
                  <a:srgbClr val="000000"/>
                </a:solidFill>
                <a:latin typeface="Courier New" panose="02070309020205020404" pitchFamily="49" charset="0"/>
              </a:rPr>
              <a:t> Human </a:t>
            </a:r>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eat() {</a:t>
            </a:r>
          </a:p>
          <a:p>
            <a:r>
              <a:rPr lang="en-GB" b="1" dirty="0" smtClean="0">
                <a:solidFill>
                  <a:srgbClr val="000000"/>
                </a:solidFill>
                <a:latin typeface="Courier New" panose="02070309020205020404" pitchFamily="49" charset="0"/>
              </a:rPr>
              <a:t>System.</a:t>
            </a:r>
            <a:r>
              <a:rPr lang="en-GB" b="1" i="1" dirty="0" smtClean="0">
                <a:solidFill>
                  <a:srgbClr val="0000C0"/>
                </a:solidFill>
                <a:latin typeface="Courier New" panose="02070309020205020404" pitchFamily="49" charset="0"/>
              </a:rPr>
              <a:t>out</a:t>
            </a:r>
            <a:r>
              <a:rPr lang="en-GB" b="1" i="1" dirty="0" smtClean="0">
                <a:solidFill>
                  <a:srgbClr val="000000"/>
                </a:solidFill>
                <a:latin typeface="Courier New" panose="02070309020205020404" pitchFamily="49" charset="0"/>
              </a:rPr>
              <a:t>.println</a:t>
            </a:r>
            <a:r>
              <a:rPr lang="en-GB" b="1" i="1" dirty="0">
                <a:solidFill>
                  <a:srgbClr val="000000"/>
                </a:solidFill>
                <a:latin typeface="Courier New" panose="02070309020205020404" pitchFamily="49" charset="0"/>
              </a:rPr>
              <a:t>(</a:t>
            </a:r>
            <a:r>
              <a:rPr lang="en-GB" b="1" i="1" dirty="0">
                <a:solidFill>
                  <a:srgbClr val="2A00FF"/>
                </a:solidFill>
                <a:latin typeface="Courier New" panose="02070309020205020404" pitchFamily="49" charset="0"/>
              </a:rPr>
              <a:t>"Boy is eating"</a:t>
            </a:r>
            <a:r>
              <a:rPr lang="en-GB" b="1" i="1" dirty="0">
                <a:solidFill>
                  <a:srgbClr val="000000"/>
                </a:solidFill>
                <a:latin typeface="Courier New" panose="02070309020205020404" pitchFamily="49" charset="0"/>
              </a:rPr>
              <a:t>);</a:t>
            </a:r>
          </a:p>
          <a:p>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000000"/>
                </a:solidFill>
                <a:latin typeface="Courier New" panose="02070309020205020404" pitchFamily="49" charset="0"/>
              </a:rPr>
              <a:t>}</a:t>
            </a:r>
            <a:endParaRPr lang="en-GB" b="1" dirty="0"/>
          </a:p>
        </p:txBody>
      </p:sp>
    </p:spTree>
    <p:extLst>
      <p:ext uri="{BB962C8B-B14F-4D97-AF65-F5344CB8AC3E}">
        <p14:creationId xmlns:p14="http://schemas.microsoft.com/office/powerpoint/2010/main" val="36351552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Final can be applied to variables, methods and classes.</a:t>
            </a:r>
          </a:p>
          <a:p>
            <a:endParaRPr lang="en-GB" dirty="0" smtClean="0"/>
          </a:p>
          <a:p>
            <a:pPr marL="457200" indent="-457200">
              <a:buFont typeface="+mj-lt"/>
              <a:buAutoNum type="arabicPeriod"/>
            </a:pPr>
            <a:r>
              <a:rPr lang="en-GB" dirty="0" smtClean="0"/>
              <a:t>When applied to a variable, you can no longer change the value of the variable.</a:t>
            </a:r>
          </a:p>
          <a:p>
            <a:pPr marL="457200" indent="-457200">
              <a:buFont typeface="+mj-lt"/>
              <a:buAutoNum type="arabicPeriod"/>
            </a:pPr>
            <a:endParaRPr lang="en-GB" dirty="0" smtClean="0"/>
          </a:p>
          <a:p>
            <a:pPr marL="457200" indent="-457200">
              <a:buFont typeface="+mj-lt"/>
              <a:buAutoNum type="arabicPeriod"/>
            </a:pPr>
            <a:r>
              <a:rPr lang="en-GB" dirty="0" smtClean="0"/>
              <a:t>When applied to a method, you cannot override it.</a:t>
            </a:r>
          </a:p>
          <a:p>
            <a:pPr marL="457200" indent="-457200">
              <a:buFont typeface="+mj-lt"/>
              <a:buAutoNum type="arabicPeriod"/>
            </a:pPr>
            <a:endParaRPr lang="en-GB" dirty="0" smtClean="0"/>
          </a:p>
          <a:p>
            <a:pPr marL="457200" indent="-457200">
              <a:buFont typeface="+mj-lt"/>
              <a:buAutoNum type="arabicPeriod"/>
            </a:pPr>
            <a:r>
              <a:rPr lang="en-GB" dirty="0" smtClean="0"/>
              <a:t>When applied to a class, you cannot extend it.</a:t>
            </a:r>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highlight>
                  <a:srgbClr val="E8F2FE"/>
                </a:highlight>
                <a:latin typeface="Courier New" panose="02070309020205020404" pitchFamily="49" charset="0"/>
              </a:rPr>
              <a:t>final</a:t>
            </a:r>
            <a:r>
              <a:rPr lang="en-GB" sz="2000" b="1" dirty="0">
                <a:solidFill>
                  <a:srgbClr val="000000"/>
                </a:solidFill>
                <a:highlight>
                  <a:srgbClr val="E8F2FE"/>
                </a:highlight>
                <a:latin typeface="Courier New" panose="02070309020205020404" pitchFamily="49" charset="0"/>
              </a:rPr>
              <a:t> </a:t>
            </a:r>
            <a:r>
              <a:rPr lang="en-GB" sz="2000" b="1" dirty="0">
                <a:solidFill>
                  <a:srgbClr val="7F0055"/>
                </a:solidFill>
                <a:highlight>
                  <a:srgbClr val="E8F2FE"/>
                </a:highlight>
                <a:latin typeface="Courier New" panose="02070309020205020404" pitchFamily="49" charset="0"/>
              </a:rPr>
              <a:t>int</a:t>
            </a:r>
            <a:r>
              <a:rPr lang="en-GB" sz="2000" b="1" dirty="0">
                <a:solidFill>
                  <a:srgbClr val="000000"/>
                </a:solidFill>
                <a:highlight>
                  <a:srgbClr val="E8F2FE"/>
                </a:highlight>
                <a:latin typeface="Courier New" panose="02070309020205020404" pitchFamily="49" charset="0"/>
              </a:rPr>
              <a:t> </a:t>
            </a:r>
            <a:r>
              <a:rPr lang="en-GB" sz="2000" b="1" dirty="0">
                <a:solidFill>
                  <a:srgbClr val="6A3E3E"/>
                </a:solidFill>
                <a:highlight>
                  <a:srgbClr val="E8F2FE"/>
                </a:highlight>
                <a:latin typeface="Courier New" panose="02070309020205020404" pitchFamily="49" charset="0"/>
              </a:rPr>
              <a:t>num</a:t>
            </a:r>
            <a:r>
              <a:rPr lang="en-GB" sz="2000" b="1" dirty="0">
                <a:solidFill>
                  <a:srgbClr val="000000"/>
                </a:solidFill>
                <a:highlight>
                  <a:srgbClr val="E8F2FE"/>
                </a:highlight>
                <a:latin typeface="Courier New" panose="02070309020205020404" pitchFamily="49" charset="0"/>
              </a:rPr>
              <a:t> = 3</a:t>
            </a:r>
            <a:r>
              <a:rPr lang="en-GB" sz="2000" b="1" dirty="0" smtClean="0">
                <a:solidFill>
                  <a:srgbClr val="000000"/>
                </a:solidFill>
                <a:highlight>
                  <a:srgbClr val="E8F2FE"/>
                </a:highlight>
                <a:latin typeface="Courier New" panose="02070309020205020404" pitchFamily="49" charset="0"/>
              </a:rPr>
              <a:t>;</a:t>
            </a:r>
          </a:p>
          <a:p>
            <a:pPr marL="0" indent="0">
              <a:buNone/>
            </a:pPr>
            <a:endParaRPr lang="en-GB" sz="2000" b="1" dirty="0">
              <a:solidFill>
                <a:srgbClr val="000000"/>
              </a:solidFill>
              <a:highlight>
                <a:srgbClr val="E8F2FE"/>
              </a:highlight>
              <a:latin typeface="Courier New" panose="02070309020205020404" pitchFamily="49" charset="0"/>
            </a:endParaRPr>
          </a:p>
          <a:p>
            <a:pPr marL="0" indent="0">
              <a:buNone/>
            </a:pPr>
            <a:endParaRPr lang="en-GB" sz="2000" b="1" dirty="0" smtClean="0">
              <a:solidFill>
                <a:srgbClr val="000000"/>
              </a:solidFill>
              <a:highlight>
                <a:srgbClr val="E8F2FE"/>
              </a:highlight>
              <a:latin typeface="Courier New" panose="02070309020205020404" pitchFamily="49" charset="0"/>
            </a:endParaRPr>
          </a:p>
          <a:p>
            <a:pPr marL="0" indent="0">
              <a:buNone/>
            </a:pPr>
            <a:r>
              <a:rPr lang="en-GB" sz="2000" b="1" dirty="0">
                <a:solidFill>
                  <a:srgbClr val="7F0055"/>
                </a:solidFill>
                <a:latin typeface="Courier New" panose="02070309020205020404" pitchFamily="49" charset="0"/>
              </a:rPr>
              <a:t>final</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private</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void</a:t>
            </a:r>
            <a:r>
              <a:rPr lang="en-GB" sz="2000" b="1" dirty="0">
                <a:solidFill>
                  <a:srgbClr val="000000"/>
                </a:solidFill>
                <a:latin typeface="Courier New" panose="02070309020205020404" pitchFamily="49" charset="0"/>
              </a:rPr>
              <a:t> </a:t>
            </a:r>
            <a:r>
              <a:rPr lang="en-GB" sz="2000" b="1" dirty="0" err="1">
                <a:solidFill>
                  <a:srgbClr val="000000"/>
                </a:solidFill>
                <a:latin typeface="Courier New" panose="02070309020205020404" pitchFamily="49" charset="0"/>
              </a:rPr>
              <a:t>exampleMethod</a:t>
            </a:r>
            <a:r>
              <a:rPr lang="en-GB" sz="2000" b="1" dirty="0">
                <a:solidFill>
                  <a:srgbClr val="000000"/>
                </a:solidFill>
                <a:latin typeface="Courier New" panose="02070309020205020404" pitchFamily="49" charset="0"/>
              </a:rPr>
              <a:t>() {</a:t>
            </a:r>
          </a:p>
          <a:p>
            <a:pPr marL="0" indent="0">
              <a:buNone/>
            </a:pPr>
            <a:r>
              <a:rPr lang="en-GB" sz="2000" b="1" dirty="0" smtClean="0">
                <a:solidFill>
                  <a:srgbClr val="000000"/>
                </a:solidFill>
                <a:latin typeface="Courier New" panose="02070309020205020404" pitchFamily="49" charset="0"/>
              </a:rPr>
              <a:t>}</a:t>
            </a:r>
          </a:p>
          <a:p>
            <a:pPr marL="0" indent="0">
              <a:buNone/>
            </a:pPr>
            <a:endParaRPr lang="en-GB" sz="2000" b="1" dirty="0" smtClean="0">
              <a:solidFill>
                <a:srgbClr val="000000"/>
              </a:solidFill>
              <a:latin typeface="Courier New" panose="02070309020205020404" pitchFamily="49" charset="0"/>
            </a:endParaRPr>
          </a:p>
          <a:p>
            <a:pPr marL="0" indent="0">
              <a:buNone/>
            </a:pPr>
            <a:endParaRPr lang="en-GB" sz="2000" b="1" dirty="0"/>
          </a:p>
          <a:p>
            <a:pPr marL="0" indent="0">
              <a:buNone/>
            </a:pPr>
            <a:r>
              <a:rPr lang="en-GB" sz="2000" b="1" dirty="0">
                <a:solidFill>
                  <a:srgbClr val="7F0055"/>
                </a:solidFill>
                <a:latin typeface="Courier New" panose="02070309020205020404" pitchFamily="49" charset="0"/>
              </a:rPr>
              <a:t>final</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class</a:t>
            </a:r>
            <a:r>
              <a:rPr lang="en-GB" sz="2000" b="1" dirty="0">
                <a:solidFill>
                  <a:srgbClr val="000000"/>
                </a:solidFill>
                <a:latin typeface="Courier New" panose="02070309020205020404" pitchFamily="49" charset="0"/>
              </a:rPr>
              <a:t> </a:t>
            </a:r>
            <a:r>
              <a:rPr lang="en-GB" sz="2000" b="1" dirty="0" err="1" smtClean="0">
                <a:solidFill>
                  <a:srgbClr val="000000"/>
                </a:solidFill>
                <a:latin typeface="Courier New" panose="02070309020205020404" pitchFamily="49" charset="0"/>
              </a:rPr>
              <a:t>ExampleClass</a:t>
            </a:r>
            <a:endParaRPr lang="en-GB" sz="2000" b="1" dirty="0" smtClean="0">
              <a:solidFill>
                <a:srgbClr val="000000"/>
              </a:solidFill>
              <a:latin typeface="Courier New" panose="02070309020205020404" pitchFamily="49" charset="0"/>
            </a:endParaRPr>
          </a:p>
          <a:p>
            <a:pPr marL="0" indent="0">
              <a:buNone/>
            </a:pPr>
            <a:r>
              <a:rPr lang="en-GB" sz="2000" b="1" dirty="0" smtClean="0">
                <a:solidFill>
                  <a:srgbClr val="000000"/>
                </a:solidFill>
                <a:latin typeface="Courier New" panose="02070309020205020404" pitchFamily="49" charset="0"/>
              </a:rPr>
              <a:t>{</a:t>
            </a:r>
            <a:endParaRPr lang="en-GB" sz="2000" b="1" dirty="0">
              <a:solidFill>
                <a:srgbClr val="000000"/>
              </a:solidFill>
              <a:latin typeface="Courier New" panose="02070309020205020404" pitchFamily="49" charset="0"/>
            </a:endParaRPr>
          </a:p>
          <a:p>
            <a:pPr marL="0" indent="0">
              <a:buNone/>
            </a:pPr>
            <a:r>
              <a:rPr lang="en-GB" sz="2000" b="1" dirty="0">
                <a:solidFill>
                  <a:srgbClr val="000000"/>
                </a:solidFill>
                <a:latin typeface="Courier New" panose="02070309020205020404" pitchFamily="49" charset="0"/>
              </a:rPr>
              <a:t>}</a:t>
            </a:r>
            <a:endParaRPr lang="en-GB" sz="2000" b="1" dirty="0">
              <a:solidFill>
                <a:srgbClr val="000000"/>
              </a:solidFill>
              <a:highlight>
                <a:srgbClr val="E8F2FE"/>
              </a:highlight>
              <a:latin typeface="Courier New" panose="02070309020205020404" pitchFamily="49" charset="0"/>
            </a:endParaRPr>
          </a:p>
        </p:txBody>
      </p:sp>
      <p:sp>
        <p:nvSpPr>
          <p:cNvPr id="4" name="Title 3"/>
          <p:cNvSpPr>
            <a:spLocks noGrp="1"/>
          </p:cNvSpPr>
          <p:nvPr>
            <p:ph type="title"/>
          </p:nvPr>
        </p:nvSpPr>
        <p:spPr/>
        <p:txBody>
          <a:bodyPr>
            <a:normAutofit fontScale="90000"/>
          </a:bodyPr>
          <a:lstStyle/>
          <a:p>
            <a:r>
              <a:rPr lang="en-GB" dirty="0" smtClean="0"/>
              <a:t>The ‘final’ keyword</a:t>
            </a:r>
            <a:endParaRPr lang="en-GB" dirty="0"/>
          </a:p>
        </p:txBody>
      </p:sp>
    </p:spTree>
    <p:extLst>
      <p:ext uri="{BB962C8B-B14F-4D97-AF65-F5344CB8AC3E}">
        <p14:creationId xmlns:p14="http://schemas.microsoft.com/office/powerpoint/2010/main" val="7880775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Once we’ve modelled our objects behaviours and states, how do we use them?</a:t>
            </a:r>
          </a:p>
          <a:p>
            <a:r>
              <a:rPr lang="en-GB" dirty="0" smtClean="0"/>
              <a:t>Creating an object is similar to creating variables.</a:t>
            </a:r>
          </a:p>
          <a:p>
            <a:r>
              <a:rPr lang="en-GB" b="1" dirty="0" smtClean="0"/>
              <a:t>Type name assignment value</a:t>
            </a:r>
            <a:endParaRPr lang="en-GB" dirty="0" smtClean="0"/>
          </a:p>
          <a:p>
            <a:r>
              <a:rPr lang="en-GB" dirty="0" smtClean="0"/>
              <a:t>However value in this case is to create an instantiation of the object, to do this we use the </a:t>
            </a:r>
            <a:r>
              <a:rPr lang="en-GB" b="1" dirty="0" smtClean="0"/>
              <a:t>new</a:t>
            </a:r>
            <a:r>
              <a:rPr lang="en-GB" dirty="0" smtClean="0"/>
              <a:t> keyword, this calls the constructor in that class.</a:t>
            </a:r>
          </a:p>
          <a:p>
            <a:endParaRPr lang="en-GB" dirty="0"/>
          </a:p>
        </p:txBody>
      </p:sp>
      <p:sp>
        <p:nvSpPr>
          <p:cNvPr id="3" name="Title 2"/>
          <p:cNvSpPr>
            <a:spLocks noGrp="1"/>
          </p:cNvSpPr>
          <p:nvPr>
            <p:ph type="title"/>
          </p:nvPr>
        </p:nvSpPr>
        <p:spPr/>
        <p:txBody>
          <a:bodyPr>
            <a:normAutofit fontScale="90000"/>
          </a:bodyPr>
          <a:lstStyle/>
          <a:p>
            <a:r>
              <a:rPr lang="en-GB" dirty="0" smtClean="0"/>
              <a:t>Using Objects</a:t>
            </a:r>
            <a:endParaRPr lang="en-GB" dirty="0"/>
          </a:p>
        </p:txBody>
      </p:sp>
      <p:sp>
        <p:nvSpPr>
          <p:cNvPr id="6" name="Rectangle 5"/>
          <p:cNvSpPr>
            <a:spLocks noChangeArrowheads="1"/>
          </p:cNvSpPr>
          <p:nvPr/>
        </p:nvSpPr>
        <p:spPr bwMode="auto">
          <a:xfrm>
            <a:off x="6300331" y="1929600"/>
            <a:ext cx="4227120" cy="1751762"/>
          </a:xfrm>
          <a:prstGeom prst="rect">
            <a:avLst/>
          </a:prstGeom>
          <a:solidFill>
            <a:schemeClr val="bg1">
              <a:lumMod val="95000"/>
            </a:schemeClr>
          </a:solidFill>
          <a:ln w="12700">
            <a:noFill/>
            <a:miter lim="800000"/>
            <a:headEnd/>
            <a:tailEnd/>
          </a:ln>
          <a:effectLst>
            <a:outerShdw dist="53882" dir="2700000" algn="ctr" rotWithShape="0">
              <a:schemeClr val="bg2"/>
            </a:outerShdw>
          </a:effectLst>
        </p:spPr>
        <p:txBody>
          <a:bodyPr wrap="none" lIns="90488" tIns="44450" rIns="90488" bIns="44450">
            <a:spAutoFit/>
          </a:bodyPr>
          <a:lstStyle/>
          <a:p>
            <a:pPr defTabSz="739775" eaLnBrk="0" hangingPunct="0">
              <a:tabLst>
                <a:tab pos="342900" algn="l"/>
              </a:tabLst>
              <a:defRPr/>
            </a:pPr>
            <a:r>
              <a:rPr lang="en-GB" dirty="0">
                <a:solidFill>
                  <a:srgbClr val="0000FF"/>
                </a:solidFill>
                <a:latin typeface="Lucida Console" pitchFamily="49" charset="0"/>
              </a:rPr>
              <a:t>public</a:t>
            </a:r>
            <a:r>
              <a:rPr lang="en-GB" dirty="0">
                <a:solidFill>
                  <a:srgbClr val="FF00FF"/>
                </a:solidFill>
                <a:latin typeface="Lucida Console" pitchFamily="49" charset="0"/>
              </a:rPr>
              <a:t> </a:t>
            </a:r>
            <a:r>
              <a:rPr lang="en-GB" dirty="0">
                <a:solidFill>
                  <a:srgbClr val="0000FF"/>
                </a:solidFill>
                <a:latin typeface="Lucida Console" pitchFamily="49" charset="0"/>
              </a:rPr>
              <a:t>class</a:t>
            </a:r>
            <a:r>
              <a:rPr lang="en-GB" dirty="0">
                <a:solidFill>
                  <a:srgbClr val="FF00FF"/>
                </a:solidFill>
                <a:latin typeface="Lucida Console" pitchFamily="49" charset="0"/>
              </a:rPr>
              <a:t> </a:t>
            </a:r>
            <a:r>
              <a:rPr lang="en-GB" dirty="0">
                <a:solidFill>
                  <a:srgbClr val="000000"/>
                </a:solidFill>
                <a:latin typeface="Lucida Console" pitchFamily="49" charset="0"/>
              </a:rPr>
              <a:t>Car {</a:t>
            </a:r>
            <a:endParaRPr lang="en-GB" dirty="0">
              <a:solidFill>
                <a:srgbClr val="008000"/>
              </a:solidFill>
              <a:latin typeface="Lucida Console" pitchFamily="49" charset="0"/>
            </a:endParaRPr>
          </a:p>
          <a:p>
            <a:pPr defTabSz="739775" eaLnBrk="0" hangingPunct="0">
              <a:tabLst>
                <a:tab pos="342900" algn="l"/>
              </a:tabLst>
              <a:defRPr/>
            </a:pPr>
            <a:r>
              <a:rPr lang="en-GB" dirty="0">
                <a:solidFill>
                  <a:srgbClr val="FF00FF"/>
                </a:solidFill>
                <a:latin typeface="Lucida Console" pitchFamily="49" charset="0"/>
              </a:rPr>
              <a:t>  </a:t>
            </a:r>
            <a:r>
              <a:rPr lang="en-GB" dirty="0">
                <a:solidFill>
                  <a:srgbClr val="0000FF"/>
                </a:solidFill>
                <a:latin typeface="Lucida Console" pitchFamily="49" charset="0"/>
              </a:rPr>
              <a:t>private</a:t>
            </a:r>
            <a:r>
              <a:rPr lang="en-GB" dirty="0">
                <a:solidFill>
                  <a:srgbClr val="FF00FF"/>
                </a:solidFill>
                <a:latin typeface="Lucida Console" pitchFamily="49" charset="0"/>
              </a:rPr>
              <a:t> </a:t>
            </a:r>
            <a:r>
              <a:rPr lang="en-GB" dirty="0">
                <a:latin typeface="Lucida Console" pitchFamily="49" charset="0"/>
              </a:rPr>
              <a:t>String</a:t>
            </a:r>
            <a:r>
              <a:rPr lang="en-GB" dirty="0">
                <a:solidFill>
                  <a:srgbClr val="FF00FF"/>
                </a:solidFill>
                <a:latin typeface="Lucida Console" pitchFamily="49" charset="0"/>
              </a:rPr>
              <a:t> </a:t>
            </a:r>
            <a:r>
              <a:rPr lang="en-GB" dirty="0">
                <a:solidFill>
                  <a:srgbClr val="000000"/>
                </a:solidFill>
                <a:latin typeface="Lucida Console" pitchFamily="49" charset="0"/>
              </a:rPr>
              <a:t>make;</a:t>
            </a:r>
            <a:endParaRPr lang="en-GB" dirty="0">
              <a:solidFill>
                <a:srgbClr val="008000"/>
              </a:solidFill>
              <a:latin typeface="Lucida Console" pitchFamily="49" charset="0"/>
            </a:endParaRPr>
          </a:p>
          <a:p>
            <a:pPr defTabSz="739775" eaLnBrk="0" hangingPunct="0">
              <a:tabLst>
                <a:tab pos="342900" algn="l"/>
              </a:tabLst>
              <a:defRPr/>
            </a:pPr>
            <a:r>
              <a:rPr lang="en-GB" dirty="0">
                <a:solidFill>
                  <a:srgbClr val="FF00FF"/>
                </a:solidFill>
                <a:latin typeface="Lucida Console" pitchFamily="49" charset="0"/>
              </a:rPr>
              <a:t>  </a:t>
            </a:r>
            <a:r>
              <a:rPr lang="en-GB" dirty="0">
                <a:solidFill>
                  <a:srgbClr val="0000FF"/>
                </a:solidFill>
                <a:latin typeface="Lucida Console" pitchFamily="49" charset="0"/>
              </a:rPr>
              <a:t>private</a:t>
            </a:r>
            <a:r>
              <a:rPr lang="en-GB" dirty="0">
                <a:solidFill>
                  <a:srgbClr val="FF00FF"/>
                </a:solidFill>
                <a:latin typeface="Lucida Console" pitchFamily="49" charset="0"/>
              </a:rPr>
              <a:t> </a:t>
            </a:r>
            <a:r>
              <a:rPr lang="en-GB" dirty="0" err="1">
                <a:solidFill>
                  <a:srgbClr val="0000FF"/>
                </a:solidFill>
                <a:latin typeface="Lucida Console" pitchFamily="49" charset="0"/>
              </a:rPr>
              <a:t>int</a:t>
            </a:r>
            <a:r>
              <a:rPr lang="en-GB" dirty="0">
                <a:solidFill>
                  <a:srgbClr val="FF00FF"/>
                </a:solidFill>
                <a:latin typeface="Lucida Console" pitchFamily="49" charset="0"/>
              </a:rPr>
              <a:t> </a:t>
            </a:r>
            <a:r>
              <a:rPr lang="en-GB" dirty="0">
                <a:solidFill>
                  <a:srgbClr val="000000"/>
                </a:solidFill>
                <a:latin typeface="Lucida Console" pitchFamily="49" charset="0"/>
              </a:rPr>
              <a:t>speed;</a:t>
            </a:r>
            <a:endParaRPr lang="en-GB" dirty="0">
              <a:solidFill>
                <a:srgbClr val="008000"/>
              </a:solidFill>
              <a:latin typeface="Lucida Console" pitchFamily="49" charset="0"/>
            </a:endParaRPr>
          </a:p>
          <a:p>
            <a:pPr defTabSz="739775" eaLnBrk="0" hangingPunct="0">
              <a:tabLst>
                <a:tab pos="342900" algn="l"/>
              </a:tabLst>
              <a:defRPr/>
            </a:pPr>
            <a:r>
              <a:rPr lang="en-GB" dirty="0">
                <a:solidFill>
                  <a:srgbClr val="FF00FF"/>
                </a:solidFill>
                <a:latin typeface="Lucida Console" pitchFamily="49" charset="0"/>
              </a:rPr>
              <a:t>  </a:t>
            </a:r>
            <a:r>
              <a:rPr lang="en-GB" dirty="0">
                <a:solidFill>
                  <a:srgbClr val="0000FF"/>
                </a:solidFill>
                <a:latin typeface="Lucida Console" pitchFamily="49" charset="0"/>
              </a:rPr>
              <a:t>private</a:t>
            </a:r>
            <a:r>
              <a:rPr lang="en-GB" dirty="0">
                <a:solidFill>
                  <a:srgbClr val="FF00FF"/>
                </a:solidFill>
                <a:latin typeface="Lucida Console" pitchFamily="49" charset="0"/>
              </a:rPr>
              <a:t> </a:t>
            </a:r>
            <a:r>
              <a:rPr lang="en-GB" dirty="0">
                <a:solidFill>
                  <a:srgbClr val="0000FF"/>
                </a:solidFill>
                <a:latin typeface="Lucida Console" pitchFamily="49" charset="0"/>
              </a:rPr>
              <a:t>byte</a:t>
            </a:r>
            <a:r>
              <a:rPr lang="en-GB" dirty="0">
                <a:solidFill>
                  <a:srgbClr val="FF00FF"/>
                </a:solidFill>
                <a:latin typeface="Lucida Console" pitchFamily="49" charset="0"/>
              </a:rPr>
              <a:t> </a:t>
            </a:r>
            <a:r>
              <a:rPr lang="en-GB" dirty="0" err="1">
                <a:solidFill>
                  <a:srgbClr val="000000"/>
                </a:solidFill>
                <a:latin typeface="Lucida Console" pitchFamily="49" charset="0"/>
              </a:rPr>
              <a:t>currentGear</a:t>
            </a:r>
            <a:r>
              <a:rPr lang="en-GB" dirty="0">
                <a:solidFill>
                  <a:srgbClr val="000000"/>
                </a:solidFill>
                <a:latin typeface="Lucida Console" pitchFamily="49" charset="0"/>
              </a:rPr>
              <a:t>;  </a:t>
            </a:r>
          </a:p>
          <a:p>
            <a:pPr defTabSz="739775" eaLnBrk="0" hangingPunct="0">
              <a:tabLst>
                <a:tab pos="342900" algn="l"/>
              </a:tabLst>
              <a:defRPr/>
            </a:pPr>
            <a:r>
              <a:rPr lang="en-GB" dirty="0">
                <a:solidFill>
                  <a:srgbClr val="000000"/>
                </a:solidFill>
                <a:latin typeface="Lucida Console" pitchFamily="49" charset="0"/>
              </a:rPr>
              <a:t>  ...</a:t>
            </a:r>
          </a:p>
          <a:p>
            <a:pPr defTabSz="739775" eaLnBrk="0" hangingPunct="0">
              <a:tabLst>
                <a:tab pos="342900" algn="l"/>
              </a:tabLst>
              <a:defRPr/>
            </a:pPr>
            <a:r>
              <a:rPr lang="en-GB" dirty="0">
                <a:solidFill>
                  <a:srgbClr val="000000"/>
                </a:solidFill>
                <a:latin typeface="Lucida Console" pitchFamily="49" charset="0"/>
              </a:rPr>
              <a:t>}</a:t>
            </a:r>
            <a:endParaRPr lang="en-GB" dirty="0">
              <a:solidFill>
                <a:srgbClr val="008000"/>
              </a:solidFill>
              <a:latin typeface="Lucida Console" pitchFamily="49" charset="0"/>
            </a:endParaRPr>
          </a:p>
        </p:txBody>
      </p:sp>
      <p:sp>
        <p:nvSpPr>
          <p:cNvPr id="8" name="Rectangle 6"/>
          <p:cNvSpPr>
            <a:spLocks noChangeArrowheads="1"/>
          </p:cNvSpPr>
          <p:nvPr/>
        </p:nvSpPr>
        <p:spPr bwMode="auto">
          <a:xfrm>
            <a:off x="8413891" y="3910573"/>
            <a:ext cx="3390353" cy="643766"/>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none" lIns="90488" tIns="44450" rIns="90488" bIns="44450">
            <a:spAutoFit/>
          </a:bodyPr>
          <a:lstStyle/>
          <a:p>
            <a:pPr marL="0" marR="0" lvl="0" indent="0" defTabSz="739775"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Lucida Console" pitchFamily="49" charset="0"/>
              </a:rPr>
              <a:t>Car</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car1</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FF"/>
                </a:solidFill>
                <a:effectLst/>
                <a:uLnTx/>
                <a:uFillTx/>
                <a:latin typeface="Lucida Console" pitchFamily="49" charset="0"/>
              </a:rPr>
              <a:t>new</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  </a:t>
            </a:r>
            <a:endParaRPr kumimoji="0" lang="en-GB" sz="1800" b="0" i="0" u="none" strike="noStrike" kern="0" cap="none" spc="0" normalizeH="0" baseline="0" noProof="0" dirty="0">
              <a:ln>
                <a:noFill/>
              </a:ln>
              <a:solidFill>
                <a:srgbClr val="008000"/>
              </a:solidFill>
              <a:effectLst/>
              <a:uLnTx/>
              <a:uFillTx/>
              <a:latin typeface="Lucida Console" pitchFamily="49" charset="0"/>
            </a:endParaRPr>
          </a:p>
          <a:p>
            <a:pPr marL="0" marR="0" lvl="0" indent="0" defTabSz="739775"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Lucida Console" pitchFamily="49" charset="0"/>
              </a:rPr>
              <a:t>Car</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car2</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FF"/>
                </a:solidFill>
                <a:effectLst/>
                <a:uLnTx/>
                <a:uFillTx/>
                <a:latin typeface="Lucida Console" pitchFamily="49" charset="0"/>
              </a:rPr>
              <a:t>new</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  </a:t>
            </a:r>
          </a:p>
        </p:txBody>
      </p:sp>
      <p:sp>
        <p:nvSpPr>
          <p:cNvPr id="23" name="AutoShape 2"/>
          <p:cNvSpPr>
            <a:spLocks noChangeArrowheads="1"/>
          </p:cNvSpPr>
          <p:nvPr/>
        </p:nvSpPr>
        <p:spPr bwMode="auto">
          <a:xfrm>
            <a:off x="9808845" y="5780997"/>
            <a:ext cx="2224088" cy="1046655"/>
          </a:xfrm>
          <a:prstGeom prst="cube">
            <a:avLst>
              <a:gd name="adj" fmla="val 14116"/>
            </a:avLst>
          </a:prstGeom>
          <a:solidFill>
            <a:schemeClr val="bg1">
              <a:lumMod val="95000"/>
            </a:schemeClr>
          </a:solidFill>
          <a:ln w="9525">
            <a:solidFill>
              <a:sysClr val="windowText" lastClr="000000"/>
            </a:solidFill>
            <a:miter lim="800000"/>
            <a:headEnd/>
            <a:tailEnd/>
          </a:ln>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000000"/>
                </a:solidFill>
                <a:effectLst/>
                <a:uLnTx/>
                <a:uFillTx/>
                <a:latin typeface="Lucida Console" pitchFamily="49" charset="0"/>
              </a:rPr>
              <a:t>make: </a:t>
            </a:r>
            <a:r>
              <a:rPr kumimoji="0" lang="en-GB" sz="1800" b="0" i="1" u="none" strike="noStrike" kern="0" cap="none" spc="0" normalizeH="0" baseline="0" noProof="0" dirty="0" err="1" smtClean="0">
                <a:ln>
                  <a:noFill/>
                </a:ln>
                <a:solidFill>
                  <a:srgbClr val="000000"/>
                </a:solidFill>
                <a:effectLst/>
                <a:uLnTx/>
                <a:uFillTx/>
                <a:latin typeface="Lucida Console" pitchFamily="49" charset="0"/>
              </a:rPr>
              <a:t>yyy</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br>
              <a:rPr kumimoji="0" lang="en-GB" sz="1800" b="0" i="0" u="none" strike="noStrike" kern="0" cap="none" spc="0" normalizeH="0" baseline="0" noProof="0" dirty="0" smtClean="0">
                <a:ln>
                  <a:noFill/>
                </a:ln>
                <a:solidFill>
                  <a:srgbClr val="000000"/>
                </a:solidFill>
                <a:effectLst/>
                <a:uLnTx/>
                <a:uFillTx/>
                <a:latin typeface="Lucida Console" pitchFamily="49" charset="0"/>
              </a:rPr>
            </a:br>
            <a:r>
              <a:rPr kumimoji="0" lang="en-GB" sz="1800" b="0" i="0" u="none" strike="noStrike" kern="0" cap="none" spc="0" normalizeH="0" baseline="0" noProof="0" dirty="0" smtClean="0">
                <a:ln>
                  <a:noFill/>
                </a:ln>
                <a:solidFill>
                  <a:srgbClr val="000000"/>
                </a:solidFill>
                <a:effectLst/>
                <a:uLnTx/>
                <a:uFillTx/>
                <a:latin typeface="Lucida Console" pitchFamily="49" charset="0"/>
              </a:rPr>
              <a:t>speed: </a:t>
            </a:r>
            <a:r>
              <a:rPr kumimoji="0" lang="en-GB" sz="1800" b="0" i="1" u="none" strike="noStrike" kern="0" cap="none" spc="0" normalizeH="0" baseline="0" noProof="0" dirty="0" err="1" smtClean="0">
                <a:ln>
                  <a:noFill/>
                </a:ln>
                <a:solidFill>
                  <a:srgbClr val="000000"/>
                </a:solidFill>
                <a:effectLst/>
                <a:uLnTx/>
                <a:uFillTx/>
                <a:latin typeface="Lucida Console" pitchFamily="49" charset="0"/>
              </a:rPr>
              <a:t>mmm</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err="1" smtClean="0">
                <a:ln>
                  <a:noFill/>
                </a:ln>
                <a:solidFill>
                  <a:srgbClr val="000000"/>
                </a:solidFill>
                <a:effectLst/>
                <a:uLnTx/>
                <a:uFillTx/>
                <a:latin typeface="Lucida Console" pitchFamily="49" charset="0"/>
              </a:rPr>
              <a:t>currentGear</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r>
              <a:rPr kumimoji="0" lang="en-GB" sz="1800" b="0" i="1" u="none" strike="noStrike" kern="0" cap="none" spc="0" normalizeH="0" baseline="0" noProof="0" dirty="0" smtClean="0">
                <a:ln>
                  <a:noFill/>
                </a:ln>
                <a:solidFill>
                  <a:srgbClr val="000000"/>
                </a:solidFill>
                <a:effectLst/>
                <a:uLnTx/>
                <a:uFillTx/>
                <a:latin typeface="Lucida Console" pitchFamily="49" charset="0"/>
              </a:rPr>
              <a:t>m</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p:txBody>
      </p:sp>
      <p:sp>
        <p:nvSpPr>
          <p:cNvPr id="24" name="AutoShape 7"/>
          <p:cNvSpPr>
            <a:spLocks noChangeArrowheads="1"/>
          </p:cNvSpPr>
          <p:nvPr/>
        </p:nvSpPr>
        <p:spPr bwMode="auto">
          <a:xfrm>
            <a:off x="9808845" y="4765922"/>
            <a:ext cx="2224088" cy="1047577"/>
          </a:xfrm>
          <a:prstGeom prst="cube">
            <a:avLst>
              <a:gd name="adj" fmla="val 14116"/>
            </a:avLst>
          </a:prstGeom>
          <a:solidFill>
            <a:schemeClr val="bg1">
              <a:lumMod val="95000"/>
            </a:schemeClr>
          </a:solidFill>
          <a:ln w="9525">
            <a:solidFill>
              <a:sysClr val="windowText" lastClr="000000"/>
            </a:solidFill>
            <a:miter lim="800000"/>
            <a:headEnd/>
            <a:tailEnd/>
          </a:ln>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000000"/>
                </a:solidFill>
                <a:effectLst/>
                <a:uLnTx/>
                <a:uFillTx/>
                <a:latin typeface="Lucida Console" pitchFamily="49" charset="0"/>
              </a:rPr>
              <a:t>make: </a:t>
            </a:r>
            <a:r>
              <a:rPr kumimoji="0" lang="en-GB" sz="1800" b="0" i="1" u="none" strike="noStrike" kern="0" cap="none" spc="0" normalizeH="0" baseline="0" noProof="0" dirty="0" smtClean="0">
                <a:ln>
                  <a:noFill/>
                </a:ln>
                <a:solidFill>
                  <a:srgbClr val="000000"/>
                </a:solidFill>
                <a:effectLst/>
                <a:uLnTx/>
                <a:uFillTx/>
                <a:latin typeface="Lucida Console" pitchFamily="49" charset="0"/>
              </a:rPr>
              <a:t>xxx</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br>
              <a:rPr kumimoji="0" lang="en-GB" sz="1800" b="0" i="0" u="none" strike="noStrike" kern="0" cap="none" spc="0" normalizeH="0" baseline="0" noProof="0" dirty="0" smtClean="0">
                <a:ln>
                  <a:noFill/>
                </a:ln>
                <a:solidFill>
                  <a:srgbClr val="000000"/>
                </a:solidFill>
                <a:effectLst/>
                <a:uLnTx/>
                <a:uFillTx/>
                <a:latin typeface="Lucida Console" pitchFamily="49" charset="0"/>
              </a:rPr>
            </a:br>
            <a:r>
              <a:rPr kumimoji="0" lang="en-GB" sz="1800" b="0" i="0" u="none" strike="noStrike" kern="0" cap="none" spc="0" normalizeH="0" baseline="0" noProof="0" dirty="0" smtClean="0">
                <a:ln>
                  <a:noFill/>
                </a:ln>
                <a:solidFill>
                  <a:srgbClr val="000000"/>
                </a:solidFill>
                <a:effectLst/>
                <a:uLnTx/>
                <a:uFillTx/>
                <a:latin typeface="Lucida Console" pitchFamily="49" charset="0"/>
              </a:rPr>
              <a:t>speed: </a:t>
            </a:r>
            <a:r>
              <a:rPr kumimoji="0" lang="en-GB" sz="1800" b="0" i="1" u="none" strike="noStrike" kern="0" cap="none" spc="0" normalizeH="0" baseline="0" noProof="0" dirty="0" err="1" smtClean="0">
                <a:ln>
                  <a:noFill/>
                </a:ln>
                <a:solidFill>
                  <a:srgbClr val="000000"/>
                </a:solidFill>
                <a:effectLst/>
                <a:uLnTx/>
                <a:uFillTx/>
                <a:latin typeface="Lucida Console" pitchFamily="49" charset="0"/>
              </a:rPr>
              <a:t>nnn</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err="1" smtClean="0">
                <a:ln>
                  <a:noFill/>
                </a:ln>
                <a:solidFill>
                  <a:srgbClr val="000000"/>
                </a:solidFill>
                <a:effectLst/>
                <a:uLnTx/>
                <a:uFillTx/>
                <a:latin typeface="Lucida Console" pitchFamily="49" charset="0"/>
              </a:rPr>
              <a:t>currentGear</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r>
              <a:rPr kumimoji="0" lang="en-GB" sz="1800" b="0" i="1" u="none" strike="noStrike" kern="0" cap="none" spc="0" normalizeH="0" baseline="0" noProof="0" dirty="0" smtClean="0">
                <a:ln>
                  <a:noFill/>
                </a:ln>
                <a:solidFill>
                  <a:srgbClr val="000000"/>
                </a:solidFill>
                <a:effectLst/>
                <a:uLnTx/>
                <a:uFillTx/>
                <a:latin typeface="Lucida Console" pitchFamily="49" charset="0"/>
              </a:rPr>
              <a:t>n</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p:txBody>
      </p:sp>
      <p:grpSp>
        <p:nvGrpSpPr>
          <p:cNvPr id="25" name="Group 8"/>
          <p:cNvGrpSpPr>
            <a:grpSpLocks/>
          </p:cNvGrpSpPr>
          <p:nvPr/>
        </p:nvGrpSpPr>
        <p:grpSpPr bwMode="auto">
          <a:xfrm>
            <a:off x="7064059" y="5127873"/>
            <a:ext cx="2852737" cy="415925"/>
            <a:chOff x="1301" y="3011"/>
            <a:chExt cx="1797" cy="262"/>
          </a:xfrm>
        </p:grpSpPr>
        <p:sp>
          <p:nvSpPr>
            <p:cNvPr id="26" name="Rectangle 9"/>
            <p:cNvSpPr>
              <a:spLocks noChangeArrowheads="1"/>
            </p:cNvSpPr>
            <p:nvPr/>
          </p:nvSpPr>
          <p:spPr bwMode="auto">
            <a:xfrm>
              <a:off x="1301" y="3011"/>
              <a:ext cx="706" cy="262"/>
            </a:xfrm>
            <a:prstGeom prst="rect">
              <a:avLst/>
            </a:prstGeom>
            <a:solidFill>
              <a:srgbClr val="FFC000">
                <a:lumMod val="20000"/>
                <a:lumOff val="80000"/>
              </a:srgbClr>
            </a:solidFill>
            <a:ln w="9525">
              <a:solidFill>
                <a:sysClr val="windowText" lastClr="000000"/>
              </a:solidFill>
              <a:miter lim="800000"/>
              <a:headEnd/>
              <a:tailEnd/>
            </a:ln>
          </p:spPr>
          <p:txBody>
            <a:bodyPr wrap="none"/>
            <a:lstStyle/>
            <a:p>
              <a:pPr marL="0" marR="0" lvl="0" indent="0" algn="r"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27" name="Rectangle 10"/>
            <p:cNvSpPr>
              <a:spLocks noChangeArrowheads="1"/>
            </p:cNvSpPr>
            <p:nvPr/>
          </p:nvSpPr>
          <p:spPr bwMode="auto">
            <a:xfrm>
              <a:off x="1587"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cxnSp>
          <p:nvCxnSpPr>
            <p:cNvPr id="28" name="AutoShape 11"/>
            <p:cNvCxnSpPr>
              <a:cxnSpLocks noChangeShapeType="1"/>
              <a:stCxn id="27" idx="3"/>
              <a:endCxn id="29" idx="1"/>
            </p:cNvCxnSpPr>
            <p:nvPr/>
          </p:nvCxnSpPr>
          <p:spPr bwMode="auto">
            <a:xfrm>
              <a:off x="1655" y="3142"/>
              <a:ext cx="1375" cy="0"/>
            </a:xfrm>
            <a:prstGeom prst="straightConnector1">
              <a:avLst/>
            </a:prstGeom>
            <a:noFill/>
            <a:ln w="28575">
              <a:solidFill>
                <a:sysClr val="windowText" lastClr="000000"/>
              </a:solidFill>
              <a:round/>
              <a:headEnd type="oval" w="lg" len="lg"/>
              <a:tailEnd type="triangle" w="lg" len="lg"/>
            </a:ln>
          </p:spPr>
        </p:cxnSp>
        <p:sp>
          <p:nvSpPr>
            <p:cNvPr id="29" name="Rectangle 12"/>
            <p:cNvSpPr>
              <a:spLocks noChangeArrowheads="1"/>
            </p:cNvSpPr>
            <p:nvPr/>
          </p:nvSpPr>
          <p:spPr bwMode="auto">
            <a:xfrm>
              <a:off x="3030"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grpSp>
      <p:grpSp>
        <p:nvGrpSpPr>
          <p:cNvPr id="30" name="Group 13"/>
          <p:cNvGrpSpPr>
            <a:grpSpLocks/>
          </p:cNvGrpSpPr>
          <p:nvPr/>
        </p:nvGrpSpPr>
        <p:grpSpPr bwMode="auto">
          <a:xfrm>
            <a:off x="7064059" y="6075611"/>
            <a:ext cx="2852737" cy="415925"/>
            <a:chOff x="1301" y="3011"/>
            <a:chExt cx="1797" cy="262"/>
          </a:xfrm>
        </p:grpSpPr>
        <p:sp>
          <p:nvSpPr>
            <p:cNvPr id="31" name="Rectangle 14"/>
            <p:cNvSpPr>
              <a:spLocks noChangeArrowheads="1"/>
            </p:cNvSpPr>
            <p:nvPr/>
          </p:nvSpPr>
          <p:spPr bwMode="auto">
            <a:xfrm>
              <a:off x="1301" y="3011"/>
              <a:ext cx="706" cy="262"/>
            </a:xfrm>
            <a:prstGeom prst="rect">
              <a:avLst/>
            </a:prstGeom>
            <a:solidFill>
              <a:srgbClr val="FFC000">
                <a:lumMod val="20000"/>
                <a:lumOff val="80000"/>
              </a:srgbClr>
            </a:solidFill>
            <a:ln w="9525">
              <a:solidFill>
                <a:sysClr val="windowText" lastClr="000000"/>
              </a:solidFill>
              <a:miter lim="800000"/>
              <a:headEnd/>
              <a:tailEnd/>
            </a:ln>
          </p:spPr>
          <p:txBody>
            <a:bodyPr wrap="none"/>
            <a:lstStyle/>
            <a:p>
              <a:pPr marL="0" marR="0" lvl="0" indent="0" algn="r"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32" name="Rectangle 15"/>
            <p:cNvSpPr>
              <a:spLocks noChangeArrowheads="1"/>
            </p:cNvSpPr>
            <p:nvPr/>
          </p:nvSpPr>
          <p:spPr bwMode="auto">
            <a:xfrm>
              <a:off x="1587"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cxnSp>
          <p:nvCxnSpPr>
            <p:cNvPr id="33" name="AutoShape 16"/>
            <p:cNvCxnSpPr>
              <a:cxnSpLocks noChangeShapeType="1"/>
              <a:stCxn id="32" idx="3"/>
              <a:endCxn id="34" idx="1"/>
            </p:cNvCxnSpPr>
            <p:nvPr/>
          </p:nvCxnSpPr>
          <p:spPr bwMode="auto">
            <a:xfrm>
              <a:off x="1655" y="3142"/>
              <a:ext cx="1375" cy="0"/>
            </a:xfrm>
            <a:prstGeom prst="straightConnector1">
              <a:avLst/>
            </a:prstGeom>
            <a:noFill/>
            <a:ln w="28575">
              <a:solidFill>
                <a:sysClr val="windowText" lastClr="000000"/>
              </a:solidFill>
              <a:round/>
              <a:headEnd type="oval" w="lg" len="lg"/>
              <a:tailEnd type="triangle" w="lg" len="lg"/>
            </a:ln>
          </p:spPr>
        </p:cxnSp>
        <p:sp>
          <p:nvSpPr>
            <p:cNvPr id="34" name="Rectangle 17"/>
            <p:cNvSpPr>
              <a:spLocks noChangeArrowheads="1"/>
            </p:cNvSpPr>
            <p:nvPr/>
          </p:nvSpPr>
          <p:spPr bwMode="auto">
            <a:xfrm>
              <a:off x="3030"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grpSp>
      <p:sp>
        <p:nvSpPr>
          <p:cNvPr id="35" name="Text Box 18"/>
          <p:cNvSpPr txBox="1">
            <a:spLocks noChangeArrowheads="1"/>
          </p:cNvSpPr>
          <p:nvPr/>
        </p:nvSpPr>
        <p:spPr bwMode="auto">
          <a:xfrm>
            <a:off x="6122670" y="5151685"/>
            <a:ext cx="736600" cy="366712"/>
          </a:xfrm>
          <a:prstGeom prst="rect">
            <a:avLst/>
          </a:prstGeom>
          <a:noFill/>
          <a:ln w="9525">
            <a:noFill/>
            <a:miter lim="800000"/>
            <a:headEnd/>
            <a:tailEnd/>
          </a:ln>
        </p:spPr>
        <p:txBody>
          <a:bodyPr wrap="none">
            <a:spAutoFit/>
          </a:bodyPr>
          <a:lstStyle/>
          <a:p>
            <a:pPr eaLnBrk="0" hangingPunct="0"/>
            <a:r>
              <a:rPr lang="en-GB">
                <a:solidFill>
                  <a:prstClr val="black"/>
                </a:solidFill>
                <a:latin typeface="Lucida Console" pitchFamily="49" charset="0"/>
              </a:rPr>
              <a:t>car1</a:t>
            </a:r>
          </a:p>
        </p:txBody>
      </p:sp>
      <p:sp>
        <p:nvSpPr>
          <p:cNvPr id="36" name="Text Box 19"/>
          <p:cNvSpPr txBox="1">
            <a:spLocks noChangeArrowheads="1"/>
          </p:cNvSpPr>
          <p:nvPr/>
        </p:nvSpPr>
        <p:spPr bwMode="auto">
          <a:xfrm>
            <a:off x="6122670" y="6099423"/>
            <a:ext cx="736600" cy="366713"/>
          </a:xfrm>
          <a:prstGeom prst="rect">
            <a:avLst/>
          </a:prstGeom>
          <a:noFill/>
          <a:ln w="9525">
            <a:noFill/>
            <a:miter lim="800000"/>
            <a:headEnd/>
            <a:tailEnd/>
          </a:ln>
        </p:spPr>
        <p:txBody>
          <a:bodyPr wrap="none">
            <a:spAutoFit/>
          </a:bodyPr>
          <a:lstStyle/>
          <a:p>
            <a:pPr eaLnBrk="0" hangingPunct="0"/>
            <a:r>
              <a:rPr lang="en-GB">
                <a:solidFill>
                  <a:prstClr val="black"/>
                </a:solidFill>
                <a:latin typeface="Lucida Console" pitchFamily="49" charset="0"/>
              </a:rPr>
              <a:t>car2</a:t>
            </a:r>
          </a:p>
        </p:txBody>
      </p:sp>
    </p:spTree>
    <p:extLst>
      <p:ext uri="{BB962C8B-B14F-4D97-AF65-F5344CB8AC3E}">
        <p14:creationId xmlns:p14="http://schemas.microsoft.com/office/powerpoint/2010/main" val="5178322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class</a:t>
            </a:r>
            <a:r>
              <a:rPr lang="en-GB" sz="2000" b="1" dirty="0">
                <a:solidFill>
                  <a:srgbClr val="000000"/>
                </a:solidFill>
                <a:latin typeface="Courier New" panose="02070309020205020404" pitchFamily="49" charset="0"/>
              </a:rPr>
              <a:t> Dog {</a:t>
            </a:r>
          </a:p>
          <a:p>
            <a:pPr marL="0" indent="0">
              <a:buNone/>
            </a:pPr>
            <a:endParaRPr lang="en-GB" sz="2000" dirty="0">
              <a:latin typeface="Courier New" panose="02070309020205020404" pitchFamily="49" charset="0"/>
            </a:endParaRPr>
          </a:p>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0000C0"/>
                </a:solidFill>
                <a:latin typeface="Courier New" panose="02070309020205020404" pitchFamily="49" charset="0"/>
              </a:rPr>
              <a:t>age</a:t>
            </a:r>
            <a:r>
              <a:rPr lang="en-GB" sz="2000" b="1"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String </a:t>
            </a:r>
            <a:r>
              <a:rPr lang="en-GB" sz="2000" b="1" dirty="0">
                <a:solidFill>
                  <a:srgbClr val="0000C0"/>
                </a:solidFill>
                <a:latin typeface="Courier New" panose="02070309020205020404" pitchFamily="49" charset="0"/>
              </a:rPr>
              <a:t>name</a:t>
            </a:r>
            <a:r>
              <a:rPr lang="en-GB" sz="2000" b="1" dirty="0">
                <a:solidFill>
                  <a:srgbClr val="000000"/>
                </a:solidFill>
                <a:latin typeface="Courier New" panose="02070309020205020404" pitchFamily="49" charset="0"/>
              </a:rPr>
              <a:t>;</a:t>
            </a:r>
          </a:p>
          <a:p>
            <a:pPr marL="0" indent="0">
              <a:buNone/>
            </a:pPr>
            <a:endParaRPr lang="en-GB" sz="2000" dirty="0">
              <a:latin typeface="Courier New" panose="02070309020205020404" pitchFamily="49" charset="0"/>
            </a:endParaRPr>
          </a:p>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Dog(</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age</a:t>
            </a:r>
            <a:r>
              <a:rPr lang="en-GB" sz="2000" b="1" dirty="0">
                <a:solidFill>
                  <a:srgbClr val="000000"/>
                </a:solidFill>
                <a:latin typeface="Courier New" panose="02070309020205020404" pitchFamily="49" charset="0"/>
              </a:rPr>
              <a:t>, String </a:t>
            </a:r>
            <a:r>
              <a:rPr lang="en-GB" sz="2000" b="1" dirty="0">
                <a:solidFill>
                  <a:srgbClr val="6A3E3E"/>
                </a:solidFill>
                <a:latin typeface="Courier New" panose="02070309020205020404" pitchFamily="49" charset="0"/>
              </a:rPr>
              <a:t>name</a:t>
            </a:r>
            <a:r>
              <a:rPr lang="en-GB" sz="2000" b="1" dirty="0">
                <a:solidFill>
                  <a:srgbClr val="000000"/>
                </a:solidFill>
                <a:latin typeface="Courier New" panose="02070309020205020404" pitchFamily="49" charset="0"/>
              </a:rPr>
              <a:t>) {</a:t>
            </a:r>
          </a:p>
          <a:p>
            <a:pPr marL="0" indent="0">
              <a:buNone/>
            </a:pPr>
            <a:r>
              <a:rPr lang="en-GB" sz="2000" b="1" dirty="0">
                <a:solidFill>
                  <a:srgbClr val="7F0055"/>
                </a:solidFill>
                <a:latin typeface="Courier New" panose="02070309020205020404" pitchFamily="49" charset="0"/>
              </a:rPr>
              <a:t>super</a:t>
            </a:r>
            <a:r>
              <a:rPr lang="en-GB" sz="2000" b="1"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this</a:t>
            </a:r>
            <a:r>
              <a:rPr lang="en-GB" sz="2000" b="1" dirty="0">
                <a:solidFill>
                  <a:srgbClr val="000000"/>
                </a:solidFill>
                <a:latin typeface="Courier New" panose="02070309020205020404" pitchFamily="49" charset="0"/>
              </a:rPr>
              <a:t>.</a:t>
            </a:r>
            <a:r>
              <a:rPr lang="en-GB" sz="2000" b="1" dirty="0">
                <a:solidFill>
                  <a:srgbClr val="0000C0"/>
                </a:solidFill>
                <a:latin typeface="Courier New" panose="02070309020205020404" pitchFamily="49" charset="0"/>
              </a:rPr>
              <a:t>age</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age</a:t>
            </a:r>
            <a:r>
              <a:rPr lang="en-GB" sz="2000" b="1"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this</a:t>
            </a:r>
            <a:r>
              <a:rPr lang="en-GB" sz="2000" b="1" dirty="0">
                <a:solidFill>
                  <a:srgbClr val="000000"/>
                </a:solidFill>
                <a:latin typeface="Courier New" panose="02070309020205020404" pitchFamily="49" charset="0"/>
              </a:rPr>
              <a:t>.</a:t>
            </a:r>
            <a:r>
              <a:rPr lang="en-GB" sz="2000" b="1" dirty="0">
                <a:solidFill>
                  <a:srgbClr val="0000C0"/>
                </a:solidFill>
                <a:latin typeface="Courier New" panose="02070309020205020404" pitchFamily="49" charset="0"/>
              </a:rPr>
              <a:t>name</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name</a:t>
            </a:r>
            <a:r>
              <a:rPr lang="en-GB" sz="2000" b="1" dirty="0">
                <a:solidFill>
                  <a:srgbClr val="000000"/>
                </a:solidFill>
                <a:latin typeface="Courier New" panose="02070309020205020404" pitchFamily="49" charset="0"/>
              </a:rPr>
              <a:t>;</a:t>
            </a:r>
          </a:p>
          <a:p>
            <a:pPr marL="0" indent="0">
              <a:buNone/>
            </a:pPr>
            <a:r>
              <a:rPr lang="en-GB" sz="2000" dirty="0" smtClean="0">
                <a:solidFill>
                  <a:srgbClr val="000000"/>
                </a:solidFill>
                <a:latin typeface="Courier New" panose="02070309020205020404" pitchFamily="49" charset="0"/>
              </a:rPr>
              <a:t>}</a:t>
            </a:r>
            <a:endParaRPr lang="en-GB" sz="2000"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endParaRPr lang="en-GB" sz="1800" b="1" dirty="0" smtClean="0">
              <a:solidFill>
                <a:srgbClr val="7F0055"/>
              </a:solidFill>
              <a:latin typeface="Courier New" panose="02070309020205020404" pitchFamily="49" charset="0"/>
            </a:endParaRPr>
          </a:p>
          <a:p>
            <a:pPr marL="0" indent="0">
              <a:buNone/>
            </a:pPr>
            <a:r>
              <a:rPr lang="en-GB" sz="1800" b="1" dirty="0" smtClean="0">
                <a:solidFill>
                  <a:srgbClr val="7F0055"/>
                </a:solidFill>
                <a:latin typeface="Courier New" panose="02070309020205020404" pitchFamily="49" charset="0"/>
              </a:rPr>
              <a:t>public</a:t>
            </a:r>
            <a:r>
              <a:rPr lang="en-GB" sz="1800" b="1" dirty="0" smtClean="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makeNoise() {</a:t>
            </a:r>
          </a:p>
          <a:p>
            <a:pPr marL="0" indent="0">
              <a:buNone/>
            </a:pPr>
            <a:r>
              <a:rPr lang="en-GB" sz="1800"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a:solidFill>
                  <a:srgbClr val="2A00FF"/>
                </a:solidFill>
                <a:latin typeface="Courier New" panose="02070309020205020404" pitchFamily="49" charset="0"/>
              </a:rPr>
              <a:t>"woof"</a:t>
            </a:r>
            <a:r>
              <a:rPr lang="en-GB" sz="1800" b="1" i="1" dirty="0">
                <a:solidFill>
                  <a:srgbClr val="000000"/>
                </a:solidFill>
                <a:latin typeface="Courier New" panose="02070309020205020404" pitchFamily="49" charset="0"/>
              </a:rPr>
              <a:t>);</a:t>
            </a:r>
          </a:p>
          <a:p>
            <a:pPr marL="0" indent="0">
              <a:buNone/>
            </a:pPr>
            <a:r>
              <a:rPr lang="en-GB" sz="1800" dirty="0">
                <a:solidFill>
                  <a:srgbClr val="000000"/>
                </a:solidFill>
                <a:latin typeface="Courier New" panose="02070309020205020404" pitchFamily="49" charset="0"/>
              </a:rPr>
              <a:t>}</a:t>
            </a:r>
          </a:p>
          <a:p>
            <a:pPr marL="0" indent="0">
              <a:buNone/>
            </a:pPr>
            <a:endParaRPr lang="en-GB" sz="1800"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String </a:t>
            </a:r>
            <a:r>
              <a:rPr lang="en-GB" sz="1800" b="1" dirty="0" err="1">
                <a:solidFill>
                  <a:srgbClr val="000000"/>
                </a:solidFill>
                <a:latin typeface="Courier New" panose="02070309020205020404" pitchFamily="49" charset="0"/>
              </a:rPr>
              <a:t>toString</a:t>
            </a:r>
            <a:r>
              <a:rPr lang="en-GB" sz="1800" b="1" dirty="0">
                <a:solidFill>
                  <a:srgbClr val="000000"/>
                </a:solidFill>
                <a:latin typeface="Courier New" panose="02070309020205020404" pitchFamily="49" charset="0"/>
              </a:rPr>
              <a:t>() {</a:t>
            </a:r>
          </a:p>
          <a:p>
            <a:pPr marL="0" indent="0">
              <a:buNone/>
            </a:pPr>
            <a:r>
              <a:rPr lang="en-GB" sz="1800" b="1" dirty="0">
                <a:solidFill>
                  <a:srgbClr val="7F0055"/>
                </a:solidFill>
                <a:latin typeface="Courier New" panose="02070309020205020404" pitchFamily="49" charset="0"/>
              </a:rPr>
              <a:t>return</a:t>
            </a:r>
            <a:r>
              <a:rPr lang="en-GB" sz="1800" b="1" dirty="0">
                <a:solidFill>
                  <a:srgbClr val="000000"/>
                </a:solidFill>
                <a:latin typeface="Courier New" panose="02070309020205020404" pitchFamily="49" charset="0"/>
              </a:rPr>
              <a:t> </a:t>
            </a:r>
            <a:r>
              <a:rPr lang="en-GB" sz="1800" b="1" dirty="0">
                <a:solidFill>
                  <a:srgbClr val="2A00FF"/>
                </a:solidFill>
                <a:latin typeface="Courier New" panose="02070309020205020404" pitchFamily="49" charset="0"/>
              </a:rPr>
              <a:t>"Age: "</a:t>
            </a:r>
            <a:r>
              <a:rPr lang="en-GB" sz="1800" b="1" dirty="0">
                <a:solidFill>
                  <a:srgbClr val="000000"/>
                </a:solidFill>
                <a:latin typeface="Courier New" panose="02070309020205020404" pitchFamily="49" charset="0"/>
              </a:rPr>
              <a:t> + </a:t>
            </a:r>
            <a:r>
              <a:rPr lang="en-GB" sz="1800" b="1" dirty="0">
                <a:solidFill>
                  <a:srgbClr val="0000C0"/>
                </a:solidFill>
                <a:latin typeface="Courier New" panose="02070309020205020404" pitchFamily="49" charset="0"/>
              </a:rPr>
              <a:t>age</a:t>
            </a:r>
            <a:r>
              <a:rPr lang="en-GB" sz="1800" b="1" dirty="0">
                <a:solidFill>
                  <a:srgbClr val="000000"/>
                </a:solidFill>
                <a:latin typeface="Courier New" panose="02070309020205020404" pitchFamily="49" charset="0"/>
              </a:rPr>
              <a:t> + </a:t>
            </a:r>
            <a:r>
              <a:rPr lang="en-GB" sz="1800" b="1" dirty="0">
                <a:solidFill>
                  <a:srgbClr val="2A00FF"/>
                </a:solidFill>
                <a:latin typeface="Courier New" panose="02070309020205020404" pitchFamily="49" charset="0"/>
              </a:rPr>
              <a:t>" Name: "</a:t>
            </a:r>
            <a:r>
              <a:rPr lang="en-GB" sz="1800" b="1" dirty="0">
                <a:solidFill>
                  <a:srgbClr val="000000"/>
                </a:solidFill>
                <a:latin typeface="Courier New" panose="02070309020205020404" pitchFamily="49" charset="0"/>
              </a:rPr>
              <a:t> + </a:t>
            </a:r>
            <a:r>
              <a:rPr lang="en-GB" sz="1800" b="1" dirty="0">
                <a:solidFill>
                  <a:srgbClr val="0000C0"/>
                </a:solidFill>
                <a:latin typeface="Courier New" panose="02070309020205020404" pitchFamily="49" charset="0"/>
              </a:rPr>
              <a:t>name</a:t>
            </a:r>
            <a:r>
              <a:rPr lang="en-GB" sz="1800" b="1" dirty="0">
                <a:solidFill>
                  <a:srgbClr val="000000"/>
                </a:solidFill>
                <a:latin typeface="Courier New" panose="02070309020205020404" pitchFamily="49" charset="0"/>
              </a:rPr>
              <a:t>;</a:t>
            </a:r>
          </a:p>
          <a:p>
            <a:pPr marL="0" indent="0">
              <a:buNone/>
            </a:pPr>
            <a:r>
              <a:rPr lang="en-GB" sz="1800" dirty="0">
                <a:solidFill>
                  <a:srgbClr val="000000"/>
                </a:solidFill>
                <a:latin typeface="Courier New" panose="02070309020205020404" pitchFamily="49" charset="0"/>
              </a:rPr>
              <a:t>}</a:t>
            </a:r>
          </a:p>
          <a:p>
            <a:pPr marL="0" indent="0">
              <a:buNone/>
            </a:pPr>
            <a:endParaRPr lang="en-GB" sz="1800" dirty="0">
              <a:latin typeface="Courier New" panose="02070309020205020404" pitchFamily="49" charset="0"/>
            </a:endParaRPr>
          </a:p>
          <a:p>
            <a:pPr marL="0" indent="0">
              <a:buNone/>
            </a:pPr>
            <a:r>
              <a:rPr lang="en-GB" sz="1800" dirty="0">
                <a:solidFill>
                  <a:srgbClr val="000000"/>
                </a:solidFill>
                <a:latin typeface="Courier New" panose="02070309020205020404" pitchFamily="49" charset="0"/>
              </a:rPr>
              <a:t>}</a:t>
            </a:r>
            <a:endParaRPr lang="en-GB" sz="1800" dirty="0"/>
          </a:p>
          <a:p>
            <a:endParaRPr lang="en-GB" dirty="0"/>
          </a:p>
        </p:txBody>
      </p:sp>
      <p:sp>
        <p:nvSpPr>
          <p:cNvPr id="4" name="Title 3"/>
          <p:cNvSpPr>
            <a:spLocks noGrp="1"/>
          </p:cNvSpPr>
          <p:nvPr>
            <p:ph type="title"/>
          </p:nvPr>
        </p:nvSpPr>
        <p:spPr/>
        <p:txBody>
          <a:bodyPr>
            <a:normAutofit fontScale="90000"/>
          </a:bodyPr>
          <a:lstStyle/>
          <a:p>
            <a:r>
              <a:rPr lang="en-GB" dirty="0" smtClean="0"/>
              <a:t>Dog Class Example</a:t>
            </a:r>
            <a:endParaRPr lang="en-GB" dirty="0"/>
          </a:p>
        </p:txBody>
      </p:sp>
    </p:spTree>
    <p:extLst>
      <p:ext uri="{BB962C8B-B14F-4D97-AF65-F5344CB8AC3E}">
        <p14:creationId xmlns:p14="http://schemas.microsoft.com/office/powerpoint/2010/main" val="30926023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95000"/>
            </a:schemeClr>
          </a:solidFill>
        </p:spPr>
        <p:txBody>
          <a:bodyPr/>
          <a:lstStyle/>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main(String[] </a:t>
            </a:r>
            <a:r>
              <a:rPr lang="en-GB" sz="1800" b="1" dirty="0">
                <a:solidFill>
                  <a:srgbClr val="6A3E3E"/>
                </a:solidFill>
                <a:latin typeface="Courier New" panose="02070309020205020404" pitchFamily="49" charset="0"/>
              </a:rPr>
              <a:t>args</a:t>
            </a:r>
            <a:r>
              <a:rPr lang="en-GB" sz="1800" b="1" dirty="0">
                <a:solidFill>
                  <a:srgbClr val="000000"/>
                </a:solidFill>
                <a:latin typeface="Courier New" panose="02070309020205020404" pitchFamily="49" charset="0"/>
              </a:rPr>
              <a:t>) {</a:t>
            </a:r>
          </a:p>
          <a:p>
            <a:pPr marL="400050" lvl="1" indent="0">
              <a:buNone/>
            </a:pPr>
            <a:r>
              <a:rPr lang="en-GB" sz="1700" b="1" dirty="0">
                <a:solidFill>
                  <a:srgbClr val="000000"/>
                </a:solidFill>
                <a:latin typeface="Courier New" panose="02070309020205020404" pitchFamily="49" charset="0"/>
              </a:rPr>
              <a:t>Dog </a:t>
            </a:r>
            <a:r>
              <a:rPr lang="en-GB" sz="1700" b="1" dirty="0">
                <a:solidFill>
                  <a:srgbClr val="6A3E3E"/>
                </a:solidFill>
                <a:latin typeface="Courier New" panose="02070309020205020404" pitchFamily="49" charset="0"/>
              </a:rPr>
              <a:t>d</a:t>
            </a:r>
            <a:r>
              <a:rPr lang="en-GB" sz="1700" b="1" dirty="0">
                <a:solidFill>
                  <a:srgbClr val="000000"/>
                </a:solidFill>
                <a:latin typeface="Courier New" panose="02070309020205020404" pitchFamily="49" charset="0"/>
              </a:rPr>
              <a:t> = </a:t>
            </a:r>
            <a:r>
              <a:rPr lang="en-GB" sz="1700" b="1" dirty="0">
                <a:solidFill>
                  <a:srgbClr val="7F0055"/>
                </a:solidFill>
                <a:latin typeface="Courier New" panose="02070309020205020404" pitchFamily="49" charset="0"/>
              </a:rPr>
              <a:t>new</a:t>
            </a:r>
            <a:r>
              <a:rPr lang="en-GB" sz="1700" b="1" dirty="0">
                <a:solidFill>
                  <a:srgbClr val="000000"/>
                </a:solidFill>
                <a:latin typeface="Courier New" panose="02070309020205020404" pitchFamily="49" charset="0"/>
              </a:rPr>
              <a:t> Dog(1, </a:t>
            </a:r>
            <a:r>
              <a:rPr lang="en-GB" sz="1700" b="1" dirty="0">
                <a:solidFill>
                  <a:srgbClr val="2A00FF"/>
                </a:solidFill>
                <a:latin typeface="Courier New" panose="02070309020205020404" pitchFamily="49" charset="0"/>
              </a:rPr>
              <a:t>"Jeff"</a:t>
            </a:r>
            <a:r>
              <a:rPr lang="en-GB" sz="1700" b="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Dog </a:t>
            </a:r>
            <a:r>
              <a:rPr lang="en-GB" sz="1700" b="1" dirty="0">
                <a:solidFill>
                  <a:srgbClr val="6A3E3E"/>
                </a:solidFill>
                <a:latin typeface="Courier New" panose="02070309020205020404" pitchFamily="49" charset="0"/>
              </a:rPr>
              <a:t>d2</a:t>
            </a:r>
            <a:r>
              <a:rPr lang="en-GB" sz="1700" b="1" dirty="0">
                <a:solidFill>
                  <a:srgbClr val="000000"/>
                </a:solidFill>
                <a:latin typeface="Courier New" panose="02070309020205020404" pitchFamily="49" charset="0"/>
              </a:rPr>
              <a:t> = </a:t>
            </a:r>
            <a:r>
              <a:rPr lang="en-GB" sz="1700" b="1" dirty="0">
                <a:solidFill>
                  <a:srgbClr val="7F0055"/>
                </a:solidFill>
                <a:latin typeface="Courier New" panose="02070309020205020404" pitchFamily="49" charset="0"/>
              </a:rPr>
              <a:t>new</a:t>
            </a:r>
            <a:r>
              <a:rPr lang="en-GB" sz="1700" b="1" dirty="0">
                <a:solidFill>
                  <a:srgbClr val="000000"/>
                </a:solidFill>
                <a:latin typeface="Courier New" panose="02070309020205020404" pitchFamily="49" charset="0"/>
              </a:rPr>
              <a:t> Dog(7, </a:t>
            </a:r>
            <a:r>
              <a:rPr lang="en-GB" sz="1700" b="1" dirty="0">
                <a:solidFill>
                  <a:srgbClr val="2A00FF"/>
                </a:solidFill>
                <a:latin typeface="Courier New" panose="02070309020205020404" pitchFamily="49" charset="0"/>
              </a:rPr>
              <a:t>"</a:t>
            </a:r>
            <a:r>
              <a:rPr lang="en-GB" sz="1700" b="1" dirty="0" smtClean="0">
                <a:solidFill>
                  <a:srgbClr val="2A00FF"/>
                </a:solidFill>
                <a:latin typeface="Courier New" panose="02070309020205020404" pitchFamily="49" charset="0"/>
              </a:rPr>
              <a:t>Dev"</a:t>
            </a:r>
            <a:r>
              <a:rPr lang="en-GB" sz="1700" b="1" dirty="0" smtClean="0">
                <a:solidFill>
                  <a:srgbClr val="000000"/>
                </a:solidFill>
                <a:latin typeface="Courier New" panose="02070309020205020404" pitchFamily="49" charset="0"/>
              </a:rPr>
              <a:t>);</a:t>
            </a:r>
            <a:endParaRPr lang="en-GB" sz="1700" b="1" dirty="0">
              <a:solidFill>
                <a:srgbClr val="000000"/>
              </a:solidFill>
              <a:latin typeface="Courier New" panose="02070309020205020404" pitchFamily="49" charset="0"/>
            </a:endParaRPr>
          </a:p>
          <a:p>
            <a:pPr marL="400050" lvl="1" indent="0">
              <a:buNone/>
            </a:pPr>
            <a:r>
              <a:rPr lang="en-GB" sz="1700" b="1" dirty="0" err="1">
                <a:solidFill>
                  <a:srgbClr val="6A3E3E"/>
                </a:solidFill>
                <a:latin typeface="Courier New" panose="02070309020205020404" pitchFamily="49" charset="0"/>
              </a:rPr>
              <a:t>d</a:t>
            </a:r>
            <a:r>
              <a:rPr lang="en-GB" sz="1700" b="1" dirty="0" err="1">
                <a:solidFill>
                  <a:srgbClr val="000000"/>
                </a:solidFill>
                <a:latin typeface="Courier New" panose="02070309020205020404" pitchFamily="49" charset="0"/>
              </a:rPr>
              <a:t>.makeNoise</a:t>
            </a:r>
            <a:r>
              <a:rPr lang="en-GB" sz="1700" b="1" dirty="0">
                <a:solidFill>
                  <a:srgbClr val="000000"/>
                </a:solidFill>
                <a:latin typeface="Courier New" panose="02070309020205020404" pitchFamily="49" charset="0"/>
              </a:rPr>
              <a:t>();</a:t>
            </a:r>
          </a:p>
          <a:p>
            <a:pPr marL="400050" lvl="1" indent="0">
              <a:buNone/>
            </a:pPr>
            <a:r>
              <a:rPr lang="en-GB" sz="1700" b="1" dirty="0">
                <a:solidFill>
                  <a:srgbClr val="6A3E3E"/>
                </a:solidFill>
                <a:latin typeface="Courier New" panose="02070309020205020404" pitchFamily="49" charset="0"/>
              </a:rPr>
              <a:t>d2</a:t>
            </a:r>
            <a:r>
              <a:rPr lang="en-GB" sz="1700" b="1" dirty="0">
                <a:solidFill>
                  <a:srgbClr val="000000"/>
                </a:solidFill>
                <a:latin typeface="Courier New" panose="02070309020205020404" pitchFamily="49" charset="0"/>
              </a:rPr>
              <a:t>.makeNoise();</a:t>
            </a:r>
          </a:p>
          <a:p>
            <a:pPr marL="400050" lvl="1" indent="0">
              <a:buNone/>
            </a:pPr>
            <a:r>
              <a:rPr lang="en-GB" sz="1700" b="1" dirty="0" err="1">
                <a:solidFill>
                  <a:srgbClr val="6A3E3E"/>
                </a:solidFill>
                <a:latin typeface="Courier New" panose="02070309020205020404" pitchFamily="49" charset="0"/>
              </a:rPr>
              <a:t>d</a:t>
            </a:r>
            <a:r>
              <a:rPr lang="en-GB" sz="1700" b="1" dirty="0" err="1">
                <a:solidFill>
                  <a:srgbClr val="000000"/>
                </a:solidFill>
                <a:latin typeface="Courier New" panose="02070309020205020404" pitchFamily="49" charset="0"/>
              </a:rPr>
              <a:t>.</a:t>
            </a:r>
            <a:r>
              <a:rPr lang="en-GB" sz="1700" b="1" dirty="0" err="1">
                <a:solidFill>
                  <a:srgbClr val="0000C0"/>
                </a:solidFill>
                <a:latin typeface="Courier New" panose="02070309020205020404" pitchFamily="49" charset="0"/>
              </a:rPr>
              <a:t>age</a:t>
            </a:r>
            <a:r>
              <a:rPr lang="en-GB" sz="1700" b="1" dirty="0">
                <a:solidFill>
                  <a:srgbClr val="000000"/>
                </a:solidFill>
                <a:latin typeface="Courier New" panose="02070309020205020404" pitchFamily="49" charset="0"/>
              </a:rPr>
              <a:t> = 5;</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err="1">
                <a:solidFill>
                  <a:srgbClr val="6A3E3E"/>
                </a:solidFill>
                <a:latin typeface="Courier New" panose="02070309020205020404" pitchFamily="49" charset="0"/>
              </a:rPr>
              <a:t>d</a:t>
            </a:r>
            <a:r>
              <a:rPr lang="en-GB" sz="1700" b="1" i="1" dirty="0" err="1">
                <a:solidFill>
                  <a:srgbClr val="000000"/>
                </a:solidFill>
                <a:latin typeface="Courier New" panose="02070309020205020404" pitchFamily="49" charset="0"/>
              </a:rPr>
              <a:t>.</a:t>
            </a:r>
            <a:r>
              <a:rPr lang="en-GB" sz="1700" b="1" i="1" dirty="0" err="1">
                <a:solidFill>
                  <a:srgbClr val="0000C0"/>
                </a:solidFill>
                <a:latin typeface="Courier New" panose="02070309020205020404" pitchFamily="49" charset="0"/>
              </a:rPr>
              <a:t>age</a:t>
            </a:r>
            <a:r>
              <a:rPr lang="en-GB" sz="1700" b="1" i="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a:solidFill>
                  <a:srgbClr val="6A3E3E"/>
                </a:solidFill>
                <a:latin typeface="Courier New" panose="02070309020205020404" pitchFamily="49" charset="0"/>
              </a:rPr>
              <a:t>d2</a:t>
            </a:r>
            <a:r>
              <a:rPr lang="en-GB" sz="1700" b="1" i="1" dirty="0">
                <a:solidFill>
                  <a:srgbClr val="000000"/>
                </a:solidFill>
                <a:latin typeface="Courier New" panose="02070309020205020404" pitchFamily="49" charset="0"/>
              </a:rPr>
              <a:t>.</a:t>
            </a:r>
            <a:r>
              <a:rPr lang="en-GB" sz="1700" b="1" i="1" dirty="0">
                <a:solidFill>
                  <a:srgbClr val="0000C0"/>
                </a:solidFill>
                <a:latin typeface="Courier New" panose="02070309020205020404" pitchFamily="49" charset="0"/>
              </a:rPr>
              <a:t>age</a:t>
            </a:r>
            <a:r>
              <a:rPr lang="en-GB" sz="1700" b="1" i="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err="1">
                <a:solidFill>
                  <a:srgbClr val="6A3E3E"/>
                </a:solidFill>
                <a:latin typeface="Courier New" panose="02070309020205020404" pitchFamily="49" charset="0"/>
              </a:rPr>
              <a:t>d</a:t>
            </a:r>
            <a:r>
              <a:rPr lang="en-GB" sz="1700" b="1" i="1" dirty="0" err="1">
                <a:solidFill>
                  <a:srgbClr val="000000"/>
                </a:solidFill>
                <a:latin typeface="Courier New" panose="02070309020205020404" pitchFamily="49" charset="0"/>
              </a:rPr>
              <a:t>.toString</a:t>
            </a:r>
            <a:r>
              <a:rPr lang="en-GB" sz="1700" b="1" i="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a:solidFill>
                  <a:srgbClr val="6A3E3E"/>
                </a:solidFill>
                <a:latin typeface="Courier New" panose="02070309020205020404" pitchFamily="49" charset="0"/>
              </a:rPr>
              <a:t>d2</a:t>
            </a:r>
            <a:r>
              <a:rPr lang="en-GB" sz="1700" b="1" i="1" dirty="0">
                <a:solidFill>
                  <a:srgbClr val="000000"/>
                </a:solidFill>
                <a:latin typeface="Courier New" panose="02070309020205020404" pitchFamily="49" charset="0"/>
              </a:rPr>
              <a:t>.toString());</a:t>
            </a:r>
          </a:p>
          <a:p>
            <a:pPr marL="0" indent="0">
              <a:buNone/>
            </a:pPr>
            <a:r>
              <a:rPr lang="en-GB" sz="1800" dirty="0">
                <a:solidFill>
                  <a:srgbClr val="000000"/>
                </a:solidFill>
                <a:latin typeface="Courier New" panose="02070309020205020404" pitchFamily="49" charset="0"/>
              </a:rPr>
              <a:t>}</a:t>
            </a:r>
            <a:endParaRPr lang="en-GB" sz="1800"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2000" b="1" dirty="0">
                <a:solidFill>
                  <a:srgbClr val="000000"/>
                </a:solidFill>
                <a:latin typeface="Courier New" panose="02070309020205020404" pitchFamily="49" charset="0"/>
              </a:rPr>
              <a:t>woof</a:t>
            </a:r>
          </a:p>
          <a:p>
            <a:pPr marL="0" indent="0">
              <a:buNone/>
            </a:pPr>
            <a:r>
              <a:rPr lang="en-GB" sz="2000" b="1" dirty="0">
                <a:solidFill>
                  <a:srgbClr val="000000"/>
                </a:solidFill>
                <a:latin typeface="Courier New" panose="02070309020205020404" pitchFamily="49" charset="0"/>
              </a:rPr>
              <a:t>woof</a:t>
            </a:r>
          </a:p>
          <a:p>
            <a:pPr marL="0" indent="0">
              <a:buNone/>
            </a:pPr>
            <a:r>
              <a:rPr lang="en-GB" sz="2000" b="1" dirty="0">
                <a:solidFill>
                  <a:srgbClr val="000000"/>
                </a:solidFill>
                <a:latin typeface="Courier New" panose="02070309020205020404" pitchFamily="49" charset="0"/>
              </a:rPr>
              <a:t>5</a:t>
            </a:r>
          </a:p>
          <a:p>
            <a:pPr marL="0" indent="0">
              <a:buNone/>
            </a:pPr>
            <a:r>
              <a:rPr lang="en-GB" sz="2000" b="1" dirty="0">
                <a:solidFill>
                  <a:srgbClr val="000000"/>
                </a:solidFill>
                <a:latin typeface="Courier New" panose="02070309020205020404" pitchFamily="49" charset="0"/>
              </a:rPr>
              <a:t>7</a:t>
            </a:r>
          </a:p>
          <a:p>
            <a:pPr marL="0" indent="0">
              <a:buNone/>
            </a:pPr>
            <a:r>
              <a:rPr lang="en-GB" sz="2000" b="1" dirty="0">
                <a:solidFill>
                  <a:srgbClr val="000000"/>
                </a:solidFill>
                <a:latin typeface="Courier New" panose="02070309020205020404" pitchFamily="49" charset="0"/>
              </a:rPr>
              <a:t>Age: 5 Name: Jeff</a:t>
            </a:r>
          </a:p>
          <a:p>
            <a:pPr marL="0" indent="0">
              <a:buNone/>
            </a:pPr>
            <a:r>
              <a:rPr lang="en-GB" sz="2000" b="1" dirty="0">
                <a:solidFill>
                  <a:srgbClr val="000000"/>
                </a:solidFill>
                <a:latin typeface="Courier New" panose="02070309020205020404" pitchFamily="49" charset="0"/>
              </a:rPr>
              <a:t>Age: 7 Name: </a:t>
            </a:r>
            <a:r>
              <a:rPr lang="en-GB" sz="2000" b="1" dirty="0" smtClean="0">
                <a:solidFill>
                  <a:srgbClr val="000000"/>
                </a:solidFill>
                <a:latin typeface="Courier New" panose="02070309020205020404" pitchFamily="49" charset="0"/>
              </a:rPr>
              <a:t>Dev</a:t>
            </a:r>
            <a:endParaRPr lang="en-GB" sz="2000" b="1" dirty="0">
              <a:solidFill>
                <a:srgbClr val="000000"/>
              </a:solidFill>
              <a:latin typeface="Courier New" panose="02070309020205020404" pitchFamily="49" charset="0"/>
            </a:endParaRPr>
          </a:p>
          <a:p>
            <a:pPr marL="0" indent="0">
              <a:buNone/>
            </a:pPr>
            <a:endParaRPr lang="en-GB" dirty="0"/>
          </a:p>
        </p:txBody>
      </p:sp>
      <p:sp>
        <p:nvSpPr>
          <p:cNvPr id="4" name="Title 3"/>
          <p:cNvSpPr>
            <a:spLocks noGrp="1"/>
          </p:cNvSpPr>
          <p:nvPr>
            <p:ph type="title"/>
          </p:nvPr>
        </p:nvSpPr>
        <p:spPr/>
        <p:txBody>
          <a:bodyPr>
            <a:normAutofit fontScale="90000"/>
          </a:bodyPr>
          <a:lstStyle/>
          <a:p>
            <a:r>
              <a:rPr lang="en-GB" dirty="0" smtClean="0"/>
              <a:t>Dog Class Example</a:t>
            </a:r>
            <a:endParaRPr lang="en-GB" dirty="0"/>
          </a:p>
        </p:txBody>
      </p:sp>
    </p:spTree>
    <p:extLst>
      <p:ext uri="{BB962C8B-B14F-4D97-AF65-F5344CB8AC3E}">
        <p14:creationId xmlns:p14="http://schemas.microsoft.com/office/powerpoint/2010/main" val="399413485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Every object you create, or use, inherits from the superclass </a:t>
            </a:r>
            <a:r>
              <a:rPr lang="en-GB" b="1" dirty="0" smtClean="0"/>
              <a:t>Object</a:t>
            </a:r>
            <a:endParaRPr lang="en-GB" dirty="0" smtClean="0"/>
          </a:p>
          <a:p>
            <a:r>
              <a:rPr lang="en-GB" dirty="0" smtClean="0"/>
              <a:t>This means that every object inherits a set of methods already defined in the </a:t>
            </a:r>
            <a:r>
              <a:rPr lang="en-GB" b="1" dirty="0" smtClean="0"/>
              <a:t>Object</a:t>
            </a:r>
            <a:r>
              <a:rPr lang="en-GB" dirty="0" smtClean="0"/>
              <a:t> superclass, all of which can be overridden.</a:t>
            </a:r>
          </a:p>
          <a:p>
            <a:endParaRPr lang="en-GB" dirty="0">
              <a:solidFill>
                <a:srgbClr val="00519C"/>
              </a:solidFill>
            </a:endParaRPr>
          </a:p>
        </p:txBody>
      </p:sp>
      <p:sp>
        <p:nvSpPr>
          <p:cNvPr id="4" name="Content Placeholder 3"/>
          <p:cNvSpPr>
            <a:spLocks noGrp="1"/>
          </p:cNvSpPr>
          <p:nvPr>
            <p:ph sz="quarter" idx="16"/>
          </p:nvPr>
        </p:nvSpPr>
        <p:spPr/>
        <p:txBody>
          <a:bodyPr/>
          <a:lstStyle/>
          <a:p>
            <a:r>
              <a:rPr lang="en-GB" dirty="0"/>
              <a:t>clone()</a:t>
            </a:r>
          </a:p>
          <a:p>
            <a:r>
              <a:rPr lang="en-GB" dirty="0" err="1"/>
              <a:t>getClass</a:t>
            </a:r>
            <a:r>
              <a:rPr lang="en-GB" dirty="0"/>
              <a:t>()</a:t>
            </a:r>
          </a:p>
          <a:p>
            <a:r>
              <a:rPr lang="en-GB" dirty="0"/>
              <a:t>equals()</a:t>
            </a:r>
          </a:p>
          <a:p>
            <a:r>
              <a:rPr lang="en-GB" dirty="0"/>
              <a:t>finalize()</a:t>
            </a:r>
          </a:p>
          <a:p>
            <a:r>
              <a:rPr lang="en-GB" dirty="0" err="1"/>
              <a:t>hashcode</a:t>
            </a:r>
            <a:r>
              <a:rPr lang="en-GB" dirty="0"/>
              <a:t>()</a:t>
            </a:r>
          </a:p>
          <a:p>
            <a:r>
              <a:rPr lang="en-GB" dirty="0"/>
              <a:t>notify()</a:t>
            </a:r>
          </a:p>
          <a:p>
            <a:r>
              <a:rPr lang="en-GB" dirty="0" err="1"/>
              <a:t>notifyAll</a:t>
            </a:r>
            <a:r>
              <a:rPr lang="en-GB" dirty="0"/>
              <a:t>()</a:t>
            </a:r>
          </a:p>
          <a:p>
            <a:r>
              <a:rPr lang="en-GB" dirty="0" err="1"/>
              <a:t>toString</a:t>
            </a:r>
            <a:r>
              <a:rPr lang="en-GB" dirty="0"/>
              <a:t>()</a:t>
            </a:r>
          </a:p>
          <a:p>
            <a:r>
              <a:rPr lang="en-GB" dirty="0"/>
              <a:t>Wait()</a:t>
            </a:r>
          </a:p>
        </p:txBody>
      </p:sp>
      <p:sp>
        <p:nvSpPr>
          <p:cNvPr id="3" name="Title 2"/>
          <p:cNvSpPr>
            <a:spLocks noGrp="1"/>
          </p:cNvSpPr>
          <p:nvPr>
            <p:ph type="title"/>
          </p:nvPr>
        </p:nvSpPr>
        <p:spPr/>
        <p:txBody>
          <a:bodyPr>
            <a:normAutofit fontScale="90000"/>
          </a:bodyPr>
          <a:lstStyle/>
          <a:p>
            <a:r>
              <a:rPr lang="en-GB" dirty="0" smtClean="0"/>
              <a:t>The Object Superclass</a:t>
            </a:r>
            <a:endParaRPr lang="en-GB" dirty="0"/>
          </a:p>
        </p:txBody>
      </p:sp>
    </p:spTree>
    <p:extLst>
      <p:ext uri="{BB962C8B-B14F-4D97-AF65-F5344CB8AC3E}">
        <p14:creationId xmlns:p14="http://schemas.microsoft.com/office/powerpoint/2010/main" val="40298478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946225"/>
            <a:ext cx="5580000" cy="4546800"/>
          </a:xfrm>
        </p:spPr>
        <p:txBody>
          <a:bodyPr/>
          <a:lstStyle/>
          <a:p>
            <a:r>
              <a:rPr lang="en-GB" sz="1800" dirty="0" smtClean="0"/>
              <a:t>Pass by value means the called functions’ parameter will be a copy of the callers’ passed argument.</a:t>
            </a:r>
            <a:endParaRPr lang="en-GB" sz="1800" dirty="0"/>
          </a:p>
          <a:p>
            <a:r>
              <a:rPr lang="en-GB" sz="1800" dirty="0" smtClean="0"/>
              <a:t>So if you call a method with an integer value of 5, the parameter that “takes” that integer will copy that value to then be used.</a:t>
            </a:r>
          </a:p>
          <a:p>
            <a:endParaRPr lang="en-GB" sz="1800" dirty="0"/>
          </a:p>
          <a:p>
            <a:r>
              <a:rPr lang="en-GB" sz="1800" dirty="0" smtClean="0"/>
              <a:t>Think of it like this:</a:t>
            </a:r>
          </a:p>
          <a:p>
            <a:r>
              <a:rPr lang="en-GB" sz="1800" dirty="0" smtClean="0"/>
              <a:t>I have a bucket of paint, I </a:t>
            </a:r>
            <a:r>
              <a:rPr lang="en-GB" sz="1800" b="1" dirty="0" smtClean="0"/>
              <a:t>tell</a:t>
            </a:r>
            <a:r>
              <a:rPr lang="en-GB" sz="1800" dirty="0" smtClean="0"/>
              <a:t> you that 5 litres are in it, you now have the knowledge that there are 5 litres of paint in my bucket.</a:t>
            </a:r>
          </a:p>
          <a:p>
            <a:r>
              <a:rPr lang="en-GB" sz="1800" dirty="0" smtClean="0"/>
              <a:t>So if you change that 5 to a 3, I still have five, but you’re telling me I have three, you’re not actually changing my amount of paint.</a:t>
            </a:r>
          </a:p>
        </p:txBody>
      </p:sp>
      <p:sp>
        <p:nvSpPr>
          <p:cNvPr id="3" name="Content Placeholder 2"/>
          <p:cNvSpPr>
            <a:spLocks noGrp="1"/>
          </p:cNvSpPr>
          <p:nvPr>
            <p:ph sz="quarter" idx="16"/>
          </p:nvPr>
        </p:nvSpPr>
        <p:spPr/>
        <p:txBody>
          <a:bodyPr/>
          <a:lstStyle/>
          <a:p>
            <a:r>
              <a:rPr lang="en-GB" sz="1800" dirty="0" smtClean="0"/>
              <a:t>Pass by reference means the called functions’ parameter will be the same as the callers’ passed argument, (Not the value of the parameter, but the actual variable itself)</a:t>
            </a:r>
          </a:p>
          <a:p>
            <a:r>
              <a:rPr lang="en-GB" sz="1800" dirty="0" smtClean="0"/>
              <a:t>Every variable has a location in memory where it is stored, passing by reference means that you’re giving that method access to the actual variable.</a:t>
            </a:r>
          </a:p>
          <a:p>
            <a:endParaRPr lang="en-GB" sz="1800" dirty="0"/>
          </a:p>
          <a:p>
            <a:r>
              <a:rPr lang="en-GB" sz="1800" dirty="0" smtClean="0"/>
              <a:t>Think of it like this:</a:t>
            </a:r>
          </a:p>
          <a:p>
            <a:r>
              <a:rPr lang="en-GB" sz="1800" dirty="0" smtClean="0"/>
              <a:t>I have a bucket of paint, I </a:t>
            </a:r>
            <a:r>
              <a:rPr lang="en-GB" sz="1800" b="1" dirty="0" smtClean="0"/>
              <a:t>give</a:t>
            </a:r>
            <a:r>
              <a:rPr lang="en-GB" sz="1800" dirty="0" smtClean="0"/>
              <a:t> you permission to use my bucket of paint, and then you can determine that there are 5 litres of paint in it.</a:t>
            </a:r>
          </a:p>
          <a:p>
            <a:r>
              <a:rPr lang="en-GB" sz="1800" dirty="0" smtClean="0"/>
              <a:t>Now that you have permission to use my paint, if you change it from 5 to 3 (pouring it out…) then I actually have 2 less litres in my bucket</a:t>
            </a:r>
            <a:endParaRPr lang="en-GB" sz="1800" dirty="0"/>
          </a:p>
        </p:txBody>
      </p:sp>
      <p:sp>
        <p:nvSpPr>
          <p:cNvPr id="4" name="Title 3"/>
          <p:cNvSpPr>
            <a:spLocks noGrp="1"/>
          </p:cNvSpPr>
          <p:nvPr>
            <p:ph type="title"/>
          </p:nvPr>
        </p:nvSpPr>
        <p:spPr/>
        <p:txBody>
          <a:bodyPr>
            <a:normAutofit fontScale="90000"/>
          </a:bodyPr>
          <a:lstStyle/>
          <a:p>
            <a:r>
              <a:rPr lang="en-GB" dirty="0" smtClean="0"/>
              <a:t>Pass by Reference &amp; Pass by Value</a:t>
            </a:r>
            <a:endParaRPr lang="en-GB" dirty="0"/>
          </a:p>
        </p:txBody>
      </p:sp>
    </p:spTree>
    <p:extLst>
      <p:ext uri="{BB962C8B-B14F-4D97-AF65-F5344CB8AC3E}">
        <p14:creationId xmlns:p14="http://schemas.microsoft.com/office/powerpoint/2010/main" val="3730114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b="1" dirty="0" smtClean="0"/>
              <a:t>Java is pass by Value.</a:t>
            </a:r>
          </a:p>
          <a:p>
            <a:r>
              <a:rPr lang="en-GB" dirty="0" smtClean="0"/>
              <a:t>In the Java Language Specification 8.4.1 Formal Parameters section it states:</a:t>
            </a:r>
          </a:p>
          <a:p>
            <a:r>
              <a:rPr lang="en-GB" i="1" dirty="0"/>
              <a:t>“When the method or constructor is invoked </a:t>
            </a:r>
            <a:r>
              <a:rPr lang="en-GB" i="1" dirty="0" smtClean="0"/>
              <a:t>, the </a:t>
            </a:r>
            <a:r>
              <a:rPr lang="en-GB" i="1" dirty="0"/>
              <a:t>values of the actual argument expressions initialize newly created parameter variables, each of the declared type, before execution of the body of the method or constructor</a:t>
            </a:r>
            <a:r>
              <a:rPr lang="en-GB" i="1" dirty="0" smtClean="0"/>
              <a:t>.”</a:t>
            </a:r>
            <a:endParaRPr lang="en-GB" dirty="0" smtClean="0"/>
          </a:p>
        </p:txBody>
      </p:sp>
      <p:sp>
        <p:nvSpPr>
          <p:cNvPr id="4" name="Title 3"/>
          <p:cNvSpPr>
            <a:spLocks noGrp="1"/>
          </p:cNvSpPr>
          <p:nvPr>
            <p:ph type="title"/>
          </p:nvPr>
        </p:nvSpPr>
        <p:spPr/>
        <p:txBody>
          <a:bodyPr>
            <a:normAutofit fontScale="90000"/>
          </a:bodyPr>
          <a:lstStyle/>
          <a:p>
            <a:r>
              <a:rPr lang="en-GB" dirty="0" smtClean="0"/>
              <a:t>Is Java Pass by Value or Pass by Reference?</a:t>
            </a:r>
            <a:endParaRPr lang="en-GB" dirty="0"/>
          </a:p>
        </p:txBody>
      </p:sp>
      <p:sp>
        <p:nvSpPr>
          <p:cNvPr id="6" name="Content Placeholder 5"/>
          <p:cNvSpPr>
            <a:spLocks noGrp="1"/>
          </p:cNvSpPr>
          <p:nvPr>
            <p:ph sz="quarter" idx="16"/>
          </p:nvPr>
        </p:nvSpPr>
        <p:spPr/>
        <p:txBody>
          <a:bodyPr/>
          <a:lstStyle/>
          <a:p>
            <a:r>
              <a:rPr lang="en-GB" dirty="0"/>
              <a:t>When an object is passed as an argument, that object is not literally passed as an argument to the method. Internally that objects reference is passed by </a:t>
            </a:r>
            <a:r>
              <a:rPr lang="en-GB" b="1" dirty="0"/>
              <a:t>value</a:t>
            </a:r>
            <a:r>
              <a:rPr lang="en-GB" dirty="0"/>
              <a:t> and it becomes a formal parameter in the method</a:t>
            </a:r>
          </a:p>
          <a:p>
            <a:r>
              <a:rPr lang="en-GB" dirty="0"/>
              <a:t>Java passes object references by </a:t>
            </a:r>
            <a:r>
              <a:rPr lang="en-GB" b="1" dirty="0"/>
              <a:t>value</a:t>
            </a:r>
            <a:endParaRPr lang="en-GB" dirty="0"/>
          </a:p>
          <a:p>
            <a:endParaRPr lang="en-GB" dirty="0"/>
          </a:p>
        </p:txBody>
      </p:sp>
    </p:spTree>
    <p:extLst>
      <p:ext uri="{BB962C8B-B14F-4D97-AF65-F5344CB8AC3E}">
        <p14:creationId xmlns:p14="http://schemas.microsoft.com/office/powerpoint/2010/main" val="16997719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Example</a:t>
            </a:r>
            <a:endParaRPr lang="en-GB" dirty="0"/>
          </a:p>
        </p:txBody>
      </p:sp>
      <p:pic>
        <p:nvPicPr>
          <p:cNvPr id="5" name="Picture 4"/>
          <p:cNvPicPr>
            <a:picLocks noChangeAspect="1"/>
          </p:cNvPicPr>
          <p:nvPr/>
        </p:nvPicPr>
        <p:blipFill>
          <a:blip r:embed="rId3"/>
          <a:stretch>
            <a:fillRect/>
          </a:stretch>
        </p:blipFill>
        <p:spPr>
          <a:xfrm>
            <a:off x="642157" y="5715815"/>
            <a:ext cx="4225034" cy="651734"/>
          </a:xfrm>
          <a:prstGeom prst="rect">
            <a:avLst/>
          </a:prstGeom>
        </p:spPr>
      </p:pic>
      <p:pic>
        <p:nvPicPr>
          <p:cNvPr id="2" name="Picture 1"/>
          <p:cNvPicPr>
            <a:picLocks noChangeAspect="1"/>
          </p:cNvPicPr>
          <p:nvPr/>
        </p:nvPicPr>
        <p:blipFill>
          <a:blip r:embed="rId4"/>
          <a:stretch>
            <a:fillRect/>
          </a:stretch>
        </p:blipFill>
        <p:spPr>
          <a:xfrm>
            <a:off x="642157" y="1663200"/>
            <a:ext cx="11182350" cy="3667125"/>
          </a:xfrm>
          <a:prstGeom prst="rect">
            <a:avLst/>
          </a:prstGeom>
        </p:spPr>
      </p:pic>
    </p:spTree>
    <p:extLst>
      <p:ext uri="{BB962C8B-B14F-4D97-AF65-F5344CB8AC3E}">
        <p14:creationId xmlns:p14="http://schemas.microsoft.com/office/powerpoint/2010/main" val="2979346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3.xml><?xml version="1.0" encoding="utf-8"?>
<a:theme xmlns:a="http://schemas.openxmlformats.org/drawingml/2006/main" name="1_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27070</TotalTime>
  <Words>11532</Words>
  <Application>Microsoft Office PowerPoint</Application>
  <PresentationFormat>Widescreen</PresentationFormat>
  <Paragraphs>1675</Paragraphs>
  <Slides>116</Slides>
  <Notes>80</Notes>
  <HiddenSlides>9</HiddenSlides>
  <MMClips>0</MMClips>
  <ScaleCrop>false</ScaleCrop>
  <HeadingPairs>
    <vt:vector size="8" baseType="variant">
      <vt:variant>
        <vt:lpstr>Fonts Used</vt:lpstr>
      </vt:variant>
      <vt:variant>
        <vt:i4>11</vt:i4>
      </vt:variant>
      <vt:variant>
        <vt:lpstr>Theme</vt:lpstr>
      </vt:variant>
      <vt:variant>
        <vt:i4>3</vt:i4>
      </vt:variant>
      <vt:variant>
        <vt:lpstr>Slide Titles</vt:lpstr>
      </vt:variant>
      <vt:variant>
        <vt:i4>116</vt:i4>
      </vt:variant>
      <vt:variant>
        <vt:lpstr>Custom Shows</vt:lpstr>
      </vt:variant>
      <vt:variant>
        <vt:i4>1</vt:i4>
      </vt:variant>
    </vt:vector>
  </HeadingPairs>
  <TitlesOfParts>
    <vt:vector size="131" baseType="lpstr">
      <vt:lpstr>Arial</vt:lpstr>
      <vt:lpstr>Calibri</vt:lpstr>
      <vt:lpstr>Calibri Light</vt:lpstr>
      <vt:lpstr>Consolas</vt:lpstr>
      <vt:lpstr>Courier New</vt:lpstr>
      <vt:lpstr>Lucida Console</vt:lpstr>
      <vt:lpstr>Lucida Sans</vt:lpstr>
      <vt:lpstr>MS Mincho</vt:lpstr>
      <vt:lpstr>Segoe UI</vt:lpstr>
      <vt:lpstr>Segoe UI Light</vt:lpstr>
      <vt:lpstr>Wingdings</vt:lpstr>
      <vt:lpstr>Office Theme</vt:lpstr>
      <vt:lpstr>PPM Courseware Slides</vt:lpstr>
      <vt:lpstr>1_PPM Courseware Slides</vt:lpstr>
      <vt:lpstr>Java SE</vt:lpstr>
      <vt:lpstr>Variables &amp; Methods</vt:lpstr>
      <vt:lpstr>Naming Conventions</vt:lpstr>
      <vt:lpstr>Syntax</vt:lpstr>
      <vt:lpstr>Examples</vt:lpstr>
      <vt:lpstr>Examples – Parameters &amp; Return </vt:lpstr>
      <vt:lpstr>Example – The flow of execution.</vt:lpstr>
      <vt:lpstr>Primitive Data Types</vt:lpstr>
      <vt:lpstr>Operators</vt:lpstr>
      <vt:lpstr>Operators - Example</vt:lpstr>
      <vt:lpstr>Scope</vt:lpstr>
      <vt:lpstr>Scope - Example</vt:lpstr>
      <vt:lpstr>The Main Method!</vt:lpstr>
      <vt:lpstr>Static</vt:lpstr>
      <vt:lpstr>Sequencing &amp; Statements</vt:lpstr>
      <vt:lpstr>Conditionals</vt:lpstr>
      <vt:lpstr>More Operators</vt:lpstr>
      <vt:lpstr>Conditional Statements – If/Else</vt:lpstr>
      <vt:lpstr>If/Else with logical operators</vt:lpstr>
      <vt:lpstr>If/Else/Else if with logical operators</vt:lpstr>
      <vt:lpstr>Switch Statements</vt:lpstr>
      <vt:lpstr>Iteration</vt:lpstr>
      <vt:lpstr>Iteration – For Loop</vt:lpstr>
      <vt:lpstr>Iteration – While Loop</vt:lpstr>
      <vt:lpstr>Iteration – Do While</vt:lpstr>
      <vt:lpstr>While - Example</vt:lpstr>
      <vt:lpstr>Transfer and Control</vt:lpstr>
      <vt:lpstr>Transfer &amp; Control Statements</vt:lpstr>
      <vt:lpstr>Transfer &amp; Control Statements - Continue &amp; Break</vt:lpstr>
      <vt:lpstr>Setting up your Environment</vt:lpstr>
      <vt:lpstr>Setting up your environment</vt:lpstr>
      <vt:lpstr>Setting up your environment</vt:lpstr>
      <vt:lpstr>Creating your first project</vt:lpstr>
      <vt:lpstr>Creating your first class</vt:lpstr>
      <vt:lpstr>Your first class</vt:lpstr>
      <vt:lpstr>Useful Eclipse Shortcuts</vt:lpstr>
      <vt:lpstr>Arrays</vt:lpstr>
      <vt:lpstr>Arrays – Single Dimensional</vt:lpstr>
      <vt:lpstr>Arrays – Multi-Dimensional </vt:lpstr>
      <vt:lpstr>For each Loop</vt:lpstr>
      <vt:lpstr>For/For each - example</vt:lpstr>
      <vt:lpstr>Loops &amp; Arrays - Example</vt:lpstr>
      <vt:lpstr>For/Foreach – Two Dimensional Arrays</vt:lpstr>
      <vt:lpstr>Loops &amp; Arrays - Example</vt:lpstr>
      <vt:lpstr>Imports - Scanner</vt:lpstr>
      <vt:lpstr>List Implementations</vt:lpstr>
      <vt:lpstr>List Implementations</vt:lpstr>
      <vt:lpstr>Best Practices</vt:lpstr>
      <vt:lpstr>Streams</vt:lpstr>
      <vt:lpstr>Streams</vt:lpstr>
      <vt:lpstr>Streams</vt:lpstr>
      <vt:lpstr>Some Fundamental functions</vt:lpstr>
      <vt:lpstr>Some Fundamental functions</vt:lpstr>
      <vt:lpstr>Some Fundamental functions</vt:lpstr>
      <vt:lpstr>Some Fundamental functions</vt:lpstr>
      <vt:lpstr>Some Fundamental functions</vt:lpstr>
      <vt:lpstr>PowerPoint Presentation</vt:lpstr>
      <vt:lpstr>PowerPoint Presentation</vt:lpstr>
      <vt:lpstr>PowerPoint Presentation</vt:lpstr>
      <vt:lpstr>Lambdas</vt:lpstr>
      <vt:lpstr>PowerPoint Presentation</vt:lpstr>
      <vt:lpstr>PowerPoint Presentation</vt:lpstr>
      <vt:lpstr>So why bother?</vt:lpstr>
      <vt:lpstr>Or</vt:lpstr>
      <vt:lpstr>PowerPoint Presentation</vt:lpstr>
      <vt:lpstr>Modern Iteration vs. Traditional Iteration</vt:lpstr>
      <vt:lpstr>Functional Interfaces Toolbox</vt:lpstr>
      <vt:lpstr>Supplier</vt:lpstr>
      <vt:lpstr>Consumer, BiConsumer</vt:lpstr>
      <vt:lpstr>Predicate / BiPredicate</vt:lpstr>
      <vt:lpstr>Function / BiFunction</vt:lpstr>
      <vt:lpstr>PowerPoint Presentation</vt:lpstr>
      <vt:lpstr>PowerPoint Presentation</vt:lpstr>
      <vt:lpstr>OOP</vt:lpstr>
      <vt:lpstr>Object Orientated Programming - Introduction</vt:lpstr>
      <vt:lpstr>What is an OO Data Type?</vt:lpstr>
      <vt:lpstr>What's in an Object?</vt:lpstr>
      <vt:lpstr>Attributes/Fields</vt:lpstr>
      <vt:lpstr>Methods</vt:lpstr>
      <vt:lpstr>Constructors</vt:lpstr>
      <vt:lpstr>Keywords - this</vt:lpstr>
      <vt:lpstr>4 Principles of OOP</vt:lpstr>
      <vt:lpstr>Encapsulation</vt:lpstr>
      <vt:lpstr>Access Modifiers/Specifiers</vt:lpstr>
      <vt:lpstr>Standard Get Method</vt:lpstr>
      <vt:lpstr>Standard Set Method</vt:lpstr>
      <vt:lpstr>Inheritance</vt:lpstr>
      <vt:lpstr>Inheritance – Why bother?</vt:lpstr>
      <vt:lpstr>Abstract Classes</vt:lpstr>
      <vt:lpstr>Polymorphism - Overloading</vt:lpstr>
      <vt:lpstr>Polymorphism - Overriding</vt:lpstr>
      <vt:lpstr>The ‘final’ keyword</vt:lpstr>
      <vt:lpstr>Using Objects</vt:lpstr>
      <vt:lpstr>Dog Class Example</vt:lpstr>
      <vt:lpstr>Dog Class Example</vt:lpstr>
      <vt:lpstr>The Object Superclass</vt:lpstr>
      <vt:lpstr>Pass by Reference &amp; Pass by Value</vt:lpstr>
      <vt:lpstr>Is Java Pass by Value or Pass by Reference?</vt:lpstr>
      <vt:lpstr>Example</vt:lpstr>
      <vt:lpstr>Example</vt:lpstr>
      <vt:lpstr>Example</vt:lpstr>
      <vt:lpstr>Example</vt:lpstr>
      <vt:lpstr>References &amp; Garbage Collection</vt:lpstr>
      <vt:lpstr>Object Reference Analogy</vt:lpstr>
      <vt:lpstr>Object Reference Analogy</vt:lpstr>
      <vt:lpstr>Casting</vt:lpstr>
      <vt:lpstr>Object Casting</vt:lpstr>
      <vt:lpstr>Interface Classes</vt:lpstr>
      <vt:lpstr>Interface – Example</vt:lpstr>
      <vt:lpstr>Interface – What's the point?</vt:lpstr>
      <vt:lpstr>Interface – What's the point?</vt:lpstr>
      <vt:lpstr>Interface – Benefits of coding to an interface</vt:lpstr>
      <vt:lpstr>Interface – Benefits of coding to an Interface</vt:lpstr>
      <vt:lpstr>Interface – Benefits of coding to an Interface</vt:lpstr>
      <vt:lpstr>Static – Why is it telling me I can’t do this?</vt:lpstr>
      <vt:lpstr>Static – When would we use this?</vt:lpstr>
      <vt:lpstr>Custom Show 1</vt:lpstr>
    </vt:vector>
  </TitlesOfParts>
  <Company>QA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Womack, Elliot</dc:creator>
  <cp:lastModifiedBy>Admin</cp:lastModifiedBy>
  <cp:revision>533</cp:revision>
  <dcterms:created xsi:type="dcterms:W3CDTF">2016-11-25T13:51:37Z</dcterms:created>
  <dcterms:modified xsi:type="dcterms:W3CDTF">2019-02-08T11:48:44Z</dcterms:modified>
</cp:coreProperties>
</file>