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embeddedFontLst>
    <p:embeddedFont>
      <p:font typeface="Quattrocento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QuattrocentoSans-regular.fntdata"/><Relationship Id="rId50" Type="http://schemas.openxmlformats.org/officeDocument/2006/relationships/slide" Target="slides/slide46.xml"/><Relationship Id="rId53" Type="http://schemas.openxmlformats.org/officeDocument/2006/relationships/font" Target="fonts/QuattrocentoSans-italic.fntdata"/><Relationship Id="rId52" Type="http://schemas.openxmlformats.org/officeDocument/2006/relationships/font" Target="fonts/QuattrocentoSans-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Quattrocento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notes"/>
          <p:cNvSpPr/>
          <p:nvPr/>
        </p:nvSpPr>
        <p:spPr>
          <a:xfrm>
            <a:off x="3851275" y="11113"/>
            <a:ext cx="2943225" cy="4635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06" name="Google Shape;106;p1:notes"/>
          <p:cNvSpPr/>
          <p:nvPr/>
        </p:nvSpPr>
        <p:spPr>
          <a:xfrm>
            <a:off x="0" y="9445625"/>
            <a:ext cx="2943225" cy="4635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07" name="Google Shape;107;p1:notes"/>
          <p:cNvSpPr/>
          <p:nvPr/>
        </p:nvSpPr>
        <p:spPr>
          <a:xfrm>
            <a:off x="0" y="11113"/>
            <a:ext cx="2943225" cy="4635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08" name="Google Shape;108;p1:notes"/>
          <p:cNvSpPr txBox="1"/>
          <p:nvPr>
            <p:ph idx="1" type="body"/>
          </p:nvPr>
        </p:nvSpPr>
        <p:spPr>
          <a:xfrm>
            <a:off x="677863" y="4679950"/>
            <a:ext cx="5434012" cy="3059113"/>
          </a:xfrm>
          <a:prstGeom prst="rect">
            <a:avLst/>
          </a:prstGeom>
          <a:noFill/>
          <a:ln>
            <a:noFill/>
          </a:ln>
        </p:spPr>
        <p:txBody>
          <a:bodyPr anchorCtr="0" anchor="t" bIns="41425" lIns="82850" spcFirstLastPara="1" rIns="82850" wrap="square" tIns="41425">
            <a:noAutofit/>
          </a:bodyPr>
          <a:lstStyle/>
          <a:p>
            <a:pPr indent="0" lvl="0" marL="0" rtl="0" algn="l">
              <a:spcBef>
                <a:spcPts val="0"/>
              </a:spcBef>
              <a:spcAft>
                <a:spcPts val="0"/>
              </a:spcAft>
              <a:buNone/>
            </a:pPr>
            <a:r>
              <a:rPr lang="en-GB"/>
              <a:t>.</a:t>
            </a:r>
            <a:endParaRPr/>
          </a:p>
        </p:txBody>
      </p:sp>
      <p:sp>
        <p:nvSpPr>
          <p:cNvPr id="109" name="Google Shape;109;p1:notes"/>
          <p:cNvSpPr/>
          <p:nvPr/>
        </p:nvSpPr>
        <p:spPr>
          <a:xfrm>
            <a:off x="915988" y="4643438"/>
            <a:ext cx="111125" cy="30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10" name="Google Shape;110;p1:notes"/>
          <p:cNvSpPr/>
          <p:nvPr>
            <p:ph idx="2" type="sldImg"/>
          </p:nvPr>
        </p:nvSpPr>
        <p:spPr>
          <a:xfrm>
            <a:off x="-52388" y="717550"/>
            <a:ext cx="6927851" cy="38973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What should we do about the empty array?</a:t>
            </a:r>
            <a:endParaRPr/>
          </a:p>
          <a:p>
            <a:pPr indent="-285750" lvl="0" marL="285750" rtl="0" algn="l">
              <a:spcBef>
                <a:spcPts val="200"/>
              </a:spcBef>
              <a:spcAft>
                <a:spcPts val="0"/>
              </a:spcAft>
              <a:buClr>
                <a:schemeClr val="dk1"/>
              </a:buClr>
              <a:buSzPts val="1200"/>
              <a:buFont typeface="Calibri"/>
              <a:buAutoNum type="romanLcPeriod"/>
            </a:pPr>
            <a:r>
              <a:rPr lang="en-GB"/>
              <a:t>Return an int?  Any value we could provide, e.g. 0, or Integer.MIN_VALUE, would be incorrect</a:t>
            </a:r>
            <a:endParaRPr/>
          </a:p>
          <a:p>
            <a:pPr indent="-285750" lvl="0" marL="285750" rtl="0" algn="l">
              <a:spcBef>
                <a:spcPts val="200"/>
              </a:spcBef>
              <a:spcAft>
                <a:spcPts val="0"/>
              </a:spcAft>
              <a:buClr>
                <a:schemeClr val="dk1"/>
              </a:buClr>
              <a:buSzPts val="1200"/>
              <a:buFont typeface="Calibri"/>
              <a:buAutoNum type="romanLcPeriod"/>
            </a:pPr>
            <a:r>
              <a:rPr lang="en-GB"/>
              <a:t>Throw a checked exception?  It seems a bit extreme to make ordinary clients handle this exception if this is a rare and unusual case</a:t>
            </a:r>
            <a:endParaRPr/>
          </a:p>
          <a:p>
            <a:pPr indent="-285750" lvl="0" marL="285750" rtl="0" algn="l">
              <a:spcBef>
                <a:spcPts val="200"/>
              </a:spcBef>
              <a:spcAft>
                <a:spcPts val="0"/>
              </a:spcAft>
              <a:buClr>
                <a:schemeClr val="dk1"/>
              </a:buClr>
              <a:buSzPts val="1200"/>
              <a:buFont typeface="Calibri"/>
              <a:buAutoNum type="romanLcPeriod"/>
            </a:pPr>
            <a:r>
              <a:rPr lang="en-GB"/>
              <a:t>Throw a runtime exception.  Start by specifying with the annotations syntax: </a:t>
            </a:r>
            <a:endParaRPr/>
          </a:p>
          <a:p>
            <a:pPr indent="0" lvl="0" marL="0" rtl="0" algn="l">
              <a:spcBef>
                <a:spcPts val="200"/>
              </a:spcBef>
              <a:spcAft>
                <a:spcPts val="0"/>
              </a:spcAft>
              <a:buNone/>
            </a:pPr>
            <a:r>
              <a:rPr lang="en-GB"/>
              <a:t>	@Test(expected=RuntimeException.class)</a:t>
            </a:r>
            <a:endParaRPr/>
          </a:p>
          <a:p>
            <a:pPr indent="0" lvl="0" marL="0" rtl="0" algn="l">
              <a:spcBef>
                <a:spcPts val="200"/>
              </a:spcBef>
              <a:spcAft>
                <a:spcPts val="0"/>
              </a:spcAft>
              <a:buNone/>
            </a:pPr>
            <a:r>
              <a:rPr lang="en-GB"/>
              <a:t>	public void findHighestInEmptyArrayThrows() {</a:t>
            </a:r>
            <a:endParaRPr/>
          </a:p>
          <a:p>
            <a:pPr indent="0" lvl="0" marL="0" rtl="0" algn="l">
              <a:spcBef>
                <a:spcPts val="200"/>
              </a:spcBef>
              <a:spcAft>
                <a:spcPts val="0"/>
              </a:spcAft>
              <a:buNone/>
            </a:pPr>
            <a:r>
              <a:rPr lang="en-GB"/>
              <a:t>		int [] array = {};</a:t>
            </a:r>
            <a:endParaRPr/>
          </a:p>
          <a:p>
            <a:pPr indent="0" lvl="0" marL="0" rtl="0" algn="l">
              <a:spcBef>
                <a:spcPts val="200"/>
              </a:spcBef>
              <a:spcAft>
                <a:spcPts val="0"/>
              </a:spcAft>
              <a:buNone/>
            </a:pPr>
            <a:r>
              <a:rPr lang="en-GB"/>
              <a:t>		ArrayUtils.findHighest(array);</a:t>
            </a:r>
            <a:endParaRPr/>
          </a:p>
          <a:p>
            <a:pPr indent="0" lvl="0" marL="0" rtl="0" algn="l">
              <a:spcBef>
                <a:spcPts val="200"/>
              </a:spcBef>
              <a:spcAft>
                <a:spcPts val="0"/>
              </a:spcAft>
              <a:buNone/>
            </a:pPr>
            <a:r>
              <a:rPr lang="en-GB"/>
              <a:t>	}</a:t>
            </a:r>
            <a:endParaRPr/>
          </a:p>
          <a:p>
            <a:pPr indent="0" lvl="0" marL="0" rtl="0" algn="l">
              <a:spcBef>
                <a:spcPts val="200"/>
              </a:spcBef>
              <a:spcAft>
                <a:spcPts val="0"/>
              </a:spcAft>
              <a:buNone/>
            </a:pPr>
            <a:r>
              <a:rPr lang="en-GB"/>
              <a:t>Then if appropriate, refine to the more explicit format:</a:t>
            </a:r>
            <a:endParaRPr/>
          </a:p>
          <a:p>
            <a:pPr indent="0" lvl="0" marL="0" rtl="0" algn="l">
              <a:spcBef>
                <a:spcPts val="200"/>
              </a:spcBef>
              <a:spcAft>
                <a:spcPts val="0"/>
              </a:spcAft>
              <a:buNone/>
            </a:pPr>
            <a:r>
              <a:rPr lang="en-GB"/>
              <a:t>	@Test public void findHighestInEmptyArrayThrowsWithMsg() {</a:t>
            </a:r>
            <a:endParaRPr/>
          </a:p>
          <a:p>
            <a:pPr indent="0" lvl="0" marL="0" rtl="0" algn="l">
              <a:spcBef>
                <a:spcPts val="200"/>
              </a:spcBef>
              <a:spcAft>
                <a:spcPts val="0"/>
              </a:spcAft>
              <a:buNone/>
            </a:pPr>
            <a:r>
              <a:rPr lang="en-GB"/>
              <a:t>		int [] array = {};</a:t>
            </a:r>
            <a:endParaRPr/>
          </a:p>
          <a:p>
            <a:pPr indent="0" lvl="0" marL="0" rtl="0" algn="l">
              <a:spcBef>
                <a:spcPts val="200"/>
              </a:spcBef>
              <a:spcAft>
                <a:spcPts val="0"/>
              </a:spcAft>
              <a:buNone/>
            </a:pPr>
            <a:r>
              <a:rPr lang="en-GB"/>
              <a:t>		try {</a:t>
            </a:r>
            <a:endParaRPr/>
          </a:p>
          <a:p>
            <a:pPr indent="0" lvl="0" marL="0" rtl="0" algn="l">
              <a:spcBef>
                <a:spcPts val="200"/>
              </a:spcBef>
              <a:spcAft>
                <a:spcPts val="0"/>
              </a:spcAft>
              <a:buNone/>
            </a:pPr>
            <a:r>
              <a:rPr lang="en-GB"/>
              <a:t>			ArrayUtils.findHighest(array);</a:t>
            </a:r>
            <a:endParaRPr/>
          </a:p>
          <a:p>
            <a:pPr indent="0" lvl="0" marL="0" rtl="0" algn="l">
              <a:spcBef>
                <a:spcPts val="200"/>
              </a:spcBef>
              <a:spcAft>
                <a:spcPts val="0"/>
              </a:spcAft>
              <a:buNone/>
            </a:pPr>
            <a:r>
              <a:rPr lang="en-GB"/>
              <a:t>			fail("An exception should have been thrown");</a:t>
            </a:r>
            <a:endParaRPr/>
          </a:p>
          <a:p>
            <a:pPr indent="0" lvl="0" marL="0" rtl="0" algn="l">
              <a:spcBef>
                <a:spcPts val="200"/>
              </a:spcBef>
              <a:spcAft>
                <a:spcPts val="0"/>
              </a:spcAft>
              <a:buNone/>
            </a:pPr>
            <a:r>
              <a:rPr lang="en-GB"/>
              <a:t>		} catch (RuntimeException e) {</a:t>
            </a:r>
            <a:endParaRPr/>
          </a:p>
          <a:p>
            <a:pPr indent="0" lvl="0" marL="0" rtl="0" algn="l">
              <a:spcBef>
                <a:spcPts val="200"/>
              </a:spcBef>
              <a:spcAft>
                <a:spcPts val="0"/>
              </a:spcAft>
              <a:buNone/>
            </a:pPr>
            <a:r>
              <a:rPr lang="en-GB"/>
              <a:t>			assertThat(e.getMessage(), is("Empty array"));</a:t>
            </a:r>
            <a:endParaRPr/>
          </a:p>
          <a:p>
            <a:pPr indent="0" lvl="0" marL="0" rtl="0" algn="l">
              <a:spcBef>
                <a:spcPts val="200"/>
              </a:spcBef>
              <a:spcAft>
                <a:spcPts val="0"/>
              </a:spcAft>
              <a:buNone/>
            </a:pPr>
            <a:r>
              <a:rPr lang="en-GB"/>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3" name="Google Shape;183;p11:notes"/>
          <p:cNvSpPr txBox="1"/>
          <p:nvPr>
            <p:ph idx="1" type="body"/>
          </p:nvPr>
        </p:nvSpPr>
        <p:spPr>
          <a:xfrm>
            <a:off x="685800" y="4400550"/>
            <a:ext cx="5486400" cy="3600450"/>
          </a:xfrm>
          <a:prstGeom prst="rect">
            <a:avLst/>
          </a:prstGeom>
          <a:solidFill>
            <a:srgbClr val="FFFFFF"/>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 regression bug is a defect which stops some bit of functionality working, after an event such as a code release, or refactoring.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"Code smell" has become a common phrase in the XP/TDD community, promoted in Martin Fowler's </a:t>
            </a:r>
            <a:r>
              <a:rPr i="1" lang="en-GB"/>
              <a:t>Refactoring: Improving the Design of Existing Code</a:t>
            </a:r>
            <a:r>
              <a:rPr lang="en-GB"/>
              <a:t>.  Here are just four representative examples.  </a:t>
            </a:r>
            <a:r>
              <a:rPr i="1" lang="en-GB"/>
              <a:t>Switch statement</a:t>
            </a:r>
            <a:r>
              <a:rPr lang="en-GB"/>
              <a:t> illustrates that these are only indicative; a particular use of a switch statement may be a perfectly appropriate flow control construct.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Koskela: "</a:t>
            </a:r>
            <a:r>
              <a:rPr b="1" lang="en-GB"/>
              <a:t>Do. Not. Skip. Refactoring</a:t>
            </a:r>
            <a:r>
              <a:rPr lang="en-GB"/>
              <a:t> </a:t>
            </a:r>
            <a:endParaRPr/>
          </a:p>
          <a:p>
            <a:pPr indent="0" lvl="0" marL="0" rtl="0" algn="l">
              <a:spcBef>
                <a:spcPts val="0"/>
              </a:spcBef>
              <a:spcAft>
                <a:spcPts val="0"/>
              </a:spcAft>
              <a:buNone/>
            </a:pPr>
            <a:r>
              <a:rPr lang="en-GB"/>
              <a:t>… The single biggest problem I've witnessed after watching dozens of teams take their first steps in test-driven development is insufficient refactoring." (</a:t>
            </a:r>
            <a:r>
              <a:rPr i="1" lang="en-GB"/>
              <a:t>Test Driven</a:t>
            </a:r>
            <a:r>
              <a:rPr lang="en-GB"/>
              <a:t>, p. 106)</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Martin Fowler's site refactoring.com is a useful resource.  See e.g. the catalogue of refactorings at: </a:t>
            </a:r>
            <a:endParaRPr/>
          </a:p>
          <a:p>
            <a:pPr indent="0" lvl="0" marL="0" rtl="0" algn="l">
              <a:spcBef>
                <a:spcPts val="0"/>
              </a:spcBef>
              <a:spcAft>
                <a:spcPts val="0"/>
              </a:spcAft>
              <a:buNone/>
            </a:pPr>
            <a:r>
              <a:rPr i="1" lang="en-GB"/>
              <a:t>http://www.refactoring.com/catalog/index.html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Another on-line catalogue of refactorings is available at:</a:t>
            </a:r>
            <a:endParaRPr/>
          </a:p>
          <a:p>
            <a:pPr indent="0" lvl="0" marL="0" rtl="0" algn="l">
              <a:spcBef>
                <a:spcPts val="0"/>
              </a:spcBef>
              <a:spcAft>
                <a:spcPts val="0"/>
              </a:spcAft>
              <a:buNone/>
            </a:pPr>
            <a:r>
              <a:rPr i="1" lang="en-GB"/>
              <a:t>http://industriallogic.com/xp/refactoring</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At all times think how you can make your code maximally self-documenting.  Aim to replace unclear and ambiguous identifiers with clear and informative ones.  For a variable, choose a name which reflects what it represents in the problem domain, not its implementation (e.g. in the enhanced for loop, nextClient rather than nextElement).  Only choose one-letter identifiers for variables such as array indexes.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Refactor-rename is much smarter than a manual edit of the file</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Arial"/>
              <a:buChar char="•"/>
            </a:pPr>
            <a:r>
              <a:rPr lang="en-GB"/>
              <a:t>Rename a variable: renames all occurrences</a:t>
            </a:r>
            <a:endParaRPr/>
          </a:p>
          <a:p>
            <a:pPr indent="-171450" lvl="0" marL="171450" rtl="0" algn="l">
              <a:spcBef>
                <a:spcPts val="0"/>
              </a:spcBef>
              <a:spcAft>
                <a:spcPts val="0"/>
              </a:spcAft>
              <a:buClr>
                <a:schemeClr val="dk1"/>
              </a:buClr>
              <a:buSzPts val="1200"/>
              <a:buFont typeface="Arial"/>
              <a:buChar char="•"/>
            </a:pPr>
            <a:r>
              <a:rPr lang="en-GB"/>
              <a:t>Rename a class: renames the compilation unit too (the .java file), and all known references to the class</a:t>
            </a:r>
            <a:endParaRPr/>
          </a:p>
          <a:p>
            <a:pPr indent="-171450" lvl="0" marL="171450" rtl="0" algn="l">
              <a:spcBef>
                <a:spcPts val="0"/>
              </a:spcBef>
              <a:spcAft>
                <a:spcPts val="0"/>
              </a:spcAft>
              <a:buClr>
                <a:schemeClr val="dk1"/>
              </a:buClr>
              <a:buSzPts val="1200"/>
              <a:buFont typeface="Arial"/>
              <a:buChar char="•"/>
            </a:pPr>
            <a:r>
              <a:rPr lang="en-GB"/>
              <a:t>Rename a method: renames all known calls to that method</a:t>
            </a:r>
            <a:endParaRPr/>
          </a:p>
          <a:p>
            <a:pPr indent="-171450" lvl="0" marL="171450" rtl="0" algn="l">
              <a:spcBef>
                <a:spcPts val="0"/>
              </a:spcBef>
              <a:spcAft>
                <a:spcPts val="0"/>
              </a:spcAft>
              <a:buClr>
                <a:schemeClr val="dk1"/>
              </a:buClr>
              <a:buSzPts val="1200"/>
              <a:buFont typeface="Arial"/>
              <a:buChar char="•"/>
            </a:pPr>
            <a:r>
              <a:rPr lang="en-GB"/>
              <a:t>Rename a package: renames all the package declarations within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You should avoid hard-coding literal values, like ‘49’, into your code.  The essential issue is to do with the comprehensibility of the code: someone coming along to maintain it will be scratching their head wondering what this number represents.  There is also likely to be the issue of maintainability in the sense that quite likely this value will occur more than once, and maybe it will need to be revised.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Eclipse, highlight the number, then &lt;CTRL&gt; &lt;SHIFT&gt; T, the general context menu for refactoring.  Select Extract Constant, choose a meaningful name: the constant will be declared as a class field, and the literal occurrence you selected will be replaced.  NB if there are further occurrences of the value within the class, you need to search for them manually and replace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Convert Variable to Field, you highlight a variable local to a method so that you can pull it to class field level.  This could be part of a “remove duplication” refactoring – certainly in the case of a unit test fixture, as illustrated.  There are a couple of decisions to be addressed.  Since the variable is now a class-level field, what class accessibility should it have?  The options are: i) field declaration – i.e. the whole line is in effect pulled out of the method; ii) in the current method – i.e. the declaration User fred; is pulled up to the class level and the initialisation remains where it is; iii) in the class constructors – i.e. as ii), but the initialisation statement will be moved to all and any constructors.  None of these is quite right for a Test class, so best is to accept ii then manually move it to setUp().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This example (a variant of the one in Bob Martin’s Bowling Game Kata), the test methods would end up looking like, e.g. </a:t>
            </a:r>
            <a:endParaRPr/>
          </a:p>
          <a:p>
            <a:pPr indent="0" lvl="0" marL="0" rtl="0" algn="l">
              <a:spcBef>
                <a:spcPts val="200"/>
              </a:spcBef>
              <a:spcAft>
                <a:spcPts val="0"/>
              </a:spcAft>
              <a:buNone/>
            </a:pPr>
            <a:r>
              <a:t/>
            </a:r>
            <a:endParaRPr/>
          </a:p>
          <a:p>
            <a:pPr indent="0" lvl="0" marL="0" rtl="0" algn="l">
              <a:spcBef>
                <a:spcPts val="200"/>
              </a:spcBef>
              <a:spcAft>
                <a:spcPts val="0"/>
              </a:spcAft>
              <a:buNone/>
            </a:pPr>
            <a:r>
              <a:rPr lang="en-GB"/>
              <a:t>	@Test public void gameWith0PinsKnockedDownScores0() {</a:t>
            </a:r>
            <a:endParaRPr/>
          </a:p>
          <a:p>
            <a:pPr indent="0" lvl="0" marL="0" rtl="0" algn="l">
              <a:spcBef>
                <a:spcPts val="200"/>
              </a:spcBef>
              <a:spcAft>
                <a:spcPts val="0"/>
              </a:spcAft>
              <a:buNone/>
            </a:pPr>
            <a:r>
              <a:rPr lang="en-GB"/>
              <a:t>		roll20(0);</a:t>
            </a:r>
            <a:endParaRPr/>
          </a:p>
          <a:p>
            <a:pPr indent="0" lvl="0" marL="0" rtl="0" algn="l">
              <a:spcBef>
                <a:spcPts val="200"/>
              </a:spcBef>
              <a:spcAft>
                <a:spcPts val="0"/>
              </a:spcAft>
              <a:buNone/>
            </a:pPr>
            <a:r>
              <a:rPr lang="en-GB"/>
              <a:t>		assertThat(game.score(), is(0));</a:t>
            </a:r>
            <a:endParaRPr/>
          </a:p>
          <a:p>
            <a:pPr indent="0" lvl="0" marL="0" rtl="0" algn="l">
              <a:spcBef>
                <a:spcPts val="200"/>
              </a:spcBef>
              <a:spcAft>
                <a:spcPts val="0"/>
              </a:spcAft>
              <a:buNone/>
            </a:pPr>
            <a:r>
              <a:rPr lang="en-GB"/>
              <a:t>	}</a:t>
            </a:r>
            <a:endParaRPr/>
          </a:p>
          <a:p>
            <a:pPr indent="0" lvl="0" marL="0" rtl="0" algn="l">
              <a:spcBef>
                <a:spcPts val="200"/>
              </a:spcBef>
              <a:spcAft>
                <a:spcPts val="0"/>
              </a:spcAft>
              <a:buNone/>
            </a:pPr>
            <a:r>
              <a:t/>
            </a:r>
            <a:endParaRPr/>
          </a:p>
          <a:p>
            <a:pPr indent="0" lvl="0" marL="0" rtl="0" algn="l">
              <a:spcBef>
                <a:spcPts val="200"/>
              </a:spcBef>
              <a:spcAft>
                <a:spcPts val="0"/>
              </a:spcAft>
              <a:buNone/>
            </a:pPr>
            <a:r>
              <a:rPr lang="en-GB"/>
              <a:t>with the commonality between the two blocks of code captured in the method: </a:t>
            </a:r>
            <a:endParaRPr/>
          </a:p>
          <a:p>
            <a:pPr indent="0" lvl="0" marL="0" rtl="0" algn="l">
              <a:spcBef>
                <a:spcPts val="200"/>
              </a:spcBef>
              <a:spcAft>
                <a:spcPts val="0"/>
              </a:spcAft>
              <a:buNone/>
            </a:pPr>
            <a:r>
              <a:t/>
            </a:r>
            <a:endParaRPr/>
          </a:p>
          <a:p>
            <a:pPr indent="0" lvl="0" marL="0" rtl="0" algn="l">
              <a:spcBef>
                <a:spcPts val="200"/>
              </a:spcBef>
              <a:spcAft>
                <a:spcPts val="0"/>
              </a:spcAft>
              <a:buNone/>
            </a:pPr>
            <a:r>
              <a:rPr lang="en-GB"/>
              <a:t>	private void roll20(int pins) {</a:t>
            </a:r>
            <a:endParaRPr/>
          </a:p>
          <a:p>
            <a:pPr indent="0" lvl="0" marL="0" rtl="0" algn="l">
              <a:spcBef>
                <a:spcPts val="200"/>
              </a:spcBef>
              <a:spcAft>
                <a:spcPts val="0"/>
              </a:spcAft>
              <a:buNone/>
            </a:pPr>
            <a:r>
              <a:rPr lang="en-GB"/>
              <a:t>		for (int i = 0; i &lt; 20; i++) {</a:t>
            </a:r>
            <a:endParaRPr/>
          </a:p>
          <a:p>
            <a:pPr indent="0" lvl="0" marL="0" rtl="0" algn="l">
              <a:spcBef>
                <a:spcPts val="200"/>
              </a:spcBef>
              <a:spcAft>
                <a:spcPts val="0"/>
              </a:spcAft>
              <a:buNone/>
            </a:pPr>
            <a:r>
              <a:rPr lang="en-GB"/>
              <a:t>			game.roll(pins);</a:t>
            </a:r>
            <a:endParaRPr/>
          </a:p>
          <a:p>
            <a:pPr indent="0" lvl="0" marL="0" rtl="0" algn="l">
              <a:spcBef>
                <a:spcPts val="200"/>
              </a:spcBef>
              <a:spcAft>
                <a:spcPts val="0"/>
              </a:spcAft>
              <a:buNone/>
            </a:pPr>
            <a:r>
              <a:rPr lang="en-GB"/>
              <a:t>		}</a:t>
            </a:r>
            <a:endParaRPr/>
          </a:p>
          <a:p>
            <a:pPr indent="0" lvl="0" marL="0" rtl="0" algn="l">
              <a:spcBef>
                <a:spcPts val="200"/>
              </a:spcBef>
              <a:spcAft>
                <a:spcPts val="0"/>
              </a:spcAft>
              <a:buNone/>
            </a:pPr>
            <a:r>
              <a:rPr lang="en-GB"/>
              <a:t>	}</a:t>
            </a:r>
            <a:endParaRPr/>
          </a:p>
          <a:p>
            <a:pPr indent="0" lvl="0" marL="0" rtl="0" algn="l">
              <a:spcBef>
                <a:spcPts val="200"/>
              </a:spcBef>
              <a:spcAft>
                <a:spcPts val="0"/>
              </a:spcAft>
              <a:buNone/>
            </a:pPr>
            <a:r>
              <a:t/>
            </a:r>
            <a:endParaRPr/>
          </a:p>
          <a:p>
            <a:pPr indent="0" lvl="0" marL="0" rtl="0" algn="l">
              <a:spcBef>
                <a:spcPts val="200"/>
              </a:spcBef>
              <a:spcAft>
                <a:spcPts val="0"/>
              </a:spcAft>
              <a:buNone/>
            </a:pPr>
            <a:r>
              <a:rPr lang="en-GB"/>
              <a:t>You don't need to be an adherent of TDD or XP to recognise the importance of </a:t>
            </a:r>
            <a:r>
              <a:rPr i="1" lang="en-GB"/>
              <a:t>Remove Duplication</a:t>
            </a:r>
            <a:r>
              <a:rPr lang="en-GB"/>
              <a:t>.  Duplication of logic or responsibility is anathema to good code, because of the risks it introduces for maintenance: the risk of making a change in one place but not another.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8:notes"/>
          <p:cNvSpPr/>
          <p:nvPr>
            <p:ph idx="2" type="sldImg"/>
          </p:nvPr>
        </p:nvSpPr>
        <p:spPr>
          <a:xfrm>
            <a:off x="-171450" y="428625"/>
            <a:ext cx="7200900" cy="4051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2:notes"/>
          <p:cNvSpPr/>
          <p:nvPr/>
        </p:nvSpPr>
        <p:spPr>
          <a:xfrm>
            <a:off x="3851275" y="11113"/>
            <a:ext cx="2943225" cy="4635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17" name="Google Shape;117;p2:notes"/>
          <p:cNvSpPr/>
          <p:nvPr/>
        </p:nvSpPr>
        <p:spPr>
          <a:xfrm>
            <a:off x="0" y="9445625"/>
            <a:ext cx="2943225" cy="4635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18" name="Google Shape;118;p2:notes"/>
          <p:cNvSpPr/>
          <p:nvPr/>
        </p:nvSpPr>
        <p:spPr>
          <a:xfrm>
            <a:off x="0" y="11113"/>
            <a:ext cx="2943225" cy="4635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19" name="Google Shape;119;p2:notes"/>
          <p:cNvSpPr txBox="1"/>
          <p:nvPr>
            <p:ph idx="1" type="body"/>
          </p:nvPr>
        </p:nvSpPr>
        <p:spPr>
          <a:xfrm>
            <a:off x="677863" y="4679950"/>
            <a:ext cx="5434012" cy="3059113"/>
          </a:xfrm>
          <a:prstGeom prst="rect">
            <a:avLst/>
          </a:prstGeom>
          <a:noFill/>
          <a:ln>
            <a:noFill/>
          </a:ln>
        </p:spPr>
        <p:txBody>
          <a:bodyPr anchorCtr="0" anchor="t" bIns="41425" lIns="82850" spcFirstLastPara="1" rIns="82850" wrap="square" tIns="41425">
            <a:noAutofit/>
          </a:bodyPr>
          <a:lstStyle/>
          <a:p>
            <a:pPr indent="0" lvl="0" marL="0" rtl="0" algn="l">
              <a:spcBef>
                <a:spcPts val="0"/>
              </a:spcBef>
              <a:spcAft>
                <a:spcPts val="0"/>
              </a:spcAft>
              <a:buNone/>
            </a:pPr>
            <a:r>
              <a:rPr lang="en-GB"/>
              <a:t>.</a:t>
            </a:r>
            <a:endParaRPr/>
          </a:p>
        </p:txBody>
      </p:sp>
      <p:sp>
        <p:nvSpPr>
          <p:cNvPr id="120" name="Google Shape;120;p2:notes"/>
          <p:cNvSpPr/>
          <p:nvPr/>
        </p:nvSpPr>
        <p:spPr>
          <a:xfrm>
            <a:off x="915988" y="4643438"/>
            <a:ext cx="111125" cy="304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21" name="Google Shape;121;p2:notes"/>
          <p:cNvSpPr/>
          <p:nvPr>
            <p:ph idx="2" type="sldImg"/>
          </p:nvPr>
        </p:nvSpPr>
        <p:spPr>
          <a:xfrm>
            <a:off x="-53975" y="730250"/>
            <a:ext cx="6931025" cy="389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We still need to ask, “Are we building the right product?” and “Are we building the product right?”</a:t>
            </a:r>
            <a:endParaRPr/>
          </a:p>
        </p:txBody>
      </p:sp>
      <p:sp>
        <p:nvSpPr>
          <p:cNvPr id="253" name="Google Shape;25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This is great because it will lead us to a place where we can specify the criteria for completion and way of offering feedback in situations where tests fail.  It’s also a collaboration tool and offers real data to measure progress.</a:t>
            </a:r>
            <a:endParaRPr/>
          </a:p>
        </p:txBody>
      </p:sp>
      <p:sp>
        <p:nvSpPr>
          <p:cNvPr id="260" name="Google Shape;26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Manual testing – this is you using your code and seeing if it is working</a:t>
            </a:r>
            <a:endParaRPr/>
          </a:p>
          <a:p>
            <a:pPr indent="0" lvl="0" marL="0" rtl="0" algn="l">
              <a:spcBef>
                <a:spcPts val="0"/>
              </a:spcBef>
              <a:spcAft>
                <a:spcPts val="0"/>
              </a:spcAft>
              <a:buNone/>
            </a:pPr>
            <a:r>
              <a:rPr lang="en-GB"/>
              <a:t>Can become a tedious process if you are using a self built interface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point of it is when you are developing a program you want to be able to build a test for this piece of functionality to prove that it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development when we change one thing we can break things elsewhere in the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Fail fast – as soon as something you have immediate feedback that something has failed</a:t>
            </a:r>
            <a:endParaRPr/>
          </a:p>
          <a:p>
            <a:pPr indent="0" lvl="0" marL="0" rtl="0" algn="l">
              <a:spcBef>
                <a:spcPts val="0"/>
              </a:spcBef>
              <a:spcAft>
                <a:spcPts val="0"/>
              </a:spcAft>
              <a:buNone/>
            </a:pPr>
            <a:r>
              <a:rPr lang="en-GB"/>
              <a:t>Tests have quite a few different aspects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Improve the quality of code by finding defects / bugs</a:t>
            </a:r>
            <a:endParaRPr/>
          </a:p>
          <a:p>
            <a:pPr indent="0" lvl="0" marL="0" rtl="0" algn="l">
              <a:spcBef>
                <a:spcPts val="0"/>
              </a:spcBef>
              <a:spcAft>
                <a:spcPts val="0"/>
              </a:spcAft>
              <a:buNone/>
            </a:pPr>
            <a:r>
              <a:rPr lang="en-GB"/>
              <a:t>Building confidence in the program – prove that your product works – the client will want to see that the system with a fully fledged test suite that covers 80% of your code – 80% of the code is touched by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we accomplish this is really simple, its an external library that gives us some nice output.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Might not have seen these before possible @Override</a:t>
            </a:r>
            <a:endParaRPr/>
          </a:p>
          <a:p>
            <a:pPr indent="0" lvl="0" marL="0" rtl="0" algn="l">
              <a:spcBef>
                <a:spcPts val="0"/>
              </a:spcBef>
              <a:spcAft>
                <a:spcPts val="0"/>
              </a:spcAft>
              <a:buNone/>
            </a:pPr>
            <a:r>
              <a:rPr lang="en-GB"/>
              <a:t>Before a method or a variable</a:t>
            </a:r>
            <a:endParaRPr/>
          </a:p>
          <a:p>
            <a:pPr indent="0" lvl="0" marL="0" rtl="0" algn="l">
              <a:spcBef>
                <a:spcPts val="0"/>
              </a:spcBef>
              <a:spcAft>
                <a:spcPts val="0"/>
              </a:spcAft>
              <a:buNone/>
            </a:pPr>
            <a:r>
              <a:rPr lang="en-GB"/>
              <a:t>@BeforeClass</a:t>
            </a:r>
            <a:endParaRPr/>
          </a:p>
          <a:p>
            <a:pPr indent="0" lvl="0" marL="0" rtl="0" algn="l">
              <a:spcBef>
                <a:spcPts val="0"/>
              </a:spcBef>
              <a:spcAft>
                <a:spcPts val="0"/>
              </a:spcAft>
              <a:buNone/>
            </a:pPr>
            <a:r>
              <a:rPr lang="en-GB"/>
              <a:t> - symblifys when the test should be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They are not run from the Main method</a:t>
            </a:r>
            <a:endParaRPr/>
          </a:p>
          <a:p>
            <a:pPr indent="0" lvl="0" marL="0" rtl="0" algn="l">
              <a:spcBef>
                <a:spcPts val="0"/>
              </a:spcBef>
              <a:spcAft>
                <a:spcPts val="0"/>
              </a:spcAft>
              <a:buNone/>
            </a:pPr>
            <a:r>
              <a:rPr lang="en-GB"/>
              <a:t>Tests are effectively a standalone file that is run separately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 6 are quite important</a:t>
            </a:r>
            <a:endParaRPr/>
          </a:p>
          <a:p>
            <a:pPr indent="0" lvl="0" marL="0" rtl="0" algn="l">
              <a:spcBef>
                <a:spcPts val="0"/>
              </a:spcBef>
              <a:spcAft>
                <a:spcPts val="0"/>
              </a:spcAft>
              <a:buNone/>
            </a:pPr>
            <a:r>
              <a:rPr lang="en-GB"/>
              <a:t>Lot of control of our test suite when it does what</a:t>
            </a:r>
            <a:endParaRPr/>
          </a:p>
          <a:p>
            <a:pPr indent="0" lvl="0" marL="0" rtl="0" algn="l">
              <a:spcBef>
                <a:spcPts val="0"/>
              </a:spcBef>
              <a:spcAft>
                <a:spcPts val="0"/>
              </a:spcAft>
              <a:buNone/>
            </a:pPr>
            <a:r>
              <a:rPr lang="en-GB"/>
              <a:t>You may be preparing your scenario</a:t>
            </a:r>
            <a:endParaRPr/>
          </a:p>
          <a:p>
            <a:pPr indent="0" lvl="0" marL="0" rtl="0" algn="l">
              <a:spcBef>
                <a:spcPts val="0"/>
              </a:spcBef>
              <a:spcAft>
                <a:spcPts val="0"/>
              </a:spcAft>
              <a:buNone/>
            </a:pPr>
            <a:r>
              <a:rPr lang="en-GB"/>
              <a:t>Or resetting your data – cleaning out your data</a:t>
            </a:r>
            <a:endParaRPr/>
          </a:p>
          <a:p>
            <a:pPr indent="0" lvl="0" marL="0" rtl="0" algn="l">
              <a:spcBef>
                <a:spcPts val="0"/>
              </a:spcBef>
              <a:spcAft>
                <a:spcPts val="0"/>
              </a:spcAft>
              <a:buNone/>
            </a:pPr>
            <a:r>
              <a:t/>
            </a:r>
            <a:endParaRPr/>
          </a:p>
        </p:txBody>
      </p:sp>
      <p:sp>
        <p:nvSpPr>
          <p:cNvPr id="377" name="Google Shape;377;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70C0"/>
              </a:buClr>
              <a:buSzPts val="1000"/>
              <a:buFont typeface="Quattrocento Sans"/>
              <a:buNone/>
            </a:pPr>
            <a:r>
              <a:rPr b="0" i="0" lang="en-GB" sz="1000" u="none" cap="none" strike="noStrike">
                <a:solidFill>
                  <a:srgbClr val="0070C0"/>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rgbClr val="0070C0"/>
                </a:solidFill>
                <a:latin typeface="Quattrocento Sans"/>
                <a:ea typeface="Quattrocento Sans"/>
                <a:cs typeface="Quattrocento Sans"/>
                <a:sym typeface="Quattrocento Sans"/>
              </a:rPr>
              <a:t>‹#›</a:t>
            </a:fld>
            <a:endParaRPr b="0" i="0" sz="1000" u="none" cap="none" strike="noStrike">
              <a:solidFill>
                <a:srgbClr val="0070C0"/>
              </a:solidFill>
              <a:latin typeface="Quattrocento Sans"/>
              <a:ea typeface="Quattrocento Sans"/>
              <a:cs typeface="Quattrocento Sans"/>
              <a:sym typeface="Quattrocento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3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ordering does not matter</a:t>
            </a:r>
            <a:endParaRPr/>
          </a:p>
          <a:p>
            <a:pPr indent="0" lvl="0" marL="0" rtl="0" algn="l">
              <a:spcBef>
                <a:spcPts val="0"/>
              </a:spcBef>
              <a:spcAft>
                <a:spcPts val="0"/>
              </a:spcAft>
              <a:buNone/>
            </a:pPr>
            <a:r>
              <a:rPr lang="en-GB"/>
              <a:t>This is the output</a:t>
            </a:r>
            <a:endParaRPr/>
          </a:p>
          <a:p>
            <a:pPr indent="0" lvl="0" marL="0" rtl="0" algn="l">
              <a:spcBef>
                <a:spcPts val="0"/>
              </a:spcBef>
              <a:spcAft>
                <a:spcPts val="0"/>
              </a:spcAft>
              <a:buNone/>
            </a:pPr>
            <a:r>
              <a:rPr lang="en-GB"/>
              <a:t>Explain the output</a:t>
            </a:r>
            <a:endParaRPr/>
          </a:p>
          <a:p>
            <a:pPr indent="0" lvl="0" marL="0" rtl="0" algn="l">
              <a:spcBef>
                <a:spcPts val="0"/>
              </a:spcBef>
              <a:spcAft>
                <a:spcPts val="0"/>
              </a:spcAft>
              <a:buNone/>
            </a:pPr>
            <a:r>
              <a:t/>
            </a:r>
            <a:endParaRPr/>
          </a:p>
        </p:txBody>
      </p:sp>
      <p:sp>
        <p:nvSpPr>
          <p:cNvPr id="391" name="Google Shape;39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70C0"/>
              </a:buClr>
              <a:buSzPts val="1000"/>
              <a:buFont typeface="Quattrocento Sans"/>
              <a:buNone/>
            </a:pPr>
            <a:r>
              <a:rPr b="0" i="0" lang="en-GB" sz="1000" u="none" cap="none" strike="noStrike">
                <a:solidFill>
                  <a:srgbClr val="0070C0"/>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rgbClr val="0070C0"/>
                </a:solidFill>
                <a:latin typeface="Quattrocento Sans"/>
                <a:ea typeface="Quattrocento Sans"/>
                <a:cs typeface="Quattrocento Sans"/>
                <a:sym typeface="Quattrocento Sans"/>
              </a:rPr>
              <a:t>‹#›</a:t>
            </a:fld>
            <a:endParaRPr b="0" i="0" sz="1000" u="none" cap="none" strike="noStrike">
              <a:solidFill>
                <a:srgbClr val="0070C0"/>
              </a:solidFill>
              <a:latin typeface="Quattrocento Sans"/>
              <a:ea typeface="Quattrocento Sans"/>
              <a:cs typeface="Quattrocento Sans"/>
              <a:sym typeface="Quattrocento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For me, it is inconceivable that in today’s world any serious developer would develop an application without using a modern IDE with powerful refactoring capabilities, and develop their code in a largely test-driven manner.  The risks of not driving development through tests are too great.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you’ve done TDD, you will be familiar with this experience: “I’ll just make this little change, I know it’s not going to have any consequences”… and then you re-run the tests, only to find that some tests are now red.  “Oh yes, of course… that change led to this consequence, which led to that now being wrong.”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hadn’t got the suite of tests covering your code base, that little bug would have insinuated itself into your application, only to come to light some months later, requiring someone to spend a lot of time tracking it down, with who knows how many other repercussions for other bits of the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when you become ‘test infected’, when you have some new bit of functionality to implement, you don’t just dive in and start coding away.  You sit back and ask yourself: “So, how am I going to specify my next step in a test?”  And sometimes you may find yourself not being ‘productive’ in a conventional sense, thinking about your tests, discussing them with your colleagues, reorganising your tests, breaking large test classes up, extracting common setup to superclasses etc.  And then suddenly you may be able to write a whole bunch of new tests, and then surprisingly quickly implement the code which they specify.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4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ordering does not matter</a:t>
            </a:r>
            <a:endParaRPr/>
          </a:p>
          <a:p>
            <a:pPr indent="0" lvl="0" marL="0" rtl="0" algn="l">
              <a:spcBef>
                <a:spcPts val="0"/>
              </a:spcBef>
              <a:spcAft>
                <a:spcPts val="0"/>
              </a:spcAft>
              <a:buNone/>
            </a:pPr>
            <a:r>
              <a:rPr lang="en-GB"/>
              <a:t>This is the output</a:t>
            </a:r>
            <a:endParaRPr/>
          </a:p>
          <a:p>
            <a:pPr indent="0" lvl="0" marL="0" rtl="0" algn="l">
              <a:spcBef>
                <a:spcPts val="0"/>
              </a:spcBef>
              <a:spcAft>
                <a:spcPts val="0"/>
              </a:spcAft>
              <a:buNone/>
            </a:pPr>
            <a:r>
              <a:rPr lang="en-GB"/>
              <a:t>Explain the output</a:t>
            </a:r>
            <a:endParaRPr/>
          </a:p>
          <a:p>
            <a:pPr indent="0" lvl="0" marL="0" rtl="0" algn="l">
              <a:spcBef>
                <a:spcPts val="0"/>
              </a:spcBef>
              <a:spcAft>
                <a:spcPts val="0"/>
              </a:spcAft>
              <a:buNone/>
            </a:pPr>
            <a:r>
              <a:t/>
            </a:r>
            <a:endParaRPr/>
          </a:p>
        </p:txBody>
      </p:sp>
      <p:sp>
        <p:nvSpPr>
          <p:cNvPr id="400" name="Google Shape;40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70C0"/>
              </a:buClr>
              <a:buSzPts val="1000"/>
              <a:buFont typeface="Quattrocento Sans"/>
              <a:buNone/>
            </a:pPr>
            <a:r>
              <a:rPr b="0" i="0" lang="en-GB" sz="1000" u="none" cap="none" strike="noStrike">
                <a:solidFill>
                  <a:srgbClr val="0070C0"/>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rgbClr val="0070C0"/>
                </a:solidFill>
                <a:latin typeface="Quattrocento Sans"/>
                <a:ea typeface="Quattrocento Sans"/>
                <a:cs typeface="Quattrocento Sans"/>
                <a:sym typeface="Quattrocento Sans"/>
              </a:rPr>
              <a:t>‹#›</a:t>
            </a:fld>
            <a:endParaRPr b="0" i="0" sz="1000" u="none" cap="none" strike="noStrike">
              <a:solidFill>
                <a:srgbClr val="0070C0"/>
              </a:solidFill>
              <a:latin typeface="Quattrocento Sans"/>
              <a:ea typeface="Quattrocento Sans"/>
              <a:cs typeface="Quattrocento Sans"/>
              <a:sym typeface="Quattrocento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4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ordering does not matter</a:t>
            </a:r>
            <a:endParaRPr/>
          </a:p>
          <a:p>
            <a:pPr indent="0" lvl="0" marL="0" rtl="0" algn="l">
              <a:spcBef>
                <a:spcPts val="0"/>
              </a:spcBef>
              <a:spcAft>
                <a:spcPts val="0"/>
              </a:spcAft>
              <a:buNone/>
            </a:pPr>
            <a:r>
              <a:rPr lang="en-GB"/>
              <a:t>This is the output</a:t>
            </a:r>
            <a:endParaRPr/>
          </a:p>
          <a:p>
            <a:pPr indent="0" lvl="0" marL="0" rtl="0" algn="l">
              <a:spcBef>
                <a:spcPts val="0"/>
              </a:spcBef>
              <a:spcAft>
                <a:spcPts val="0"/>
              </a:spcAft>
              <a:buNone/>
            </a:pPr>
            <a:r>
              <a:rPr lang="en-GB"/>
              <a:t>Explain the output</a:t>
            </a:r>
            <a:endParaRPr/>
          </a:p>
          <a:p>
            <a:pPr indent="0" lvl="0" marL="0" rtl="0" algn="l">
              <a:spcBef>
                <a:spcPts val="0"/>
              </a:spcBef>
              <a:spcAft>
                <a:spcPts val="0"/>
              </a:spcAft>
              <a:buNone/>
            </a:pPr>
            <a:r>
              <a:t/>
            </a:r>
            <a:endParaRPr/>
          </a:p>
        </p:txBody>
      </p:sp>
      <p:sp>
        <p:nvSpPr>
          <p:cNvPr id="417" name="Google Shape;417;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70C0"/>
              </a:buClr>
              <a:buSzPts val="1000"/>
              <a:buFont typeface="Quattrocento Sans"/>
              <a:buNone/>
            </a:pPr>
            <a:r>
              <a:rPr b="0" i="0" lang="en-GB" sz="1000" u="none" cap="none" strike="noStrike">
                <a:solidFill>
                  <a:srgbClr val="0070C0"/>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rgbClr val="0070C0"/>
                </a:solidFill>
                <a:latin typeface="Quattrocento Sans"/>
                <a:ea typeface="Quattrocento Sans"/>
                <a:cs typeface="Quattrocento Sans"/>
                <a:sym typeface="Quattrocento Sans"/>
              </a:rPr>
              <a:t>‹#›</a:t>
            </a:fld>
            <a:endParaRPr b="0" i="0" sz="1000" u="none" cap="none" strike="noStrike">
              <a:solidFill>
                <a:srgbClr val="0070C0"/>
              </a:solidFill>
              <a:latin typeface="Quattrocento Sans"/>
              <a:ea typeface="Quattrocento Sans"/>
              <a:cs typeface="Quattrocento Sans"/>
              <a:sym typeface="Quattrocento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4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http://junit.sourceforge.net/javadoc/org/junit/Assert.html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Special functions for Junit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pass it a message that it will output if the  , and we give it a Boolean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assertEquals is used  a lot – we are checking if the thing that is given back is the expected result</a:t>
            </a:r>
            <a:endParaRPr/>
          </a:p>
          <a:p>
            <a:pPr indent="0" lvl="0" marL="0" rtl="0" algn="l">
              <a:spcBef>
                <a:spcPts val="0"/>
              </a:spcBef>
              <a:spcAft>
                <a:spcPts val="0"/>
              </a:spcAft>
              <a:buNone/>
            </a:pPr>
            <a:r>
              <a:rPr lang="en-GB"/>
              <a:t>Theoretically you could use this for everything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 one expects you to use all of them</a:t>
            </a:r>
            <a:endParaRPr/>
          </a:p>
          <a:p>
            <a:pPr indent="0" lvl="0" marL="0" rtl="0" algn="l">
              <a:spcBef>
                <a:spcPts val="0"/>
              </a:spcBef>
              <a:spcAft>
                <a:spcPts val="0"/>
              </a:spcAft>
              <a:buNone/>
            </a:pPr>
            <a:r>
              <a:rPr lang="en-GB"/>
              <a:t>But there are 200 that exists</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4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http://junit.sourceforge.net/javadoc/org/junit/Assert.html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Special functions for Junit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pass it a message that it will output if the  , and we give it a Boolean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assertEquals is used  a lot – we are checking if the thing that is given back is the expected result</a:t>
            </a:r>
            <a:endParaRPr/>
          </a:p>
          <a:p>
            <a:pPr indent="0" lvl="0" marL="0" rtl="0" algn="l">
              <a:spcBef>
                <a:spcPts val="0"/>
              </a:spcBef>
              <a:spcAft>
                <a:spcPts val="0"/>
              </a:spcAft>
              <a:buNone/>
            </a:pPr>
            <a:r>
              <a:rPr lang="en-GB"/>
              <a:t>Theoretically you could use this for everything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 one expects you to use all of them</a:t>
            </a:r>
            <a:endParaRPr/>
          </a:p>
          <a:p>
            <a:pPr indent="0" lvl="0" marL="0" rtl="0" algn="l">
              <a:spcBef>
                <a:spcPts val="0"/>
              </a:spcBef>
              <a:spcAft>
                <a:spcPts val="0"/>
              </a:spcAft>
              <a:buNone/>
            </a:pPr>
            <a:r>
              <a:rPr lang="en-GB"/>
              <a:t>But there are 200 that exists</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graphic on the left illustrates that the famous green bar is indeed a progress bar. The image on the right shows the final outcome of running this series of tests: there are 3 failures.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At step 3 we run the test and get JUnit's Red bar.  In TDD, this constitutes success: we have completed the first essential step, writing a failing test.  </a:t>
            </a:r>
            <a:endParaRPr/>
          </a:p>
          <a:p>
            <a:pPr indent="0" lvl="0" marL="0" rtl="0" algn="l">
              <a:spcBef>
                <a:spcPts val="0"/>
              </a:spcBef>
              <a:spcAft>
                <a:spcPts val="0"/>
              </a:spcAft>
              <a:buNone/>
            </a:pPr>
            <a:r>
              <a:rPr lang="en-GB"/>
              <a:t>At step 4 we do the least to get the test to pass – run the test again: Green bar.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Kent Beck writes, "Steve Freeman pointed out that the problem with the test and code as it sits is not duplication ... The problem is the dependency between the code and the test—you can’t change one without changing the other. Our goal is to be able to write another test that “makes sense” to us, without having to change the code, something that is not possible with the current implementation. </a:t>
            </a:r>
            <a:endParaRPr/>
          </a:p>
          <a:p>
            <a:pPr indent="0" lvl="0" marL="0" rtl="0" algn="l">
              <a:spcBef>
                <a:spcPts val="0"/>
              </a:spcBef>
              <a:spcAft>
                <a:spcPts val="0"/>
              </a:spcAft>
              <a:buNone/>
            </a:pPr>
            <a:r>
              <a:rPr lang="en-GB"/>
              <a:t>... If dependency is the problem, duplication is the symptom."  </a:t>
            </a:r>
            <a:endParaRPr/>
          </a:p>
          <a:p>
            <a:pPr indent="0" lvl="0" marL="0" rtl="0" algn="l">
              <a:spcBef>
                <a:spcPts val="0"/>
              </a:spcBef>
              <a:spcAft>
                <a:spcPts val="0"/>
              </a:spcAft>
              <a:buNone/>
            </a:pPr>
            <a:r>
              <a:rPr lang="en-GB"/>
              <a:t> -from </a:t>
            </a:r>
            <a:r>
              <a:rPr i="1" lang="en-GB"/>
              <a:t>Test-Driven Development By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step 5 ask yourself:</a:t>
            </a:r>
            <a:endParaRPr/>
          </a:p>
          <a:p>
            <a:pPr indent="0" lvl="0" marL="0" rtl="0" algn="l">
              <a:spcBef>
                <a:spcPts val="0"/>
              </a:spcBef>
              <a:spcAft>
                <a:spcPts val="0"/>
              </a:spcAft>
              <a:buNone/>
            </a:pPr>
            <a:r>
              <a:rPr lang="en-GB"/>
              <a:t>	- have we specified some functionality in the form of a test?</a:t>
            </a:r>
            <a:endParaRPr/>
          </a:p>
          <a:p>
            <a:pPr indent="0" lvl="0" marL="0" rtl="0" algn="l">
              <a:spcBef>
                <a:spcPts val="0"/>
              </a:spcBef>
              <a:spcAft>
                <a:spcPts val="0"/>
              </a:spcAft>
              <a:buNone/>
            </a:pPr>
            <a:r>
              <a:rPr lang="en-GB"/>
              <a:t>	- have we satisfied what the test requires?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5" name="Shape 15"/>
        <p:cNvGrpSpPr/>
        <p:nvPr/>
      </p:nvGrpSpPr>
      <p:grpSpPr>
        <a:xfrm>
          <a:off x="0" y="0"/>
          <a:ext cx="0" cy="0"/>
          <a:chOff x="0" y="0"/>
          <a:chExt cx="0" cy="0"/>
        </a:xfrm>
      </p:grpSpPr>
      <p:sp>
        <p:nvSpPr>
          <p:cNvPr id="16" name="Google Shape;16;p2"/>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555454"/>
              </a:buClr>
              <a:buSzPts val="6000"/>
              <a:buFont typeface="Calibri"/>
              <a:buNone/>
              <a:defRPr b="0" i="0" sz="6000">
                <a:solidFill>
                  <a:srgbClr val="55545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rgbClr val="2E2D2C"/>
              </a:buClr>
              <a:buSzPts val="2000"/>
              <a:buNone/>
              <a:defRPr b="0" i="0" sz="2000" cap="none">
                <a:solidFill>
                  <a:srgbClr val="2E2D2C"/>
                </a:solidFill>
                <a:latin typeface="Calibri"/>
                <a:ea typeface="Calibri"/>
                <a:cs typeface="Calibri"/>
                <a:sym typeface="Calibri"/>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pic>
        <p:nvPicPr>
          <p:cNvPr descr="QA Consulting - Tall Blue-01.png" id="18" name="Google Shape;18;p2"/>
          <p:cNvPicPr preferRelativeResize="0"/>
          <p:nvPr/>
        </p:nvPicPr>
        <p:blipFill rotWithShape="1">
          <a:blip r:embed="rId2">
            <a:alphaModFix/>
          </a:blip>
          <a:srcRect b="0" l="0" r="0" t="0"/>
          <a:stretch/>
        </p:blipFill>
        <p:spPr>
          <a:xfrm>
            <a:off x="5038003" y="5003340"/>
            <a:ext cx="2115994" cy="12570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4" name="Shape 74"/>
        <p:cNvGrpSpPr/>
        <p:nvPr/>
      </p:nvGrpSpPr>
      <p:grpSpPr>
        <a:xfrm>
          <a:off x="0" y="0"/>
          <a:ext cx="0" cy="0"/>
          <a:chOff x="0" y="0"/>
          <a:chExt cx="0" cy="0"/>
        </a:xfrm>
      </p:grpSpPr>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8" name="Shape 78"/>
        <p:cNvGrpSpPr/>
        <p:nvPr/>
      </p:nvGrpSpPr>
      <p:grpSpPr>
        <a:xfrm>
          <a:off x="0" y="0"/>
          <a:ext cx="0" cy="0"/>
          <a:chOff x="0" y="0"/>
          <a:chExt cx="0" cy="0"/>
        </a:xfrm>
      </p:grpSpPr>
      <p:sp>
        <p:nvSpPr>
          <p:cNvPr id="79" name="Google Shape;7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1" name="Google Shape;8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5" name="Shape 85"/>
        <p:cNvGrpSpPr/>
        <p:nvPr/>
      </p:nvGrpSpPr>
      <p:grpSpPr>
        <a:xfrm>
          <a:off x="0" y="0"/>
          <a:ext cx="0" cy="0"/>
          <a:chOff x="0" y="0"/>
          <a:chExt cx="0" cy="0"/>
        </a:xfrm>
      </p:grpSpPr>
      <p:sp>
        <p:nvSpPr>
          <p:cNvPr id="86" name="Google Shape;8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8" name="Google Shape;8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2" name="Shape 92"/>
        <p:cNvGrpSpPr/>
        <p:nvPr/>
      </p:nvGrpSpPr>
      <p:grpSpPr>
        <a:xfrm>
          <a:off x="0" y="0"/>
          <a:ext cx="0" cy="0"/>
          <a:chOff x="0" y="0"/>
          <a:chExt cx="0" cy="0"/>
        </a:xfrm>
      </p:grpSpPr>
      <p:sp>
        <p:nvSpPr>
          <p:cNvPr id="93" name="Google Shape;9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25" name="Shape 25"/>
        <p:cNvGrpSpPr/>
        <p:nvPr/>
      </p:nvGrpSpPr>
      <p:grpSpPr>
        <a:xfrm>
          <a:off x="0" y="0"/>
          <a:ext cx="0" cy="0"/>
          <a:chOff x="0" y="0"/>
          <a:chExt cx="0" cy="0"/>
        </a:xfrm>
      </p:grpSpPr>
      <p:sp>
        <p:nvSpPr>
          <p:cNvPr id="26" name="Google Shape;26;p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Font typeface="Arial"/>
              <a:buChar char="•"/>
              <a:defRPr b="0">
                <a:latin typeface="Calibri"/>
                <a:ea typeface="Calibri"/>
                <a:cs typeface="Calibri"/>
                <a:sym typeface="Calibri"/>
              </a:defRPr>
            </a:lvl1pPr>
            <a:lvl2pPr indent="-342900" lvl="1" marL="914400" algn="l">
              <a:lnSpc>
                <a:spcPct val="90000"/>
              </a:lnSpc>
              <a:spcBef>
                <a:spcPts val="1000"/>
              </a:spcBef>
              <a:spcAft>
                <a:spcPts val="0"/>
              </a:spcAft>
              <a:buClr>
                <a:schemeClr val="dk1"/>
              </a:buClr>
              <a:buSzPts val="1800"/>
              <a:buFont typeface="Arial"/>
              <a:buChar char="•"/>
              <a:defRPr sz="1800">
                <a:latin typeface="Calibri"/>
                <a:ea typeface="Calibri"/>
                <a:cs typeface="Calibri"/>
                <a:sym typeface="Calibri"/>
              </a:defRPr>
            </a:lvl2pPr>
            <a:lvl3pPr indent="-342900" lvl="2" marL="1371600" algn="l">
              <a:lnSpc>
                <a:spcPct val="90000"/>
              </a:lnSpc>
              <a:spcBef>
                <a:spcPts val="1000"/>
              </a:spcBef>
              <a:spcAft>
                <a:spcPts val="0"/>
              </a:spcAft>
              <a:buClr>
                <a:schemeClr val="dk1"/>
              </a:buClr>
              <a:buSzPts val="1800"/>
              <a:buFont typeface="Arial"/>
              <a:buChar char="•"/>
              <a:defRPr sz="1800">
                <a:latin typeface="Calibri"/>
                <a:ea typeface="Calibri"/>
                <a:cs typeface="Calibri"/>
                <a:sym typeface="Calibri"/>
              </a:defRPr>
            </a:lvl3pPr>
            <a:lvl4pPr indent="-342900" lvl="3" marL="1828800" algn="l">
              <a:lnSpc>
                <a:spcPct val="90000"/>
              </a:lnSpc>
              <a:spcBef>
                <a:spcPts val="1000"/>
              </a:spcBef>
              <a:spcAft>
                <a:spcPts val="0"/>
              </a:spcAft>
              <a:buClr>
                <a:schemeClr val="dk1"/>
              </a:buClr>
              <a:buSzPts val="1800"/>
              <a:buFont typeface="Arial"/>
              <a:buChar char="•"/>
              <a:defRPr sz="1800">
                <a:latin typeface="Calibri"/>
                <a:ea typeface="Calibri"/>
                <a:cs typeface="Calibri"/>
                <a:sym typeface="Calibri"/>
              </a:defRPr>
            </a:lvl4pPr>
            <a:lvl5pPr indent="-342900" lvl="4" marL="2286000" algn="l">
              <a:lnSpc>
                <a:spcPct val="90000"/>
              </a:lnSpc>
              <a:spcBef>
                <a:spcPts val="1000"/>
              </a:spcBef>
              <a:spcAft>
                <a:spcPts val="0"/>
              </a:spcAft>
              <a:buClr>
                <a:schemeClr val="dk1"/>
              </a:buClr>
              <a:buSzPts val="1800"/>
              <a:buFont typeface="Arial"/>
              <a:buChar char="•"/>
              <a:defRPr sz="1800">
                <a:latin typeface="Calibri"/>
                <a:ea typeface="Calibri"/>
                <a:cs typeface="Calibri"/>
                <a:sym typeface="Calibri"/>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519C"/>
              </a:buClr>
              <a:buSzPts val="4400"/>
              <a:buFont typeface="Calibri"/>
              <a:buNone/>
              <a:defRPr>
                <a:solidFill>
                  <a:srgbClr val="00519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70C0"/>
              </a:buClr>
              <a:buSzPts val="1000"/>
              <a:buFont typeface="Calibri"/>
              <a:buNone/>
            </a:pPr>
            <a:fld id="{00000000-1234-1234-1234-123412341234}" type="slidenum">
              <a:rPr b="0" i="0" lang="en-GB" sz="1000" u="none" cap="none" strike="noStrike">
                <a:solidFill>
                  <a:srgbClr val="0070C0"/>
                </a:solidFill>
                <a:latin typeface="Calibri"/>
                <a:ea typeface="Calibri"/>
                <a:cs typeface="Calibri"/>
                <a:sym typeface="Calibri"/>
              </a:rPr>
              <a:t>‹#›</a:t>
            </a:fld>
            <a:endParaRPr b="0" i="0" sz="1000" u="none" cap="none" strike="noStrike">
              <a:solidFill>
                <a:srgbClr val="0070C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29" name="Shape 29"/>
        <p:cNvGrpSpPr/>
        <p:nvPr/>
      </p:nvGrpSpPr>
      <p:grpSpPr>
        <a:xfrm>
          <a:off x="0" y="0"/>
          <a:ext cx="0" cy="0"/>
          <a:chOff x="0" y="0"/>
          <a:chExt cx="0" cy="0"/>
        </a:xfrm>
      </p:grpSpPr>
      <p:sp>
        <p:nvSpPr>
          <p:cNvPr id="30" name="Google Shape;30;p5"/>
          <p:cNvSpPr/>
          <p:nvPr/>
        </p:nvSpPr>
        <p:spPr>
          <a:xfrm>
            <a:off x="2" y="2"/>
            <a:ext cx="786063" cy="6880821"/>
          </a:xfrm>
          <a:prstGeom prst="rect">
            <a:avLst/>
          </a:prstGeom>
          <a:solidFill>
            <a:srgbClr val="00519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 name="Google Shape;31;p5"/>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Font typeface="Arial"/>
              <a:buChar char="•"/>
              <a:defRPr b="0">
                <a:latin typeface="Calibri"/>
                <a:ea typeface="Calibri"/>
                <a:cs typeface="Calibri"/>
                <a:sym typeface="Calibri"/>
              </a:defRPr>
            </a:lvl1pPr>
            <a:lvl2pPr indent="-342900" lvl="1" marL="914400" algn="l">
              <a:lnSpc>
                <a:spcPct val="90000"/>
              </a:lnSpc>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lnSpc>
                <a:spcPct val="90000"/>
              </a:lnSpc>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lnSpc>
                <a:spcPct val="90000"/>
              </a:lnSpc>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lnSpc>
                <a:spcPct val="90000"/>
              </a:lnSpc>
              <a:spcBef>
                <a:spcPts val="8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1800"/>
              <a:buFont typeface="Calibri"/>
              <a:buNone/>
              <a:defRPr b="1" sz="1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Font typeface="Arial"/>
              <a:buNone/>
              <a:defRPr b="0" sz="1800">
                <a:latin typeface="Calibri"/>
                <a:ea typeface="Calibri"/>
                <a:cs typeface="Calibri"/>
                <a:sym typeface="Calibri"/>
              </a:defRPr>
            </a:lvl1pPr>
            <a:lvl2pPr indent="-228600" lvl="1" marL="914400" algn="l">
              <a:lnSpc>
                <a:spcPct val="90000"/>
              </a:lnSpc>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lnSpc>
                <a:spcPct val="90000"/>
              </a:lnSpc>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lnSpc>
                <a:spcPct val="90000"/>
              </a:lnSpc>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lnSpc>
                <a:spcPct val="90000"/>
              </a:lnSpc>
              <a:spcBef>
                <a:spcPts val="8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70C0"/>
              </a:buClr>
              <a:buSzPts val="1000"/>
              <a:buFont typeface="Calibri"/>
              <a:buNone/>
            </a:pPr>
            <a:fld id="{00000000-1234-1234-1234-123412341234}" type="slidenum">
              <a:rPr b="0" i="0" lang="en-GB" sz="1000" u="none" cap="none" strike="noStrike">
                <a:solidFill>
                  <a:srgbClr val="0070C0"/>
                </a:solidFill>
                <a:latin typeface="Calibri"/>
                <a:ea typeface="Calibri"/>
                <a:cs typeface="Calibri"/>
                <a:sym typeface="Calibri"/>
              </a:rPr>
              <a:t>‹#›</a:t>
            </a:fld>
            <a:endParaRPr b="0" i="0" sz="1000" u="none" cap="none" strike="noStrike">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35" name="Shape 35"/>
        <p:cNvGrpSpPr/>
        <p:nvPr/>
      </p:nvGrpSpPr>
      <p:grpSpPr>
        <a:xfrm>
          <a:off x="0" y="0"/>
          <a:ext cx="0" cy="0"/>
          <a:chOff x="0" y="0"/>
          <a:chExt cx="0" cy="0"/>
        </a:xfrm>
      </p:grpSpPr>
      <p:sp>
        <p:nvSpPr>
          <p:cNvPr id="36" name="Google Shape;36;p6"/>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Font typeface="Arial"/>
              <a:buChar char="•"/>
              <a:defRPr b="0">
                <a:latin typeface="Calibri"/>
                <a:ea typeface="Calibri"/>
                <a:cs typeface="Calibri"/>
                <a:sym typeface="Calibri"/>
              </a:defRPr>
            </a:lvl1pPr>
            <a:lvl2pPr indent="-342900" lvl="1" marL="914400" algn="l">
              <a:lnSpc>
                <a:spcPct val="90000"/>
              </a:lnSpc>
              <a:spcBef>
                <a:spcPts val="800"/>
              </a:spcBef>
              <a:spcAft>
                <a:spcPts val="0"/>
              </a:spcAft>
              <a:buClr>
                <a:schemeClr val="dk1"/>
              </a:buClr>
              <a:buSzPts val="1800"/>
              <a:buFont typeface="Arial"/>
              <a:buChar char="•"/>
              <a:defRPr b="0" sz="1800">
                <a:latin typeface="Calibri"/>
                <a:ea typeface="Calibri"/>
                <a:cs typeface="Calibri"/>
                <a:sym typeface="Calibri"/>
              </a:defRPr>
            </a:lvl2pPr>
            <a:lvl3pPr indent="-342900" lvl="2" marL="1371600" algn="l">
              <a:lnSpc>
                <a:spcPct val="90000"/>
              </a:lnSpc>
              <a:spcBef>
                <a:spcPts val="800"/>
              </a:spcBef>
              <a:spcAft>
                <a:spcPts val="0"/>
              </a:spcAft>
              <a:buClr>
                <a:schemeClr val="dk1"/>
              </a:buClr>
              <a:buSzPts val="1800"/>
              <a:buFont typeface="Arial"/>
              <a:buChar char="•"/>
              <a:defRPr b="0" sz="1800">
                <a:latin typeface="Calibri"/>
                <a:ea typeface="Calibri"/>
                <a:cs typeface="Calibri"/>
                <a:sym typeface="Calibri"/>
              </a:defRPr>
            </a:lvl3pPr>
            <a:lvl4pPr indent="-342900" lvl="3" marL="1828800" algn="l">
              <a:lnSpc>
                <a:spcPct val="90000"/>
              </a:lnSpc>
              <a:spcBef>
                <a:spcPts val="800"/>
              </a:spcBef>
              <a:spcAft>
                <a:spcPts val="0"/>
              </a:spcAft>
              <a:buClr>
                <a:schemeClr val="dk1"/>
              </a:buClr>
              <a:buSzPts val="1800"/>
              <a:buFont typeface="Arial"/>
              <a:buChar char="•"/>
              <a:defRPr b="0" sz="1800">
                <a:latin typeface="Calibri"/>
                <a:ea typeface="Calibri"/>
                <a:cs typeface="Calibri"/>
                <a:sym typeface="Calibri"/>
              </a:defRPr>
            </a:lvl4pPr>
            <a:lvl5pPr indent="-342900" lvl="4" marL="2286000" algn="l">
              <a:lnSpc>
                <a:spcPct val="90000"/>
              </a:lnSpc>
              <a:spcBef>
                <a:spcPts val="800"/>
              </a:spcBef>
              <a:spcAft>
                <a:spcPts val="0"/>
              </a:spcAft>
              <a:buClr>
                <a:schemeClr val="dk1"/>
              </a:buClr>
              <a:buSzPts val="1800"/>
              <a:buFont typeface="Arial"/>
              <a:buChar char="•"/>
              <a:defRPr b="0" sz="1800">
                <a:latin typeface="Calibri"/>
                <a:ea typeface="Calibri"/>
                <a:cs typeface="Calibri"/>
                <a:sym typeface="Calibri"/>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70C0"/>
              </a:buClr>
              <a:buSzPts val="1000"/>
              <a:buFont typeface="Calibri"/>
              <a:buNone/>
            </a:pPr>
            <a:fld id="{00000000-1234-1234-1234-123412341234}" type="slidenum">
              <a:rPr b="0" i="0" lang="en-GB" sz="1000" u="none" cap="none" strike="noStrike">
                <a:solidFill>
                  <a:srgbClr val="0070C0"/>
                </a:solidFill>
                <a:latin typeface="Calibri"/>
                <a:ea typeface="Calibri"/>
                <a:cs typeface="Calibri"/>
                <a:sym typeface="Calibri"/>
              </a:rPr>
              <a:t>‹#›</a:t>
            </a:fld>
            <a:endParaRPr b="0" i="0" sz="1000" u="none" cap="none" strike="noStrike">
              <a:solidFill>
                <a:srgbClr val="0070C0"/>
              </a:solidFill>
              <a:latin typeface="Calibri"/>
              <a:ea typeface="Calibri"/>
              <a:cs typeface="Calibri"/>
              <a:sym typeface="Calibri"/>
            </a:endParaRPr>
          </a:p>
        </p:txBody>
      </p:sp>
      <p:sp>
        <p:nvSpPr>
          <p:cNvPr id="38" name="Google Shape;38;p6"/>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chemeClr val="dk1"/>
              </a:buClr>
              <a:buSzPts val="2800"/>
              <a:buFont typeface="Arial"/>
              <a:buChar char="•"/>
              <a:defRPr b="0">
                <a:latin typeface="Calibri"/>
                <a:ea typeface="Calibri"/>
                <a:cs typeface="Calibri"/>
                <a:sym typeface="Calibri"/>
              </a:defRPr>
            </a:lvl1pPr>
            <a:lvl2pPr indent="-342900" lvl="1" marL="914400" algn="l">
              <a:lnSpc>
                <a:spcPct val="90000"/>
              </a:lnSpc>
              <a:spcBef>
                <a:spcPts val="800"/>
              </a:spcBef>
              <a:spcAft>
                <a:spcPts val="0"/>
              </a:spcAft>
              <a:buClr>
                <a:schemeClr val="dk1"/>
              </a:buClr>
              <a:buSzPts val="1800"/>
              <a:buFont typeface="Arial"/>
              <a:buChar char="•"/>
              <a:defRPr b="0" sz="1800">
                <a:latin typeface="Calibri"/>
                <a:ea typeface="Calibri"/>
                <a:cs typeface="Calibri"/>
                <a:sym typeface="Calibri"/>
              </a:defRPr>
            </a:lvl2pPr>
            <a:lvl3pPr indent="-342900" lvl="2" marL="1371600" algn="l">
              <a:lnSpc>
                <a:spcPct val="90000"/>
              </a:lnSpc>
              <a:spcBef>
                <a:spcPts val="800"/>
              </a:spcBef>
              <a:spcAft>
                <a:spcPts val="0"/>
              </a:spcAft>
              <a:buClr>
                <a:schemeClr val="dk1"/>
              </a:buClr>
              <a:buSzPts val="1800"/>
              <a:buFont typeface="Arial"/>
              <a:buChar char="•"/>
              <a:defRPr b="0" sz="1800">
                <a:latin typeface="Calibri"/>
                <a:ea typeface="Calibri"/>
                <a:cs typeface="Calibri"/>
                <a:sym typeface="Calibri"/>
              </a:defRPr>
            </a:lvl3pPr>
            <a:lvl4pPr indent="-342900" lvl="3" marL="1828800" algn="l">
              <a:lnSpc>
                <a:spcPct val="90000"/>
              </a:lnSpc>
              <a:spcBef>
                <a:spcPts val="800"/>
              </a:spcBef>
              <a:spcAft>
                <a:spcPts val="0"/>
              </a:spcAft>
              <a:buClr>
                <a:schemeClr val="dk1"/>
              </a:buClr>
              <a:buSzPts val="1800"/>
              <a:buFont typeface="Arial"/>
              <a:buChar char="•"/>
              <a:defRPr b="0" sz="1800">
                <a:latin typeface="Calibri"/>
                <a:ea typeface="Calibri"/>
                <a:cs typeface="Calibri"/>
                <a:sym typeface="Calibri"/>
              </a:defRPr>
            </a:lvl4pPr>
            <a:lvl5pPr indent="-342900" lvl="4" marL="2286000" algn="l">
              <a:lnSpc>
                <a:spcPct val="90000"/>
              </a:lnSpc>
              <a:spcBef>
                <a:spcPts val="800"/>
              </a:spcBef>
              <a:spcAft>
                <a:spcPts val="0"/>
              </a:spcAft>
              <a:buClr>
                <a:schemeClr val="dk1"/>
              </a:buClr>
              <a:buSzPts val="1800"/>
              <a:buFont typeface="Arial"/>
              <a:buChar char="•"/>
              <a:defRPr b="0" sz="1800">
                <a:latin typeface="Calibri"/>
                <a:ea typeface="Calibri"/>
                <a:cs typeface="Calibri"/>
                <a:sym typeface="Calibri"/>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p:nvPr/>
        </p:nvSpPr>
        <p:spPr>
          <a:xfrm>
            <a:off x="6078034" y="1545562"/>
            <a:ext cx="45719" cy="4545013"/>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40" name="Google Shape;40;p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1" name="Shape 41"/>
        <p:cNvGrpSpPr/>
        <p:nvPr/>
      </p:nvGrpSpPr>
      <p:grpSpPr>
        <a:xfrm>
          <a:off x="0" y="0"/>
          <a:ext cx="0" cy="0"/>
          <a:chOff x="0" y="0"/>
          <a:chExt cx="0" cy="0"/>
        </a:xfrm>
      </p:grpSpPr>
      <p:sp>
        <p:nvSpPr>
          <p:cNvPr id="42" name="Google Shape;4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7" name="Shape 47"/>
        <p:cNvGrpSpPr/>
        <p:nvPr/>
      </p:nvGrpSpPr>
      <p:grpSpPr>
        <a:xfrm>
          <a:off x="0" y="0"/>
          <a:ext cx="0" cy="0"/>
          <a:chOff x="0" y="0"/>
          <a:chExt cx="0" cy="0"/>
        </a:xfrm>
      </p:grpSpPr>
      <p:sp>
        <p:nvSpPr>
          <p:cNvPr id="48" name="Google Shape;4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mvnrepository.com/"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p:nvPr/>
        </p:nvSpPr>
        <p:spPr>
          <a:xfrm>
            <a:off x="2238376" y="6226175"/>
            <a:ext cx="1858963" cy="5159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Noto Sans Symbols"/>
              <a:buNone/>
            </a:pPr>
            <a:r>
              <a:t/>
            </a:r>
            <a:endParaRPr b="0" i="0" sz="1000" u="none" cap="none" strike="noStrike">
              <a:solidFill>
                <a:schemeClr val="dk1"/>
              </a:solidFill>
              <a:latin typeface="Arial"/>
              <a:ea typeface="Arial"/>
              <a:cs typeface="Arial"/>
              <a:sym typeface="Arial"/>
            </a:endParaRPr>
          </a:p>
        </p:txBody>
      </p:sp>
      <p:sp>
        <p:nvSpPr>
          <p:cNvPr id="113" name="Google Shape;113;p17"/>
          <p:cNvSpPr/>
          <p:nvPr/>
        </p:nvSpPr>
        <p:spPr>
          <a:xfrm>
            <a:off x="4649789" y="6226175"/>
            <a:ext cx="2892425" cy="5159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Noto Sans Symbols"/>
              <a:buNone/>
            </a:pPr>
            <a:r>
              <a:t/>
            </a:r>
            <a:endParaRPr b="0" i="0" sz="1000" u="none" cap="none" strike="noStrike">
              <a:solidFill>
                <a:schemeClr val="dk1"/>
              </a:solidFill>
              <a:latin typeface="Arial"/>
              <a:ea typeface="Arial"/>
              <a:cs typeface="Arial"/>
              <a:sym typeface="Arial"/>
            </a:endParaRPr>
          </a:p>
        </p:txBody>
      </p:sp>
      <p:sp>
        <p:nvSpPr>
          <p:cNvPr id="114" name="Google Shape;114;p17"/>
          <p:cNvSpPr txBox="1"/>
          <p:nvPr>
            <p:ph type="ctrTitle"/>
          </p:nvPr>
        </p:nvSpPr>
        <p:spPr>
          <a:xfrm>
            <a:off x="1952625" y="2130426"/>
            <a:ext cx="828675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555454"/>
              </a:buClr>
              <a:buSzPts val="6000"/>
              <a:buFont typeface="Calibri"/>
              <a:buNone/>
            </a:pPr>
            <a:r>
              <a:rPr lang="en-GB"/>
              <a:t>Test Driven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TDD worked example</a:t>
            </a:r>
            <a:endParaRPr/>
          </a:p>
        </p:txBody>
      </p:sp>
      <p:sp>
        <p:nvSpPr>
          <p:cNvPr id="180" name="Google Shape;18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380"/>
              <a:buChar char="•"/>
            </a:pPr>
            <a:r>
              <a:rPr lang="en-GB" sz="2380"/>
              <a:t>6. Devise next test: what’s next bit of functionality?</a:t>
            </a:r>
            <a:endParaRPr/>
          </a:p>
          <a:p>
            <a:pPr indent="-228600" lvl="1" marL="685800" rtl="0" algn="l">
              <a:lnSpc>
                <a:spcPct val="70000"/>
              </a:lnSpc>
              <a:spcBef>
                <a:spcPts val="1200"/>
              </a:spcBef>
              <a:spcAft>
                <a:spcPts val="0"/>
              </a:spcAft>
              <a:buClr>
                <a:schemeClr val="dk1"/>
              </a:buClr>
              <a:buSzPts val="2040"/>
              <a:buChar char="•"/>
            </a:pPr>
            <a:r>
              <a:rPr lang="en-GB" sz="2040">
                <a:latin typeface="Courier New"/>
                <a:ea typeface="Courier New"/>
                <a:cs typeface="Courier New"/>
                <a:sym typeface="Courier New"/>
              </a:rPr>
              <a:t>findHighestInArrayOfTwo()</a:t>
            </a:r>
            <a:endParaRPr/>
          </a:p>
          <a:p>
            <a:pPr indent="-228600" lvl="1" marL="685800" rtl="0" algn="l">
              <a:lnSpc>
                <a:spcPct val="70000"/>
              </a:lnSpc>
              <a:spcBef>
                <a:spcPts val="1200"/>
              </a:spcBef>
              <a:spcAft>
                <a:spcPts val="0"/>
              </a:spcAft>
              <a:buClr>
                <a:schemeClr val="dk1"/>
              </a:buClr>
              <a:buSzPts val="2040"/>
              <a:buChar char="•"/>
            </a:pPr>
            <a:r>
              <a:rPr lang="en-GB" sz="2040"/>
              <a:t>Make it fail (i.e. don’t make array </a:t>
            </a:r>
            <a:r>
              <a:rPr lang="en-GB" sz="2040">
                <a:latin typeface="Courier New"/>
                <a:ea typeface="Courier New"/>
                <a:cs typeface="Courier New"/>
                <a:sym typeface="Courier New"/>
              </a:rPr>
              <a:t>{20, 10} </a:t>
            </a:r>
            <a:r>
              <a:rPr lang="en-GB" sz="2040"/>
              <a:t>)</a:t>
            </a:r>
            <a:endParaRPr/>
          </a:p>
          <a:p>
            <a:pPr indent="-228600" lvl="0" marL="228600" rtl="0" algn="l">
              <a:lnSpc>
                <a:spcPct val="70000"/>
              </a:lnSpc>
              <a:spcBef>
                <a:spcPts val="1200"/>
              </a:spcBef>
              <a:spcAft>
                <a:spcPts val="0"/>
              </a:spcAft>
              <a:buClr>
                <a:schemeClr val="dk1"/>
              </a:buClr>
              <a:buSzPts val="2380"/>
              <a:buChar char="•"/>
            </a:pPr>
            <a:r>
              <a:rPr lang="en-GB" sz="2380"/>
              <a:t>7. Solution: need to handle variable length array</a:t>
            </a:r>
            <a:endParaRPr/>
          </a:p>
          <a:p>
            <a:pPr indent="0" lvl="0" marL="0" rtl="0" algn="l">
              <a:lnSpc>
                <a:spcPct val="70000"/>
              </a:lnSpc>
              <a:spcBef>
                <a:spcPts val="1200"/>
              </a:spcBef>
              <a:spcAft>
                <a:spcPts val="0"/>
              </a:spcAft>
              <a:buClr>
                <a:schemeClr val="dk1"/>
              </a:buClr>
              <a:buSzPts val="2380"/>
              <a:buNone/>
            </a:pPr>
            <a:r>
              <a:rPr b="0" lang="en-GB" sz="2380">
                <a:latin typeface="Courier New"/>
                <a:ea typeface="Courier New"/>
                <a:cs typeface="Courier New"/>
                <a:sym typeface="Courier New"/>
              </a:rPr>
              <a:t>int highestSoFar = Integer.MIN_VALUE;</a:t>
            </a:r>
            <a:endParaRPr/>
          </a:p>
          <a:p>
            <a:pPr indent="0" lvl="0" marL="0" rtl="0" algn="l">
              <a:lnSpc>
                <a:spcPct val="70000"/>
              </a:lnSpc>
              <a:spcBef>
                <a:spcPts val="1200"/>
              </a:spcBef>
              <a:spcAft>
                <a:spcPts val="0"/>
              </a:spcAft>
              <a:buClr>
                <a:schemeClr val="dk1"/>
              </a:buClr>
              <a:buSzPts val="2380"/>
              <a:buNone/>
            </a:pPr>
            <a:r>
              <a:rPr b="0" lang="en-GB" sz="2380">
                <a:latin typeface="Courier New"/>
                <a:ea typeface="Courier New"/>
                <a:cs typeface="Courier New"/>
                <a:sym typeface="Courier New"/>
              </a:rPr>
              <a:t>for (int i = 0; i &lt; numbers.length; i++) {</a:t>
            </a:r>
            <a:endParaRPr/>
          </a:p>
          <a:p>
            <a:pPr indent="0" lvl="0" marL="0" rtl="0" algn="l">
              <a:lnSpc>
                <a:spcPct val="70000"/>
              </a:lnSpc>
              <a:spcBef>
                <a:spcPts val="1200"/>
              </a:spcBef>
              <a:spcAft>
                <a:spcPts val="0"/>
              </a:spcAft>
              <a:buClr>
                <a:schemeClr val="dk1"/>
              </a:buClr>
              <a:buSzPts val="2380"/>
              <a:buNone/>
            </a:pPr>
            <a:r>
              <a:rPr b="0" lang="en-GB" sz="2380">
                <a:latin typeface="Courier New"/>
                <a:ea typeface="Courier New"/>
                <a:cs typeface="Courier New"/>
                <a:sym typeface="Courier New"/>
              </a:rPr>
              <a:t>  if (numbers[i] &gt; highestSoFar) </a:t>
            </a:r>
            <a:endParaRPr/>
          </a:p>
          <a:p>
            <a:pPr indent="0" lvl="0" marL="0" rtl="0" algn="l">
              <a:lnSpc>
                <a:spcPct val="70000"/>
              </a:lnSpc>
              <a:spcBef>
                <a:spcPts val="1200"/>
              </a:spcBef>
              <a:spcAft>
                <a:spcPts val="0"/>
              </a:spcAft>
              <a:buClr>
                <a:schemeClr val="dk1"/>
              </a:buClr>
              <a:buSzPts val="2380"/>
              <a:buNone/>
            </a:pPr>
            <a:r>
              <a:rPr b="0" lang="en-GB" sz="2380">
                <a:latin typeface="Courier New"/>
                <a:ea typeface="Courier New"/>
                <a:cs typeface="Courier New"/>
                <a:sym typeface="Courier New"/>
              </a:rPr>
              <a:t>		highestSoFar = numbers[i];</a:t>
            </a:r>
            <a:endParaRPr/>
          </a:p>
          <a:p>
            <a:pPr indent="-228600" lvl="0" marL="228600" rtl="0" algn="l">
              <a:lnSpc>
                <a:spcPct val="70000"/>
              </a:lnSpc>
              <a:spcBef>
                <a:spcPts val="1200"/>
              </a:spcBef>
              <a:spcAft>
                <a:spcPts val="0"/>
              </a:spcAft>
              <a:buClr>
                <a:schemeClr val="dk1"/>
              </a:buClr>
              <a:buSzPts val="2380"/>
              <a:buChar char="•"/>
            </a:pPr>
            <a:r>
              <a:rPr lang="en-GB" sz="2380"/>
              <a:t>8. ‘Triangulate’ – add further tests </a:t>
            </a:r>
            <a:endParaRPr/>
          </a:p>
          <a:p>
            <a:pPr indent="-228600" lvl="1" marL="685800" rtl="0" algn="l">
              <a:lnSpc>
                <a:spcPct val="70000"/>
              </a:lnSpc>
              <a:spcBef>
                <a:spcPts val="1200"/>
              </a:spcBef>
              <a:spcAft>
                <a:spcPts val="0"/>
              </a:spcAft>
              <a:buClr>
                <a:schemeClr val="dk1"/>
              </a:buClr>
              <a:buSzPts val="2040"/>
              <a:buChar char="•"/>
            </a:pPr>
            <a:r>
              <a:rPr lang="en-GB" sz="2040"/>
              <a:t>E.g. </a:t>
            </a:r>
            <a:r>
              <a:rPr lang="en-GB" sz="2040">
                <a:latin typeface="Courier New"/>
                <a:ea typeface="Courier New"/>
                <a:cs typeface="Courier New"/>
                <a:sym typeface="Courier New"/>
              </a:rPr>
              <a:t>findHighestInArbitraryArray()</a:t>
            </a:r>
            <a:endParaRPr/>
          </a:p>
          <a:p>
            <a:pPr indent="-228600" lvl="0" marL="228600" rtl="0" algn="l">
              <a:lnSpc>
                <a:spcPct val="70000"/>
              </a:lnSpc>
              <a:spcBef>
                <a:spcPts val="1200"/>
              </a:spcBef>
              <a:spcAft>
                <a:spcPts val="0"/>
              </a:spcAft>
              <a:buClr>
                <a:schemeClr val="dk1"/>
              </a:buClr>
              <a:buSzPts val="2380"/>
              <a:buChar char="•"/>
            </a:pPr>
            <a:r>
              <a:rPr lang="en-GB" sz="2380"/>
              <a:t>9. Ensure corner cases are covered.  What about </a:t>
            </a:r>
            <a:r>
              <a:rPr lang="en-GB" sz="2380">
                <a:latin typeface="Courier New"/>
                <a:ea typeface="Courier New"/>
                <a:cs typeface="Courier New"/>
                <a:sym typeface="Courier New"/>
              </a:rPr>
              <a:t>{ } </a:t>
            </a:r>
            <a:r>
              <a:rPr lang="en-GB" sz="2380"/>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TDD – benefits</a:t>
            </a:r>
            <a:endParaRPr/>
          </a:p>
        </p:txBody>
      </p:sp>
      <p:sp>
        <p:nvSpPr>
          <p:cNvPr id="186" name="Google Shape;18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GB"/>
              <a:t>Build up library of small tests that protect against regression bugs</a:t>
            </a:r>
            <a:endParaRPr/>
          </a:p>
          <a:p>
            <a:pPr indent="-228600" lvl="0" marL="228600" rtl="0" algn="l">
              <a:lnSpc>
                <a:spcPct val="80000"/>
              </a:lnSpc>
              <a:spcBef>
                <a:spcPts val="1200"/>
              </a:spcBef>
              <a:spcAft>
                <a:spcPts val="0"/>
              </a:spcAft>
              <a:buClr>
                <a:schemeClr val="dk1"/>
              </a:buClr>
              <a:buSzPts val="2800"/>
              <a:buChar char="•"/>
            </a:pPr>
            <a:r>
              <a:rPr lang="en-GB"/>
              <a:t>Extensive code coverage</a:t>
            </a:r>
            <a:endParaRPr/>
          </a:p>
          <a:p>
            <a:pPr indent="-228600" lvl="1" marL="685800" rtl="0" algn="l">
              <a:lnSpc>
                <a:spcPct val="80000"/>
              </a:lnSpc>
              <a:spcBef>
                <a:spcPts val="1200"/>
              </a:spcBef>
              <a:spcAft>
                <a:spcPts val="0"/>
              </a:spcAft>
              <a:buClr>
                <a:schemeClr val="dk1"/>
              </a:buClr>
              <a:buSzPts val="2400"/>
              <a:buChar char="•"/>
            </a:pPr>
            <a:r>
              <a:rPr lang="en-GB"/>
              <a:t>No code without a test</a:t>
            </a:r>
            <a:endParaRPr/>
          </a:p>
          <a:p>
            <a:pPr indent="-228600" lvl="1" marL="685800" rtl="0" algn="l">
              <a:lnSpc>
                <a:spcPct val="80000"/>
              </a:lnSpc>
              <a:spcBef>
                <a:spcPts val="1200"/>
              </a:spcBef>
              <a:spcAft>
                <a:spcPts val="0"/>
              </a:spcAft>
              <a:buClr>
                <a:schemeClr val="dk1"/>
              </a:buClr>
              <a:buSzPts val="2400"/>
              <a:buChar char="•"/>
            </a:pPr>
            <a:r>
              <a:rPr lang="en-GB"/>
              <a:t>No code that is not required</a:t>
            </a:r>
            <a:endParaRPr/>
          </a:p>
          <a:p>
            <a:pPr indent="-228600" lvl="0" marL="228600" rtl="0" algn="l">
              <a:lnSpc>
                <a:spcPct val="80000"/>
              </a:lnSpc>
              <a:spcBef>
                <a:spcPts val="1200"/>
              </a:spcBef>
              <a:spcAft>
                <a:spcPts val="0"/>
              </a:spcAft>
              <a:buClr>
                <a:schemeClr val="dk1"/>
              </a:buClr>
              <a:buSzPts val="2800"/>
              <a:buChar char="•"/>
            </a:pPr>
            <a:r>
              <a:rPr lang="en-GB"/>
              <a:t>Almost completely eliminates debugging</a:t>
            </a:r>
            <a:endParaRPr/>
          </a:p>
          <a:p>
            <a:pPr indent="-228600" lvl="1" marL="685800" rtl="0" algn="l">
              <a:lnSpc>
                <a:spcPct val="80000"/>
              </a:lnSpc>
              <a:spcBef>
                <a:spcPts val="1200"/>
              </a:spcBef>
              <a:spcAft>
                <a:spcPts val="0"/>
              </a:spcAft>
              <a:buClr>
                <a:schemeClr val="dk1"/>
              </a:buClr>
              <a:buSzPts val="2400"/>
              <a:buChar char="•"/>
            </a:pPr>
            <a:r>
              <a:rPr lang="en-GB"/>
              <a:t>More than offsets time spent developing tests</a:t>
            </a:r>
            <a:endParaRPr/>
          </a:p>
          <a:p>
            <a:pPr indent="-228600" lvl="0" marL="228600" rtl="0" algn="l">
              <a:lnSpc>
                <a:spcPct val="80000"/>
              </a:lnSpc>
              <a:spcBef>
                <a:spcPts val="1200"/>
              </a:spcBef>
              <a:spcAft>
                <a:spcPts val="0"/>
              </a:spcAft>
              <a:buClr>
                <a:schemeClr val="dk1"/>
              </a:buClr>
              <a:buSzPts val="2800"/>
              <a:buChar char="•"/>
            </a:pPr>
            <a:r>
              <a:rPr lang="en-GB"/>
              <a:t>Tests as developer documentation</a:t>
            </a:r>
            <a:endParaRPr/>
          </a:p>
          <a:p>
            <a:pPr indent="-228600" lvl="0" marL="228600" rtl="0" algn="l">
              <a:lnSpc>
                <a:spcPct val="80000"/>
              </a:lnSpc>
              <a:spcBef>
                <a:spcPts val="1200"/>
              </a:spcBef>
              <a:spcAft>
                <a:spcPts val="0"/>
              </a:spcAft>
              <a:buClr>
                <a:schemeClr val="dk1"/>
              </a:buClr>
              <a:buSzPts val="2800"/>
              <a:buChar char="•"/>
            </a:pPr>
            <a:r>
              <a:rPr lang="en-GB"/>
              <a:t>Confidence not fear</a:t>
            </a:r>
            <a:endParaRPr/>
          </a:p>
          <a:p>
            <a:pPr indent="-228600" lvl="1" marL="685800" rtl="0" algn="l">
              <a:lnSpc>
                <a:spcPct val="80000"/>
              </a:lnSpc>
              <a:spcBef>
                <a:spcPts val="1200"/>
              </a:spcBef>
              <a:spcAft>
                <a:spcPts val="0"/>
              </a:spcAft>
              <a:buClr>
                <a:schemeClr val="dk1"/>
              </a:buClr>
              <a:buSzPts val="2400"/>
              <a:buChar char="•"/>
            </a:pPr>
            <a:r>
              <a:rPr lang="en-GB"/>
              <a:t>Confidence in quality of the code; confidence to refactor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Code smell</a:t>
            </a:r>
            <a:endParaRPr/>
          </a:p>
        </p:txBody>
      </p:sp>
      <p:sp>
        <p:nvSpPr>
          <p:cNvPr id="192" name="Google Shape;19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380"/>
              <a:buChar char="•"/>
            </a:pPr>
            <a:r>
              <a:rPr lang="en-GB" sz="2380"/>
              <a:t>Code smell: symptom of something wrong with code</a:t>
            </a:r>
            <a:endParaRPr/>
          </a:p>
          <a:p>
            <a:pPr indent="-228600" lvl="1" marL="685800" rtl="0" algn="l">
              <a:lnSpc>
                <a:spcPct val="70000"/>
              </a:lnSpc>
              <a:spcBef>
                <a:spcPts val="1200"/>
              </a:spcBef>
              <a:spcAft>
                <a:spcPts val="0"/>
              </a:spcAft>
              <a:buClr>
                <a:schemeClr val="dk1"/>
              </a:buClr>
              <a:buSzPts val="2040"/>
              <a:buChar char="•"/>
            </a:pPr>
            <a:r>
              <a:rPr lang="en-GB" sz="2040"/>
              <a:t>Not </a:t>
            </a:r>
            <a:r>
              <a:rPr i="1" lang="en-GB" sz="2040"/>
              <a:t>necessarily</a:t>
            </a:r>
            <a:r>
              <a:rPr lang="en-GB" sz="2040"/>
              <a:t> a problem, but needs consideration</a:t>
            </a:r>
            <a:endParaRPr/>
          </a:p>
          <a:p>
            <a:pPr indent="-228600" lvl="1" marL="685800" rtl="0" algn="l">
              <a:lnSpc>
                <a:spcPct val="70000"/>
              </a:lnSpc>
              <a:spcBef>
                <a:spcPts val="1200"/>
              </a:spcBef>
              <a:spcAft>
                <a:spcPts val="0"/>
              </a:spcAft>
              <a:buClr>
                <a:schemeClr val="dk1"/>
              </a:buClr>
              <a:buSzPts val="2040"/>
              <a:buChar char="•"/>
            </a:pPr>
            <a:r>
              <a:rPr lang="en-GB" sz="2040"/>
              <a:t>Typically an anti-pattern for a refactoring</a:t>
            </a:r>
            <a:endParaRPr/>
          </a:p>
          <a:p>
            <a:pPr indent="-228600" lvl="0" marL="228600" rtl="0" algn="l">
              <a:lnSpc>
                <a:spcPct val="70000"/>
              </a:lnSpc>
              <a:spcBef>
                <a:spcPts val="1200"/>
              </a:spcBef>
              <a:spcAft>
                <a:spcPts val="0"/>
              </a:spcAft>
              <a:buClr>
                <a:schemeClr val="dk1"/>
              </a:buClr>
              <a:buSzPts val="2380"/>
              <a:buChar char="•"/>
            </a:pPr>
            <a:r>
              <a:rPr lang="en-GB" sz="2380"/>
              <a:t>Large class</a:t>
            </a:r>
            <a:endParaRPr/>
          </a:p>
          <a:p>
            <a:pPr indent="-228600" lvl="1" marL="685800" rtl="0" algn="l">
              <a:lnSpc>
                <a:spcPct val="70000"/>
              </a:lnSpc>
              <a:spcBef>
                <a:spcPts val="1200"/>
              </a:spcBef>
              <a:spcAft>
                <a:spcPts val="0"/>
              </a:spcAft>
              <a:buClr>
                <a:schemeClr val="dk1"/>
              </a:buClr>
              <a:buSzPts val="2040"/>
              <a:buChar char="•"/>
            </a:pPr>
            <a:r>
              <a:rPr lang="en-GB" sz="2040"/>
              <a:t>Class that has too much in it; aka God-like object</a:t>
            </a:r>
            <a:endParaRPr/>
          </a:p>
          <a:p>
            <a:pPr indent="-228600" lvl="0" marL="228600" rtl="0" algn="l">
              <a:lnSpc>
                <a:spcPct val="70000"/>
              </a:lnSpc>
              <a:spcBef>
                <a:spcPts val="1200"/>
              </a:spcBef>
              <a:spcAft>
                <a:spcPts val="0"/>
              </a:spcAft>
              <a:buClr>
                <a:schemeClr val="dk1"/>
              </a:buClr>
              <a:buSzPts val="2380"/>
              <a:buChar char="•"/>
            </a:pPr>
            <a:r>
              <a:rPr lang="en-GB" sz="2380"/>
              <a:t>Feature envy</a:t>
            </a:r>
            <a:endParaRPr/>
          </a:p>
          <a:p>
            <a:pPr indent="-228600" lvl="1" marL="685800" rtl="0" algn="l">
              <a:lnSpc>
                <a:spcPct val="70000"/>
              </a:lnSpc>
              <a:spcBef>
                <a:spcPts val="1200"/>
              </a:spcBef>
              <a:spcAft>
                <a:spcPts val="0"/>
              </a:spcAft>
              <a:buClr>
                <a:schemeClr val="dk1"/>
              </a:buClr>
              <a:buSzPts val="2040"/>
              <a:buChar char="•"/>
            </a:pPr>
            <a:r>
              <a:rPr lang="en-GB" sz="2040"/>
              <a:t>A class that uses the methods of another class excessively</a:t>
            </a:r>
            <a:endParaRPr/>
          </a:p>
          <a:p>
            <a:pPr indent="-228600" lvl="0" marL="228600" rtl="0" algn="l">
              <a:lnSpc>
                <a:spcPct val="70000"/>
              </a:lnSpc>
              <a:spcBef>
                <a:spcPts val="1200"/>
              </a:spcBef>
              <a:spcAft>
                <a:spcPts val="0"/>
              </a:spcAft>
              <a:buClr>
                <a:schemeClr val="dk1"/>
              </a:buClr>
              <a:buSzPts val="2380"/>
              <a:buChar char="•"/>
            </a:pPr>
            <a:r>
              <a:rPr lang="en-GB" sz="2380"/>
              <a:t>Inappropriate intimacy</a:t>
            </a:r>
            <a:endParaRPr/>
          </a:p>
          <a:p>
            <a:pPr indent="-228600" lvl="1" marL="685800" rtl="0" algn="l">
              <a:lnSpc>
                <a:spcPct val="70000"/>
              </a:lnSpc>
              <a:spcBef>
                <a:spcPts val="1200"/>
              </a:spcBef>
              <a:spcAft>
                <a:spcPts val="0"/>
              </a:spcAft>
              <a:buClr>
                <a:schemeClr val="dk1"/>
              </a:buClr>
              <a:buSzPts val="2040"/>
              <a:buChar char="•"/>
            </a:pPr>
            <a:r>
              <a:rPr lang="en-GB" sz="2040"/>
              <a:t>Class has dependencies on implementation details in another</a:t>
            </a:r>
            <a:endParaRPr/>
          </a:p>
          <a:p>
            <a:pPr indent="-228600" lvl="0" marL="228600" rtl="0" algn="l">
              <a:lnSpc>
                <a:spcPct val="70000"/>
              </a:lnSpc>
              <a:spcBef>
                <a:spcPts val="1200"/>
              </a:spcBef>
              <a:spcAft>
                <a:spcPts val="0"/>
              </a:spcAft>
              <a:buClr>
                <a:schemeClr val="dk1"/>
              </a:buClr>
              <a:buSzPts val="2380"/>
              <a:buChar char="•"/>
            </a:pPr>
            <a:r>
              <a:rPr lang="en-GB" sz="2380"/>
              <a:t>Switch statement</a:t>
            </a:r>
            <a:endParaRPr/>
          </a:p>
          <a:p>
            <a:pPr indent="-228600" lvl="1" marL="685800" rtl="0" algn="l">
              <a:lnSpc>
                <a:spcPct val="70000"/>
              </a:lnSpc>
              <a:spcBef>
                <a:spcPts val="1200"/>
              </a:spcBef>
              <a:spcAft>
                <a:spcPts val="0"/>
              </a:spcAft>
              <a:buClr>
                <a:schemeClr val="dk1"/>
              </a:buClr>
              <a:buSzPts val="2040"/>
              <a:buChar char="•"/>
            </a:pPr>
            <a:r>
              <a:rPr lang="en-GB" sz="2040"/>
              <a:t>May point to better design using polymorphism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Benefits of refactoring</a:t>
            </a:r>
            <a:endParaRPr/>
          </a:p>
        </p:txBody>
      </p:sp>
      <p:sp>
        <p:nvSpPr>
          <p:cNvPr id="198" name="Google Shape;19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Char char="•"/>
            </a:pPr>
            <a:r>
              <a:rPr lang="en-GB" sz="2590"/>
              <a:t>Makes code easier to understand</a:t>
            </a:r>
            <a:endParaRPr/>
          </a:p>
          <a:p>
            <a:pPr indent="-228600" lvl="0" marL="228600" rtl="0" algn="l">
              <a:lnSpc>
                <a:spcPct val="80000"/>
              </a:lnSpc>
              <a:spcBef>
                <a:spcPts val="1800"/>
              </a:spcBef>
              <a:spcAft>
                <a:spcPts val="0"/>
              </a:spcAft>
              <a:buClr>
                <a:schemeClr val="dk1"/>
              </a:buClr>
              <a:buSzPts val="2590"/>
              <a:buChar char="•"/>
            </a:pPr>
            <a:r>
              <a:rPr lang="en-GB" sz="2590"/>
              <a:t>Improves code maintainability</a:t>
            </a:r>
            <a:endParaRPr/>
          </a:p>
          <a:p>
            <a:pPr indent="-228600" lvl="0" marL="228600" rtl="0" algn="l">
              <a:lnSpc>
                <a:spcPct val="80000"/>
              </a:lnSpc>
              <a:spcBef>
                <a:spcPts val="1800"/>
              </a:spcBef>
              <a:spcAft>
                <a:spcPts val="0"/>
              </a:spcAft>
              <a:buClr>
                <a:schemeClr val="dk1"/>
              </a:buClr>
              <a:buSzPts val="2590"/>
              <a:buChar char="•"/>
            </a:pPr>
            <a:r>
              <a:rPr lang="en-GB" sz="2590"/>
              <a:t>Increases quality and robustness</a:t>
            </a:r>
            <a:endParaRPr/>
          </a:p>
          <a:p>
            <a:pPr indent="-228600" lvl="0" marL="228600" rtl="0" algn="l">
              <a:lnSpc>
                <a:spcPct val="80000"/>
              </a:lnSpc>
              <a:spcBef>
                <a:spcPts val="1800"/>
              </a:spcBef>
              <a:spcAft>
                <a:spcPts val="0"/>
              </a:spcAft>
              <a:buClr>
                <a:schemeClr val="dk1"/>
              </a:buClr>
              <a:buSzPts val="2590"/>
              <a:buChar char="•"/>
            </a:pPr>
            <a:r>
              <a:rPr lang="en-GB" sz="2590"/>
              <a:t>Makes code more reusable</a:t>
            </a:r>
            <a:endParaRPr/>
          </a:p>
          <a:p>
            <a:pPr indent="-228600" lvl="0" marL="228600" rtl="0" algn="l">
              <a:lnSpc>
                <a:spcPct val="80000"/>
              </a:lnSpc>
              <a:spcBef>
                <a:spcPts val="1800"/>
              </a:spcBef>
              <a:spcAft>
                <a:spcPts val="0"/>
              </a:spcAft>
              <a:buClr>
                <a:schemeClr val="dk1"/>
              </a:buClr>
              <a:buSzPts val="2590"/>
              <a:buChar char="•"/>
            </a:pPr>
            <a:r>
              <a:rPr lang="en-GB" sz="2590"/>
              <a:t>Typically to make code conform to design pattern</a:t>
            </a:r>
            <a:endParaRPr/>
          </a:p>
          <a:p>
            <a:pPr indent="-228600" lvl="0" marL="228600" rtl="0" algn="l">
              <a:lnSpc>
                <a:spcPct val="80000"/>
              </a:lnSpc>
              <a:spcBef>
                <a:spcPts val="1800"/>
              </a:spcBef>
              <a:spcAft>
                <a:spcPts val="0"/>
              </a:spcAft>
              <a:buClr>
                <a:schemeClr val="dk1"/>
              </a:buClr>
              <a:buSzPts val="2590"/>
              <a:buChar char="•"/>
            </a:pPr>
            <a:r>
              <a:rPr lang="en-GB" sz="2590"/>
              <a:t>Many now automated through Eclipse, etc.</a:t>
            </a:r>
            <a:endParaRPr/>
          </a:p>
          <a:p>
            <a:pPr indent="-64135" lvl="0" marL="228600" rtl="0" algn="l">
              <a:lnSpc>
                <a:spcPct val="80000"/>
              </a:lnSpc>
              <a:spcBef>
                <a:spcPts val="1800"/>
              </a:spcBef>
              <a:spcAft>
                <a:spcPts val="0"/>
              </a:spcAft>
              <a:buClr>
                <a:schemeClr val="dk1"/>
              </a:buClr>
              <a:buSzPts val="2590"/>
              <a:buNone/>
            </a:pPr>
            <a:r>
              <a:t/>
            </a:r>
            <a:endParaRPr sz="2590"/>
          </a:p>
          <a:p>
            <a:pPr indent="-228600" lvl="0" marL="228600" rtl="0" algn="l">
              <a:lnSpc>
                <a:spcPct val="80000"/>
              </a:lnSpc>
              <a:spcBef>
                <a:spcPts val="1800"/>
              </a:spcBef>
              <a:spcAft>
                <a:spcPts val="0"/>
              </a:spcAft>
              <a:buClr>
                <a:schemeClr val="dk1"/>
              </a:buClr>
              <a:buSzPts val="2590"/>
              <a:buChar char="•"/>
            </a:pPr>
            <a:r>
              <a:rPr lang="en-GB" sz="2590"/>
              <a:t>Refactoring ≠ Rewriting </a:t>
            </a:r>
            <a:endParaRPr sz="2590">
              <a:latin typeface="Arial"/>
              <a:ea typeface="Arial"/>
              <a:cs typeface="Arial"/>
              <a:sym typeface="Arial"/>
            </a:endParaRPr>
          </a:p>
          <a:p>
            <a:pPr indent="-64135" lvl="0" marL="228600" rtl="0" algn="l">
              <a:lnSpc>
                <a:spcPct val="80000"/>
              </a:lnSpc>
              <a:spcBef>
                <a:spcPts val="1800"/>
              </a:spcBef>
              <a:spcAft>
                <a:spcPts val="0"/>
              </a:spcAft>
              <a:buClr>
                <a:schemeClr val="dk1"/>
              </a:buClr>
              <a:buSzPts val="2590"/>
              <a:buNone/>
            </a:pPr>
            <a:r>
              <a:t/>
            </a:r>
            <a:endParaRPr sz="259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Common refactorings</a:t>
            </a:r>
            <a:endParaRPr/>
          </a:p>
        </p:txBody>
      </p:sp>
      <p:sp>
        <p:nvSpPr>
          <p:cNvPr id="204" name="Google Shape;204;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GB"/>
              <a:t>Refactor Rename.  Eclipse: &lt;ALT&gt; &lt;SHIFT&gt; R</a:t>
            </a:r>
            <a:endParaRPr/>
          </a:p>
          <a:p>
            <a:pPr indent="-228600" lvl="0" marL="228600" rtl="0" algn="l">
              <a:lnSpc>
                <a:spcPct val="90000"/>
              </a:lnSpc>
              <a:spcBef>
                <a:spcPts val="1200"/>
              </a:spcBef>
              <a:spcAft>
                <a:spcPts val="0"/>
              </a:spcAft>
              <a:buClr>
                <a:schemeClr val="dk1"/>
              </a:buClr>
              <a:buSzPts val="2800"/>
              <a:buChar char="•"/>
            </a:pPr>
            <a:r>
              <a:rPr lang="en-GB"/>
              <a:t>Keep doing until you are satisfied you have an identifier that best reflects what the item represents</a:t>
            </a:r>
            <a:endParaRPr/>
          </a:p>
        </p:txBody>
      </p:sp>
      <p:pic>
        <p:nvPicPr>
          <p:cNvPr id="205" name="Google Shape;205;p30"/>
          <p:cNvPicPr preferRelativeResize="0"/>
          <p:nvPr/>
        </p:nvPicPr>
        <p:blipFill rotWithShape="1">
          <a:blip r:embed="rId3">
            <a:alphaModFix/>
          </a:blip>
          <a:srcRect b="0" l="0" r="0" t="0"/>
          <a:stretch/>
        </p:blipFill>
        <p:spPr>
          <a:xfrm>
            <a:off x="2595564" y="2781300"/>
            <a:ext cx="7000875" cy="335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Common refactorings</a:t>
            </a:r>
            <a:endParaRPr/>
          </a:p>
        </p:txBody>
      </p:sp>
      <p:sp>
        <p:nvSpPr>
          <p:cNvPr id="211" name="Google Shape;2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GB"/>
              <a:t>Extract Constant – aka “No Magic Numbers”</a:t>
            </a:r>
            <a:endParaRPr/>
          </a:p>
          <a:p>
            <a:pPr indent="-228600" lvl="1" marL="685800" rtl="0" algn="l">
              <a:lnSpc>
                <a:spcPct val="90000"/>
              </a:lnSpc>
              <a:spcBef>
                <a:spcPts val="500"/>
              </a:spcBef>
              <a:spcAft>
                <a:spcPts val="0"/>
              </a:spcAft>
              <a:buClr>
                <a:schemeClr val="dk1"/>
              </a:buClr>
              <a:buSzPts val="2400"/>
              <a:buChar char="•"/>
            </a:pPr>
            <a:r>
              <a:rPr lang="en-GB"/>
              <a:t>Highlight literal (e.g. int or String), then &lt;ALT&gt; &lt;SHIFT&gt; T</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0" lvl="1" marL="457200" rtl="0" algn="l">
              <a:lnSpc>
                <a:spcPct val="90000"/>
              </a:lnSpc>
              <a:spcBef>
                <a:spcPts val="500"/>
              </a:spcBef>
              <a:spcAft>
                <a:spcPts val="0"/>
              </a:spcAft>
              <a:buClr>
                <a:schemeClr val="dk1"/>
              </a:buClr>
              <a:buSzPts val="2400"/>
              <a:buNone/>
            </a:pPr>
            <a:r>
              <a:t/>
            </a:r>
            <a:endParaRPr/>
          </a:p>
          <a:p>
            <a:pPr indent="0" lvl="1" marL="514350" rtl="0" algn="l">
              <a:lnSpc>
                <a:spcPct val="90000"/>
              </a:lnSpc>
              <a:spcBef>
                <a:spcPts val="500"/>
              </a:spcBef>
              <a:spcAft>
                <a:spcPts val="0"/>
              </a:spcAft>
              <a:buClr>
                <a:schemeClr val="dk1"/>
              </a:buClr>
              <a:buSzPts val="2400"/>
              <a:buNone/>
            </a:pPr>
            <a:r>
              <a:t/>
            </a:r>
            <a:endParaRPr/>
          </a:p>
          <a:p>
            <a:pPr indent="0" lvl="1" marL="514350" rtl="0" algn="l">
              <a:lnSpc>
                <a:spcPct val="90000"/>
              </a:lnSpc>
              <a:spcBef>
                <a:spcPts val="500"/>
              </a:spcBef>
              <a:spcAft>
                <a:spcPts val="0"/>
              </a:spcAft>
              <a:buClr>
                <a:schemeClr val="dk1"/>
              </a:buClr>
              <a:buSzPts val="1200"/>
              <a:buNone/>
            </a:pPr>
            <a:r>
              <a:t/>
            </a:r>
            <a:endParaRPr sz="1200"/>
          </a:p>
          <a:p>
            <a:pPr indent="-228600" lvl="0" marL="228600" rtl="0" algn="l">
              <a:lnSpc>
                <a:spcPct val="90000"/>
              </a:lnSpc>
              <a:spcBef>
                <a:spcPts val="1000"/>
              </a:spcBef>
              <a:spcAft>
                <a:spcPts val="0"/>
              </a:spcAft>
              <a:buClr>
                <a:schemeClr val="dk1"/>
              </a:buClr>
              <a:buSzPts val="2800"/>
              <a:buChar char="•"/>
            </a:pPr>
            <a:r>
              <a:rPr lang="en-GB"/>
              <a:t>Convert Local Variable to Field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12" name="Google Shape;212;p31"/>
          <p:cNvPicPr preferRelativeResize="0"/>
          <p:nvPr/>
        </p:nvPicPr>
        <p:blipFill rotWithShape="1">
          <a:blip r:embed="rId3">
            <a:alphaModFix/>
          </a:blip>
          <a:srcRect b="0" l="0" r="0" t="0"/>
          <a:stretch/>
        </p:blipFill>
        <p:spPr>
          <a:xfrm>
            <a:off x="1474537" y="2592389"/>
            <a:ext cx="6667500" cy="2371725"/>
          </a:xfrm>
          <a:prstGeom prst="rect">
            <a:avLst/>
          </a:prstGeom>
          <a:noFill/>
          <a:ln>
            <a:noFill/>
          </a:ln>
        </p:spPr>
      </p:pic>
      <p:pic>
        <p:nvPicPr>
          <p:cNvPr id="213" name="Google Shape;213;p31"/>
          <p:cNvPicPr preferRelativeResize="0"/>
          <p:nvPr/>
        </p:nvPicPr>
        <p:blipFill rotWithShape="1">
          <a:blip r:embed="rId4">
            <a:alphaModFix/>
          </a:blip>
          <a:srcRect b="0" l="0" r="0" t="0"/>
          <a:stretch/>
        </p:blipFill>
        <p:spPr>
          <a:xfrm>
            <a:off x="5804903" y="5154612"/>
            <a:ext cx="5791200" cy="162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Remove duplication</a:t>
            </a:r>
            <a:endParaRPr/>
          </a:p>
        </p:txBody>
      </p:sp>
      <p:sp>
        <p:nvSpPr>
          <p:cNvPr id="219" name="Google Shape;219;p32"/>
          <p:cNvSpPr txBox="1"/>
          <p:nvPr>
            <p:ph idx="1" type="body"/>
          </p:nvPr>
        </p:nvSpPr>
        <p:spPr>
          <a:xfrm>
            <a:off x="1666876" y="928689"/>
            <a:ext cx="8786813" cy="5684837"/>
          </a:xfrm>
          <a:prstGeom prst="rect">
            <a:avLst/>
          </a:prstGeom>
          <a:noFill/>
          <a:ln>
            <a:noFill/>
          </a:ln>
        </p:spPr>
        <p:txBody>
          <a:bodyPr anchorCtr="0" anchor="t" bIns="45700" lIns="91425" spcFirstLastPara="1" rIns="91425" wrap="square" tIns="45700">
            <a:noAutofit/>
          </a:bodyPr>
          <a:lstStyle/>
          <a:p>
            <a:pPr indent="-64135" lvl="0" marL="228600" rtl="0" algn="l">
              <a:lnSpc>
                <a:spcPct val="100000"/>
              </a:lnSpc>
              <a:spcBef>
                <a:spcPts val="0"/>
              </a:spcBef>
              <a:spcAft>
                <a:spcPts val="0"/>
              </a:spcAft>
              <a:buClr>
                <a:schemeClr val="dk1"/>
              </a:buClr>
              <a:buSzPts val="2590"/>
              <a:buNone/>
            </a:pPr>
            <a:r>
              <a:t/>
            </a:r>
            <a:endParaRPr sz="2590"/>
          </a:p>
          <a:p>
            <a:pPr indent="-228600" lvl="0" marL="228600" rtl="0" algn="l">
              <a:lnSpc>
                <a:spcPct val="100000"/>
              </a:lnSpc>
              <a:spcBef>
                <a:spcPts val="1000"/>
              </a:spcBef>
              <a:spcAft>
                <a:spcPts val="0"/>
              </a:spcAft>
              <a:buClr>
                <a:schemeClr val="dk1"/>
              </a:buClr>
              <a:buSzPts val="2590"/>
              <a:buChar char="•"/>
            </a:pPr>
            <a:r>
              <a:rPr lang="en-GB" sz="2590"/>
              <a:t>DRY: Don’t Repeat Yourself! </a:t>
            </a:r>
            <a:endParaRPr/>
          </a:p>
          <a:p>
            <a:pPr indent="-228600" lvl="1" marL="685800" rtl="0" algn="l">
              <a:lnSpc>
                <a:spcPct val="80000"/>
              </a:lnSpc>
              <a:spcBef>
                <a:spcPts val="500"/>
              </a:spcBef>
              <a:spcAft>
                <a:spcPts val="0"/>
              </a:spcAft>
              <a:buClr>
                <a:schemeClr val="dk1"/>
              </a:buClr>
              <a:buSzPts val="2220"/>
              <a:buChar char="•"/>
            </a:pPr>
            <a:r>
              <a:rPr lang="en-GB" sz="2220"/>
              <a:t>E.g. 2 blocks of code which are almost identical</a:t>
            </a:r>
            <a:endParaRPr/>
          </a:p>
          <a:p>
            <a:pPr indent="-228600" lvl="1" marL="685800" rtl="0" algn="l">
              <a:lnSpc>
                <a:spcPct val="80000"/>
              </a:lnSpc>
              <a:spcBef>
                <a:spcPts val="500"/>
              </a:spcBef>
              <a:spcAft>
                <a:spcPts val="0"/>
              </a:spcAft>
              <a:buClr>
                <a:schemeClr val="dk1"/>
              </a:buClr>
              <a:buSzPts val="2220"/>
              <a:buChar char="•"/>
            </a:pPr>
            <a:r>
              <a:rPr lang="en-GB" sz="2220"/>
              <a:t>Extract value(s) where they differ to variable(s)</a:t>
            </a:r>
            <a:endParaRPr/>
          </a:p>
          <a:p>
            <a:pPr indent="-228600" lvl="1" marL="685800" rtl="0" algn="l">
              <a:lnSpc>
                <a:spcPct val="80000"/>
              </a:lnSpc>
              <a:spcBef>
                <a:spcPts val="500"/>
              </a:spcBef>
              <a:spcAft>
                <a:spcPts val="0"/>
              </a:spcAft>
              <a:buClr>
                <a:schemeClr val="dk1"/>
              </a:buClr>
              <a:buSzPts val="2220"/>
              <a:buChar char="•"/>
            </a:pPr>
            <a:r>
              <a:rPr lang="en-GB" sz="2220"/>
              <a:t>Will become input parameter(s) to single common method</a:t>
            </a:r>
            <a:endParaRPr sz="2220"/>
          </a:p>
          <a:p>
            <a:pPr indent="-87630" lvl="1" marL="685800" rtl="0" algn="l">
              <a:lnSpc>
                <a:spcPct val="80000"/>
              </a:lnSpc>
              <a:spcBef>
                <a:spcPts val="500"/>
              </a:spcBef>
              <a:spcAft>
                <a:spcPts val="0"/>
              </a:spcAft>
              <a:buClr>
                <a:schemeClr val="dk1"/>
              </a:buClr>
              <a:buSzPts val="2220"/>
              <a:buNone/>
            </a:pPr>
            <a:r>
              <a:t/>
            </a:r>
            <a:endParaRPr sz="2220"/>
          </a:p>
          <a:p>
            <a:pPr indent="-87630" lvl="1" marL="685800" rtl="0" algn="l">
              <a:lnSpc>
                <a:spcPct val="80000"/>
              </a:lnSpc>
              <a:spcBef>
                <a:spcPts val="500"/>
              </a:spcBef>
              <a:spcAft>
                <a:spcPts val="0"/>
              </a:spcAft>
              <a:buClr>
                <a:schemeClr val="dk1"/>
              </a:buClr>
              <a:buSzPts val="2220"/>
              <a:buNone/>
            </a:pPr>
            <a:r>
              <a:t/>
            </a:r>
            <a:endParaRPr sz="2220"/>
          </a:p>
          <a:p>
            <a:pPr indent="-87630" lvl="1" marL="685800" rtl="0" algn="l">
              <a:lnSpc>
                <a:spcPct val="80000"/>
              </a:lnSpc>
              <a:spcBef>
                <a:spcPts val="500"/>
              </a:spcBef>
              <a:spcAft>
                <a:spcPts val="0"/>
              </a:spcAft>
              <a:buClr>
                <a:schemeClr val="dk1"/>
              </a:buClr>
              <a:buSzPts val="2220"/>
              <a:buNone/>
            </a:pPr>
            <a:r>
              <a:t/>
            </a:r>
            <a:endParaRPr sz="2220"/>
          </a:p>
          <a:p>
            <a:pPr indent="-87630" lvl="1" marL="685800" rtl="0" algn="l">
              <a:lnSpc>
                <a:spcPct val="80000"/>
              </a:lnSpc>
              <a:spcBef>
                <a:spcPts val="500"/>
              </a:spcBef>
              <a:spcAft>
                <a:spcPts val="0"/>
              </a:spcAft>
              <a:buClr>
                <a:schemeClr val="dk1"/>
              </a:buClr>
              <a:buSzPts val="2220"/>
              <a:buNone/>
            </a:pPr>
            <a:r>
              <a:t/>
            </a:r>
            <a:endParaRPr sz="2220"/>
          </a:p>
          <a:p>
            <a:pPr indent="-87630" lvl="1" marL="685800" rtl="0" algn="l">
              <a:lnSpc>
                <a:spcPct val="80000"/>
              </a:lnSpc>
              <a:spcBef>
                <a:spcPts val="500"/>
              </a:spcBef>
              <a:spcAft>
                <a:spcPts val="0"/>
              </a:spcAft>
              <a:buClr>
                <a:schemeClr val="dk1"/>
              </a:buClr>
              <a:buSzPts val="2220"/>
              <a:buNone/>
            </a:pPr>
            <a:r>
              <a:t/>
            </a:r>
            <a:endParaRPr sz="2220"/>
          </a:p>
          <a:p>
            <a:pPr indent="-87630" lvl="1" marL="685800" rtl="0" algn="l">
              <a:lnSpc>
                <a:spcPct val="80000"/>
              </a:lnSpc>
              <a:spcBef>
                <a:spcPts val="500"/>
              </a:spcBef>
              <a:spcAft>
                <a:spcPts val="0"/>
              </a:spcAft>
              <a:buClr>
                <a:schemeClr val="dk1"/>
              </a:buClr>
              <a:buSzPts val="2220"/>
              <a:buNone/>
            </a:pPr>
            <a:r>
              <a:t/>
            </a:r>
            <a:endParaRPr sz="2220"/>
          </a:p>
          <a:p>
            <a:pPr indent="-87630" lvl="1" marL="685800" rtl="0" algn="l">
              <a:lnSpc>
                <a:spcPct val="80000"/>
              </a:lnSpc>
              <a:spcBef>
                <a:spcPts val="500"/>
              </a:spcBef>
              <a:spcAft>
                <a:spcPts val="0"/>
              </a:spcAft>
              <a:buClr>
                <a:schemeClr val="dk1"/>
              </a:buClr>
              <a:buSzPts val="2220"/>
              <a:buNone/>
            </a:pPr>
            <a:r>
              <a:t/>
            </a:r>
            <a:endParaRPr sz="2220"/>
          </a:p>
          <a:p>
            <a:pPr indent="-87630" lvl="1" marL="685800" rtl="0" algn="l">
              <a:lnSpc>
                <a:spcPct val="80000"/>
              </a:lnSpc>
              <a:spcBef>
                <a:spcPts val="500"/>
              </a:spcBef>
              <a:spcAft>
                <a:spcPts val="0"/>
              </a:spcAft>
              <a:buClr>
                <a:schemeClr val="dk1"/>
              </a:buClr>
              <a:buSzPts val="2220"/>
              <a:buNone/>
            </a:pPr>
            <a:r>
              <a:t/>
            </a:r>
            <a:endParaRPr sz="2220"/>
          </a:p>
          <a:p>
            <a:pPr indent="0" lvl="1" marL="514350" rtl="0" algn="l">
              <a:lnSpc>
                <a:spcPct val="80000"/>
              </a:lnSpc>
              <a:spcBef>
                <a:spcPts val="500"/>
              </a:spcBef>
              <a:spcAft>
                <a:spcPts val="0"/>
              </a:spcAft>
              <a:buClr>
                <a:schemeClr val="dk1"/>
              </a:buClr>
              <a:buSzPts val="2220"/>
              <a:buNone/>
            </a:pPr>
            <a:r>
              <a:t/>
            </a:r>
            <a:endParaRPr sz="2220"/>
          </a:p>
          <a:p>
            <a:pPr indent="-228600" lvl="1" marL="685800" rtl="0" algn="l">
              <a:lnSpc>
                <a:spcPct val="80000"/>
              </a:lnSpc>
              <a:spcBef>
                <a:spcPts val="500"/>
              </a:spcBef>
              <a:spcAft>
                <a:spcPts val="0"/>
              </a:spcAft>
              <a:buClr>
                <a:schemeClr val="dk1"/>
              </a:buClr>
              <a:buSzPts val="2220"/>
              <a:buChar char="•"/>
            </a:pPr>
            <a:r>
              <a:rPr lang="en-GB" sz="2220"/>
              <a:t>Place declaration of local variable </a:t>
            </a:r>
            <a:r>
              <a:rPr lang="en-GB" sz="2220">
                <a:latin typeface="Courier New"/>
                <a:ea typeface="Courier New"/>
                <a:cs typeface="Courier New"/>
                <a:sym typeface="Courier New"/>
              </a:rPr>
              <a:t>int pins = 1</a:t>
            </a:r>
            <a:r>
              <a:rPr lang="en-GB" sz="2220"/>
              <a:t> outside loop</a:t>
            </a:r>
            <a:endParaRPr/>
          </a:p>
          <a:p>
            <a:pPr indent="-228600" lvl="1" marL="685800" rtl="0" algn="l">
              <a:lnSpc>
                <a:spcPct val="80000"/>
              </a:lnSpc>
              <a:spcBef>
                <a:spcPts val="500"/>
              </a:spcBef>
              <a:spcAft>
                <a:spcPts val="0"/>
              </a:spcAft>
              <a:buClr>
                <a:schemeClr val="dk1"/>
              </a:buClr>
              <a:buSzPts val="2220"/>
              <a:buChar char="•"/>
            </a:pPr>
            <a:r>
              <a:rPr lang="en-GB" sz="2220"/>
              <a:t>Apply Extract Method refactoring to for loop</a:t>
            </a:r>
            <a:endParaRPr/>
          </a:p>
        </p:txBody>
      </p:sp>
      <p:pic>
        <p:nvPicPr>
          <p:cNvPr id="220" name="Google Shape;220;p32"/>
          <p:cNvPicPr preferRelativeResize="0"/>
          <p:nvPr/>
        </p:nvPicPr>
        <p:blipFill rotWithShape="1">
          <a:blip r:embed="rId3">
            <a:alphaModFix/>
          </a:blip>
          <a:srcRect b="0" l="0" r="0" t="0"/>
          <a:stretch/>
        </p:blipFill>
        <p:spPr>
          <a:xfrm>
            <a:off x="3182938" y="3272589"/>
            <a:ext cx="5353050" cy="22693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Summary</a:t>
            </a:r>
            <a:endParaRPr/>
          </a:p>
        </p:txBody>
      </p:sp>
      <p:sp>
        <p:nvSpPr>
          <p:cNvPr id="226" name="Google Shape;22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380"/>
              <a:buChar char="•"/>
            </a:pPr>
            <a:r>
              <a:rPr lang="en-GB" sz="2380"/>
              <a:t>TDD: big change to developers' mindset and practices</a:t>
            </a:r>
            <a:endParaRPr/>
          </a:p>
          <a:p>
            <a:pPr indent="-228600" lvl="0" marL="228600" rtl="0" algn="l">
              <a:lnSpc>
                <a:spcPct val="80000"/>
              </a:lnSpc>
              <a:spcBef>
                <a:spcPts val="1200"/>
              </a:spcBef>
              <a:spcAft>
                <a:spcPts val="0"/>
              </a:spcAft>
              <a:buClr>
                <a:schemeClr val="dk1"/>
              </a:buClr>
              <a:buSzPts val="2380"/>
              <a:buChar char="•"/>
            </a:pPr>
            <a:r>
              <a:rPr lang="en-GB" sz="2380"/>
              <a:t>Test – Code – Refactor </a:t>
            </a:r>
            <a:endParaRPr/>
          </a:p>
          <a:p>
            <a:pPr indent="-228600" lvl="1" marL="685800" rtl="0" algn="l">
              <a:lnSpc>
                <a:spcPct val="80000"/>
              </a:lnSpc>
              <a:spcBef>
                <a:spcPts val="1200"/>
              </a:spcBef>
              <a:spcAft>
                <a:spcPts val="0"/>
              </a:spcAft>
              <a:buClr>
                <a:schemeClr val="dk1"/>
              </a:buClr>
              <a:buSzPts val="2040"/>
              <a:buChar char="•"/>
            </a:pPr>
            <a:r>
              <a:rPr lang="en-GB" sz="2040"/>
              <a:t>Write a test: specify the next bit of logic you are about to write</a:t>
            </a:r>
            <a:endParaRPr/>
          </a:p>
          <a:p>
            <a:pPr indent="-228600" lvl="1" marL="685800" rtl="0" algn="l">
              <a:lnSpc>
                <a:spcPct val="80000"/>
              </a:lnSpc>
              <a:spcBef>
                <a:spcPts val="1200"/>
              </a:spcBef>
              <a:spcAft>
                <a:spcPts val="0"/>
              </a:spcAft>
              <a:buClr>
                <a:schemeClr val="dk1"/>
              </a:buClr>
              <a:buSzPts val="2040"/>
              <a:buChar char="•"/>
            </a:pPr>
            <a:r>
              <a:rPr lang="en-GB" sz="2040"/>
              <a:t>Make it fail: verify that the test specifies something that has not yet been implemented</a:t>
            </a:r>
            <a:endParaRPr/>
          </a:p>
          <a:p>
            <a:pPr indent="-228600" lvl="1" marL="685800" rtl="0" algn="l">
              <a:lnSpc>
                <a:spcPct val="80000"/>
              </a:lnSpc>
              <a:spcBef>
                <a:spcPts val="1200"/>
              </a:spcBef>
              <a:spcAft>
                <a:spcPts val="0"/>
              </a:spcAft>
              <a:buClr>
                <a:schemeClr val="dk1"/>
              </a:buClr>
              <a:buSzPts val="2040"/>
              <a:buChar char="•"/>
            </a:pPr>
            <a:r>
              <a:rPr lang="en-GB" sz="2040"/>
              <a:t>Make it pass: do just enough</a:t>
            </a:r>
            <a:endParaRPr/>
          </a:p>
          <a:p>
            <a:pPr indent="-228600" lvl="1" marL="685800" rtl="0" algn="l">
              <a:lnSpc>
                <a:spcPct val="80000"/>
              </a:lnSpc>
              <a:spcBef>
                <a:spcPts val="1200"/>
              </a:spcBef>
              <a:spcAft>
                <a:spcPts val="0"/>
              </a:spcAft>
              <a:buClr>
                <a:schemeClr val="dk1"/>
              </a:buClr>
              <a:buSzPts val="2040"/>
              <a:buChar char="•"/>
            </a:pPr>
            <a:r>
              <a:rPr lang="en-GB" sz="2040"/>
              <a:t>Make it right: refactor</a:t>
            </a:r>
            <a:endParaRPr/>
          </a:p>
          <a:p>
            <a:pPr indent="-228600" lvl="0" marL="228600" rtl="0" algn="l">
              <a:lnSpc>
                <a:spcPct val="80000"/>
              </a:lnSpc>
              <a:spcBef>
                <a:spcPts val="1200"/>
              </a:spcBef>
              <a:spcAft>
                <a:spcPts val="0"/>
              </a:spcAft>
              <a:buClr>
                <a:schemeClr val="dk1"/>
              </a:buClr>
              <a:buSzPts val="2380"/>
              <a:buChar char="•"/>
            </a:pPr>
            <a:r>
              <a:rPr lang="en-GB" sz="2380"/>
              <a:t>Develop in small increments</a:t>
            </a:r>
            <a:endParaRPr/>
          </a:p>
          <a:p>
            <a:pPr indent="-228600" lvl="0" marL="228600" rtl="0" algn="l">
              <a:lnSpc>
                <a:spcPct val="80000"/>
              </a:lnSpc>
              <a:spcBef>
                <a:spcPts val="1200"/>
              </a:spcBef>
              <a:spcAft>
                <a:spcPts val="0"/>
              </a:spcAft>
              <a:buClr>
                <a:schemeClr val="dk1"/>
              </a:buClr>
              <a:buSzPts val="2380"/>
              <a:buChar char="•"/>
            </a:pPr>
            <a:r>
              <a:rPr lang="en-GB" sz="2380"/>
              <a:t>Follow unit testing best practices</a:t>
            </a:r>
            <a:endParaRPr/>
          </a:p>
          <a:p>
            <a:pPr indent="-228600" lvl="1" marL="685800" rtl="0" algn="l">
              <a:lnSpc>
                <a:spcPct val="80000"/>
              </a:lnSpc>
              <a:spcBef>
                <a:spcPts val="1200"/>
              </a:spcBef>
              <a:spcAft>
                <a:spcPts val="0"/>
              </a:spcAft>
              <a:buClr>
                <a:schemeClr val="dk1"/>
              </a:buClr>
              <a:buSzPts val="2040"/>
              <a:buChar char="•"/>
            </a:pPr>
            <a:r>
              <a:rPr lang="en-GB" sz="2040"/>
              <a:t>Make tests clear, maintainable, fine-grained, independent</a:t>
            </a:r>
            <a:endParaRPr/>
          </a:p>
          <a:p>
            <a:pPr indent="-228600" lvl="1" marL="685800" rtl="0" algn="l">
              <a:lnSpc>
                <a:spcPct val="80000"/>
              </a:lnSpc>
              <a:spcBef>
                <a:spcPts val="1200"/>
              </a:spcBef>
              <a:spcAft>
                <a:spcPts val="0"/>
              </a:spcAft>
              <a:buClr>
                <a:schemeClr val="dk1"/>
              </a:buClr>
              <a:buSzPts val="2040"/>
              <a:buChar char="•"/>
            </a:pPr>
            <a:r>
              <a:rPr lang="en-GB" sz="2040"/>
              <a:t>Ensure good coverage of negative (abnormal flow, errors) as well as positive (normal flow)</a:t>
            </a:r>
            <a:endParaRPr/>
          </a:p>
          <a:p>
            <a:pPr indent="-99059" lvl="1" marL="685800" rtl="0" algn="l">
              <a:lnSpc>
                <a:spcPct val="80000"/>
              </a:lnSpc>
              <a:spcBef>
                <a:spcPts val="1200"/>
              </a:spcBef>
              <a:spcAft>
                <a:spcPts val="0"/>
              </a:spcAft>
              <a:buClr>
                <a:schemeClr val="dk1"/>
              </a:buClr>
              <a:buSzPts val="2040"/>
              <a:buNone/>
            </a:pPr>
            <a:r>
              <a:t/>
            </a:r>
            <a:endParaRPr sz="204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0" name="Shape 230"/>
        <p:cNvGrpSpPr/>
        <p:nvPr/>
      </p:nvGrpSpPr>
      <p:grpSpPr>
        <a:xfrm>
          <a:off x="0" y="0"/>
          <a:ext cx="0" cy="0"/>
          <a:chOff x="0" y="0"/>
          <a:chExt cx="0" cy="0"/>
        </a:xfrm>
      </p:grpSpPr>
      <p:sp>
        <p:nvSpPr>
          <p:cNvPr id="231" name="Google Shape;231;p34"/>
          <p:cNvSpPr txBox="1"/>
          <p:nvPr>
            <p:ph type="ctrTitle"/>
          </p:nvPr>
        </p:nvSpPr>
        <p:spPr>
          <a:xfrm>
            <a:off x="1844676" y="2130426"/>
            <a:ext cx="8551863"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555454"/>
              </a:buClr>
              <a:buSzPts val="5400"/>
              <a:buFont typeface="Calibri"/>
              <a:buNone/>
            </a:pPr>
            <a:r>
              <a:rPr lang="en-GB" sz="5400"/>
              <a:t>Test Driven Development Lifecycle</a:t>
            </a:r>
            <a:endParaRPr/>
          </a:p>
        </p:txBody>
      </p:sp>
      <p:sp>
        <p:nvSpPr>
          <p:cNvPr id="232" name="Google Shape;232;p34"/>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E2D2C"/>
              </a:buClr>
              <a:buSzPts val="2000"/>
              <a:buNone/>
            </a:pPr>
            <a:r>
              <a:rPr lang="en-GB"/>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Contents</a:t>
            </a:r>
            <a:endParaRPr/>
          </a:p>
        </p:txBody>
      </p:sp>
      <p:sp>
        <p:nvSpPr>
          <p:cNvPr id="239" name="Google Shape;23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GB"/>
              <a:t>Red – Green – Refactor</a:t>
            </a:r>
            <a:endParaRPr/>
          </a:p>
          <a:p>
            <a:pPr indent="-228600" lvl="0" marL="228600" rtl="0" algn="l">
              <a:lnSpc>
                <a:spcPct val="90000"/>
              </a:lnSpc>
              <a:spcBef>
                <a:spcPts val="1000"/>
              </a:spcBef>
              <a:spcAft>
                <a:spcPts val="0"/>
              </a:spcAft>
              <a:buClr>
                <a:schemeClr val="dk1"/>
              </a:buClr>
              <a:buSzPts val="2800"/>
              <a:buChar char="•"/>
            </a:pPr>
            <a:r>
              <a:rPr lang="en-GB"/>
              <a:t>Acceptance criteria and testing</a:t>
            </a:r>
            <a:endParaRPr/>
          </a:p>
          <a:p>
            <a:pPr indent="-228600" lvl="0" marL="228600" rtl="0" algn="l">
              <a:lnSpc>
                <a:spcPct val="90000"/>
              </a:lnSpc>
              <a:spcBef>
                <a:spcPts val="1000"/>
              </a:spcBef>
              <a:spcAft>
                <a:spcPts val="0"/>
              </a:spcAft>
              <a:buClr>
                <a:schemeClr val="dk1"/>
              </a:buClr>
              <a:buSzPts val="2800"/>
              <a:buChar char="•"/>
            </a:pPr>
            <a:r>
              <a:rPr lang="en-GB"/>
              <a:t>Writing acceptance criteria</a:t>
            </a:r>
            <a:endParaRPr/>
          </a:p>
          <a:p>
            <a:pPr indent="-228600" lvl="0" marL="228600" rtl="0" algn="l">
              <a:lnSpc>
                <a:spcPct val="90000"/>
              </a:lnSpc>
              <a:spcBef>
                <a:spcPts val="1000"/>
              </a:spcBef>
              <a:spcAft>
                <a:spcPts val="0"/>
              </a:spcAft>
              <a:buClr>
                <a:schemeClr val="dk1"/>
              </a:buClr>
              <a:buSzPts val="2800"/>
              <a:buChar char="•"/>
            </a:pPr>
            <a:r>
              <a:rPr lang="en-GB"/>
              <a:t>Acceptance criteria and TDD</a:t>
            </a:r>
            <a:endParaRPr/>
          </a:p>
          <a:p>
            <a:pPr indent="-228600" lvl="0" marL="228600" rtl="0" algn="l">
              <a:lnSpc>
                <a:spcPct val="90000"/>
              </a:lnSpc>
              <a:spcBef>
                <a:spcPts val="1000"/>
              </a:spcBef>
              <a:spcAft>
                <a:spcPts val="0"/>
              </a:spcAft>
              <a:buClr>
                <a:schemeClr val="dk1"/>
              </a:buClr>
              <a:buSzPts val="2800"/>
              <a:buChar char="•"/>
            </a:pPr>
            <a:r>
              <a:rPr lang="en-GB"/>
              <a:t>Zero Quality Control</a:t>
            </a:r>
            <a:endParaRPr/>
          </a:p>
          <a:p>
            <a:pPr indent="-228600" lvl="0" marL="228600" rtl="0" algn="l">
              <a:lnSpc>
                <a:spcPct val="90000"/>
              </a:lnSpc>
              <a:spcBef>
                <a:spcPts val="1000"/>
              </a:spcBef>
              <a:spcAft>
                <a:spcPts val="0"/>
              </a:spcAft>
              <a:buClr>
                <a:schemeClr val="dk1"/>
              </a:buClr>
              <a:buSzPts val="2800"/>
              <a:buChar char="•"/>
            </a:pPr>
            <a:r>
              <a:rPr lang="en-GB"/>
              <a:t>Focused Testing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p:nvPr/>
        </p:nvSpPr>
        <p:spPr>
          <a:xfrm>
            <a:off x="2238376" y="6226175"/>
            <a:ext cx="1858963" cy="5159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Noto Sans Symbols"/>
              <a:buNone/>
            </a:pPr>
            <a:r>
              <a:t/>
            </a:r>
            <a:endParaRPr b="0" i="0" sz="1000" u="none" cap="none" strike="noStrike">
              <a:solidFill>
                <a:schemeClr val="dk1"/>
              </a:solidFill>
              <a:latin typeface="Arial"/>
              <a:ea typeface="Arial"/>
              <a:cs typeface="Arial"/>
              <a:sym typeface="Arial"/>
            </a:endParaRPr>
          </a:p>
        </p:txBody>
      </p:sp>
      <p:sp>
        <p:nvSpPr>
          <p:cNvPr id="124" name="Google Shape;124;p18"/>
          <p:cNvSpPr/>
          <p:nvPr/>
        </p:nvSpPr>
        <p:spPr>
          <a:xfrm>
            <a:off x="4649789" y="6226175"/>
            <a:ext cx="2892425" cy="5159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000"/>
              <a:buFont typeface="Noto Sans Symbols"/>
              <a:buNone/>
            </a:pPr>
            <a:r>
              <a:t/>
            </a:r>
            <a:endParaRPr b="0" i="0" sz="1000" u="none" cap="none" strike="noStrike">
              <a:solidFill>
                <a:schemeClr val="dk1"/>
              </a:solidFill>
              <a:latin typeface="Arial"/>
              <a:ea typeface="Arial"/>
              <a:cs typeface="Arial"/>
              <a:sym typeface="Arial"/>
            </a:endParaRPr>
          </a:p>
        </p:txBody>
      </p:sp>
      <p:sp>
        <p:nvSpPr>
          <p:cNvPr id="125" name="Google Shape;12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Test Driven Development (introduction)</a:t>
            </a:r>
            <a:endParaRPr/>
          </a:p>
        </p:txBody>
      </p:sp>
      <p:sp>
        <p:nvSpPr>
          <p:cNvPr id="126" name="Google Shape;12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Char char="•"/>
            </a:pPr>
            <a:r>
              <a:rPr lang="en-GB" sz="2590"/>
              <a:t>Objectives</a:t>
            </a:r>
            <a:endParaRPr/>
          </a:p>
          <a:p>
            <a:pPr indent="-228600" lvl="1" marL="685800" rtl="0" algn="l">
              <a:lnSpc>
                <a:spcPct val="80000"/>
              </a:lnSpc>
              <a:spcBef>
                <a:spcPts val="500"/>
              </a:spcBef>
              <a:spcAft>
                <a:spcPts val="0"/>
              </a:spcAft>
              <a:buClr>
                <a:schemeClr val="dk1"/>
              </a:buClr>
              <a:buSzPts val="2220"/>
              <a:buChar char="•"/>
            </a:pPr>
            <a:r>
              <a:rPr lang="en-GB" sz="2220"/>
              <a:t>Explain the motivation, process and core techniques of TDD</a:t>
            </a:r>
            <a:endParaRPr/>
          </a:p>
          <a:p>
            <a:pPr indent="-87630" lvl="1" marL="685800" rtl="0" algn="l">
              <a:lnSpc>
                <a:spcPct val="80000"/>
              </a:lnSpc>
              <a:spcBef>
                <a:spcPts val="500"/>
              </a:spcBef>
              <a:spcAft>
                <a:spcPts val="0"/>
              </a:spcAft>
              <a:buClr>
                <a:schemeClr val="dk1"/>
              </a:buClr>
              <a:buSzPts val="2220"/>
              <a:buNone/>
            </a:pPr>
            <a:r>
              <a:t/>
            </a:r>
            <a:endParaRPr sz="2220"/>
          </a:p>
          <a:p>
            <a:pPr indent="-228600" lvl="0" marL="228600" rtl="0" algn="l">
              <a:lnSpc>
                <a:spcPct val="80000"/>
              </a:lnSpc>
              <a:spcBef>
                <a:spcPts val="1000"/>
              </a:spcBef>
              <a:spcAft>
                <a:spcPts val="0"/>
              </a:spcAft>
              <a:buClr>
                <a:schemeClr val="dk1"/>
              </a:buClr>
              <a:buSzPts val="2590"/>
              <a:buChar char="•"/>
            </a:pPr>
            <a:r>
              <a:rPr lang="en-GB" sz="2590"/>
              <a:t>Contents</a:t>
            </a:r>
            <a:endParaRPr/>
          </a:p>
          <a:p>
            <a:pPr indent="-228600" lvl="1" marL="685800" rtl="0" algn="l">
              <a:lnSpc>
                <a:spcPct val="80000"/>
              </a:lnSpc>
              <a:spcBef>
                <a:spcPts val="500"/>
              </a:spcBef>
              <a:spcAft>
                <a:spcPts val="0"/>
              </a:spcAft>
              <a:buClr>
                <a:schemeClr val="dk1"/>
              </a:buClr>
              <a:buSzPts val="2220"/>
              <a:buChar char="•"/>
            </a:pPr>
            <a:r>
              <a:rPr lang="en-GB" sz="2220"/>
              <a:t>Traditional (Test Last) Development</a:t>
            </a:r>
            <a:endParaRPr/>
          </a:p>
          <a:p>
            <a:pPr indent="-228600" lvl="1" marL="685800" rtl="0" algn="l">
              <a:lnSpc>
                <a:spcPct val="80000"/>
              </a:lnSpc>
              <a:spcBef>
                <a:spcPts val="500"/>
              </a:spcBef>
              <a:spcAft>
                <a:spcPts val="0"/>
              </a:spcAft>
              <a:buClr>
                <a:schemeClr val="dk1"/>
              </a:buClr>
              <a:buSzPts val="2220"/>
              <a:buChar char="•"/>
            </a:pPr>
            <a:r>
              <a:rPr lang="en-GB" sz="2220"/>
              <a:t>Test First Development</a:t>
            </a:r>
            <a:endParaRPr/>
          </a:p>
          <a:p>
            <a:pPr indent="-228600" lvl="1" marL="685800" rtl="0" algn="l">
              <a:lnSpc>
                <a:spcPct val="80000"/>
              </a:lnSpc>
              <a:spcBef>
                <a:spcPts val="500"/>
              </a:spcBef>
              <a:spcAft>
                <a:spcPts val="0"/>
              </a:spcAft>
              <a:buClr>
                <a:schemeClr val="dk1"/>
              </a:buClr>
              <a:buSzPts val="2220"/>
              <a:buChar char="•"/>
            </a:pPr>
            <a:r>
              <a:rPr lang="en-GB" sz="2220"/>
              <a:t>TDD Process: Worked Example</a:t>
            </a:r>
            <a:endParaRPr/>
          </a:p>
          <a:p>
            <a:pPr indent="-228600" lvl="1" marL="685800" rtl="0" algn="l">
              <a:lnSpc>
                <a:spcPct val="80000"/>
              </a:lnSpc>
              <a:spcBef>
                <a:spcPts val="500"/>
              </a:spcBef>
              <a:spcAft>
                <a:spcPts val="0"/>
              </a:spcAft>
              <a:buClr>
                <a:schemeClr val="dk1"/>
              </a:buClr>
              <a:buSzPts val="2220"/>
              <a:buChar char="•"/>
            </a:pPr>
            <a:r>
              <a:rPr lang="en-GB" sz="2220"/>
              <a:t>TDD Strategies</a:t>
            </a:r>
            <a:endParaRPr/>
          </a:p>
          <a:p>
            <a:pPr indent="-228600" lvl="1" marL="685800" rtl="0" algn="l">
              <a:lnSpc>
                <a:spcPct val="80000"/>
              </a:lnSpc>
              <a:spcBef>
                <a:spcPts val="500"/>
              </a:spcBef>
              <a:spcAft>
                <a:spcPts val="0"/>
              </a:spcAft>
              <a:buClr>
                <a:schemeClr val="dk1"/>
              </a:buClr>
              <a:buSzPts val="2220"/>
              <a:buChar char="•"/>
            </a:pPr>
            <a:r>
              <a:rPr lang="en-GB" sz="2220"/>
              <a:t>Code Smells</a:t>
            </a:r>
            <a:endParaRPr/>
          </a:p>
          <a:p>
            <a:pPr indent="-228600" lvl="1" marL="685800" rtl="0" algn="l">
              <a:lnSpc>
                <a:spcPct val="80000"/>
              </a:lnSpc>
              <a:spcBef>
                <a:spcPts val="500"/>
              </a:spcBef>
              <a:spcAft>
                <a:spcPts val="0"/>
              </a:spcAft>
              <a:buClr>
                <a:schemeClr val="dk1"/>
              </a:buClr>
              <a:buSzPts val="2220"/>
              <a:buChar char="•"/>
            </a:pPr>
            <a:r>
              <a:rPr lang="en-GB" sz="2220"/>
              <a:t>Common Refactorings</a:t>
            </a:r>
            <a:endParaRPr/>
          </a:p>
          <a:p>
            <a:pPr indent="-87630" lvl="1" marL="685800" rtl="0" algn="l">
              <a:lnSpc>
                <a:spcPct val="80000"/>
              </a:lnSpc>
              <a:spcBef>
                <a:spcPts val="500"/>
              </a:spcBef>
              <a:spcAft>
                <a:spcPts val="0"/>
              </a:spcAft>
              <a:buClr>
                <a:schemeClr val="dk1"/>
              </a:buClr>
              <a:buSzPts val="2220"/>
              <a:buNone/>
            </a:pPr>
            <a:r>
              <a:t/>
            </a:r>
            <a:endParaRPr sz="2220"/>
          </a:p>
          <a:p>
            <a:pPr indent="-228600" lvl="0" marL="228600" rtl="0" algn="l">
              <a:lnSpc>
                <a:spcPct val="80000"/>
              </a:lnSpc>
              <a:spcBef>
                <a:spcPts val="1000"/>
              </a:spcBef>
              <a:spcAft>
                <a:spcPts val="0"/>
              </a:spcAft>
              <a:buClr>
                <a:schemeClr val="dk1"/>
              </a:buClr>
              <a:buSzPts val="2590"/>
              <a:buChar char="•"/>
            </a:pPr>
            <a:r>
              <a:rPr lang="en-GB" sz="2590"/>
              <a:t>Exercise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Red-green-refactor workflow</a:t>
            </a:r>
            <a:endParaRPr/>
          </a:p>
        </p:txBody>
      </p:sp>
      <p:pic>
        <p:nvPicPr>
          <p:cNvPr id="246" name="Google Shape;246;p36"/>
          <p:cNvPicPr preferRelativeResize="0"/>
          <p:nvPr/>
        </p:nvPicPr>
        <p:blipFill rotWithShape="1">
          <a:blip r:embed="rId3">
            <a:alphaModFix/>
          </a:blip>
          <a:srcRect b="0" l="0" r="0" t="0"/>
          <a:stretch/>
        </p:blipFill>
        <p:spPr>
          <a:xfrm>
            <a:off x="1991544" y="1628800"/>
            <a:ext cx="8238398" cy="4464496"/>
          </a:xfrm>
          <a:prstGeom prst="rect">
            <a:avLst/>
          </a:prstGeom>
          <a:noFill/>
          <a:ln>
            <a:noFill/>
          </a:ln>
        </p:spPr>
      </p:pic>
      <p:sp>
        <p:nvSpPr>
          <p:cNvPr id="247" name="Google Shape;247;p36"/>
          <p:cNvSpPr/>
          <p:nvPr/>
        </p:nvSpPr>
        <p:spPr>
          <a:xfrm>
            <a:off x="3863752" y="2060848"/>
            <a:ext cx="2304256" cy="576064"/>
          </a:xfrm>
          <a:prstGeom prst="wedgeRoundRectCallout">
            <a:avLst>
              <a:gd fmla="val -60936" name="adj1"/>
              <a:gd fmla="val 115167" name="adj2"/>
              <a:gd fmla="val 16667" name="adj3"/>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Failure expected on first run</a:t>
            </a:r>
            <a:endParaRPr sz="1400">
              <a:solidFill>
                <a:schemeClr val="dk1"/>
              </a:solidFill>
              <a:latin typeface="Calibri"/>
              <a:ea typeface="Calibri"/>
              <a:cs typeface="Calibri"/>
              <a:sym typeface="Calibri"/>
            </a:endParaRPr>
          </a:p>
        </p:txBody>
      </p:sp>
      <p:sp>
        <p:nvSpPr>
          <p:cNvPr id="248" name="Google Shape;248;p36"/>
          <p:cNvSpPr/>
          <p:nvPr/>
        </p:nvSpPr>
        <p:spPr>
          <a:xfrm>
            <a:off x="2207568" y="5157192"/>
            <a:ext cx="2304256" cy="1080120"/>
          </a:xfrm>
          <a:prstGeom prst="wedgeRoundRectCallout">
            <a:avLst>
              <a:gd fmla="val 39110" name="adj1"/>
              <a:gd fmla="val -132843" name="adj2"/>
              <a:gd fmla="val 16667" name="adj3"/>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Incrementally develop the system, using tests to guide the required features</a:t>
            </a:r>
            <a:endParaRPr sz="1400">
              <a:solidFill>
                <a:schemeClr val="dk1"/>
              </a:solidFill>
              <a:latin typeface="Calibri"/>
              <a:ea typeface="Calibri"/>
              <a:cs typeface="Calibri"/>
              <a:sym typeface="Calibri"/>
            </a:endParaRPr>
          </a:p>
        </p:txBody>
      </p:sp>
      <p:sp>
        <p:nvSpPr>
          <p:cNvPr id="249" name="Google Shape;249;p36"/>
          <p:cNvSpPr/>
          <p:nvPr/>
        </p:nvSpPr>
        <p:spPr>
          <a:xfrm>
            <a:off x="8363744" y="4077072"/>
            <a:ext cx="1980728" cy="504056"/>
          </a:xfrm>
          <a:prstGeom prst="wedgeRoundRectCallout">
            <a:avLst>
              <a:gd fmla="val -42730" name="adj1"/>
              <a:gd fmla="val 133052" name="adj2"/>
              <a:gd fmla="val 16667" name="adj3"/>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Refactor code to bring it to production quality</a:t>
            </a:r>
            <a:endParaRPr sz="1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Acceptance Criteria or Testing</a:t>
            </a:r>
            <a:endParaRPr/>
          </a:p>
        </p:txBody>
      </p:sp>
      <p:sp>
        <p:nvSpPr>
          <p:cNvPr id="256" name="Google Shape;256;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GB"/>
              <a:t>An acceptance criteria is NOT acceptance test</a:t>
            </a:r>
            <a:endParaRPr/>
          </a:p>
          <a:p>
            <a:pPr indent="-228600" lvl="0" marL="228600" rtl="0" algn="l">
              <a:lnSpc>
                <a:spcPct val="80000"/>
              </a:lnSpc>
              <a:spcBef>
                <a:spcPts val="1000"/>
              </a:spcBef>
              <a:spcAft>
                <a:spcPts val="0"/>
              </a:spcAft>
              <a:buClr>
                <a:schemeClr val="dk1"/>
              </a:buClr>
              <a:buSzPts val="2800"/>
              <a:buChar char="•"/>
            </a:pPr>
            <a:r>
              <a:rPr lang="en-GB"/>
              <a:t>An acceptance criteria</a:t>
            </a:r>
            <a:endParaRPr/>
          </a:p>
          <a:p>
            <a:pPr indent="-228600" lvl="1" marL="685800" rtl="0" algn="l">
              <a:lnSpc>
                <a:spcPct val="80000"/>
              </a:lnSpc>
              <a:spcBef>
                <a:spcPts val="500"/>
              </a:spcBef>
              <a:spcAft>
                <a:spcPts val="0"/>
              </a:spcAft>
              <a:buClr>
                <a:schemeClr val="dk1"/>
              </a:buClr>
              <a:buSzPts val="2400"/>
              <a:buChar char="•"/>
            </a:pPr>
            <a:r>
              <a:rPr lang="en-GB"/>
              <a:t>Is a set of conditions provided by the customer</a:t>
            </a:r>
            <a:endParaRPr/>
          </a:p>
          <a:p>
            <a:pPr indent="-228600" lvl="1" marL="685800" rtl="0" algn="l">
              <a:lnSpc>
                <a:spcPct val="80000"/>
              </a:lnSpc>
              <a:spcBef>
                <a:spcPts val="500"/>
              </a:spcBef>
              <a:spcAft>
                <a:spcPts val="0"/>
              </a:spcAft>
              <a:buClr>
                <a:schemeClr val="dk1"/>
              </a:buClr>
              <a:buSzPts val="2400"/>
              <a:buChar char="•"/>
            </a:pPr>
            <a:r>
              <a:rPr lang="en-GB"/>
              <a:t>Can be expressed as</a:t>
            </a:r>
            <a:endParaRPr/>
          </a:p>
          <a:p>
            <a:pPr indent="-228600" lvl="2" marL="1143000" rtl="0" algn="l">
              <a:lnSpc>
                <a:spcPct val="80000"/>
              </a:lnSpc>
              <a:spcBef>
                <a:spcPts val="500"/>
              </a:spcBef>
              <a:spcAft>
                <a:spcPts val="0"/>
              </a:spcAft>
              <a:buClr>
                <a:schemeClr val="dk1"/>
              </a:buClr>
              <a:buSzPts val="2000"/>
              <a:buChar char="•"/>
            </a:pPr>
            <a:r>
              <a:rPr lang="en-GB"/>
              <a:t>Given &lt;some precondition&gt;</a:t>
            </a:r>
            <a:endParaRPr/>
          </a:p>
          <a:p>
            <a:pPr indent="-228600" lvl="2" marL="1143000" rtl="0" algn="l">
              <a:lnSpc>
                <a:spcPct val="80000"/>
              </a:lnSpc>
              <a:spcBef>
                <a:spcPts val="500"/>
              </a:spcBef>
              <a:spcAft>
                <a:spcPts val="0"/>
              </a:spcAft>
              <a:buClr>
                <a:schemeClr val="dk1"/>
              </a:buClr>
              <a:buSzPts val="2000"/>
              <a:buChar char="•"/>
            </a:pPr>
            <a:r>
              <a:rPr lang="en-GB"/>
              <a:t>When &lt;actor performs some action&gt;</a:t>
            </a:r>
            <a:endParaRPr/>
          </a:p>
          <a:p>
            <a:pPr indent="-228600" lvl="2" marL="1143000" rtl="0" algn="l">
              <a:lnSpc>
                <a:spcPct val="80000"/>
              </a:lnSpc>
              <a:spcBef>
                <a:spcPts val="500"/>
              </a:spcBef>
              <a:spcAft>
                <a:spcPts val="0"/>
              </a:spcAft>
              <a:buClr>
                <a:schemeClr val="dk1"/>
              </a:buClr>
              <a:buSzPts val="2000"/>
              <a:buChar char="•"/>
            </a:pPr>
            <a:r>
              <a:rPr lang="en-GB"/>
              <a:t>Then &lt;some observable result&gt;</a:t>
            </a:r>
            <a:endParaRPr/>
          </a:p>
          <a:p>
            <a:pPr indent="-228600" lvl="0" marL="228600" rtl="0" algn="l">
              <a:lnSpc>
                <a:spcPct val="80000"/>
              </a:lnSpc>
              <a:spcBef>
                <a:spcPts val="1000"/>
              </a:spcBef>
              <a:spcAft>
                <a:spcPts val="0"/>
              </a:spcAft>
              <a:buClr>
                <a:schemeClr val="dk1"/>
              </a:buClr>
              <a:buSzPts val="2800"/>
              <a:buChar char="•"/>
            </a:pPr>
            <a:r>
              <a:rPr lang="en-GB"/>
              <a:t>Acceptance tests = acceptance criteria + scenarios with instance values (data)</a:t>
            </a:r>
            <a:endParaRPr/>
          </a:p>
          <a:p>
            <a:pPr indent="-228600" lvl="0" marL="228600" rtl="0" algn="l">
              <a:lnSpc>
                <a:spcPct val="80000"/>
              </a:lnSpc>
              <a:spcBef>
                <a:spcPts val="1000"/>
              </a:spcBef>
              <a:spcAft>
                <a:spcPts val="0"/>
              </a:spcAft>
              <a:buClr>
                <a:schemeClr val="dk1"/>
              </a:buClr>
              <a:buSzPts val="2800"/>
              <a:buChar char="•"/>
            </a:pPr>
            <a:r>
              <a:rPr lang="en-GB"/>
              <a:t>Agile should NOT be an excuse for NOT doing Business analysis or system designs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Acceptance TDD</a:t>
            </a:r>
            <a:endParaRPr/>
          </a:p>
        </p:txBody>
      </p:sp>
      <p:pic>
        <p:nvPicPr>
          <p:cNvPr id="263" name="Google Shape;263;p38"/>
          <p:cNvPicPr preferRelativeResize="0"/>
          <p:nvPr/>
        </p:nvPicPr>
        <p:blipFill rotWithShape="1">
          <a:blip r:embed="rId3">
            <a:alphaModFix/>
          </a:blip>
          <a:srcRect b="0" l="0" r="0" t="0"/>
          <a:stretch/>
        </p:blipFill>
        <p:spPr>
          <a:xfrm>
            <a:off x="1703512" y="1772816"/>
            <a:ext cx="8712968" cy="3913354"/>
          </a:xfrm>
          <a:prstGeom prst="rect">
            <a:avLst/>
          </a:prstGeom>
          <a:noFill/>
          <a:ln>
            <a:noFill/>
          </a:ln>
        </p:spPr>
      </p:pic>
      <p:sp>
        <p:nvSpPr>
          <p:cNvPr id="264" name="Google Shape;264;p38"/>
          <p:cNvSpPr/>
          <p:nvPr/>
        </p:nvSpPr>
        <p:spPr>
          <a:xfrm>
            <a:off x="4871864" y="2132856"/>
            <a:ext cx="1008112" cy="1296144"/>
          </a:xfrm>
          <a:prstGeom prst="bentArrow">
            <a:avLst>
              <a:gd fmla="val 17113" name="adj1"/>
              <a:gd fmla="val 17554" name="adj2"/>
              <a:gd fmla="val 25000" name="adj3"/>
              <a:gd fmla="val 43750" name="adj4"/>
            </a:avLst>
          </a:prstGeom>
          <a:solidFill>
            <a:srgbClr val="4F81B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38"/>
          <p:cNvSpPr/>
          <p:nvPr/>
        </p:nvSpPr>
        <p:spPr>
          <a:xfrm rot="5400000">
            <a:off x="6600056" y="2060848"/>
            <a:ext cx="1080120" cy="1368152"/>
          </a:xfrm>
          <a:prstGeom prst="bentArrow">
            <a:avLst>
              <a:gd fmla="val 17113" name="adj1"/>
              <a:gd fmla="val 25000" name="adj2"/>
              <a:gd fmla="val 25000" name="adj3"/>
              <a:gd fmla="val 43750" name="adj4"/>
            </a:avLst>
          </a:prstGeom>
          <a:solidFill>
            <a:srgbClr val="4F81B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38"/>
          <p:cNvSpPr txBox="1"/>
          <p:nvPr/>
        </p:nvSpPr>
        <p:spPr>
          <a:xfrm>
            <a:off x="4295800" y="1772816"/>
            <a:ext cx="110793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generates</a:t>
            </a:r>
            <a:endParaRPr sz="1800">
              <a:solidFill>
                <a:schemeClr val="dk1"/>
              </a:solidFill>
              <a:latin typeface="Calibri"/>
              <a:ea typeface="Calibri"/>
              <a:cs typeface="Calibri"/>
              <a:sym typeface="Calibri"/>
            </a:endParaRPr>
          </a:p>
        </p:txBody>
      </p:sp>
      <p:sp>
        <p:nvSpPr>
          <p:cNvPr id="267" name="Google Shape;267;p38"/>
          <p:cNvSpPr txBox="1"/>
          <p:nvPr/>
        </p:nvSpPr>
        <p:spPr>
          <a:xfrm rot="2759299">
            <a:off x="7215966" y="2149569"/>
            <a:ext cx="11667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feeds  into</a:t>
            </a:r>
            <a:endParaRPr sz="1800">
              <a:solidFill>
                <a:schemeClr val="dk1"/>
              </a:solidFill>
              <a:latin typeface="Calibri"/>
              <a:ea typeface="Calibri"/>
              <a:cs typeface="Calibri"/>
              <a:sym typeface="Calibri"/>
            </a:endParaRPr>
          </a:p>
        </p:txBody>
      </p:sp>
      <p:sp>
        <p:nvSpPr>
          <p:cNvPr id="268" name="Google Shape;268;p38"/>
          <p:cNvSpPr/>
          <p:nvPr/>
        </p:nvSpPr>
        <p:spPr>
          <a:xfrm>
            <a:off x="2855640" y="2132856"/>
            <a:ext cx="2016224" cy="1368152"/>
          </a:xfrm>
          <a:prstGeom prst="bentArrow">
            <a:avLst>
              <a:gd fmla="val 12125" name="adj1"/>
              <a:gd fmla="val 17020" name="adj2"/>
              <a:gd fmla="val 25000" name="adj3"/>
              <a:gd fmla="val 43750" name="adj4"/>
            </a:avLst>
          </a:prstGeom>
          <a:solidFill>
            <a:srgbClr val="4F81B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When is DONE done?</a:t>
            </a:r>
            <a:endParaRPr/>
          </a:p>
        </p:txBody>
      </p:sp>
      <p:sp>
        <p:nvSpPr>
          <p:cNvPr id="275" name="Google Shape;275;p39"/>
          <p:cNvSpPr txBox="1"/>
          <p:nvPr>
            <p:ph idx="1" type="body"/>
          </p:nvPr>
        </p:nvSpPr>
        <p:spPr>
          <a:xfrm>
            <a:off x="2063552" y="1106189"/>
            <a:ext cx="8229600" cy="460647"/>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GB"/>
              <a:t>Mike Cohn’s groups testing as follows</a:t>
            </a:r>
            <a:endParaRPr/>
          </a:p>
        </p:txBody>
      </p:sp>
      <p:grpSp>
        <p:nvGrpSpPr>
          <p:cNvPr id="276" name="Google Shape;276;p39"/>
          <p:cNvGrpSpPr/>
          <p:nvPr/>
        </p:nvGrpSpPr>
        <p:grpSpPr>
          <a:xfrm>
            <a:off x="1704528" y="1988840"/>
            <a:ext cx="4679504" cy="2988708"/>
            <a:chOff x="216024" y="2414123"/>
            <a:chExt cx="4679504" cy="2599053"/>
          </a:xfrm>
        </p:grpSpPr>
        <p:sp>
          <p:nvSpPr>
            <p:cNvPr id="277" name="Google Shape;277;p39"/>
            <p:cNvSpPr/>
            <p:nvPr/>
          </p:nvSpPr>
          <p:spPr>
            <a:xfrm>
              <a:off x="216024" y="2420888"/>
              <a:ext cx="4679504" cy="2592288"/>
            </a:xfrm>
            <a:prstGeom prst="triangle">
              <a:avLst>
                <a:gd fmla="val 50000" name="adj"/>
              </a:avLst>
            </a:prstGeom>
            <a:gradFill>
              <a:gsLst>
                <a:gs pos="0">
                  <a:srgbClr val="8C1206"/>
                </a:gs>
                <a:gs pos="50000">
                  <a:srgbClr val="CB1B09"/>
                </a:gs>
                <a:gs pos="100000">
                  <a:srgbClr val="F4210B"/>
                </a:gs>
              </a:gsLst>
              <a:lin ang="162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39"/>
            <p:cNvSpPr/>
            <p:nvPr/>
          </p:nvSpPr>
          <p:spPr>
            <a:xfrm>
              <a:off x="1043608" y="2420888"/>
              <a:ext cx="3024336" cy="1656184"/>
            </a:xfrm>
            <a:prstGeom prst="triangle">
              <a:avLst>
                <a:gd fmla="val 50000" name="adj"/>
              </a:avLst>
            </a:prstGeom>
            <a:gradFill>
              <a:gsLst>
                <a:gs pos="0">
                  <a:srgbClr val="9E9E00"/>
                </a:gs>
                <a:gs pos="50000">
                  <a:srgbClr val="E4E400"/>
                </a:gs>
                <a:gs pos="100000">
                  <a:srgbClr val="FFFF00"/>
                </a:gs>
              </a:gsLst>
              <a:lin ang="162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39"/>
            <p:cNvSpPr/>
            <p:nvPr/>
          </p:nvSpPr>
          <p:spPr>
            <a:xfrm>
              <a:off x="1763688" y="2414123"/>
              <a:ext cx="1584176" cy="864096"/>
            </a:xfrm>
            <a:prstGeom prst="triangle">
              <a:avLst>
                <a:gd fmla="val 50000" name="adj"/>
              </a:avLst>
            </a:prstGeom>
            <a:gradFill>
              <a:gsLst>
                <a:gs pos="0">
                  <a:srgbClr val="547D28"/>
                </a:gs>
                <a:gs pos="50000">
                  <a:srgbClr val="7AB539"/>
                </a:gs>
                <a:gs pos="100000">
                  <a:srgbClr val="92D946"/>
                </a:gs>
              </a:gsLst>
              <a:lin ang="162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lt1"/>
                  </a:solidFill>
                  <a:latin typeface="Calibri"/>
                  <a:ea typeface="Calibri"/>
                  <a:cs typeface="Calibri"/>
                  <a:sym typeface="Calibri"/>
                </a:rPr>
                <a:t>GUI</a:t>
              </a:r>
              <a:endParaRPr/>
            </a:p>
            <a:p>
              <a:pPr indent="0" lvl="0" marL="0" marR="0" rtl="0" algn="ctr">
                <a:spcBef>
                  <a:spcPts val="0"/>
                </a:spcBef>
                <a:spcAft>
                  <a:spcPts val="0"/>
                </a:spcAft>
                <a:buNone/>
              </a:pPr>
              <a:r>
                <a:rPr b="1" lang="en-GB" sz="1800">
                  <a:solidFill>
                    <a:schemeClr val="lt1"/>
                  </a:solidFill>
                  <a:latin typeface="Calibri"/>
                  <a:ea typeface="Calibri"/>
                  <a:cs typeface="Calibri"/>
                  <a:sym typeface="Calibri"/>
                </a:rPr>
                <a:t>Tests</a:t>
              </a:r>
              <a:endParaRPr/>
            </a:p>
            <a:p>
              <a:pPr indent="0" lvl="0" marL="0" marR="0" rtl="0" algn="ctr">
                <a:spcBef>
                  <a:spcPts val="0"/>
                </a:spcBef>
                <a:spcAft>
                  <a:spcPts val="0"/>
                </a:spcAft>
                <a:buNone/>
              </a:pPr>
              <a:r>
                <a:t/>
              </a:r>
              <a:endParaRPr b="1" sz="1800">
                <a:solidFill>
                  <a:schemeClr val="lt1"/>
                </a:solidFill>
                <a:latin typeface="Calibri"/>
                <a:ea typeface="Calibri"/>
                <a:cs typeface="Calibri"/>
                <a:sym typeface="Calibri"/>
              </a:endParaRPr>
            </a:p>
          </p:txBody>
        </p:sp>
        <p:sp>
          <p:nvSpPr>
            <p:cNvPr id="280" name="Google Shape;280;p39"/>
            <p:cNvSpPr txBox="1"/>
            <p:nvPr/>
          </p:nvSpPr>
          <p:spPr>
            <a:xfrm>
              <a:off x="1901741" y="3356992"/>
              <a:ext cx="1281185" cy="5620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lt1"/>
                  </a:solidFill>
                  <a:latin typeface="Calibri"/>
                  <a:ea typeface="Calibri"/>
                  <a:cs typeface="Calibri"/>
                  <a:sym typeface="Calibri"/>
                </a:rPr>
                <a:t>Acceptance</a:t>
              </a:r>
              <a:endParaRPr/>
            </a:p>
            <a:p>
              <a:pPr indent="0" lvl="0" marL="0" marR="0" rtl="0" algn="ctr">
                <a:spcBef>
                  <a:spcPts val="0"/>
                </a:spcBef>
                <a:spcAft>
                  <a:spcPts val="0"/>
                </a:spcAft>
                <a:buNone/>
              </a:pPr>
              <a:r>
                <a:rPr b="1" lang="en-GB" sz="1800">
                  <a:solidFill>
                    <a:schemeClr val="lt1"/>
                  </a:solidFill>
                  <a:latin typeface="Calibri"/>
                  <a:ea typeface="Calibri"/>
                  <a:cs typeface="Calibri"/>
                  <a:sym typeface="Calibri"/>
                </a:rPr>
                <a:t>Tests</a:t>
              </a:r>
              <a:endParaRPr b="1" sz="1800">
                <a:solidFill>
                  <a:schemeClr val="lt1"/>
                </a:solidFill>
                <a:latin typeface="Calibri"/>
                <a:ea typeface="Calibri"/>
                <a:cs typeface="Calibri"/>
                <a:sym typeface="Calibri"/>
              </a:endParaRPr>
            </a:p>
          </p:txBody>
        </p:sp>
        <p:sp>
          <p:nvSpPr>
            <p:cNvPr id="281" name="Google Shape;281;p39"/>
            <p:cNvSpPr txBox="1"/>
            <p:nvPr/>
          </p:nvSpPr>
          <p:spPr>
            <a:xfrm>
              <a:off x="2215192" y="4221088"/>
              <a:ext cx="654282" cy="5620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800">
                  <a:solidFill>
                    <a:schemeClr val="lt1"/>
                  </a:solidFill>
                  <a:latin typeface="Calibri"/>
                  <a:ea typeface="Calibri"/>
                  <a:cs typeface="Calibri"/>
                  <a:sym typeface="Calibri"/>
                </a:rPr>
                <a:t>Unit</a:t>
              </a:r>
              <a:endParaRPr/>
            </a:p>
            <a:p>
              <a:pPr indent="0" lvl="0" marL="0" marR="0" rtl="0" algn="ctr">
                <a:spcBef>
                  <a:spcPts val="0"/>
                </a:spcBef>
                <a:spcAft>
                  <a:spcPts val="0"/>
                </a:spcAft>
                <a:buNone/>
              </a:pPr>
              <a:r>
                <a:rPr b="1" lang="en-GB" sz="1800">
                  <a:solidFill>
                    <a:schemeClr val="lt1"/>
                  </a:solidFill>
                  <a:latin typeface="Calibri"/>
                  <a:ea typeface="Calibri"/>
                  <a:cs typeface="Calibri"/>
                  <a:sym typeface="Calibri"/>
                </a:rPr>
                <a:t>Tests</a:t>
              </a:r>
              <a:endParaRPr b="1" sz="1800">
                <a:solidFill>
                  <a:schemeClr val="lt1"/>
                </a:solidFill>
                <a:latin typeface="Calibri"/>
                <a:ea typeface="Calibri"/>
                <a:cs typeface="Calibri"/>
                <a:sym typeface="Calibri"/>
              </a:endParaRPr>
            </a:p>
          </p:txBody>
        </p:sp>
      </p:grpSp>
      <p:sp>
        <p:nvSpPr>
          <p:cNvPr id="282" name="Google Shape;282;p39"/>
          <p:cNvSpPr/>
          <p:nvPr/>
        </p:nvSpPr>
        <p:spPr>
          <a:xfrm>
            <a:off x="4583832" y="2276872"/>
            <a:ext cx="5256584" cy="648072"/>
          </a:xfrm>
          <a:prstGeom prst="bracePair">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Small in number, using tools such as: Selenium, Sahi, Watir, Abbot and Frankenstein</a:t>
            </a:r>
            <a:endParaRPr sz="1800">
              <a:solidFill>
                <a:schemeClr val="dk1"/>
              </a:solidFill>
              <a:latin typeface="Calibri"/>
              <a:ea typeface="Calibri"/>
              <a:cs typeface="Calibri"/>
              <a:sym typeface="Calibri"/>
            </a:endParaRPr>
          </a:p>
        </p:txBody>
      </p:sp>
      <p:sp>
        <p:nvSpPr>
          <p:cNvPr id="283" name="Google Shape;283;p39"/>
          <p:cNvSpPr/>
          <p:nvPr/>
        </p:nvSpPr>
        <p:spPr>
          <a:xfrm>
            <a:off x="5087888" y="3140968"/>
            <a:ext cx="4968552" cy="648072"/>
          </a:xfrm>
          <a:prstGeom prst="bracePair">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At least one per story, using tools such as: FIT, FitNesse, Rspec an JBhave</a:t>
            </a:r>
            <a:endParaRPr sz="1800">
              <a:solidFill>
                <a:schemeClr val="dk1"/>
              </a:solidFill>
              <a:latin typeface="Calibri"/>
              <a:ea typeface="Calibri"/>
              <a:cs typeface="Calibri"/>
              <a:sym typeface="Calibri"/>
            </a:endParaRPr>
          </a:p>
        </p:txBody>
      </p:sp>
      <p:sp>
        <p:nvSpPr>
          <p:cNvPr id="284" name="Google Shape;284;p39"/>
          <p:cNvSpPr/>
          <p:nvPr/>
        </p:nvSpPr>
        <p:spPr>
          <a:xfrm>
            <a:off x="5735960" y="4005064"/>
            <a:ext cx="4032448" cy="648072"/>
          </a:xfrm>
          <a:prstGeom prst="bracePair">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dk1"/>
                </a:solidFill>
                <a:latin typeface="Calibri"/>
                <a:ea typeface="Calibri"/>
                <a:cs typeface="Calibri"/>
                <a:sym typeface="Calibri"/>
              </a:rPr>
              <a:t>At least one per class or module, using tools such as: Nunit, Junit, TestNG</a:t>
            </a:r>
            <a:endParaRPr sz="1800">
              <a:solidFill>
                <a:schemeClr val="dk1"/>
              </a:solidFill>
              <a:latin typeface="Calibri"/>
              <a:ea typeface="Calibri"/>
              <a:cs typeface="Calibri"/>
              <a:sym typeface="Calibri"/>
            </a:endParaRPr>
          </a:p>
        </p:txBody>
      </p:sp>
      <p:sp>
        <p:nvSpPr>
          <p:cNvPr id="285" name="Google Shape;285;p39"/>
          <p:cNvSpPr/>
          <p:nvPr/>
        </p:nvSpPr>
        <p:spPr>
          <a:xfrm>
            <a:off x="2063552" y="5157192"/>
            <a:ext cx="7992888" cy="1008112"/>
          </a:xfrm>
          <a:prstGeom prst="roundRect">
            <a:avLst>
              <a:gd fmla="val 16667" name="adj"/>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457200" lvl="0" marL="457200" marR="0" rtl="0" algn="ctr">
              <a:spcBef>
                <a:spcPts val="0"/>
              </a:spcBef>
              <a:spcAft>
                <a:spcPts val="0"/>
              </a:spcAft>
              <a:buClr>
                <a:schemeClr val="dk1"/>
              </a:buClr>
              <a:buSzPts val="2200"/>
              <a:buFont typeface="Calibri"/>
              <a:buAutoNum type="arabicPeriod"/>
            </a:pPr>
            <a:r>
              <a:rPr b="1" lang="en-GB" sz="2200">
                <a:solidFill>
                  <a:schemeClr val="dk1"/>
                </a:solidFill>
                <a:latin typeface="Calibri"/>
                <a:ea typeface="Calibri"/>
                <a:cs typeface="Calibri"/>
                <a:sym typeface="Calibri"/>
              </a:rPr>
              <a:t>When every story has at least one acceptance test</a:t>
            </a:r>
            <a:endParaRPr/>
          </a:p>
          <a:p>
            <a:pPr indent="-457200" lvl="0" marL="457200" marR="0" rtl="0" algn="ctr">
              <a:spcBef>
                <a:spcPts val="0"/>
              </a:spcBef>
              <a:spcAft>
                <a:spcPts val="0"/>
              </a:spcAft>
              <a:buClr>
                <a:schemeClr val="dk1"/>
              </a:buClr>
              <a:buSzPts val="2200"/>
              <a:buFont typeface="Calibri"/>
              <a:buAutoNum type="arabicPeriod"/>
            </a:pPr>
            <a:r>
              <a:rPr b="1" lang="en-GB" sz="2200">
                <a:solidFill>
                  <a:schemeClr val="dk1"/>
                </a:solidFill>
                <a:latin typeface="Calibri"/>
                <a:ea typeface="Calibri"/>
                <a:cs typeface="Calibri"/>
                <a:sym typeface="Calibri"/>
              </a:rPr>
              <a:t>When a story passes its acceptance test</a:t>
            </a:r>
            <a:endParaRPr b="1" sz="2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0"/>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555454"/>
              </a:buClr>
              <a:buSzPts val="6000"/>
              <a:buFont typeface="Calibri"/>
              <a:buNone/>
            </a:pPr>
            <a:r>
              <a:rPr lang="en-GB"/>
              <a:t>JUnit</a:t>
            </a:r>
            <a:endParaRPr/>
          </a:p>
        </p:txBody>
      </p:sp>
      <p:sp>
        <p:nvSpPr>
          <p:cNvPr id="291" name="Google Shape;291;p40"/>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E2D2C"/>
              </a:buClr>
              <a:buSzPts val="2000"/>
              <a:buNone/>
            </a:pPr>
            <a:r>
              <a:rPr lang="en-GB"/>
              <a:t>OVERVIEW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lang="en-GB"/>
              <a:t>Open Eclipse</a:t>
            </a:r>
            <a:endParaRPr/>
          </a:p>
          <a:p>
            <a:pPr indent="-285750" lvl="1" marL="742950" rtl="0" algn="l">
              <a:lnSpc>
                <a:spcPct val="90000"/>
              </a:lnSpc>
              <a:spcBef>
                <a:spcPts val="1500"/>
              </a:spcBef>
              <a:spcAft>
                <a:spcPts val="0"/>
              </a:spcAft>
              <a:buSzPts val="1800"/>
              <a:buChar char="•"/>
            </a:pPr>
            <a:r>
              <a:rPr lang="en-GB"/>
              <a:t>File &gt; New &gt; Other</a:t>
            </a:r>
            <a:endParaRPr/>
          </a:p>
          <a:p>
            <a:pPr indent="-342900" lvl="0" marL="342900" rtl="0" algn="l">
              <a:lnSpc>
                <a:spcPct val="90000"/>
              </a:lnSpc>
              <a:spcBef>
                <a:spcPts val="2000"/>
              </a:spcBef>
              <a:spcAft>
                <a:spcPts val="0"/>
              </a:spcAft>
              <a:buClr>
                <a:schemeClr val="dk1"/>
              </a:buClr>
              <a:buSzPts val="2800"/>
              <a:buFont typeface="Arial"/>
              <a:buChar char="•"/>
            </a:pPr>
            <a:r>
              <a:rPr lang="en-GB"/>
              <a:t>Expand “Maven” folder</a:t>
            </a:r>
            <a:endParaRPr/>
          </a:p>
          <a:p>
            <a:pPr indent="-285750" lvl="1" marL="742950" rtl="0" algn="l">
              <a:lnSpc>
                <a:spcPct val="90000"/>
              </a:lnSpc>
              <a:spcBef>
                <a:spcPts val="1500"/>
              </a:spcBef>
              <a:spcAft>
                <a:spcPts val="0"/>
              </a:spcAft>
              <a:buSzPts val="1800"/>
              <a:buChar char="•"/>
            </a:pPr>
            <a:r>
              <a:rPr lang="en-GB"/>
              <a:t>Select “Maven project”</a:t>
            </a:r>
            <a:endParaRPr/>
          </a:p>
          <a:p>
            <a:pPr indent="-285750" lvl="1" marL="742950" rtl="0" algn="l">
              <a:lnSpc>
                <a:spcPct val="90000"/>
              </a:lnSpc>
              <a:spcBef>
                <a:spcPts val="1500"/>
              </a:spcBef>
              <a:spcAft>
                <a:spcPts val="0"/>
              </a:spcAft>
              <a:buSzPts val="1800"/>
              <a:buChar char="•"/>
            </a:pPr>
            <a:r>
              <a:rPr lang="en-GB"/>
              <a:t>Specify where you want your project saved and Next</a:t>
            </a:r>
            <a:endParaRPr/>
          </a:p>
          <a:p>
            <a:pPr indent="-285750" lvl="1" marL="742950" rtl="0" algn="l">
              <a:lnSpc>
                <a:spcPct val="90000"/>
              </a:lnSpc>
              <a:spcBef>
                <a:spcPts val="1500"/>
              </a:spcBef>
              <a:spcAft>
                <a:spcPts val="0"/>
              </a:spcAft>
              <a:buSzPts val="1800"/>
              <a:buChar char="•"/>
            </a:pPr>
            <a:r>
              <a:rPr lang="en-GB"/>
              <a:t>Select archetype I’d say go for the “maven-archetype-quickstart”</a:t>
            </a:r>
            <a:endParaRPr/>
          </a:p>
          <a:p>
            <a:pPr indent="-285750" lvl="1" marL="742950" rtl="0" algn="l">
              <a:lnSpc>
                <a:spcPct val="90000"/>
              </a:lnSpc>
              <a:spcBef>
                <a:spcPts val="1500"/>
              </a:spcBef>
              <a:spcAft>
                <a:spcPts val="0"/>
              </a:spcAft>
              <a:buSzPts val="1800"/>
              <a:buChar char="•"/>
            </a:pPr>
            <a:r>
              <a:rPr lang="en-GB"/>
              <a:t>Group Id is conventionally “com.qa.quickstart” or something similar</a:t>
            </a:r>
            <a:endParaRPr/>
          </a:p>
          <a:p>
            <a:pPr indent="-285750" lvl="1" marL="742950" rtl="0" algn="l">
              <a:lnSpc>
                <a:spcPct val="90000"/>
              </a:lnSpc>
              <a:spcBef>
                <a:spcPts val="1500"/>
              </a:spcBef>
              <a:spcAft>
                <a:spcPts val="0"/>
              </a:spcAft>
              <a:buSzPts val="1800"/>
              <a:buChar char="•"/>
            </a:pPr>
            <a:r>
              <a:rPr lang="en-GB"/>
              <a:t>Specify Group Id/Artifact Id</a:t>
            </a:r>
            <a:endParaRPr/>
          </a:p>
          <a:p>
            <a:pPr indent="-285750" lvl="1" marL="742950" rtl="0" algn="l">
              <a:lnSpc>
                <a:spcPct val="90000"/>
              </a:lnSpc>
              <a:spcBef>
                <a:spcPts val="1500"/>
              </a:spcBef>
              <a:spcAft>
                <a:spcPts val="0"/>
              </a:spcAft>
              <a:buSzPts val="1800"/>
              <a:buChar char="•"/>
            </a:pPr>
            <a:r>
              <a:rPr lang="en-GB"/>
              <a:t>New project will be created and added to the project explorer on the left side menu</a:t>
            </a:r>
            <a:endParaRPr/>
          </a:p>
        </p:txBody>
      </p:sp>
      <p:sp>
        <p:nvSpPr>
          <p:cNvPr id="297" name="Google Shape;297;p4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519C"/>
              </a:buClr>
              <a:buSzPts val="4400"/>
              <a:buFont typeface="Calibri"/>
              <a:buNone/>
            </a:pPr>
            <a:r>
              <a:rPr lang="en-GB"/>
              <a:t>JUnit with Maven (part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2"/>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JUNIT WITH MAVEN (PART 2)</a:t>
            </a:r>
            <a:endParaRPr/>
          </a:p>
        </p:txBody>
      </p:sp>
      <p:sp>
        <p:nvSpPr>
          <p:cNvPr id="303" name="Google Shape;303;p42"/>
          <p:cNvSpPr txBox="1"/>
          <p:nvPr>
            <p:ph idx="2" type="body"/>
          </p:nvPr>
        </p:nvSpPr>
        <p:spPr>
          <a:xfrm>
            <a:off x="1254035" y="4548413"/>
            <a:ext cx="10705166" cy="192438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GB" sz="2800"/>
              <a:t>Depending on the naming of artifactId you used, the root project will be called something different than “De”</a:t>
            </a:r>
            <a:endParaRPr/>
          </a:p>
          <a:p>
            <a:pPr indent="0" lvl="0" marL="0" rtl="0" algn="l">
              <a:lnSpc>
                <a:spcPct val="90000"/>
              </a:lnSpc>
              <a:spcBef>
                <a:spcPts val="1800"/>
              </a:spcBef>
              <a:spcAft>
                <a:spcPts val="0"/>
              </a:spcAft>
              <a:buClr>
                <a:schemeClr val="dk1"/>
              </a:buClr>
              <a:buSzPts val="2800"/>
              <a:buFont typeface="Arial"/>
              <a:buNone/>
            </a:pPr>
            <a:r>
              <a:t/>
            </a:r>
            <a:endParaRPr sz="2800"/>
          </a:p>
        </p:txBody>
      </p:sp>
      <p:pic>
        <p:nvPicPr>
          <p:cNvPr id="304" name="Google Shape;304;p42"/>
          <p:cNvPicPr preferRelativeResize="0"/>
          <p:nvPr>
            <p:ph idx="1" type="body"/>
          </p:nvPr>
        </p:nvPicPr>
        <p:blipFill rotWithShape="1">
          <a:blip r:embed="rId3">
            <a:alphaModFix/>
          </a:blip>
          <a:srcRect b="0" l="0" r="17085" t="0"/>
          <a:stretch/>
        </p:blipFill>
        <p:spPr>
          <a:xfrm>
            <a:off x="3518445" y="951051"/>
            <a:ext cx="6148069" cy="35973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Arial"/>
              <a:buChar char="•"/>
            </a:pPr>
            <a:r>
              <a:rPr lang="en-GB" sz="1800"/>
              <a:t>Open “pom.xml”</a:t>
            </a:r>
            <a:endParaRPr/>
          </a:p>
          <a:p>
            <a:pPr indent="-342900" lvl="0" marL="342900" rtl="0" algn="l">
              <a:lnSpc>
                <a:spcPct val="90000"/>
              </a:lnSpc>
              <a:spcBef>
                <a:spcPts val="2000"/>
              </a:spcBef>
              <a:spcAft>
                <a:spcPts val="0"/>
              </a:spcAft>
              <a:buClr>
                <a:schemeClr val="dk1"/>
              </a:buClr>
              <a:buSzPts val="1800"/>
              <a:buFont typeface="Arial"/>
              <a:buChar char="•"/>
            </a:pPr>
            <a:r>
              <a:rPr lang="en-GB" sz="1800"/>
              <a:t>By default it will open up in the “Overview” view, you want to change it to the “pom.xml” view, you can do it at the bottom of eclipse window</a:t>
            </a:r>
            <a:endParaRPr/>
          </a:p>
          <a:p>
            <a:pPr indent="-228600" lvl="0" marL="342900" rtl="0" algn="l">
              <a:lnSpc>
                <a:spcPct val="90000"/>
              </a:lnSpc>
              <a:spcBef>
                <a:spcPts val="2000"/>
              </a:spcBef>
              <a:spcAft>
                <a:spcPts val="0"/>
              </a:spcAft>
              <a:buClr>
                <a:schemeClr val="dk1"/>
              </a:buClr>
              <a:buSzPts val="1800"/>
              <a:buFont typeface="Arial"/>
              <a:buNone/>
            </a:pPr>
            <a:r>
              <a:t/>
            </a:r>
            <a:endParaRPr sz="1800"/>
          </a:p>
          <a:p>
            <a:pPr indent="-228600" lvl="0" marL="342900" rtl="0" algn="l">
              <a:lnSpc>
                <a:spcPct val="90000"/>
              </a:lnSpc>
              <a:spcBef>
                <a:spcPts val="2000"/>
              </a:spcBef>
              <a:spcAft>
                <a:spcPts val="0"/>
              </a:spcAft>
              <a:buClr>
                <a:schemeClr val="dk1"/>
              </a:buClr>
              <a:buSzPts val="1800"/>
              <a:buFont typeface="Arial"/>
              <a:buNone/>
            </a:pPr>
            <a:r>
              <a:t/>
            </a:r>
            <a:endParaRPr sz="1800"/>
          </a:p>
          <a:p>
            <a:pPr indent="-342900" lvl="0" marL="342900" rtl="0" algn="l">
              <a:lnSpc>
                <a:spcPct val="90000"/>
              </a:lnSpc>
              <a:spcBef>
                <a:spcPts val="2000"/>
              </a:spcBef>
              <a:spcAft>
                <a:spcPts val="0"/>
              </a:spcAft>
              <a:buClr>
                <a:schemeClr val="dk1"/>
              </a:buClr>
              <a:buSzPts val="1800"/>
              <a:buFont typeface="Arial"/>
              <a:buChar char="•"/>
            </a:pPr>
            <a:r>
              <a:rPr lang="en-GB" sz="1800"/>
              <a:t>Next you will see inside the pom file that there will be the ArtifactId, GroupId and the rest of the things, what we’re interested is the dependencies part of the pom file</a:t>
            </a:r>
            <a:endParaRPr/>
          </a:p>
          <a:p>
            <a:pPr indent="-342900" lvl="0" marL="342900" rtl="0" algn="l">
              <a:lnSpc>
                <a:spcPct val="90000"/>
              </a:lnSpc>
              <a:spcBef>
                <a:spcPts val="2000"/>
              </a:spcBef>
              <a:spcAft>
                <a:spcPts val="0"/>
              </a:spcAft>
              <a:buClr>
                <a:schemeClr val="dk1"/>
              </a:buClr>
              <a:buSzPts val="1800"/>
              <a:buFont typeface="Arial"/>
              <a:buChar char="•"/>
            </a:pPr>
            <a:r>
              <a:rPr lang="en-GB" sz="1800"/>
              <a:t>You can should see that there are two pairs of tags that are used to add dependencies, one is the parent tag called “dependencies” which is basically a collection of dependencies for the project. Inside of the “dependencies” we have the child tags that are used for a single dependency we want to add so if we wanted to have multiple dependencies we would have more than one pair of “dependency” tags. We see that there is already added a dependency for Junit, which act’s as a good example on how it should be done.</a:t>
            </a:r>
            <a:endParaRPr/>
          </a:p>
        </p:txBody>
      </p:sp>
      <p:sp>
        <p:nvSpPr>
          <p:cNvPr id="310" name="Google Shape;310;p4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519C"/>
              </a:buClr>
              <a:buSzPts val="4400"/>
              <a:buFont typeface="Calibri"/>
              <a:buNone/>
            </a:pPr>
            <a:r>
              <a:rPr lang="en-GB"/>
              <a:t>JUnit with Maven (part 3)</a:t>
            </a:r>
            <a:endParaRPr/>
          </a:p>
        </p:txBody>
      </p:sp>
      <p:pic>
        <p:nvPicPr>
          <p:cNvPr id="311" name="Google Shape;311;p43"/>
          <p:cNvPicPr preferRelativeResize="0"/>
          <p:nvPr/>
        </p:nvPicPr>
        <p:blipFill rotWithShape="1">
          <a:blip r:embed="rId3">
            <a:alphaModFix/>
          </a:blip>
          <a:srcRect b="0" l="0" r="0" t="0"/>
          <a:stretch/>
        </p:blipFill>
        <p:spPr>
          <a:xfrm>
            <a:off x="1852403" y="2969060"/>
            <a:ext cx="8527994" cy="4180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4"/>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JUNIT WITH MAVEN (PART 4)</a:t>
            </a:r>
            <a:endParaRPr/>
          </a:p>
        </p:txBody>
      </p:sp>
      <p:sp>
        <p:nvSpPr>
          <p:cNvPr id="317" name="Google Shape;317;p44"/>
          <p:cNvSpPr txBox="1"/>
          <p:nvPr>
            <p:ph idx="2" type="body"/>
          </p:nvPr>
        </p:nvSpPr>
        <p:spPr>
          <a:xfrm>
            <a:off x="992777" y="5199017"/>
            <a:ext cx="10966423" cy="127378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2400"/>
              <a:buNone/>
            </a:pPr>
            <a:r>
              <a:rPr lang="en-GB" sz="2400"/>
              <a:t>This is the dependency and version number that is required for JUnit.</a:t>
            </a:r>
            <a:endParaRPr/>
          </a:p>
        </p:txBody>
      </p:sp>
      <p:pic>
        <p:nvPicPr>
          <p:cNvPr id="318" name="Google Shape;318;p44"/>
          <p:cNvPicPr preferRelativeResize="0"/>
          <p:nvPr>
            <p:ph idx="1" type="body"/>
          </p:nvPr>
        </p:nvPicPr>
        <p:blipFill rotWithShape="1">
          <a:blip r:embed="rId3">
            <a:alphaModFix/>
          </a:blip>
          <a:srcRect b="0" l="0" r="0" t="0"/>
          <a:stretch/>
        </p:blipFill>
        <p:spPr>
          <a:xfrm>
            <a:off x="2185851" y="1386519"/>
            <a:ext cx="8724550" cy="328998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5"/>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JUNIT WITH MAVEN (PART 5)</a:t>
            </a:r>
            <a:endParaRPr/>
          </a:p>
        </p:txBody>
      </p:sp>
      <p:sp>
        <p:nvSpPr>
          <p:cNvPr id="324" name="Google Shape;324;p45"/>
          <p:cNvSpPr txBox="1"/>
          <p:nvPr>
            <p:ph idx="2" type="body"/>
          </p:nvPr>
        </p:nvSpPr>
        <p:spPr>
          <a:xfrm>
            <a:off x="1215480" y="4051559"/>
            <a:ext cx="10358211" cy="242124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a:buNone/>
            </a:pPr>
            <a:r>
              <a:rPr lang="en-GB" sz="2400"/>
              <a:t>We can get most of the dependencies from </a:t>
            </a:r>
            <a:r>
              <a:rPr lang="en-GB" sz="2400" u="sng">
                <a:solidFill>
                  <a:schemeClr val="hlink"/>
                </a:solidFill>
                <a:hlinkClick r:id="rId3"/>
              </a:rPr>
              <a:t>https://mvnrepository.com/</a:t>
            </a:r>
            <a:r>
              <a:rPr lang="en-GB" sz="2400"/>
              <a:t> if we were to search for Junit using the search bar at the top of the page, you would see the results for what libraries were found, we want the JUnit one which is the first result</a:t>
            </a:r>
            <a:endParaRPr/>
          </a:p>
        </p:txBody>
      </p:sp>
      <p:pic>
        <p:nvPicPr>
          <p:cNvPr id="325" name="Google Shape;325;p45"/>
          <p:cNvPicPr preferRelativeResize="0"/>
          <p:nvPr>
            <p:ph idx="1" type="body"/>
          </p:nvPr>
        </p:nvPicPr>
        <p:blipFill rotWithShape="1">
          <a:blip r:embed="rId4">
            <a:alphaModFix/>
          </a:blip>
          <a:srcRect b="0" l="0" r="0" t="0"/>
          <a:stretch/>
        </p:blipFill>
        <p:spPr>
          <a:xfrm>
            <a:off x="1555361" y="875424"/>
            <a:ext cx="9421159" cy="38620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Traditional development</a:t>
            </a:r>
            <a:endParaRPr/>
          </a:p>
        </p:txBody>
      </p:sp>
      <p:sp>
        <p:nvSpPr>
          <p:cNvPr id="132" name="Google Shape;132;p19"/>
          <p:cNvSpPr txBox="1"/>
          <p:nvPr>
            <p:ph idx="1" type="body"/>
          </p:nvPr>
        </p:nvSpPr>
        <p:spPr>
          <a:xfrm>
            <a:off x="1666875" y="1690688"/>
            <a:ext cx="8470900" cy="4454526"/>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GB" sz="2590"/>
              <a:t>Code – Test – Refactor</a:t>
            </a:r>
            <a:endParaRPr/>
          </a:p>
          <a:p>
            <a:pPr indent="0" lvl="0" marL="0" rtl="0" algn="l">
              <a:lnSpc>
                <a:spcPct val="70000"/>
              </a:lnSpc>
              <a:spcBef>
                <a:spcPts val="600"/>
              </a:spcBef>
              <a:spcAft>
                <a:spcPts val="0"/>
              </a:spcAft>
              <a:buClr>
                <a:schemeClr val="dk1"/>
              </a:buClr>
              <a:buSzPts val="2590"/>
              <a:buNone/>
            </a:pPr>
            <a:r>
              <a:rPr lang="en-GB" sz="2590"/>
              <a:t> </a:t>
            </a:r>
            <a:endParaRPr/>
          </a:p>
          <a:p>
            <a:pPr indent="-228600" lvl="0" marL="228600" rtl="0" algn="l">
              <a:lnSpc>
                <a:spcPct val="70000"/>
              </a:lnSpc>
              <a:spcBef>
                <a:spcPts val="600"/>
              </a:spcBef>
              <a:spcAft>
                <a:spcPts val="0"/>
              </a:spcAft>
              <a:buClr>
                <a:schemeClr val="dk1"/>
              </a:buClr>
              <a:buSzPts val="2590"/>
              <a:buChar char="•"/>
            </a:pPr>
            <a:r>
              <a:rPr lang="en-GB" sz="2590"/>
              <a:t>Tests as an afterthought</a:t>
            </a:r>
            <a:endParaRPr/>
          </a:p>
          <a:p>
            <a:pPr indent="-228600" lvl="1" marL="685800" rtl="0" algn="l">
              <a:lnSpc>
                <a:spcPct val="70000"/>
              </a:lnSpc>
              <a:spcBef>
                <a:spcPts val="600"/>
              </a:spcBef>
              <a:spcAft>
                <a:spcPts val="0"/>
              </a:spcAft>
              <a:buClr>
                <a:schemeClr val="dk1"/>
              </a:buClr>
              <a:buSzPts val="2220"/>
              <a:buChar char="•"/>
            </a:pPr>
            <a:r>
              <a:rPr lang="en-GB" sz="2220"/>
              <a:t>“If there’s time”/leave to testers</a:t>
            </a:r>
            <a:endParaRPr/>
          </a:p>
          <a:p>
            <a:pPr indent="-87630" lvl="1" marL="685800" rtl="0" algn="l">
              <a:lnSpc>
                <a:spcPct val="70000"/>
              </a:lnSpc>
              <a:spcBef>
                <a:spcPts val="600"/>
              </a:spcBef>
              <a:spcAft>
                <a:spcPts val="0"/>
              </a:spcAft>
              <a:buClr>
                <a:schemeClr val="dk1"/>
              </a:buClr>
              <a:buSzPts val="2220"/>
              <a:buNone/>
            </a:pPr>
            <a:r>
              <a:t/>
            </a:r>
            <a:endParaRPr sz="2220"/>
          </a:p>
          <a:p>
            <a:pPr indent="-228600" lvl="0" marL="228600" rtl="0" algn="l">
              <a:lnSpc>
                <a:spcPct val="70000"/>
              </a:lnSpc>
              <a:spcBef>
                <a:spcPts val="600"/>
              </a:spcBef>
              <a:spcAft>
                <a:spcPts val="0"/>
              </a:spcAft>
              <a:buClr>
                <a:schemeClr val="dk1"/>
              </a:buClr>
              <a:buSzPts val="2590"/>
              <a:buChar char="•"/>
            </a:pPr>
            <a:r>
              <a:rPr lang="en-GB" sz="2590"/>
              <a:t>Problem: high level of defects</a:t>
            </a:r>
            <a:endParaRPr/>
          </a:p>
          <a:p>
            <a:pPr indent="-228600" lvl="1" marL="685800" rtl="0" algn="l">
              <a:lnSpc>
                <a:spcPct val="70000"/>
              </a:lnSpc>
              <a:spcBef>
                <a:spcPts val="600"/>
              </a:spcBef>
              <a:spcAft>
                <a:spcPts val="0"/>
              </a:spcAft>
              <a:buClr>
                <a:schemeClr val="dk1"/>
              </a:buClr>
              <a:buSzPts val="2220"/>
              <a:buChar char="•"/>
            </a:pPr>
            <a:r>
              <a:rPr lang="en-GB" sz="2220"/>
              <a:t>Lengthy testing phase after a release is frozen</a:t>
            </a:r>
            <a:endParaRPr/>
          </a:p>
          <a:p>
            <a:pPr indent="-228600" lvl="1" marL="685800" rtl="0" algn="l">
              <a:lnSpc>
                <a:spcPct val="70000"/>
              </a:lnSpc>
              <a:spcBef>
                <a:spcPts val="600"/>
              </a:spcBef>
              <a:spcAft>
                <a:spcPts val="0"/>
              </a:spcAft>
              <a:buClr>
                <a:schemeClr val="dk1"/>
              </a:buClr>
              <a:buSzPts val="2220"/>
              <a:buChar char="•"/>
            </a:pPr>
            <a:r>
              <a:rPr lang="en-GB" sz="2220"/>
              <a:t>Cost of fixing bug discovered then far higher than if bug caught when introduced into code</a:t>
            </a:r>
            <a:endParaRPr/>
          </a:p>
          <a:p>
            <a:pPr indent="-87630" lvl="1" marL="685800" rtl="0" algn="l">
              <a:lnSpc>
                <a:spcPct val="70000"/>
              </a:lnSpc>
              <a:spcBef>
                <a:spcPts val="600"/>
              </a:spcBef>
              <a:spcAft>
                <a:spcPts val="0"/>
              </a:spcAft>
              <a:buClr>
                <a:schemeClr val="dk1"/>
              </a:buClr>
              <a:buSzPts val="2220"/>
              <a:buNone/>
            </a:pPr>
            <a:r>
              <a:t/>
            </a:r>
            <a:endParaRPr sz="2220"/>
          </a:p>
          <a:p>
            <a:pPr indent="-228600" lvl="0" marL="228600" rtl="0" algn="l">
              <a:lnSpc>
                <a:spcPct val="70000"/>
              </a:lnSpc>
              <a:spcBef>
                <a:spcPts val="600"/>
              </a:spcBef>
              <a:spcAft>
                <a:spcPts val="0"/>
              </a:spcAft>
              <a:buClr>
                <a:schemeClr val="dk1"/>
              </a:buClr>
              <a:buSzPts val="2590"/>
              <a:buChar char="•"/>
            </a:pPr>
            <a:r>
              <a:rPr lang="en-GB" sz="2590"/>
              <a:t>Problem: poor maintainability </a:t>
            </a:r>
            <a:endParaRPr/>
          </a:p>
          <a:p>
            <a:pPr indent="-228600" lvl="1" marL="685800" rtl="0" algn="l">
              <a:lnSpc>
                <a:spcPct val="70000"/>
              </a:lnSpc>
              <a:spcBef>
                <a:spcPts val="600"/>
              </a:spcBef>
              <a:spcAft>
                <a:spcPts val="0"/>
              </a:spcAft>
              <a:buClr>
                <a:schemeClr val="dk1"/>
              </a:buClr>
              <a:buSzPts val="2220"/>
              <a:buChar char="•"/>
            </a:pPr>
            <a:r>
              <a:rPr lang="en-GB" sz="2220"/>
              <a:t>Legacy spaghetti code that ‘works’</a:t>
            </a:r>
            <a:endParaRPr/>
          </a:p>
          <a:p>
            <a:pPr indent="-228600" lvl="1" marL="685800" rtl="0" algn="l">
              <a:lnSpc>
                <a:spcPct val="70000"/>
              </a:lnSpc>
              <a:spcBef>
                <a:spcPts val="600"/>
              </a:spcBef>
              <a:spcAft>
                <a:spcPts val="0"/>
              </a:spcAft>
              <a:buClr>
                <a:schemeClr val="dk1"/>
              </a:buClr>
              <a:buSzPts val="2220"/>
              <a:buChar char="•"/>
            </a:pPr>
            <a:r>
              <a:rPr lang="en-GB" sz="2220"/>
              <a:t>Can't be touched – fearing of breaking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6"/>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JUNIT WITH MAVEN (PART 6)</a:t>
            </a:r>
            <a:endParaRPr/>
          </a:p>
        </p:txBody>
      </p:sp>
      <p:sp>
        <p:nvSpPr>
          <p:cNvPr id="331" name="Google Shape;331;p46"/>
          <p:cNvSpPr txBox="1"/>
          <p:nvPr>
            <p:ph idx="2" type="body"/>
          </p:nvPr>
        </p:nvSpPr>
        <p:spPr>
          <a:xfrm>
            <a:off x="1071155" y="5460274"/>
            <a:ext cx="10888046" cy="101252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GB" sz="2800"/>
              <a:t>Next we select the version that we want to use…</a:t>
            </a:r>
            <a:endParaRPr/>
          </a:p>
        </p:txBody>
      </p:sp>
      <p:pic>
        <p:nvPicPr>
          <p:cNvPr id="332" name="Google Shape;332;p46"/>
          <p:cNvPicPr preferRelativeResize="0"/>
          <p:nvPr>
            <p:ph idx="1" type="body"/>
          </p:nvPr>
        </p:nvPicPr>
        <p:blipFill rotWithShape="1">
          <a:blip r:embed="rId3">
            <a:alphaModFix/>
          </a:blip>
          <a:srcRect b="0" l="0" r="0" t="0"/>
          <a:stretch/>
        </p:blipFill>
        <p:spPr>
          <a:xfrm>
            <a:off x="2718935" y="830478"/>
            <a:ext cx="7592485" cy="462979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7"/>
          <p:cNvSpPr txBox="1"/>
          <p:nvPr>
            <p:ph idx="1" type="body"/>
          </p:nvPr>
        </p:nvSpPr>
        <p:spPr>
          <a:xfrm>
            <a:off x="414000" y="1544759"/>
            <a:ext cx="11404800" cy="454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Arial"/>
              <a:buChar char="•"/>
            </a:pPr>
            <a:r>
              <a:rPr lang="en-GB" sz="2000"/>
              <a:t>At the bottom you should see the Maven tab selected and a dependency inside of it</a:t>
            </a:r>
            <a:endParaRPr/>
          </a:p>
          <a:p>
            <a:pPr indent="-215900" lvl="0" marL="342900" rtl="0" algn="l">
              <a:lnSpc>
                <a:spcPct val="90000"/>
              </a:lnSpc>
              <a:spcBef>
                <a:spcPts val="2000"/>
              </a:spcBef>
              <a:spcAft>
                <a:spcPts val="0"/>
              </a:spcAft>
              <a:buClr>
                <a:schemeClr val="dk1"/>
              </a:buClr>
              <a:buSzPts val="2000"/>
              <a:buFont typeface="Arial"/>
              <a:buNone/>
            </a:pPr>
            <a:r>
              <a:t/>
            </a:r>
            <a:endParaRPr sz="2000"/>
          </a:p>
          <a:p>
            <a:pPr indent="-342900" lvl="0" marL="342900" rtl="0" algn="l">
              <a:lnSpc>
                <a:spcPct val="90000"/>
              </a:lnSpc>
              <a:spcBef>
                <a:spcPts val="2000"/>
              </a:spcBef>
              <a:spcAft>
                <a:spcPts val="0"/>
              </a:spcAft>
              <a:buClr>
                <a:schemeClr val="dk1"/>
              </a:buClr>
              <a:buSzPts val="2000"/>
              <a:buFont typeface="Arial"/>
              <a:buChar char="•"/>
            </a:pPr>
            <a:r>
              <a:rPr lang="en-GB" sz="2000"/>
              <a:t>We would copy this dependency and add it to inside the “dependencies” tags and then it would become a dependency for our project</a:t>
            </a:r>
            <a:endParaRPr/>
          </a:p>
          <a:p>
            <a:pPr indent="-215900" lvl="0" marL="342900" rtl="0" algn="l">
              <a:lnSpc>
                <a:spcPct val="90000"/>
              </a:lnSpc>
              <a:spcBef>
                <a:spcPts val="2000"/>
              </a:spcBef>
              <a:spcAft>
                <a:spcPts val="0"/>
              </a:spcAft>
              <a:buClr>
                <a:schemeClr val="dk1"/>
              </a:buClr>
              <a:buSzPts val="2000"/>
              <a:buFont typeface="Arial"/>
              <a:buNone/>
            </a:pPr>
            <a:r>
              <a:t/>
            </a:r>
            <a:endParaRPr sz="2000"/>
          </a:p>
          <a:p>
            <a:pPr indent="-342900" lvl="0" marL="342900" rtl="0" algn="l">
              <a:lnSpc>
                <a:spcPct val="90000"/>
              </a:lnSpc>
              <a:spcBef>
                <a:spcPts val="2000"/>
              </a:spcBef>
              <a:spcAft>
                <a:spcPts val="0"/>
              </a:spcAft>
              <a:buClr>
                <a:schemeClr val="dk1"/>
              </a:buClr>
              <a:buSzPts val="2000"/>
              <a:buFont typeface="Arial"/>
              <a:buChar char="•"/>
            </a:pPr>
            <a:r>
              <a:rPr lang="en-GB" sz="2000"/>
              <a:t>You can similarly find all sorts of dependencies you might need using this method, for example Selenium or Apache POI.</a:t>
            </a:r>
            <a:endParaRPr sz="2000"/>
          </a:p>
        </p:txBody>
      </p:sp>
      <p:sp>
        <p:nvSpPr>
          <p:cNvPr id="338" name="Google Shape;338;p4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519C"/>
              </a:buClr>
              <a:buSzPts val="4400"/>
              <a:buFont typeface="Calibri"/>
              <a:buNone/>
            </a:pPr>
            <a:r>
              <a:rPr lang="en-GB"/>
              <a:t>JUnit with Maven (Part 7)</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8"/>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SETTING UP JUNIT</a:t>
            </a:r>
            <a:endParaRPr/>
          </a:p>
        </p:txBody>
      </p:sp>
      <p:sp>
        <p:nvSpPr>
          <p:cNvPr id="344" name="Google Shape;344;p48"/>
          <p:cNvSpPr txBox="1"/>
          <p:nvPr>
            <p:ph idx="2" type="body"/>
          </p:nvPr>
        </p:nvSpPr>
        <p:spPr>
          <a:xfrm>
            <a:off x="6557553" y="966651"/>
            <a:ext cx="5389647" cy="55061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Arial"/>
              <a:buNone/>
            </a:pPr>
            <a:r>
              <a:rPr lang="en-GB" sz="2000"/>
              <a:t>Next thing that we need to do is to create a new Junit test – similar to how you have been creating Java classes within Eclipse.</a:t>
            </a:r>
            <a:endParaRPr/>
          </a:p>
          <a:p>
            <a:pPr indent="0" lvl="0" marL="0" rtl="0" algn="l">
              <a:lnSpc>
                <a:spcPct val="90000"/>
              </a:lnSpc>
              <a:spcBef>
                <a:spcPts val="1800"/>
              </a:spcBef>
              <a:spcAft>
                <a:spcPts val="0"/>
              </a:spcAft>
              <a:buClr>
                <a:schemeClr val="dk1"/>
              </a:buClr>
              <a:buSzPts val="2000"/>
              <a:buFont typeface="Arial"/>
              <a:buNone/>
            </a:pPr>
            <a:r>
              <a:t/>
            </a:r>
            <a:endParaRPr sz="2000"/>
          </a:p>
          <a:p>
            <a:pPr indent="0" lvl="0" marL="0" rtl="0" algn="l">
              <a:lnSpc>
                <a:spcPct val="90000"/>
              </a:lnSpc>
              <a:spcBef>
                <a:spcPts val="1800"/>
              </a:spcBef>
              <a:spcAft>
                <a:spcPts val="0"/>
              </a:spcAft>
              <a:buClr>
                <a:schemeClr val="dk1"/>
              </a:buClr>
              <a:buSzPts val="2000"/>
              <a:buFont typeface="Arial"/>
              <a:buNone/>
            </a:pPr>
            <a:r>
              <a:rPr lang="en-GB" sz="2000"/>
              <a:t>Conventionally this is done in the src/test/java folder.</a:t>
            </a:r>
            <a:endParaRPr/>
          </a:p>
          <a:p>
            <a:pPr indent="0" lvl="0" marL="0" rtl="0" algn="l">
              <a:lnSpc>
                <a:spcPct val="90000"/>
              </a:lnSpc>
              <a:spcBef>
                <a:spcPts val="1800"/>
              </a:spcBef>
              <a:spcAft>
                <a:spcPts val="0"/>
              </a:spcAft>
              <a:buClr>
                <a:schemeClr val="dk1"/>
              </a:buClr>
              <a:buSzPts val="2000"/>
              <a:buFont typeface="Arial"/>
              <a:buNone/>
            </a:pPr>
            <a:r>
              <a:t/>
            </a:r>
            <a:endParaRPr sz="2000"/>
          </a:p>
          <a:p>
            <a:pPr indent="0" lvl="0" marL="0" rtl="0" algn="l">
              <a:lnSpc>
                <a:spcPct val="90000"/>
              </a:lnSpc>
              <a:spcBef>
                <a:spcPts val="1800"/>
              </a:spcBef>
              <a:spcAft>
                <a:spcPts val="0"/>
              </a:spcAft>
              <a:buClr>
                <a:schemeClr val="dk1"/>
              </a:buClr>
              <a:buSzPts val="2000"/>
              <a:buFont typeface="Arial"/>
              <a:buNone/>
            </a:pPr>
            <a:r>
              <a:rPr lang="en-GB" sz="2000"/>
              <a:t>To do this, Right-click the folder &gt; new &gt; Class, and then specify the name for the class.</a:t>
            </a:r>
            <a:endParaRPr/>
          </a:p>
          <a:p>
            <a:pPr indent="0" lvl="0" marL="0" rtl="0" algn="l">
              <a:lnSpc>
                <a:spcPct val="90000"/>
              </a:lnSpc>
              <a:spcBef>
                <a:spcPts val="1800"/>
              </a:spcBef>
              <a:spcAft>
                <a:spcPts val="0"/>
              </a:spcAft>
              <a:buClr>
                <a:schemeClr val="dk1"/>
              </a:buClr>
              <a:buSzPts val="2000"/>
              <a:buFont typeface="Arial"/>
              <a:buNone/>
            </a:pPr>
            <a:r>
              <a:t/>
            </a:r>
            <a:endParaRPr sz="2000"/>
          </a:p>
        </p:txBody>
      </p:sp>
      <p:pic>
        <p:nvPicPr>
          <p:cNvPr id="345" name="Google Shape;345;p48"/>
          <p:cNvPicPr preferRelativeResize="0"/>
          <p:nvPr/>
        </p:nvPicPr>
        <p:blipFill rotWithShape="1">
          <a:blip r:embed="rId3">
            <a:alphaModFix/>
          </a:blip>
          <a:srcRect b="0" l="0" r="0" t="0"/>
          <a:stretch/>
        </p:blipFill>
        <p:spPr>
          <a:xfrm>
            <a:off x="1332667" y="999308"/>
            <a:ext cx="4523572" cy="485938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9"/>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SETTING UP JUNIT (CONT.)</a:t>
            </a:r>
            <a:endParaRPr/>
          </a:p>
        </p:txBody>
      </p:sp>
      <p:sp>
        <p:nvSpPr>
          <p:cNvPr id="351" name="Google Shape;351;p49"/>
          <p:cNvSpPr txBox="1"/>
          <p:nvPr>
            <p:ph idx="2" type="body"/>
          </p:nvPr>
        </p:nvSpPr>
        <p:spPr>
          <a:xfrm>
            <a:off x="6557553" y="966651"/>
            <a:ext cx="5389647" cy="55061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Arial"/>
              <a:buNone/>
            </a:pPr>
            <a:r>
              <a:rPr lang="en-GB" sz="2000"/>
              <a:t>This code on the left is similar to what Eclipse will auto-generate for you.</a:t>
            </a:r>
            <a:endParaRPr/>
          </a:p>
          <a:p>
            <a:pPr indent="0" lvl="0" marL="0" rtl="0" algn="l">
              <a:lnSpc>
                <a:spcPct val="90000"/>
              </a:lnSpc>
              <a:spcBef>
                <a:spcPts val="1800"/>
              </a:spcBef>
              <a:spcAft>
                <a:spcPts val="0"/>
              </a:spcAft>
              <a:buClr>
                <a:schemeClr val="dk1"/>
              </a:buClr>
              <a:buSzPts val="2000"/>
              <a:buFont typeface="Arial"/>
              <a:buNone/>
            </a:pPr>
            <a:r>
              <a:t/>
            </a:r>
            <a:endParaRPr sz="2000"/>
          </a:p>
          <a:p>
            <a:pPr indent="0" lvl="0" marL="0" rtl="0" algn="l">
              <a:lnSpc>
                <a:spcPct val="90000"/>
              </a:lnSpc>
              <a:spcBef>
                <a:spcPts val="1800"/>
              </a:spcBef>
              <a:spcAft>
                <a:spcPts val="0"/>
              </a:spcAft>
              <a:buClr>
                <a:schemeClr val="dk1"/>
              </a:buClr>
              <a:buSzPts val="2000"/>
              <a:buFont typeface="Arial"/>
              <a:buNone/>
            </a:pPr>
            <a:r>
              <a:rPr lang="en-GB" sz="2000"/>
              <a:t>Import static org.junit.Assert.* allows us to use all the methods (e.g. AssertEquals) from the Junit.Assert Library.  The import org.junit.Test allows us to use the @Test annotation</a:t>
            </a:r>
            <a:endParaRPr/>
          </a:p>
          <a:p>
            <a:pPr indent="0" lvl="0" marL="0" rtl="0" algn="l">
              <a:lnSpc>
                <a:spcPct val="90000"/>
              </a:lnSpc>
              <a:spcBef>
                <a:spcPts val="1800"/>
              </a:spcBef>
              <a:spcAft>
                <a:spcPts val="0"/>
              </a:spcAft>
              <a:buClr>
                <a:schemeClr val="dk1"/>
              </a:buClr>
              <a:buSzPts val="2000"/>
              <a:buFont typeface="Arial"/>
              <a:buNone/>
            </a:pPr>
            <a:r>
              <a:t/>
            </a:r>
            <a:endParaRPr sz="2000"/>
          </a:p>
          <a:p>
            <a:pPr indent="0" lvl="0" marL="0" rtl="0" algn="l">
              <a:lnSpc>
                <a:spcPct val="90000"/>
              </a:lnSpc>
              <a:spcBef>
                <a:spcPts val="1800"/>
              </a:spcBef>
              <a:spcAft>
                <a:spcPts val="0"/>
              </a:spcAft>
              <a:buClr>
                <a:schemeClr val="dk1"/>
              </a:buClr>
              <a:buSzPts val="2000"/>
              <a:buFont typeface="Arial"/>
              <a:buNone/>
            </a:pPr>
            <a:r>
              <a:rPr lang="en-GB" sz="2000"/>
              <a:t>Here we are creating a test for the BlackJack Exercise you completed earlier, the first test, BlackJackTest, is set to fail by default.</a:t>
            </a:r>
            <a:endParaRPr/>
          </a:p>
          <a:p>
            <a:pPr indent="0" lvl="0" marL="0" rtl="0" algn="l">
              <a:lnSpc>
                <a:spcPct val="90000"/>
              </a:lnSpc>
              <a:spcBef>
                <a:spcPts val="1800"/>
              </a:spcBef>
              <a:spcAft>
                <a:spcPts val="0"/>
              </a:spcAft>
              <a:buClr>
                <a:schemeClr val="dk1"/>
              </a:buClr>
              <a:buSzPts val="2000"/>
              <a:buFont typeface="Arial"/>
              <a:buNone/>
            </a:pPr>
            <a:r>
              <a:t/>
            </a:r>
            <a:endParaRPr sz="2000"/>
          </a:p>
        </p:txBody>
      </p:sp>
      <p:sp>
        <p:nvSpPr>
          <p:cNvPr id="352" name="Google Shape;352;p49"/>
          <p:cNvSpPr/>
          <p:nvPr/>
        </p:nvSpPr>
        <p:spPr>
          <a:xfrm>
            <a:off x="1219234" y="1806242"/>
            <a:ext cx="4659086" cy="353943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00">
                <a:solidFill>
                  <a:srgbClr val="008000"/>
                </a:solidFill>
                <a:latin typeface="Arial"/>
                <a:ea typeface="Arial"/>
                <a:cs typeface="Arial"/>
                <a:sym typeface="Arial"/>
              </a:rPr>
              <a:t>package Test</a:t>
            </a:r>
            <a:r>
              <a:rPr b="1"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en-GB" sz="1600">
                <a:solidFill>
                  <a:srgbClr val="008000"/>
                </a:solidFill>
                <a:latin typeface="Arial"/>
                <a:ea typeface="Arial"/>
                <a:cs typeface="Arial"/>
                <a:sym typeface="Arial"/>
              </a:rPr>
              <a:t>import </a:t>
            </a:r>
            <a:r>
              <a:rPr b="1" lang="en-GB" sz="1600">
                <a:solidFill>
                  <a:srgbClr val="0000FF"/>
                </a:solidFill>
                <a:latin typeface="Arial"/>
                <a:ea typeface="Arial"/>
                <a:cs typeface="Arial"/>
                <a:sym typeface="Arial"/>
              </a:rPr>
              <a:t>static org</a:t>
            </a:r>
            <a:r>
              <a:rPr b="1" lang="en-GB" sz="1600">
                <a:solidFill>
                  <a:srgbClr val="666666"/>
                </a:solidFill>
                <a:latin typeface="Arial"/>
                <a:ea typeface="Arial"/>
                <a:cs typeface="Arial"/>
                <a:sym typeface="Arial"/>
              </a:rPr>
              <a:t>.</a:t>
            </a:r>
            <a:r>
              <a:rPr b="1" lang="en-GB" sz="1600">
                <a:solidFill>
                  <a:srgbClr val="7D9029"/>
                </a:solidFill>
                <a:latin typeface="Arial"/>
                <a:ea typeface="Arial"/>
                <a:cs typeface="Arial"/>
                <a:sym typeface="Arial"/>
              </a:rPr>
              <a:t>junit</a:t>
            </a:r>
            <a:r>
              <a:rPr b="1" lang="en-GB" sz="1600">
                <a:solidFill>
                  <a:srgbClr val="666666"/>
                </a:solidFill>
                <a:latin typeface="Arial"/>
                <a:ea typeface="Arial"/>
                <a:cs typeface="Arial"/>
                <a:sym typeface="Arial"/>
              </a:rPr>
              <a:t>.</a:t>
            </a:r>
            <a:r>
              <a:rPr b="1" lang="en-GB" sz="1600">
                <a:solidFill>
                  <a:srgbClr val="7D9029"/>
                </a:solidFill>
                <a:latin typeface="Arial"/>
                <a:ea typeface="Arial"/>
                <a:cs typeface="Arial"/>
                <a:sym typeface="Arial"/>
              </a:rPr>
              <a:t>Assert</a:t>
            </a:r>
            <a:r>
              <a:rPr b="1"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en-GB" sz="1600">
                <a:solidFill>
                  <a:srgbClr val="008000"/>
                </a:solidFill>
                <a:latin typeface="Arial"/>
                <a:ea typeface="Arial"/>
                <a:cs typeface="Arial"/>
                <a:sym typeface="Arial"/>
              </a:rPr>
              <a:t>import </a:t>
            </a:r>
            <a:r>
              <a:rPr b="1" lang="en-GB" sz="1600">
                <a:solidFill>
                  <a:srgbClr val="0000FF"/>
                </a:solidFill>
                <a:latin typeface="Arial"/>
                <a:ea typeface="Arial"/>
                <a:cs typeface="Arial"/>
                <a:sym typeface="Arial"/>
              </a:rPr>
              <a:t>org.junit.Test</a:t>
            </a:r>
            <a:r>
              <a:rPr b="1"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en-GB" sz="1600">
                <a:solidFill>
                  <a:srgbClr val="008000"/>
                </a:solidFill>
                <a:latin typeface="Arial"/>
                <a:ea typeface="Arial"/>
                <a:cs typeface="Arial"/>
                <a:sym typeface="Arial"/>
              </a:rPr>
              <a:t>public class </a:t>
            </a:r>
            <a:r>
              <a:rPr b="1" lang="en-GB" sz="1600">
                <a:solidFill>
                  <a:srgbClr val="0000FF"/>
                </a:solidFill>
                <a:latin typeface="Arial"/>
                <a:ea typeface="Arial"/>
                <a:cs typeface="Arial"/>
                <a:sym typeface="Arial"/>
              </a:rPr>
              <a:t>BlackJackTest </a:t>
            </a:r>
            <a:r>
              <a:rPr b="1"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rgbClr val="AA22FF"/>
                </a:solidFill>
                <a:latin typeface="Arial"/>
                <a:ea typeface="Arial"/>
                <a:cs typeface="Arial"/>
                <a:sym typeface="Arial"/>
              </a:rPr>
              <a:t>@Test</a:t>
            </a:r>
            <a:endParaRPr/>
          </a:p>
          <a:p>
            <a:pPr indent="0" lvl="0" marL="0" marR="0" rtl="0" algn="l">
              <a:spcBef>
                <a:spcPts val="0"/>
              </a:spcBef>
              <a:spcAft>
                <a:spcPts val="0"/>
              </a:spcAft>
              <a:buNone/>
            </a:pPr>
            <a:r>
              <a:rPr b="1" lang="en-GB" sz="1600">
                <a:solidFill>
                  <a:srgbClr val="008000"/>
                </a:solidFill>
                <a:latin typeface="Arial"/>
                <a:ea typeface="Arial"/>
                <a:cs typeface="Arial"/>
                <a:sym typeface="Arial"/>
              </a:rPr>
              <a:t>public </a:t>
            </a:r>
            <a:r>
              <a:rPr b="1" lang="en-GB" sz="1600">
                <a:solidFill>
                  <a:srgbClr val="B00040"/>
                </a:solidFill>
                <a:latin typeface="Arial"/>
                <a:ea typeface="Arial"/>
                <a:cs typeface="Arial"/>
                <a:sym typeface="Arial"/>
              </a:rPr>
              <a:t>void </a:t>
            </a:r>
            <a:r>
              <a:rPr b="1" lang="en-GB" sz="1600">
                <a:solidFill>
                  <a:srgbClr val="0000FF"/>
                </a:solidFill>
                <a:latin typeface="Arial"/>
                <a:ea typeface="Arial"/>
                <a:cs typeface="Arial"/>
                <a:sym typeface="Arial"/>
              </a:rPr>
              <a:t>test</a:t>
            </a:r>
            <a:r>
              <a:rPr b="1" lang="en-GB" sz="1600">
                <a:solidFill>
                  <a:srgbClr val="666666"/>
                </a:solidFill>
                <a:latin typeface="Arial"/>
                <a:ea typeface="Arial"/>
                <a:cs typeface="Arial"/>
                <a:sym typeface="Arial"/>
              </a:rPr>
              <a:t>() {</a:t>
            </a:r>
            <a:endParaRPr/>
          </a:p>
          <a:p>
            <a:pPr indent="0" lvl="0" marL="0" marR="0" rtl="0" algn="l">
              <a:spcBef>
                <a:spcPts val="0"/>
              </a:spcBef>
              <a:spcAft>
                <a:spcPts val="0"/>
              </a:spcAft>
              <a:buNone/>
            </a:pPr>
            <a:r>
              <a:rPr lang="en-GB" sz="1600">
                <a:solidFill>
                  <a:schemeClr val="dk1"/>
                </a:solidFill>
                <a:latin typeface="Arial"/>
                <a:ea typeface="Arial"/>
                <a:cs typeface="Arial"/>
                <a:sym typeface="Arial"/>
              </a:rPr>
              <a:t>fail</a:t>
            </a:r>
            <a:r>
              <a:rPr lang="en-GB" sz="1600">
                <a:solidFill>
                  <a:srgbClr val="666666"/>
                </a:solidFill>
                <a:latin typeface="Arial"/>
                <a:ea typeface="Arial"/>
                <a:cs typeface="Arial"/>
                <a:sym typeface="Arial"/>
              </a:rPr>
              <a:t>(</a:t>
            </a:r>
            <a:r>
              <a:rPr lang="en-GB" sz="1600">
                <a:solidFill>
                  <a:srgbClr val="BA2121"/>
                </a:solidFill>
                <a:latin typeface="Arial"/>
                <a:ea typeface="Arial"/>
                <a:cs typeface="Arial"/>
                <a:sym typeface="Arial"/>
              </a:rPr>
              <a:t>"Not yet implemented"</a:t>
            </a:r>
            <a:r>
              <a:rPr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rgbClr val="666666"/>
                </a:solidFill>
                <a:latin typeface="Arial"/>
                <a:ea typeface="Arial"/>
                <a:cs typeface="Arial"/>
                <a:sym typeface="Arial"/>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0"/>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SETTING UP JUNIT (CONT.)</a:t>
            </a:r>
            <a:endParaRPr/>
          </a:p>
        </p:txBody>
      </p:sp>
      <p:sp>
        <p:nvSpPr>
          <p:cNvPr id="358" name="Google Shape;358;p50"/>
          <p:cNvSpPr txBox="1"/>
          <p:nvPr>
            <p:ph idx="2" type="body"/>
          </p:nvPr>
        </p:nvSpPr>
        <p:spPr>
          <a:xfrm>
            <a:off x="6557553" y="966651"/>
            <a:ext cx="5389647" cy="55061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Arial"/>
              <a:buNone/>
            </a:pPr>
            <a:r>
              <a:rPr lang="en-GB" sz="2000"/>
              <a:t>Now we can populate our test with ‘assert’ statements.</a:t>
            </a:r>
            <a:endParaRPr/>
          </a:p>
          <a:p>
            <a:pPr indent="0" lvl="0" marL="0" rtl="0" algn="l">
              <a:lnSpc>
                <a:spcPct val="90000"/>
              </a:lnSpc>
              <a:spcBef>
                <a:spcPts val="1800"/>
              </a:spcBef>
              <a:spcAft>
                <a:spcPts val="0"/>
              </a:spcAft>
              <a:buClr>
                <a:schemeClr val="dk1"/>
              </a:buClr>
              <a:buSzPts val="2000"/>
              <a:buFont typeface="Arial"/>
              <a:buNone/>
            </a:pPr>
            <a:r>
              <a:t/>
            </a:r>
            <a:endParaRPr sz="2000"/>
          </a:p>
          <a:p>
            <a:pPr indent="0" lvl="0" marL="0" rtl="0" algn="l">
              <a:lnSpc>
                <a:spcPct val="90000"/>
              </a:lnSpc>
              <a:spcBef>
                <a:spcPts val="1800"/>
              </a:spcBef>
              <a:spcAft>
                <a:spcPts val="0"/>
              </a:spcAft>
              <a:buClr>
                <a:schemeClr val="dk1"/>
              </a:buClr>
              <a:buSzPts val="2000"/>
              <a:buFont typeface="Arial"/>
              <a:buNone/>
            </a:pPr>
            <a:r>
              <a:rPr lang="en-GB" sz="2000"/>
              <a:t>These statements checks an expected value against the actual returned value of a method that we call.</a:t>
            </a:r>
            <a:endParaRPr/>
          </a:p>
          <a:p>
            <a:pPr indent="0" lvl="0" marL="0" rtl="0" algn="l">
              <a:lnSpc>
                <a:spcPct val="90000"/>
              </a:lnSpc>
              <a:spcBef>
                <a:spcPts val="1800"/>
              </a:spcBef>
              <a:spcAft>
                <a:spcPts val="0"/>
              </a:spcAft>
              <a:buClr>
                <a:schemeClr val="dk1"/>
              </a:buClr>
              <a:buSzPts val="2000"/>
              <a:buFont typeface="Arial"/>
              <a:buNone/>
            </a:pPr>
            <a:r>
              <a:t/>
            </a:r>
            <a:endParaRPr sz="2000"/>
          </a:p>
          <a:p>
            <a:pPr indent="0" lvl="0" marL="0" rtl="0" algn="l">
              <a:lnSpc>
                <a:spcPct val="90000"/>
              </a:lnSpc>
              <a:spcBef>
                <a:spcPts val="1800"/>
              </a:spcBef>
              <a:spcAft>
                <a:spcPts val="0"/>
              </a:spcAft>
              <a:buClr>
                <a:schemeClr val="dk1"/>
              </a:buClr>
              <a:buSzPts val="2000"/>
              <a:buFont typeface="Arial"/>
              <a:buNone/>
            </a:pPr>
            <a:r>
              <a:t/>
            </a:r>
            <a:endParaRPr sz="2000"/>
          </a:p>
          <a:p>
            <a:pPr indent="0" lvl="0" marL="0" rtl="0" algn="l">
              <a:lnSpc>
                <a:spcPct val="90000"/>
              </a:lnSpc>
              <a:spcBef>
                <a:spcPts val="1800"/>
              </a:spcBef>
              <a:spcAft>
                <a:spcPts val="0"/>
              </a:spcAft>
              <a:buClr>
                <a:schemeClr val="dk1"/>
              </a:buClr>
              <a:buSzPts val="2000"/>
              <a:buFont typeface="Arial"/>
              <a:buNone/>
            </a:pPr>
            <a:r>
              <a:t/>
            </a:r>
            <a:endParaRPr sz="2000"/>
          </a:p>
        </p:txBody>
      </p:sp>
      <p:sp>
        <p:nvSpPr>
          <p:cNvPr id="359" name="Google Shape;359;p50"/>
          <p:cNvSpPr/>
          <p:nvPr/>
        </p:nvSpPr>
        <p:spPr>
          <a:xfrm>
            <a:off x="1219234" y="1536174"/>
            <a:ext cx="4876766" cy="378565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000">
                <a:solidFill>
                  <a:srgbClr val="AA22FF"/>
                </a:solidFill>
                <a:latin typeface="Arial"/>
                <a:ea typeface="Arial"/>
                <a:cs typeface="Arial"/>
                <a:sym typeface="Arial"/>
              </a:rPr>
              <a:t>@Test</a:t>
            </a:r>
            <a:endParaRPr/>
          </a:p>
          <a:p>
            <a:pPr indent="0" lvl="0" marL="0" marR="0" rtl="0" algn="l">
              <a:spcBef>
                <a:spcPts val="0"/>
              </a:spcBef>
              <a:spcAft>
                <a:spcPts val="0"/>
              </a:spcAft>
              <a:buNone/>
            </a:pPr>
            <a:r>
              <a:rPr b="1" lang="en-GB" sz="2000">
                <a:solidFill>
                  <a:srgbClr val="008000"/>
                </a:solidFill>
                <a:latin typeface="Arial"/>
                <a:ea typeface="Arial"/>
                <a:cs typeface="Arial"/>
                <a:sym typeface="Arial"/>
              </a:rPr>
              <a:t>public </a:t>
            </a:r>
            <a:r>
              <a:rPr b="1" lang="en-GB" sz="2000">
                <a:solidFill>
                  <a:srgbClr val="B00040"/>
                </a:solidFill>
                <a:latin typeface="Arial"/>
                <a:ea typeface="Arial"/>
                <a:cs typeface="Arial"/>
                <a:sym typeface="Arial"/>
              </a:rPr>
              <a:t>void </a:t>
            </a:r>
            <a:r>
              <a:rPr b="1" lang="en-GB" sz="2000">
                <a:solidFill>
                  <a:srgbClr val="0000FF"/>
                </a:solidFill>
                <a:latin typeface="Arial"/>
                <a:ea typeface="Arial"/>
                <a:cs typeface="Arial"/>
                <a:sym typeface="Arial"/>
              </a:rPr>
              <a:t>test</a:t>
            </a:r>
            <a:r>
              <a:rPr b="1" lang="en-GB" sz="2000">
                <a:solidFill>
                  <a:srgbClr val="666666"/>
                </a:solidFill>
                <a:latin typeface="Arial"/>
                <a:ea typeface="Arial"/>
                <a:cs typeface="Arial"/>
                <a:sym typeface="Arial"/>
              </a:rPr>
              <a:t>()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BlackJack blackjack </a:t>
            </a:r>
            <a:r>
              <a:rPr lang="en-GB" sz="2000">
                <a:solidFill>
                  <a:srgbClr val="666666"/>
                </a:solidFill>
                <a:latin typeface="Arial"/>
                <a:ea typeface="Arial"/>
                <a:cs typeface="Arial"/>
                <a:sym typeface="Arial"/>
              </a:rPr>
              <a:t>= </a:t>
            </a:r>
            <a:r>
              <a:rPr b="1" lang="en-GB" sz="2000">
                <a:solidFill>
                  <a:srgbClr val="008000"/>
                </a:solidFill>
                <a:latin typeface="Arial"/>
                <a:ea typeface="Arial"/>
                <a:cs typeface="Arial"/>
                <a:sym typeface="Arial"/>
              </a:rPr>
              <a:t>new BlackJack</a:t>
            </a:r>
            <a:r>
              <a:rPr b="1" lang="en-GB" sz="20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assertEquals</a:t>
            </a:r>
            <a:r>
              <a:rPr lang="en-GB" sz="2000">
                <a:solidFill>
                  <a:srgbClr val="666666"/>
                </a:solidFill>
                <a:latin typeface="Arial"/>
                <a:ea typeface="Arial"/>
                <a:cs typeface="Arial"/>
                <a:sym typeface="Arial"/>
              </a:rPr>
              <a:t>(10, 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(10, 22));</a:t>
            </a:r>
            <a:endParaRPr/>
          </a:p>
          <a:p>
            <a:pPr indent="0" lvl="0" marL="0" marR="0" rtl="0" algn="l">
              <a:spcBef>
                <a:spcPts val="0"/>
              </a:spcBef>
              <a:spcAft>
                <a:spcPts val="0"/>
              </a:spcAft>
              <a:buNone/>
            </a:pPr>
            <a:r>
              <a:rPr lang="en-GB" sz="2000">
                <a:solidFill>
                  <a:schemeClr val="dk1"/>
                </a:solidFill>
                <a:latin typeface="Arial"/>
                <a:ea typeface="Arial"/>
                <a:cs typeface="Arial"/>
                <a:sym typeface="Arial"/>
              </a:rPr>
              <a:t>assertEquals</a:t>
            </a:r>
            <a:r>
              <a:rPr lang="en-GB" sz="2000">
                <a:solidFill>
                  <a:srgbClr val="666666"/>
                </a:solidFill>
                <a:latin typeface="Arial"/>
                <a:ea typeface="Arial"/>
                <a:cs typeface="Arial"/>
                <a:sym typeface="Arial"/>
              </a:rPr>
              <a:t>(9, 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(22, 9));</a:t>
            </a:r>
            <a:endParaRPr/>
          </a:p>
          <a:p>
            <a:pPr indent="0" lvl="0" marL="0" marR="0" rtl="0" algn="l">
              <a:spcBef>
                <a:spcPts val="0"/>
              </a:spcBef>
              <a:spcAft>
                <a:spcPts val="0"/>
              </a:spcAft>
              <a:buNone/>
            </a:pPr>
            <a:r>
              <a:rPr lang="en-GB" sz="2000">
                <a:solidFill>
                  <a:schemeClr val="dk1"/>
                </a:solidFill>
                <a:latin typeface="Arial"/>
                <a:ea typeface="Arial"/>
                <a:cs typeface="Arial"/>
                <a:sym typeface="Arial"/>
              </a:rPr>
              <a:t>assertEquals</a:t>
            </a:r>
            <a:r>
              <a:rPr lang="en-GB" sz="2000">
                <a:solidFill>
                  <a:srgbClr val="666666"/>
                </a:solidFill>
                <a:latin typeface="Arial"/>
                <a:ea typeface="Arial"/>
                <a:cs typeface="Arial"/>
                <a:sym typeface="Arial"/>
              </a:rPr>
              <a:t>(0, 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(22, 22));</a:t>
            </a:r>
            <a:endParaRPr/>
          </a:p>
          <a:p>
            <a:pPr indent="0" lvl="0" marL="0" marR="0" rtl="0" algn="l">
              <a:spcBef>
                <a:spcPts val="0"/>
              </a:spcBef>
              <a:spcAft>
                <a:spcPts val="0"/>
              </a:spcAft>
              <a:buNone/>
            </a:pPr>
            <a:r>
              <a:rPr lang="en-GB" sz="2000">
                <a:solidFill>
                  <a:schemeClr val="dk1"/>
                </a:solidFill>
                <a:latin typeface="Arial"/>
                <a:ea typeface="Arial"/>
                <a:cs typeface="Arial"/>
                <a:sym typeface="Arial"/>
              </a:rPr>
              <a:t>assertEquals</a:t>
            </a:r>
            <a:r>
              <a:rPr lang="en-GB" sz="2000">
                <a:solidFill>
                  <a:srgbClr val="666666"/>
                </a:solidFill>
                <a:latin typeface="Arial"/>
                <a:ea typeface="Arial"/>
                <a:cs typeface="Arial"/>
                <a:sym typeface="Arial"/>
              </a:rPr>
              <a:t>(10, 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(10, 7));</a:t>
            </a:r>
            <a:endParaRPr/>
          </a:p>
          <a:p>
            <a:pPr indent="0" lvl="0" marL="0" marR="0" rtl="0" algn="l">
              <a:spcBef>
                <a:spcPts val="0"/>
              </a:spcBef>
              <a:spcAft>
                <a:spcPts val="0"/>
              </a:spcAft>
              <a:buNone/>
            </a:pPr>
            <a:r>
              <a:rPr lang="en-GB" sz="2000">
                <a:solidFill>
                  <a:schemeClr val="dk1"/>
                </a:solidFill>
                <a:latin typeface="Arial"/>
                <a:ea typeface="Arial"/>
                <a:cs typeface="Arial"/>
                <a:sym typeface="Arial"/>
              </a:rPr>
              <a:t>assertEquals</a:t>
            </a:r>
            <a:r>
              <a:rPr lang="en-GB" sz="2000">
                <a:solidFill>
                  <a:srgbClr val="666666"/>
                </a:solidFill>
                <a:latin typeface="Arial"/>
                <a:ea typeface="Arial"/>
                <a:cs typeface="Arial"/>
                <a:sym typeface="Arial"/>
              </a:rPr>
              <a:t>(19, 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(1, 19));</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rgbClr val="666666"/>
                </a:solidFill>
                <a:latin typeface="Arial"/>
                <a:ea typeface="Arial"/>
                <a:cs typeface="Arial"/>
                <a:sym typeface="Arial"/>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1"/>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SETTING UP JUNIT (CONT.)</a:t>
            </a:r>
            <a:endParaRPr/>
          </a:p>
        </p:txBody>
      </p:sp>
      <p:sp>
        <p:nvSpPr>
          <p:cNvPr id="365" name="Google Shape;365;p51"/>
          <p:cNvSpPr/>
          <p:nvPr/>
        </p:nvSpPr>
        <p:spPr>
          <a:xfrm>
            <a:off x="1219234" y="1806242"/>
            <a:ext cx="4876766" cy="378565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000">
                <a:solidFill>
                  <a:srgbClr val="AA22FF"/>
                </a:solidFill>
                <a:latin typeface="Arial"/>
                <a:ea typeface="Arial"/>
                <a:cs typeface="Arial"/>
                <a:sym typeface="Arial"/>
              </a:rPr>
              <a:t>@Test</a:t>
            </a:r>
            <a:endParaRPr/>
          </a:p>
          <a:p>
            <a:pPr indent="0" lvl="0" marL="0" marR="0" rtl="0" algn="l">
              <a:spcBef>
                <a:spcPts val="0"/>
              </a:spcBef>
              <a:spcAft>
                <a:spcPts val="0"/>
              </a:spcAft>
              <a:buNone/>
            </a:pPr>
            <a:r>
              <a:rPr b="1" lang="en-GB" sz="2000">
                <a:solidFill>
                  <a:srgbClr val="008000"/>
                </a:solidFill>
                <a:latin typeface="Arial"/>
                <a:ea typeface="Arial"/>
                <a:cs typeface="Arial"/>
                <a:sym typeface="Arial"/>
              </a:rPr>
              <a:t>public </a:t>
            </a:r>
            <a:r>
              <a:rPr b="1" lang="en-GB" sz="2000">
                <a:solidFill>
                  <a:srgbClr val="B00040"/>
                </a:solidFill>
                <a:latin typeface="Arial"/>
                <a:ea typeface="Arial"/>
                <a:cs typeface="Arial"/>
                <a:sym typeface="Arial"/>
              </a:rPr>
              <a:t>void </a:t>
            </a:r>
            <a:r>
              <a:rPr b="1" lang="en-GB" sz="2000">
                <a:solidFill>
                  <a:srgbClr val="0000FF"/>
                </a:solidFill>
                <a:latin typeface="Arial"/>
                <a:ea typeface="Arial"/>
                <a:cs typeface="Arial"/>
                <a:sym typeface="Arial"/>
              </a:rPr>
              <a:t>test</a:t>
            </a:r>
            <a:r>
              <a:rPr b="1" lang="en-GB" sz="2000">
                <a:solidFill>
                  <a:srgbClr val="666666"/>
                </a:solidFill>
                <a:latin typeface="Arial"/>
                <a:ea typeface="Arial"/>
                <a:cs typeface="Arial"/>
                <a:sym typeface="Arial"/>
              </a:rPr>
              <a:t>()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BlackJack blackjack </a:t>
            </a:r>
            <a:r>
              <a:rPr lang="en-GB" sz="2000">
                <a:solidFill>
                  <a:srgbClr val="666666"/>
                </a:solidFill>
                <a:latin typeface="Arial"/>
                <a:ea typeface="Arial"/>
                <a:cs typeface="Arial"/>
                <a:sym typeface="Arial"/>
              </a:rPr>
              <a:t>= </a:t>
            </a:r>
            <a:r>
              <a:rPr b="1" lang="en-GB" sz="2000">
                <a:solidFill>
                  <a:srgbClr val="008000"/>
                </a:solidFill>
                <a:latin typeface="Arial"/>
                <a:ea typeface="Arial"/>
                <a:cs typeface="Arial"/>
                <a:sym typeface="Arial"/>
              </a:rPr>
              <a:t>new BlackJack</a:t>
            </a:r>
            <a:r>
              <a:rPr b="1" lang="en-GB" sz="20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assertEquals</a:t>
            </a:r>
            <a:r>
              <a:rPr lang="en-GB" sz="2000">
                <a:solidFill>
                  <a:srgbClr val="666666"/>
                </a:solidFill>
                <a:latin typeface="Arial"/>
                <a:ea typeface="Arial"/>
                <a:cs typeface="Arial"/>
                <a:sym typeface="Arial"/>
              </a:rPr>
              <a:t>(10, 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(10, 22));</a:t>
            </a:r>
            <a:endParaRPr/>
          </a:p>
          <a:p>
            <a:pPr indent="0" lvl="0" marL="0" marR="0" rtl="0" algn="l">
              <a:spcBef>
                <a:spcPts val="0"/>
              </a:spcBef>
              <a:spcAft>
                <a:spcPts val="0"/>
              </a:spcAft>
              <a:buNone/>
            </a:pPr>
            <a:r>
              <a:rPr lang="en-GB" sz="2000">
                <a:solidFill>
                  <a:schemeClr val="dk1"/>
                </a:solidFill>
                <a:latin typeface="Arial"/>
                <a:ea typeface="Arial"/>
                <a:cs typeface="Arial"/>
                <a:sym typeface="Arial"/>
              </a:rPr>
              <a:t>assertEquals</a:t>
            </a:r>
            <a:r>
              <a:rPr lang="en-GB" sz="2000">
                <a:solidFill>
                  <a:srgbClr val="666666"/>
                </a:solidFill>
                <a:latin typeface="Arial"/>
                <a:ea typeface="Arial"/>
                <a:cs typeface="Arial"/>
                <a:sym typeface="Arial"/>
              </a:rPr>
              <a:t>(9, 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(22, 9));</a:t>
            </a:r>
            <a:endParaRPr/>
          </a:p>
          <a:p>
            <a:pPr indent="0" lvl="0" marL="0" marR="0" rtl="0" algn="l">
              <a:spcBef>
                <a:spcPts val="0"/>
              </a:spcBef>
              <a:spcAft>
                <a:spcPts val="0"/>
              </a:spcAft>
              <a:buNone/>
            </a:pPr>
            <a:r>
              <a:rPr lang="en-GB" sz="2000">
                <a:solidFill>
                  <a:schemeClr val="dk1"/>
                </a:solidFill>
                <a:latin typeface="Arial"/>
                <a:ea typeface="Arial"/>
                <a:cs typeface="Arial"/>
                <a:sym typeface="Arial"/>
              </a:rPr>
              <a:t>assertEquals</a:t>
            </a:r>
            <a:r>
              <a:rPr lang="en-GB" sz="2000">
                <a:solidFill>
                  <a:srgbClr val="666666"/>
                </a:solidFill>
                <a:latin typeface="Arial"/>
                <a:ea typeface="Arial"/>
                <a:cs typeface="Arial"/>
                <a:sym typeface="Arial"/>
              </a:rPr>
              <a:t>(0, 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(22, 22));</a:t>
            </a:r>
            <a:endParaRPr/>
          </a:p>
          <a:p>
            <a:pPr indent="0" lvl="0" marL="0" marR="0" rtl="0" algn="l">
              <a:spcBef>
                <a:spcPts val="0"/>
              </a:spcBef>
              <a:spcAft>
                <a:spcPts val="0"/>
              </a:spcAft>
              <a:buNone/>
            </a:pPr>
            <a:r>
              <a:rPr lang="en-GB" sz="2000">
                <a:solidFill>
                  <a:schemeClr val="dk1"/>
                </a:solidFill>
                <a:latin typeface="Arial"/>
                <a:ea typeface="Arial"/>
                <a:cs typeface="Arial"/>
                <a:sym typeface="Arial"/>
              </a:rPr>
              <a:t>assertEquals</a:t>
            </a:r>
            <a:r>
              <a:rPr lang="en-GB" sz="2000">
                <a:solidFill>
                  <a:srgbClr val="666666"/>
                </a:solidFill>
                <a:latin typeface="Arial"/>
                <a:ea typeface="Arial"/>
                <a:cs typeface="Arial"/>
                <a:sym typeface="Arial"/>
              </a:rPr>
              <a:t>(10, 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(10, 7));</a:t>
            </a:r>
            <a:endParaRPr/>
          </a:p>
          <a:p>
            <a:pPr indent="0" lvl="0" marL="0" marR="0" rtl="0" algn="l">
              <a:spcBef>
                <a:spcPts val="0"/>
              </a:spcBef>
              <a:spcAft>
                <a:spcPts val="0"/>
              </a:spcAft>
              <a:buNone/>
            </a:pPr>
            <a:r>
              <a:rPr lang="en-GB" sz="2000">
                <a:solidFill>
                  <a:schemeClr val="dk1"/>
                </a:solidFill>
                <a:latin typeface="Arial"/>
                <a:ea typeface="Arial"/>
                <a:cs typeface="Arial"/>
                <a:sym typeface="Arial"/>
              </a:rPr>
              <a:t>assertEquals</a:t>
            </a:r>
            <a:r>
              <a:rPr lang="en-GB" sz="2000">
                <a:solidFill>
                  <a:srgbClr val="666666"/>
                </a:solidFill>
                <a:latin typeface="Arial"/>
                <a:ea typeface="Arial"/>
                <a:cs typeface="Arial"/>
                <a:sym typeface="Arial"/>
              </a:rPr>
              <a:t>(19, 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(1, 19));</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rgbClr val="666666"/>
                </a:solidFill>
                <a:latin typeface="Arial"/>
                <a:ea typeface="Arial"/>
                <a:cs typeface="Arial"/>
                <a:sym typeface="Arial"/>
              </a:rPr>
              <a:t>}</a:t>
            </a:r>
            <a:endParaRPr/>
          </a:p>
        </p:txBody>
      </p:sp>
      <p:sp>
        <p:nvSpPr>
          <p:cNvPr id="366" name="Google Shape;366;p51"/>
          <p:cNvSpPr/>
          <p:nvPr/>
        </p:nvSpPr>
        <p:spPr>
          <a:xfrm>
            <a:off x="6400930" y="2186848"/>
            <a:ext cx="5546271" cy="286232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000">
                <a:solidFill>
                  <a:schemeClr val="dk1"/>
                </a:solidFill>
                <a:latin typeface="Arial"/>
                <a:ea typeface="Arial"/>
                <a:cs typeface="Arial"/>
                <a:sym typeface="Arial"/>
              </a:rPr>
              <a:t>System</a:t>
            </a:r>
            <a:r>
              <a:rPr lang="en-GB" sz="2000">
                <a:solidFill>
                  <a:srgbClr val="666666"/>
                </a:solidFill>
                <a:latin typeface="Arial"/>
                <a:ea typeface="Arial"/>
                <a:cs typeface="Arial"/>
                <a:sym typeface="Arial"/>
              </a:rPr>
              <a:t>.</a:t>
            </a:r>
            <a:r>
              <a:rPr lang="en-GB" sz="2000">
                <a:solidFill>
                  <a:srgbClr val="7D9029"/>
                </a:solidFill>
                <a:latin typeface="Arial"/>
                <a:ea typeface="Arial"/>
                <a:cs typeface="Arial"/>
                <a:sym typeface="Arial"/>
              </a:rPr>
              <a:t>out</a:t>
            </a:r>
            <a:r>
              <a:rPr lang="en-GB" sz="2000">
                <a:solidFill>
                  <a:srgbClr val="666666"/>
                </a:solidFill>
                <a:latin typeface="Arial"/>
                <a:ea typeface="Arial"/>
                <a:cs typeface="Arial"/>
                <a:sym typeface="Arial"/>
              </a:rPr>
              <a:t>.</a:t>
            </a:r>
            <a:r>
              <a:rPr lang="en-GB" sz="2000">
                <a:solidFill>
                  <a:srgbClr val="7D9029"/>
                </a:solidFill>
                <a:latin typeface="Arial"/>
                <a:ea typeface="Arial"/>
                <a:cs typeface="Arial"/>
                <a:sym typeface="Arial"/>
              </a:rPr>
              <a:t>println</a:t>
            </a:r>
            <a:r>
              <a:rPr lang="en-GB" sz="2000">
                <a:solidFill>
                  <a:srgbClr val="666666"/>
                </a:solidFill>
                <a:latin typeface="Arial"/>
                <a:ea typeface="Arial"/>
                <a:cs typeface="Arial"/>
                <a:sym typeface="Arial"/>
              </a:rPr>
              <a:t>(blackjack.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(10, 22));</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System</a:t>
            </a:r>
            <a:r>
              <a:rPr lang="en-GB" sz="2000">
                <a:solidFill>
                  <a:srgbClr val="666666"/>
                </a:solidFill>
                <a:latin typeface="Arial"/>
                <a:ea typeface="Arial"/>
                <a:cs typeface="Arial"/>
                <a:sym typeface="Arial"/>
              </a:rPr>
              <a:t>.</a:t>
            </a:r>
            <a:r>
              <a:rPr lang="en-GB" sz="2000">
                <a:solidFill>
                  <a:srgbClr val="7D9029"/>
                </a:solidFill>
                <a:latin typeface="Arial"/>
                <a:ea typeface="Arial"/>
                <a:cs typeface="Arial"/>
                <a:sym typeface="Arial"/>
              </a:rPr>
              <a:t>out</a:t>
            </a:r>
            <a:r>
              <a:rPr lang="en-GB" sz="2000">
                <a:solidFill>
                  <a:srgbClr val="666666"/>
                </a:solidFill>
                <a:latin typeface="Arial"/>
                <a:ea typeface="Arial"/>
                <a:cs typeface="Arial"/>
                <a:sym typeface="Arial"/>
              </a:rPr>
              <a:t>.</a:t>
            </a:r>
            <a:r>
              <a:rPr lang="en-GB" sz="2000">
                <a:solidFill>
                  <a:srgbClr val="7D9029"/>
                </a:solidFill>
                <a:latin typeface="Arial"/>
                <a:ea typeface="Arial"/>
                <a:cs typeface="Arial"/>
                <a:sym typeface="Arial"/>
              </a:rPr>
              <a:t>println</a:t>
            </a:r>
            <a:r>
              <a:rPr lang="en-GB" sz="2000">
                <a:solidFill>
                  <a:srgbClr val="666666"/>
                </a:solidFill>
                <a:latin typeface="Arial"/>
                <a:ea typeface="Arial"/>
                <a:cs typeface="Arial"/>
                <a:sym typeface="Arial"/>
              </a:rPr>
              <a:t>(blackjack.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(22, 9));</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System</a:t>
            </a:r>
            <a:r>
              <a:rPr lang="en-GB" sz="2000">
                <a:solidFill>
                  <a:srgbClr val="666666"/>
                </a:solidFill>
                <a:latin typeface="Arial"/>
                <a:ea typeface="Arial"/>
                <a:cs typeface="Arial"/>
                <a:sym typeface="Arial"/>
              </a:rPr>
              <a:t>.</a:t>
            </a:r>
            <a:r>
              <a:rPr lang="en-GB" sz="2000">
                <a:solidFill>
                  <a:srgbClr val="7D9029"/>
                </a:solidFill>
                <a:latin typeface="Arial"/>
                <a:ea typeface="Arial"/>
                <a:cs typeface="Arial"/>
                <a:sym typeface="Arial"/>
              </a:rPr>
              <a:t>out</a:t>
            </a:r>
            <a:r>
              <a:rPr lang="en-GB" sz="2000">
                <a:solidFill>
                  <a:srgbClr val="666666"/>
                </a:solidFill>
                <a:latin typeface="Arial"/>
                <a:ea typeface="Arial"/>
                <a:cs typeface="Arial"/>
                <a:sym typeface="Arial"/>
              </a:rPr>
              <a:t>.</a:t>
            </a:r>
            <a:r>
              <a:rPr lang="en-GB" sz="2000">
                <a:solidFill>
                  <a:srgbClr val="7D9029"/>
                </a:solidFill>
                <a:latin typeface="Arial"/>
                <a:ea typeface="Arial"/>
                <a:cs typeface="Arial"/>
                <a:sym typeface="Arial"/>
              </a:rPr>
              <a:t>println</a:t>
            </a:r>
            <a:r>
              <a:rPr lang="en-GB" sz="2000">
                <a:solidFill>
                  <a:srgbClr val="666666"/>
                </a:solidFill>
                <a:latin typeface="Arial"/>
                <a:ea typeface="Arial"/>
                <a:cs typeface="Arial"/>
                <a:sym typeface="Arial"/>
              </a:rPr>
              <a:t>(blackjack.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(22, 22));</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System</a:t>
            </a:r>
            <a:r>
              <a:rPr lang="en-GB" sz="2000">
                <a:solidFill>
                  <a:srgbClr val="666666"/>
                </a:solidFill>
                <a:latin typeface="Arial"/>
                <a:ea typeface="Arial"/>
                <a:cs typeface="Arial"/>
                <a:sym typeface="Arial"/>
              </a:rPr>
              <a:t>.</a:t>
            </a:r>
            <a:r>
              <a:rPr lang="en-GB" sz="2000">
                <a:solidFill>
                  <a:srgbClr val="7D9029"/>
                </a:solidFill>
                <a:latin typeface="Arial"/>
                <a:ea typeface="Arial"/>
                <a:cs typeface="Arial"/>
                <a:sym typeface="Arial"/>
              </a:rPr>
              <a:t>out</a:t>
            </a:r>
            <a:r>
              <a:rPr lang="en-GB" sz="2000">
                <a:solidFill>
                  <a:srgbClr val="666666"/>
                </a:solidFill>
                <a:latin typeface="Arial"/>
                <a:ea typeface="Arial"/>
                <a:cs typeface="Arial"/>
                <a:sym typeface="Arial"/>
              </a:rPr>
              <a:t>.</a:t>
            </a:r>
            <a:r>
              <a:rPr lang="en-GB" sz="2000">
                <a:solidFill>
                  <a:srgbClr val="7D9029"/>
                </a:solidFill>
                <a:latin typeface="Arial"/>
                <a:ea typeface="Arial"/>
                <a:cs typeface="Arial"/>
                <a:sym typeface="Arial"/>
              </a:rPr>
              <a:t>println</a:t>
            </a:r>
            <a:r>
              <a:rPr lang="en-GB" sz="2000">
                <a:solidFill>
                  <a:srgbClr val="666666"/>
                </a:solidFill>
                <a:latin typeface="Arial"/>
                <a:ea typeface="Arial"/>
                <a:cs typeface="Arial"/>
                <a:sym typeface="Arial"/>
              </a:rPr>
              <a:t>(blackjack.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(10, 7));</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GB" sz="2000">
                <a:solidFill>
                  <a:schemeClr val="dk1"/>
                </a:solidFill>
                <a:latin typeface="Arial"/>
                <a:ea typeface="Arial"/>
                <a:cs typeface="Arial"/>
                <a:sym typeface="Arial"/>
              </a:rPr>
              <a:t>System</a:t>
            </a:r>
            <a:r>
              <a:rPr lang="en-GB" sz="2000">
                <a:solidFill>
                  <a:srgbClr val="666666"/>
                </a:solidFill>
                <a:latin typeface="Arial"/>
                <a:ea typeface="Arial"/>
                <a:cs typeface="Arial"/>
                <a:sym typeface="Arial"/>
              </a:rPr>
              <a:t>.</a:t>
            </a:r>
            <a:r>
              <a:rPr lang="en-GB" sz="2000">
                <a:solidFill>
                  <a:srgbClr val="7D9029"/>
                </a:solidFill>
                <a:latin typeface="Arial"/>
                <a:ea typeface="Arial"/>
                <a:cs typeface="Arial"/>
                <a:sym typeface="Arial"/>
              </a:rPr>
              <a:t>out</a:t>
            </a:r>
            <a:r>
              <a:rPr lang="en-GB" sz="2000">
                <a:solidFill>
                  <a:srgbClr val="666666"/>
                </a:solidFill>
                <a:latin typeface="Arial"/>
                <a:ea typeface="Arial"/>
                <a:cs typeface="Arial"/>
                <a:sym typeface="Arial"/>
              </a:rPr>
              <a:t>.</a:t>
            </a:r>
            <a:r>
              <a:rPr lang="en-GB" sz="2000">
                <a:solidFill>
                  <a:srgbClr val="7D9029"/>
                </a:solidFill>
                <a:latin typeface="Arial"/>
                <a:ea typeface="Arial"/>
                <a:cs typeface="Arial"/>
                <a:sym typeface="Arial"/>
              </a:rPr>
              <a:t>println</a:t>
            </a:r>
            <a:r>
              <a:rPr lang="en-GB" sz="2000">
                <a:solidFill>
                  <a:srgbClr val="666666"/>
                </a:solidFill>
                <a:latin typeface="Arial"/>
                <a:ea typeface="Arial"/>
                <a:cs typeface="Arial"/>
                <a:sym typeface="Arial"/>
              </a:rPr>
              <a:t>(blackjack.</a:t>
            </a:r>
            <a:r>
              <a:rPr lang="en-GB" sz="2000">
                <a:solidFill>
                  <a:srgbClr val="7D9029"/>
                </a:solidFill>
                <a:latin typeface="Arial"/>
                <a:ea typeface="Arial"/>
                <a:cs typeface="Arial"/>
                <a:sym typeface="Arial"/>
              </a:rPr>
              <a:t>play</a:t>
            </a:r>
            <a:r>
              <a:rPr lang="en-GB" sz="2000">
                <a:solidFill>
                  <a:srgbClr val="666666"/>
                </a:solidFill>
                <a:latin typeface="Arial"/>
                <a:ea typeface="Arial"/>
                <a:cs typeface="Arial"/>
                <a:sym typeface="Arial"/>
              </a:rPr>
              <a:t>(1, 19));</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2"/>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SETTING UP JUNIT (CONT.)</a:t>
            </a:r>
            <a:endParaRPr/>
          </a:p>
        </p:txBody>
      </p:sp>
      <p:sp>
        <p:nvSpPr>
          <p:cNvPr id="372" name="Google Shape;372;p52"/>
          <p:cNvSpPr txBox="1"/>
          <p:nvPr>
            <p:ph idx="2" type="body"/>
          </p:nvPr>
        </p:nvSpPr>
        <p:spPr>
          <a:xfrm>
            <a:off x="1208315" y="391887"/>
            <a:ext cx="10738886" cy="6080914"/>
          </a:xfrm>
          <a:prstGeom prst="rect">
            <a:avLst/>
          </a:prstGeom>
          <a:noFill/>
          <a:ln>
            <a:noFill/>
          </a:ln>
        </p:spPr>
        <p:txBody>
          <a:bodyPr anchorCtr="0" anchor="ctr" bIns="45700" lIns="91425" spcFirstLastPara="1" rIns="91425" wrap="square" tIns="45700">
            <a:noAutofit/>
          </a:bodyPr>
          <a:lstStyle/>
          <a:p>
            <a:pPr indent="-285750" lvl="0" marL="285750" rtl="0" algn="l">
              <a:lnSpc>
                <a:spcPct val="90000"/>
              </a:lnSpc>
              <a:spcBef>
                <a:spcPts val="0"/>
              </a:spcBef>
              <a:spcAft>
                <a:spcPts val="0"/>
              </a:spcAft>
              <a:buSzPts val="1600"/>
              <a:buFont typeface="Arial"/>
              <a:buChar char="•"/>
            </a:pPr>
            <a:r>
              <a:rPr lang="en-GB" sz="1600"/>
              <a:t>The previous slide showed how we may have ‘tested’ our code in that past, by visually checking the output of the methods versus what we expect it to be.</a:t>
            </a:r>
            <a:endParaRPr/>
          </a:p>
          <a:p>
            <a:pPr indent="-285750" lvl="0" marL="285750" rtl="0" algn="l">
              <a:lnSpc>
                <a:spcPct val="90000"/>
              </a:lnSpc>
              <a:spcBef>
                <a:spcPts val="1800"/>
              </a:spcBef>
              <a:spcAft>
                <a:spcPts val="0"/>
              </a:spcAft>
              <a:buSzPts val="1600"/>
              <a:buFont typeface="Arial"/>
              <a:buChar char="•"/>
            </a:pPr>
            <a:r>
              <a:rPr lang="en-GB" sz="1600"/>
              <a:t>In Eclipse we run our tests the same way as we run our code.</a:t>
            </a:r>
            <a:endParaRPr/>
          </a:p>
          <a:p>
            <a:pPr indent="-184150" lvl="0" marL="285750" rtl="0" algn="l">
              <a:lnSpc>
                <a:spcPct val="90000"/>
              </a:lnSpc>
              <a:spcBef>
                <a:spcPts val="1800"/>
              </a:spcBef>
              <a:spcAft>
                <a:spcPts val="0"/>
              </a:spcAft>
              <a:buSzPts val="1600"/>
              <a:buFont typeface="Arial"/>
              <a:buNone/>
            </a:pPr>
            <a:r>
              <a:t/>
            </a:r>
            <a:endParaRPr sz="1600"/>
          </a:p>
          <a:p>
            <a:pPr indent="-184150" lvl="0" marL="285750" rtl="0" algn="l">
              <a:lnSpc>
                <a:spcPct val="90000"/>
              </a:lnSpc>
              <a:spcBef>
                <a:spcPts val="1800"/>
              </a:spcBef>
              <a:spcAft>
                <a:spcPts val="0"/>
              </a:spcAft>
              <a:buSzPts val="1600"/>
              <a:buFont typeface="Arial"/>
              <a:buNone/>
            </a:pPr>
            <a:r>
              <a:t/>
            </a:r>
            <a:endParaRPr sz="1600"/>
          </a:p>
          <a:p>
            <a:pPr indent="-184150" lvl="0" marL="285750" rtl="0" algn="l">
              <a:lnSpc>
                <a:spcPct val="90000"/>
              </a:lnSpc>
              <a:spcBef>
                <a:spcPts val="1800"/>
              </a:spcBef>
              <a:spcAft>
                <a:spcPts val="0"/>
              </a:spcAft>
              <a:buSzPts val="1600"/>
              <a:buFont typeface="Arial"/>
              <a:buNone/>
            </a:pPr>
            <a:r>
              <a:t/>
            </a:r>
            <a:endParaRPr sz="1600"/>
          </a:p>
          <a:p>
            <a:pPr indent="-184150" lvl="0" marL="285750" rtl="0" algn="l">
              <a:lnSpc>
                <a:spcPct val="90000"/>
              </a:lnSpc>
              <a:spcBef>
                <a:spcPts val="1800"/>
              </a:spcBef>
              <a:spcAft>
                <a:spcPts val="0"/>
              </a:spcAft>
              <a:buSzPts val="1600"/>
              <a:buFont typeface="Arial"/>
              <a:buNone/>
            </a:pPr>
            <a:r>
              <a:t/>
            </a:r>
            <a:endParaRPr sz="1600"/>
          </a:p>
          <a:p>
            <a:pPr indent="-184150" lvl="0" marL="285750" rtl="0" algn="l">
              <a:lnSpc>
                <a:spcPct val="90000"/>
              </a:lnSpc>
              <a:spcBef>
                <a:spcPts val="1800"/>
              </a:spcBef>
              <a:spcAft>
                <a:spcPts val="0"/>
              </a:spcAft>
              <a:buSzPts val="1600"/>
              <a:buFont typeface="Arial"/>
              <a:buNone/>
            </a:pPr>
            <a:r>
              <a:t/>
            </a:r>
            <a:endParaRPr sz="1600"/>
          </a:p>
          <a:p>
            <a:pPr indent="-285750" lvl="0" marL="285750" rtl="0" algn="l">
              <a:lnSpc>
                <a:spcPct val="90000"/>
              </a:lnSpc>
              <a:spcBef>
                <a:spcPts val="1800"/>
              </a:spcBef>
              <a:spcAft>
                <a:spcPts val="0"/>
              </a:spcAft>
              <a:buSzPts val="1600"/>
              <a:buFont typeface="Arial"/>
              <a:buChar char="•"/>
            </a:pPr>
            <a:r>
              <a:rPr lang="en-GB" sz="1600"/>
              <a:t>With Junit, when the tests have been run we get a green bar to tell us that the tests have passed.</a:t>
            </a:r>
            <a:endParaRPr/>
          </a:p>
          <a:p>
            <a:pPr indent="-285750" lvl="0" marL="285750" rtl="0" algn="l">
              <a:lnSpc>
                <a:spcPct val="90000"/>
              </a:lnSpc>
              <a:spcBef>
                <a:spcPts val="1800"/>
              </a:spcBef>
              <a:spcAft>
                <a:spcPts val="0"/>
              </a:spcAft>
              <a:buSzPts val="1600"/>
              <a:buFont typeface="Arial"/>
              <a:buChar char="•"/>
            </a:pPr>
            <a:r>
              <a:rPr lang="en-GB" sz="1600"/>
              <a:t>Visually this is easier to comprehend and also helps keep our code tidy.</a:t>
            </a:r>
            <a:endParaRPr/>
          </a:p>
        </p:txBody>
      </p:sp>
      <p:pic>
        <p:nvPicPr>
          <p:cNvPr id="373" name="Google Shape;373;p52"/>
          <p:cNvPicPr preferRelativeResize="0"/>
          <p:nvPr/>
        </p:nvPicPr>
        <p:blipFill rotWithShape="1">
          <a:blip r:embed="rId3">
            <a:alphaModFix/>
          </a:blip>
          <a:srcRect b="0" l="0" r="0" t="0"/>
          <a:stretch/>
        </p:blipFill>
        <p:spPr>
          <a:xfrm>
            <a:off x="4548123" y="2615683"/>
            <a:ext cx="4059270" cy="195320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200"/>
              <a:buFont typeface="Arial"/>
              <a:buChar char="•"/>
            </a:pPr>
            <a:r>
              <a:rPr lang="en-GB" sz="1200"/>
              <a:t>@</a:t>
            </a:r>
            <a:r>
              <a:rPr b="1" lang="en-GB" sz="1200"/>
              <a:t>BeforeClass</a:t>
            </a:r>
            <a:r>
              <a:rPr lang="en-GB" sz="1200"/>
              <a:t> – Executes before any of the tests</a:t>
            </a:r>
            <a:endParaRPr/>
          </a:p>
          <a:p>
            <a:pPr indent="-342900" lvl="0" marL="342900" rtl="0" algn="l">
              <a:lnSpc>
                <a:spcPct val="90000"/>
              </a:lnSpc>
              <a:spcBef>
                <a:spcPts val="2000"/>
              </a:spcBef>
              <a:spcAft>
                <a:spcPts val="0"/>
              </a:spcAft>
              <a:buClr>
                <a:schemeClr val="dk1"/>
              </a:buClr>
              <a:buSzPts val="1200"/>
              <a:buFont typeface="Arial"/>
              <a:buChar char="•"/>
            </a:pPr>
            <a:r>
              <a:rPr lang="en-GB" sz="1200"/>
              <a:t>@</a:t>
            </a:r>
            <a:r>
              <a:rPr b="1" lang="en-GB" sz="1200"/>
              <a:t>AfterClass</a:t>
            </a:r>
            <a:r>
              <a:rPr lang="en-GB" sz="1200"/>
              <a:t> – Executes after all of the tests.</a:t>
            </a:r>
            <a:endParaRPr/>
          </a:p>
          <a:p>
            <a:pPr indent="-342900" lvl="0" marL="342900" rtl="0" algn="l">
              <a:lnSpc>
                <a:spcPct val="90000"/>
              </a:lnSpc>
              <a:spcBef>
                <a:spcPts val="2000"/>
              </a:spcBef>
              <a:spcAft>
                <a:spcPts val="0"/>
              </a:spcAft>
              <a:buClr>
                <a:schemeClr val="dk1"/>
              </a:buClr>
              <a:buSzPts val="1200"/>
              <a:buFont typeface="Arial"/>
              <a:buChar char="•"/>
            </a:pPr>
            <a:r>
              <a:rPr lang="en-GB" sz="1200"/>
              <a:t>@</a:t>
            </a:r>
            <a:r>
              <a:rPr b="1" lang="en-GB" sz="1200"/>
              <a:t>Before</a:t>
            </a:r>
            <a:r>
              <a:rPr lang="en-GB" sz="1200"/>
              <a:t> – Executes before a test</a:t>
            </a:r>
            <a:endParaRPr/>
          </a:p>
          <a:p>
            <a:pPr indent="-342900" lvl="0" marL="342900" rtl="0" algn="l">
              <a:lnSpc>
                <a:spcPct val="90000"/>
              </a:lnSpc>
              <a:spcBef>
                <a:spcPts val="2000"/>
              </a:spcBef>
              <a:spcAft>
                <a:spcPts val="0"/>
              </a:spcAft>
              <a:buClr>
                <a:schemeClr val="dk1"/>
              </a:buClr>
              <a:buSzPts val="1200"/>
              <a:buFont typeface="Arial"/>
              <a:buChar char="•"/>
            </a:pPr>
            <a:r>
              <a:rPr lang="en-GB" sz="1200"/>
              <a:t>@</a:t>
            </a:r>
            <a:r>
              <a:rPr b="1" lang="en-GB" sz="1200"/>
              <a:t>After</a:t>
            </a:r>
            <a:r>
              <a:rPr lang="en-GB" sz="1200"/>
              <a:t> – Executes after a test</a:t>
            </a:r>
            <a:endParaRPr/>
          </a:p>
          <a:p>
            <a:pPr indent="-342900" lvl="0" marL="342900" rtl="0" algn="l">
              <a:lnSpc>
                <a:spcPct val="90000"/>
              </a:lnSpc>
              <a:spcBef>
                <a:spcPts val="2000"/>
              </a:spcBef>
              <a:spcAft>
                <a:spcPts val="0"/>
              </a:spcAft>
              <a:buClr>
                <a:schemeClr val="dk1"/>
              </a:buClr>
              <a:buSzPts val="1200"/>
              <a:buFont typeface="Arial"/>
              <a:buChar char="•"/>
            </a:pPr>
            <a:r>
              <a:rPr lang="en-GB" sz="1200"/>
              <a:t>@</a:t>
            </a:r>
            <a:r>
              <a:rPr b="1" lang="en-GB" sz="1200"/>
              <a:t>Test</a:t>
            </a:r>
            <a:r>
              <a:rPr lang="en-GB" sz="1200"/>
              <a:t> – Signifies that the method is a test</a:t>
            </a:r>
            <a:endParaRPr/>
          </a:p>
          <a:p>
            <a:pPr indent="-342900" lvl="0" marL="342900" rtl="0" algn="l">
              <a:lnSpc>
                <a:spcPct val="90000"/>
              </a:lnSpc>
              <a:spcBef>
                <a:spcPts val="2000"/>
              </a:spcBef>
              <a:spcAft>
                <a:spcPts val="0"/>
              </a:spcAft>
              <a:buClr>
                <a:schemeClr val="dk1"/>
              </a:buClr>
              <a:buSzPts val="1200"/>
              <a:buFont typeface="Arial"/>
              <a:buChar char="•"/>
            </a:pPr>
            <a:r>
              <a:rPr lang="en-GB" sz="1200"/>
              <a:t>@</a:t>
            </a:r>
            <a:r>
              <a:rPr b="1" lang="en-GB" sz="1200"/>
              <a:t>Ignore</a:t>
            </a:r>
            <a:r>
              <a:rPr lang="en-GB" sz="1200"/>
              <a:t> – Signifies to ignore the test.</a:t>
            </a:r>
            <a:endParaRPr/>
          </a:p>
          <a:p>
            <a:pPr indent="-342900" lvl="0" marL="342900" rtl="0" algn="l">
              <a:lnSpc>
                <a:spcPct val="90000"/>
              </a:lnSpc>
              <a:spcBef>
                <a:spcPts val="2000"/>
              </a:spcBef>
              <a:spcAft>
                <a:spcPts val="0"/>
              </a:spcAft>
              <a:buClr>
                <a:schemeClr val="dk1"/>
              </a:buClr>
              <a:buSzPts val="1200"/>
              <a:buFont typeface="Arial"/>
              <a:buChar char="•"/>
            </a:pPr>
            <a:r>
              <a:rPr lang="en-GB" sz="1200"/>
              <a:t>@</a:t>
            </a:r>
            <a:r>
              <a:rPr b="1" lang="en-GB" sz="1200"/>
              <a:t>Runwith</a:t>
            </a:r>
            <a:r>
              <a:rPr lang="en-GB" sz="1200"/>
              <a:t> – Signifies Junit to use that class instead of the default Runner class</a:t>
            </a:r>
            <a:endParaRPr/>
          </a:p>
          <a:p>
            <a:pPr indent="-342900" lvl="0" marL="342900" rtl="0" algn="l">
              <a:lnSpc>
                <a:spcPct val="90000"/>
              </a:lnSpc>
              <a:spcBef>
                <a:spcPts val="2000"/>
              </a:spcBef>
              <a:spcAft>
                <a:spcPts val="0"/>
              </a:spcAft>
              <a:buClr>
                <a:schemeClr val="dk1"/>
              </a:buClr>
              <a:buSzPts val="1200"/>
              <a:buFont typeface="Arial"/>
              <a:buChar char="•"/>
            </a:pPr>
            <a:r>
              <a:rPr lang="en-GB" sz="1200"/>
              <a:t>@</a:t>
            </a:r>
            <a:r>
              <a:rPr b="1" lang="en-GB" sz="1200"/>
              <a:t>Parameters</a:t>
            </a:r>
            <a:r>
              <a:rPr lang="en-GB" sz="1200"/>
              <a:t> – Signifies the parameter dataset to use for the test(s)</a:t>
            </a:r>
            <a:endParaRPr/>
          </a:p>
          <a:p>
            <a:pPr indent="-342900" lvl="0" marL="342900" rtl="0" algn="l">
              <a:lnSpc>
                <a:spcPct val="90000"/>
              </a:lnSpc>
              <a:spcBef>
                <a:spcPts val="2000"/>
              </a:spcBef>
              <a:spcAft>
                <a:spcPts val="0"/>
              </a:spcAft>
              <a:buClr>
                <a:schemeClr val="dk1"/>
              </a:buClr>
              <a:buSzPts val="1200"/>
              <a:buFont typeface="Arial"/>
              <a:buChar char="•"/>
            </a:pPr>
            <a:r>
              <a:rPr lang="en-GB" sz="1200"/>
              <a:t>@</a:t>
            </a:r>
            <a:r>
              <a:rPr b="1" lang="en-GB" sz="1200"/>
              <a:t>Category</a:t>
            </a:r>
            <a:r>
              <a:rPr lang="en-GB" sz="1200"/>
              <a:t> – Used to add meta data for a test</a:t>
            </a:r>
            <a:endParaRPr/>
          </a:p>
          <a:p>
            <a:pPr indent="-342900" lvl="0" marL="342900" rtl="0" algn="l">
              <a:lnSpc>
                <a:spcPct val="90000"/>
              </a:lnSpc>
              <a:spcBef>
                <a:spcPts val="2000"/>
              </a:spcBef>
              <a:spcAft>
                <a:spcPts val="0"/>
              </a:spcAft>
              <a:buClr>
                <a:schemeClr val="dk1"/>
              </a:buClr>
              <a:buSzPts val="1200"/>
              <a:buFont typeface="Arial"/>
              <a:buChar char="•"/>
            </a:pPr>
            <a:r>
              <a:rPr lang="en-GB" sz="1200"/>
              <a:t>@</a:t>
            </a:r>
            <a:r>
              <a:rPr b="1" lang="en-GB" sz="1200"/>
              <a:t>IncludeCategory</a:t>
            </a:r>
            <a:r>
              <a:rPr lang="en-GB" sz="1200"/>
              <a:t> – Used to include tests with specific metadata</a:t>
            </a:r>
            <a:endParaRPr/>
          </a:p>
          <a:p>
            <a:pPr indent="-342900" lvl="0" marL="342900" rtl="0" algn="l">
              <a:lnSpc>
                <a:spcPct val="90000"/>
              </a:lnSpc>
              <a:spcBef>
                <a:spcPts val="2000"/>
              </a:spcBef>
              <a:spcAft>
                <a:spcPts val="0"/>
              </a:spcAft>
              <a:buClr>
                <a:schemeClr val="dk1"/>
              </a:buClr>
              <a:buSzPts val="1200"/>
              <a:buFont typeface="Arial"/>
              <a:buChar char="•"/>
            </a:pPr>
            <a:r>
              <a:rPr lang="en-GB" sz="1200"/>
              <a:t>@</a:t>
            </a:r>
            <a:r>
              <a:rPr b="1" lang="en-GB" sz="1200"/>
              <a:t>ExcludeCategory</a:t>
            </a:r>
            <a:r>
              <a:rPr lang="en-GB" sz="1200"/>
              <a:t> – Used to exclude tests with specific metadata</a:t>
            </a:r>
            <a:endParaRPr/>
          </a:p>
        </p:txBody>
      </p:sp>
      <p:sp>
        <p:nvSpPr>
          <p:cNvPr id="380" name="Google Shape;380;p5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519C"/>
              </a:buClr>
              <a:buSzPts val="4400"/>
              <a:buFont typeface="Calibri"/>
              <a:buNone/>
            </a:pPr>
            <a:r>
              <a:rPr lang="en-GB"/>
              <a:t>JUnit – Annotations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4"/>
          <p:cNvSpPr txBox="1"/>
          <p:nvPr>
            <p:ph idx="1" type="body"/>
          </p:nvPr>
        </p:nvSpPr>
        <p:spPr>
          <a:xfrm>
            <a:off x="414000" y="1544760"/>
            <a:ext cx="5545929" cy="454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lang="en-GB"/>
              <a:t>Signifies the method is a test to be run.</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342900" lvl="0" marL="342900" rtl="0" algn="l">
              <a:lnSpc>
                <a:spcPct val="90000"/>
              </a:lnSpc>
              <a:spcBef>
                <a:spcPts val="2000"/>
              </a:spcBef>
              <a:spcAft>
                <a:spcPts val="0"/>
              </a:spcAft>
              <a:buClr>
                <a:schemeClr val="dk1"/>
              </a:buClr>
              <a:buSzPts val="2800"/>
              <a:buFont typeface="Arial"/>
              <a:buChar char="•"/>
            </a:pPr>
            <a:r>
              <a:rPr lang="en-GB"/>
              <a:t>A timeout can be added, forcing it to fail if it doesn’t finish in a certain period.</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342900" lvl="0" marL="342900" rtl="0" algn="l">
              <a:lnSpc>
                <a:spcPct val="90000"/>
              </a:lnSpc>
              <a:spcBef>
                <a:spcPts val="2000"/>
              </a:spcBef>
              <a:spcAft>
                <a:spcPts val="0"/>
              </a:spcAft>
              <a:buClr>
                <a:schemeClr val="dk1"/>
              </a:buClr>
              <a:buSzPts val="2800"/>
              <a:buFont typeface="Arial"/>
              <a:buChar char="•"/>
            </a:pPr>
            <a:r>
              <a:rPr lang="en-GB"/>
              <a:t>Expected Exceptions can be added, allowing the test to pass if an exception is thrown.</a:t>
            </a:r>
            <a:endParaRPr/>
          </a:p>
          <a:p>
            <a:pPr indent="-165100" lvl="0" marL="342900" rtl="0" algn="l">
              <a:lnSpc>
                <a:spcPct val="90000"/>
              </a:lnSpc>
              <a:spcBef>
                <a:spcPts val="2000"/>
              </a:spcBef>
              <a:spcAft>
                <a:spcPts val="0"/>
              </a:spcAft>
              <a:buClr>
                <a:schemeClr val="dk1"/>
              </a:buClr>
              <a:buSzPts val="2800"/>
              <a:buFont typeface="Arial"/>
              <a:buNone/>
            </a:pPr>
            <a:r>
              <a:t/>
            </a:r>
            <a:endParaRPr/>
          </a:p>
        </p:txBody>
      </p:sp>
      <p:sp>
        <p:nvSpPr>
          <p:cNvPr id="386" name="Google Shape;386;p5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519C"/>
              </a:buClr>
              <a:buSzPts val="4400"/>
              <a:buFont typeface="Calibri"/>
              <a:buNone/>
            </a:pPr>
            <a:r>
              <a:rPr lang="en-GB"/>
              <a:t>@Test</a:t>
            </a:r>
            <a:endParaRPr/>
          </a:p>
        </p:txBody>
      </p:sp>
      <p:sp>
        <p:nvSpPr>
          <p:cNvPr id="387" name="Google Shape;387;p54"/>
          <p:cNvSpPr/>
          <p:nvPr/>
        </p:nvSpPr>
        <p:spPr>
          <a:xfrm>
            <a:off x="6494365" y="1544760"/>
            <a:ext cx="5033606" cy="4039567"/>
          </a:xfrm>
          <a:prstGeom prst="rect">
            <a:avLst/>
          </a:prstGeom>
          <a:solidFill>
            <a:srgbClr val="D0CE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350">
                <a:solidFill>
                  <a:srgbClr val="3F7F5F"/>
                </a:solidFill>
                <a:latin typeface="Courier New"/>
                <a:ea typeface="Courier New"/>
                <a:cs typeface="Courier New"/>
                <a:sym typeface="Courier New"/>
              </a:rPr>
              <a:t>// fail</a:t>
            </a:r>
            <a:endParaRPr b="1" sz="1350">
              <a:solidFill>
                <a:srgbClr val="646464"/>
              </a:solidFill>
              <a:latin typeface="Courier New"/>
              <a:ea typeface="Courier New"/>
              <a:cs typeface="Courier New"/>
              <a:sym typeface="Courier New"/>
            </a:endParaRPr>
          </a:p>
          <a:p>
            <a:pPr indent="0" lvl="0" marL="0" marR="0" rtl="0" algn="l">
              <a:spcBef>
                <a:spcPts val="0"/>
              </a:spcBef>
              <a:spcAft>
                <a:spcPts val="0"/>
              </a:spcAft>
              <a:buNone/>
            </a:pPr>
            <a:r>
              <a:rPr b="1" lang="en-GB" sz="1350">
                <a:solidFill>
                  <a:srgbClr val="646464"/>
                </a:solidFill>
                <a:latin typeface="Courier New"/>
                <a:ea typeface="Courier New"/>
                <a:cs typeface="Courier New"/>
                <a:sym typeface="Courier New"/>
              </a:rPr>
              <a:t>@</a:t>
            </a:r>
            <a:r>
              <a:rPr b="1" lang="en-GB" sz="1350">
                <a:solidFill>
                  <a:srgbClr val="646464"/>
                </a:solidFill>
                <a:highlight>
                  <a:srgbClr val="D4D4D4"/>
                </a:highlight>
                <a:latin typeface="Courier New"/>
                <a:ea typeface="Courier New"/>
                <a:cs typeface="Courier New"/>
                <a:sym typeface="Courier New"/>
              </a:rPr>
              <a:t>Test</a:t>
            </a:r>
            <a:endParaRPr/>
          </a:p>
          <a:p>
            <a:pPr indent="0" lvl="0" marL="0" marR="0" rtl="0" algn="l">
              <a:spcBef>
                <a:spcPts val="0"/>
              </a:spcBef>
              <a:spcAft>
                <a:spcPts val="0"/>
              </a:spcAft>
              <a:buNone/>
            </a:pPr>
            <a:r>
              <a:rPr b="1" lang="en-GB" sz="1350">
                <a:solidFill>
                  <a:srgbClr val="7F0055"/>
                </a:solidFill>
                <a:latin typeface="Courier New"/>
                <a:ea typeface="Courier New"/>
                <a:cs typeface="Courier New"/>
                <a:sym typeface="Courier New"/>
              </a:rPr>
              <a:t>public</a:t>
            </a:r>
            <a:r>
              <a:rPr b="1" lang="en-GB" sz="1350">
                <a:solidFill>
                  <a:srgbClr val="000000"/>
                </a:solidFill>
                <a:latin typeface="Courier New"/>
                <a:ea typeface="Courier New"/>
                <a:cs typeface="Courier New"/>
                <a:sym typeface="Courier New"/>
              </a:rPr>
              <a:t> </a:t>
            </a:r>
            <a:r>
              <a:rPr b="1" lang="en-GB" sz="1350">
                <a:solidFill>
                  <a:srgbClr val="7F0055"/>
                </a:solidFill>
                <a:latin typeface="Courier New"/>
                <a:ea typeface="Courier New"/>
                <a:cs typeface="Courier New"/>
                <a:sym typeface="Courier New"/>
              </a:rPr>
              <a:t>void</a:t>
            </a:r>
            <a:r>
              <a:rPr b="1" lang="en-GB" sz="1350">
                <a:solidFill>
                  <a:srgbClr val="000000"/>
                </a:solidFill>
                <a:latin typeface="Courier New"/>
                <a:ea typeface="Courier New"/>
                <a:cs typeface="Courier New"/>
                <a:sym typeface="Courier New"/>
              </a:rPr>
              <a:t> test1() {</a:t>
            </a:r>
            <a:endParaRPr/>
          </a:p>
          <a:p>
            <a:pPr indent="0" lvl="0" marL="0" marR="0" rtl="0" algn="l">
              <a:spcBef>
                <a:spcPts val="0"/>
              </a:spcBef>
              <a:spcAft>
                <a:spcPts val="0"/>
              </a:spcAft>
              <a:buNone/>
            </a:pPr>
            <a:r>
              <a:rPr b="1" i="1" lang="en-GB" sz="1350">
                <a:solidFill>
                  <a:srgbClr val="000000"/>
                </a:solidFill>
                <a:latin typeface="Courier New"/>
                <a:ea typeface="Courier New"/>
                <a:cs typeface="Courier New"/>
                <a:sym typeface="Courier New"/>
              </a:rPr>
              <a:t>fail(</a:t>
            </a:r>
            <a:r>
              <a:rPr b="1" i="1" lang="en-GB" sz="1350">
                <a:solidFill>
                  <a:srgbClr val="2A00FF"/>
                </a:solidFill>
                <a:latin typeface="Courier New"/>
                <a:ea typeface="Courier New"/>
                <a:cs typeface="Courier New"/>
                <a:sym typeface="Courier New"/>
              </a:rPr>
              <a:t>"Fail"</a:t>
            </a:r>
            <a:r>
              <a:rPr b="1" i="1" lang="en-GB" sz="135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35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350">
                <a:solidFill>
                  <a:srgbClr val="3F7F5F"/>
                </a:solidFill>
                <a:latin typeface="Courier New"/>
                <a:ea typeface="Courier New"/>
                <a:cs typeface="Courier New"/>
                <a:sym typeface="Courier New"/>
              </a:rPr>
              <a:t>// fail</a:t>
            </a:r>
            <a:endParaRPr/>
          </a:p>
          <a:p>
            <a:pPr indent="0" lvl="0" marL="0" marR="0" rtl="0" algn="l">
              <a:spcBef>
                <a:spcPts val="0"/>
              </a:spcBef>
              <a:spcAft>
                <a:spcPts val="0"/>
              </a:spcAft>
              <a:buNone/>
            </a:pPr>
            <a:r>
              <a:rPr b="1" lang="en-GB" sz="1350">
                <a:solidFill>
                  <a:srgbClr val="646464"/>
                </a:solidFill>
                <a:latin typeface="Courier New"/>
                <a:ea typeface="Courier New"/>
                <a:cs typeface="Courier New"/>
                <a:sym typeface="Courier New"/>
              </a:rPr>
              <a:t>@</a:t>
            </a:r>
            <a:r>
              <a:rPr b="1" lang="en-GB" sz="1350">
                <a:solidFill>
                  <a:srgbClr val="646464"/>
                </a:solidFill>
                <a:highlight>
                  <a:srgbClr val="D4D4D4"/>
                </a:highlight>
                <a:latin typeface="Courier New"/>
                <a:ea typeface="Courier New"/>
                <a:cs typeface="Courier New"/>
                <a:sym typeface="Courier New"/>
              </a:rPr>
              <a:t>Test</a:t>
            </a:r>
            <a:r>
              <a:rPr b="1" lang="en-GB" sz="1350">
                <a:solidFill>
                  <a:srgbClr val="000000"/>
                </a:solidFill>
                <a:highlight>
                  <a:srgbClr val="D4D4D4"/>
                </a:highlight>
                <a:latin typeface="Courier New"/>
                <a:ea typeface="Courier New"/>
                <a:cs typeface="Courier New"/>
                <a:sym typeface="Courier New"/>
              </a:rPr>
              <a:t>(timeout = 1000)</a:t>
            </a:r>
            <a:endParaRPr/>
          </a:p>
          <a:p>
            <a:pPr indent="0" lvl="0" marL="0" marR="0" rtl="0" algn="l">
              <a:spcBef>
                <a:spcPts val="0"/>
              </a:spcBef>
              <a:spcAft>
                <a:spcPts val="0"/>
              </a:spcAft>
              <a:buNone/>
            </a:pPr>
            <a:r>
              <a:rPr b="1" lang="en-GB" sz="1350">
                <a:solidFill>
                  <a:srgbClr val="7F0055"/>
                </a:solidFill>
                <a:latin typeface="Courier New"/>
                <a:ea typeface="Courier New"/>
                <a:cs typeface="Courier New"/>
                <a:sym typeface="Courier New"/>
              </a:rPr>
              <a:t>public</a:t>
            </a:r>
            <a:r>
              <a:rPr b="1" lang="en-GB" sz="1350">
                <a:solidFill>
                  <a:srgbClr val="000000"/>
                </a:solidFill>
                <a:latin typeface="Courier New"/>
                <a:ea typeface="Courier New"/>
                <a:cs typeface="Courier New"/>
                <a:sym typeface="Courier New"/>
              </a:rPr>
              <a:t> </a:t>
            </a:r>
            <a:r>
              <a:rPr b="1" lang="en-GB" sz="1350">
                <a:solidFill>
                  <a:srgbClr val="7F0055"/>
                </a:solidFill>
                <a:latin typeface="Courier New"/>
                <a:ea typeface="Courier New"/>
                <a:cs typeface="Courier New"/>
                <a:sym typeface="Courier New"/>
              </a:rPr>
              <a:t>void</a:t>
            </a:r>
            <a:r>
              <a:rPr b="1" lang="en-GB" sz="1350">
                <a:solidFill>
                  <a:srgbClr val="000000"/>
                </a:solidFill>
                <a:latin typeface="Courier New"/>
                <a:ea typeface="Courier New"/>
                <a:cs typeface="Courier New"/>
                <a:sym typeface="Courier New"/>
              </a:rPr>
              <a:t> test2() {</a:t>
            </a:r>
            <a:endParaRPr/>
          </a:p>
          <a:p>
            <a:pPr indent="0" lvl="1" marL="457200" marR="0" rtl="0" algn="l">
              <a:spcBef>
                <a:spcPts val="0"/>
              </a:spcBef>
              <a:spcAft>
                <a:spcPts val="0"/>
              </a:spcAft>
              <a:buNone/>
            </a:pPr>
            <a:r>
              <a:rPr b="1" i="0" lang="en-GB" sz="1350" u="none" cap="none" strike="noStrike">
                <a:solidFill>
                  <a:srgbClr val="7F0055"/>
                </a:solidFill>
                <a:latin typeface="Courier New"/>
                <a:ea typeface="Courier New"/>
                <a:cs typeface="Courier New"/>
                <a:sym typeface="Courier New"/>
              </a:rPr>
              <a:t>try</a:t>
            </a:r>
            <a:r>
              <a:rPr b="1" i="0" lang="en-GB" sz="1350" u="none" cap="none" strike="noStrike">
                <a:solidFill>
                  <a:srgbClr val="000000"/>
                </a:solidFill>
                <a:latin typeface="Courier New"/>
                <a:ea typeface="Courier New"/>
                <a:cs typeface="Courier New"/>
                <a:sym typeface="Courier New"/>
              </a:rPr>
              <a:t> {</a:t>
            </a:r>
            <a:endParaRPr/>
          </a:p>
          <a:p>
            <a:pPr indent="0" lvl="1" marL="457200" marR="0" rtl="0" algn="l">
              <a:spcBef>
                <a:spcPts val="0"/>
              </a:spcBef>
              <a:spcAft>
                <a:spcPts val="0"/>
              </a:spcAft>
              <a:buNone/>
            </a:pPr>
            <a:r>
              <a:rPr b="1" i="0" lang="en-GB" sz="1350" u="none" cap="none" strike="noStrike">
                <a:solidFill>
                  <a:srgbClr val="000000"/>
                </a:solidFill>
                <a:latin typeface="Courier New"/>
                <a:ea typeface="Courier New"/>
                <a:cs typeface="Courier New"/>
                <a:sym typeface="Courier New"/>
              </a:rPr>
              <a:t>	Thread.</a:t>
            </a:r>
            <a:r>
              <a:rPr b="1" i="1" lang="en-GB" sz="1350" u="none" cap="none" strike="noStrike">
                <a:solidFill>
                  <a:srgbClr val="000000"/>
                </a:solidFill>
                <a:latin typeface="Courier New"/>
                <a:ea typeface="Courier New"/>
                <a:cs typeface="Courier New"/>
                <a:sym typeface="Courier New"/>
              </a:rPr>
              <a:t>sleep(2000);</a:t>
            </a:r>
            <a:endParaRPr/>
          </a:p>
          <a:p>
            <a:pPr indent="0" lvl="1" marL="457200" marR="0" rtl="0" algn="l">
              <a:spcBef>
                <a:spcPts val="0"/>
              </a:spcBef>
              <a:spcAft>
                <a:spcPts val="0"/>
              </a:spcAft>
              <a:buNone/>
            </a:pPr>
            <a:r>
              <a:rPr b="1" i="0" lang="en-GB" sz="1350" u="none" cap="none" strike="noStrike">
                <a:solidFill>
                  <a:srgbClr val="000000"/>
                </a:solidFill>
                <a:latin typeface="Courier New"/>
                <a:ea typeface="Courier New"/>
                <a:cs typeface="Courier New"/>
                <a:sym typeface="Courier New"/>
              </a:rPr>
              <a:t>} </a:t>
            </a:r>
            <a:r>
              <a:rPr b="1" i="0" lang="en-GB" sz="1350" u="none" cap="none" strike="noStrike">
                <a:solidFill>
                  <a:srgbClr val="7F0055"/>
                </a:solidFill>
                <a:latin typeface="Courier New"/>
                <a:ea typeface="Courier New"/>
                <a:cs typeface="Courier New"/>
                <a:sym typeface="Courier New"/>
              </a:rPr>
              <a:t>catch</a:t>
            </a:r>
            <a:r>
              <a:rPr b="1" i="0" lang="en-GB" sz="1350" u="none" cap="none" strike="noStrike">
                <a:solidFill>
                  <a:srgbClr val="000000"/>
                </a:solidFill>
                <a:latin typeface="Courier New"/>
                <a:ea typeface="Courier New"/>
                <a:cs typeface="Courier New"/>
                <a:sym typeface="Courier New"/>
              </a:rPr>
              <a:t> (InterruptedException </a:t>
            </a:r>
            <a:r>
              <a:rPr b="1" i="0" lang="en-GB" sz="1350" u="none" cap="none" strike="noStrike">
                <a:solidFill>
                  <a:srgbClr val="6A3E3E"/>
                </a:solidFill>
                <a:latin typeface="Courier New"/>
                <a:ea typeface="Courier New"/>
                <a:cs typeface="Courier New"/>
                <a:sym typeface="Courier New"/>
              </a:rPr>
              <a:t>e</a:t>
            </a:r>
            <a:r>
              <a:rPr b="1" i="0" lang="en-GB" sz="1350" u="none" cap="none" strike="noStrike">
                <a:solidFill>
                  <a:srgbClr val="000000"/>
                </a:solidFill>
                <a:latin typeface="Courier New"/>
                <a:ea typeface="Courier New"/>
                <a:cs typeface="Courier New"/>
                <a:sym typeface="Courier New"/>
              </a:rPr>
              <a:t>) {</a:t>
            </a:r>
            <a:endParaRPr/>
          </a:p>
          <a:p>
            <a:pPr indent="0" lvl="1" marL="457200" marR="0" rtl="0" algn="l">
              <a:spcBef>
                <a:spcPts val="0"/>
              </a:spcBef>
              <a:spcAft>
                <a:spcPts val="0"/>
              </a:spcAft>
              <a:buNone/>
            </a:pPr>
            <a:r>
              <a:rPr b="1" i="0" lang="en-GB" sz="1350" u="none" cap="none" strike="noStrike">
                <a:solidFill>
                  <a:srgbClr val="6A3E3E"/>
                </a:solidFill>
                <a:latin typeface="Courier New"/>
                <a:ea typeface="Courier New"/>
                <a:cs typeface="Courier New"/>
                <a:sym typeface="Courier New"/>
              </a:rPr>
              <a:t>	e</a:t>
            </a:r>
            <a:r>
              <a:rPr b="1" i="0" lang="en-GB" sz="1350" u="none" cap="none" strike="noStrike">
                <a:solidFill>
                  <a:srgbClr val="000000"/>
                </a:solidFill>
                <a:latin typeface="Courier New"/>
                <a:ea typeface="Courier New"/>
                <a:cs typeface="Courier New"/>
                <a:sym typeface="Courier New"/>
              </a:rPr>
              <a:t>.printStackTrace();</a:t>
            </a:r>
            <a:endParaRPr/>
          </a:p>
          <a:p>
            <a:pPr indent="0" lvl="1" marL="457200" marR="0" rtl="0" algn="l">
              <a:spcBef>
                <a:spcPts val="0"/>
              </a:spcBef>
              <a:spcAft>
                <a:spcPts val="0"/>
              </a:spcAft>
              <a:buNone/>
            </a:pPr>
            <a:r>
              <a:rPr b="1" i="0" lang="en-GB" sz="1350" u="none" cap="none" strike="noStrike">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35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350">
                <a:solidFill>
                  <a:srgbClr val="3F7F5F"/>
                </a:solidFill>
                <a:latin typeface="Courier New"/>
                <a:ea typeface="Courier New"/>
                <a:cs typeface="Courier New"/>
                <a:sym typeface="Courier New"/>
              </a:rPr>
              <a:t>// pass</a:t>
            </a:r>
            <a:endParaRPr/>
          </a:p>
          <a:p>
            <a:pPr indent="0" lvl="0" marL="0" marR="0" rtl="0" algn="l">
              <a:spcBef>
                <a:spcPts val="0"/>
              </a:spcBef>
              <a:spcAft>
                <a:spcPts val="0"/>
              </a:spcAft>
              <a:buNone/>
            </a:pPr>
            <a:r>
              <a:rPr b="1" lang="en-GB" sz="1350">
                <a:solidFill>
                  <a:srgbClr val="646464"/>
                </a:solidFill>
                <a:latin typeface="Courier New"/>
                <a:ea typeface="Courier New"/>
                <a:cs typeface="Courier New"/>
                <a:sym typeface="Courier New"/>
              </a:rPr>
              <a:t>@</a:t>
            </a:r>
            <a:r>
              <a:rPr b="1" lang="en-GB" sz="1350">
                <a:solidFill>
                  <a:srgbClr val="646464"/>
                </a:solidFill>
                <a:highlight>
                  <a:srgbClr val="D4D4D4"/>
                </a:highlight>
                <a:latin typeface="Courier New"/>
                <a:ea typeface="Courier New"/>
                <a:cs typeface="Courier New"/>
                <a:sym typeface="Courier New"/>
              </a:rPr>
              <a:t>Test</a:t>
            </a:r>
            <a:r>
              <a:rPr b="1" lang="en-GB" sz="1350">
                <a:solidFill>
                  <a:srgbClr val="000000"/>
                </a:solidFill>
                <a:highlight>
                  <a:srgbClr val="D4D4D4"/>
                </a:highlight>
                <a:latin typeface="Courier New"/>
                <a:ea typeface="Courier New"/>
                <a:cs typeface="Courier New"/>
                <a:sym typeface="Courier New"/>
              </a:rPr>
              <a:t>(expected = ArithmeticException.</a:t>
            </a:r>
            <a:r>
              <a:rPr b="1" lang="en-GB" sz="1350">
                <a:solidFill>
                  <a:srgbClr val="7F0055"/>
                </a:solidFill>
                <a:highlight>
                  <a:srgbClr val="D4D4D4"/>
                </a:highlight>
                <a:latin typeface="Courier New"/>
                <a:ea typeface="Courier New"/>
                <a:cs typeface="Courier New"/>
                <a:sym typeface="Courier New"/>
              </a:rPr>
              <a:t>class</a:t>
            </a:r>
            <a:r>
              <a:rPr b="1" lang="en-GB" sz="1350">
                <a:solidFill>
                  <a:srgbClr val="000000"/>
                </a:solidFill>
                <a:highlight>
                  <a:srgbClr val="D4D4D4"/>
                </a:highlight>
                <a:latin typeface="Courier New"/>
                <a:ea typeface="Courier New"/>
                <a:cs typeface="Courier New"/>
                <a:sym typeface="Courier New"/>
              </a:rPr>
              <a:t>)</a:t>
            </a:r>
            <a:endParaRPr/>
          </a:p>
          <a:p>
            <a:pPr indent="0" lvl="0" marL="0" marR="0" rtl="0" algn="l">
              <a:spcBef>
                <a:spcPts val="0"/>
              </a:spcBef>
              <a:spcAft>
                <a:spcPts val="0"/>
              </a:spcAft>
              <a:buNone/>
            </a:pPr>
            <a:r>
              <a:rPr b="1" lang="en-GB" sz="1350">
                <a:solidFill>
                  <a:srgbClr val="7F0055"/>
                </a:solidFill>
                <a:latin typeface="Courier New"/>
                <a:ea typeface="Courier New"/>
                <a:cs typeface="Courier New"/>
                <a:sym typeface="Courier New"/>
              </a:rPr>
              <a:t>public</a:t>
            </a:r>
            <a:r>
              <a:rPr b="1" lang="en-GB" sz="1350">
                <a:solidFill>
                  <a:srgbClr val="000000"/>
                </a:solidFill>
                <a:latin typeface="Courier New"/>
                <a:ea typeface="Courier New"/>
                <a:cs typeface="Courier New"/>
                <a:sym typeface="Courier New"/>
              </a:rPr>
              <a:t> </a:t>
            </a:r>
            <a:r>
              <a:rPr b="1" lang="en-GB" sz="1350">
                <a:solidFill>
                  <a:srgbClr val="7F0055"/>
                </a:solidFill>
                <a:latin typeface="Courier New"/>
                <a:ea typeface="Courier New"/>
                <a:cs typeface="Courier New"/>
                <a:sym typeface="Courier New"/>
              </a:rPr>
              <a:t>void</a:t>
            </a:r>
            <a:r>
              <a:rPr b="1" lang="en-GB" sz="1350">
                <a:solidFill>
                  <a:srgbClr val="000000"/>
                </a:solidFill>
                <a:latin typeface="Courier New"/>
                <a:ea typeface="Courier New"/>
                <a:cs typeface="Courier New"/>
                <a:sym typeface="Courier New"/>
              </a:rPr>
              <a:t> test3() {</a:t>
            </a:r>
            <a:endParaRPr/>
          </a:p>
          <a:p>
            <a:pPr indent="0" lvl="0" marL="0" marR="0" rtl="0" algn="l">
              <a:spcBef>
                <a:spcPts val="0"/>
              </a:spcBef>
              <a:spcAft>
                <a:spcPts val="0"/>
              </a:spcAft>
              <a:buNone/>
            </a:pPr>
            <a:r>
              <a:rPr b="1" lang="en-GB" sz="1350">
                <a:solidFill>
                  <a:srgbClr val="7F0055"/>
                </a:solidFill>
                <a:latin typeface="Courier New"/>
                <a:ea typeface="Courier New"/>
                <a:cs typeface="Courier New"/>
                <a:sym typeface="Courier New"/>
              </a:rPr>
              <a:t>	throw</a:t>
            </a:r>
            <a:r>
              <a:rPr b="1" lang="en-GB" sz="1350">
                <a:solidFill>
                  <a:srgbClr val="000000"/>
                </a:solidFill>
                <a:latin typeface="Courier New"/>
                <a:ea typeface="Courier New"/>
                <a:cs typeface="Courier New"/>
                <a:sym typeface="Courier New"/>
              </a:rPr>
              <a:t> </a:t>
            </a:r>
            <a:r>
              <a:rPr b="1" lang="en-GB" sz="1350">
                <a:solidFill>
                  <a:srgbClr val="7F0055"/>
                </a:solidFill>
                <a:latin typeface="Courier New"/>
                <a:ea typeface="Courier New"/>
                <a:cs typeface="Courier New"/>
                <a:sym typeface="Courier New"/>
              </a:rPr>
              <a:t>new</a:t>
            </a:r>
            <a:r>
              <a:rPr b="1" lang="en-GB" sz="1350">
                <a:solidFill>
                  <a:srgbClr val="000000"/>
                </a:solidFill>
                <a:latin typeface="Courier New"/>
                <a:ea typeface="Courier New"/>
                <a:cs typeface="Courier New"/>
                <a:sym typeface="Courier New"/>
              </a:rPr>
              <a:t> ArithmeticException();</a:t>
            </a:r>
            <a:endParaRPr/>
          </a:p>
          <a:p>
            <a:pPr indent="0" lvl="0" marL="0" marR="0" rtl="0" algn="l">
              <a:spcBef>
                <a:spcPts val="0"/>
              </a:spcBef>
              <a:spcAft>
                <a:spcPts val="0"/>
              </a:spcAft>
              <a:buNone/>
            </a:pPr>
            <a:r>
              <a:rPr b="1" lang="en-GB" sz="1350">
                <a:solidFill>
                  <a:srgbClr val="000000"/>
                </a:solidFill>
                <a:latin typeface="Courier New"/>
                <a:ea typeface="Courier New"/>
                <a:cs typeface="Courier New"/>
                <a:sym typeface="Courier New"/>
              </a:rPr>
              <a:t>}</a:t>
            </a:r>
            <a:endParaRPr b="1" sz="825">
              <a:solidFill>
                <a:srgbClr val="2E2D2C"/>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5"/>
          <p:cNvSpPr txBox="1"/>
          <p:nvPr>
            <p:ph idx="1" type="body"/>
          </p:nvPr>
        </p:nvSpPr>
        <p:spPr>
          <a:xfrm>
            <a:off x="519099" y="1723771"/>
            <a:ext cx="5906604" cy="341045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lang="en-GB"/>
              <a:t>@</a:t>
            </a:r>
            <a:r>
              <a:rPr b="1" lang="en-GB"/>
              <a:t>Before</a:t>
            </a:r>
            <a:r>
              <a:rPr lang="en-GB"/>
              <a:t> – Executes before a test</a:t>
            </a:r>
            <a:endParaRPr/>
          </a:p>
          <a:p>
            <a:pPr indent="-342900" lvl="0" marL="342900" rtl="0" algn="l">
              <a:lnSpc>
                <a:spcPct val="90000"/>
              </a:lnSpc>
              <a:spcBef>
                <a:spcPts val="2000"/>
              </a:spcBef>
              <a:spcAft>
                <a:spcPts val="0"/>
              </a:spcAft>
              <a:buClr>
                <a:schemeClr val="dk1"/>
              </a:buClr>
              <a:buSzPts val="2800"/>
              <a:buFont typeface="Arial"/>
              <a:buChar char="•"/>
            </a:pPr>
            <a:r>
              <a:rPr lang="en-GB"/>
              <a:t>@</a:t>
            </a:r>
            <a:r>
              <a:rPr b="1" lang="en-GB"/>
              <a:t>After</a:t>
            </a:r>
            <a:r>
              <a:rPr lang="en-GB"/>
              <a:t> – Executes after a test</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342900" lvl="0" marL="342900" rtl="0" algn="l">
              <a:lnSpc>
                <a:spcPct val="90000"/>
              </a:lnSpc>
              <a:spcBef>
                <a:spcPts val="2000"/>
              </a:spcBef>
              <a:spcAft>
                <a:spcPts val="0"/>
              </a:spcAft>
              <a:buClr>
                <a:schemeClr val="dk1"/>
              </a:buClr>
              <a:buSzPts val="2800"/>
              <a:buFont typeface="Arial"/>
              <a:buChar char="•"/>
            </a:pPr>
            <a:r>
              <a:rPr lang="en-GB"/>
              <a:t>We use </a:t>
            </a:r>
            <a:r>
              <a:rPr b="1" lang="en-GB"/>
              <a:t>@Before </a:t>
            </a:r>
            <a:r>
              <a:rPr lang="en-GB"/>
              <a:t>to set up each test that we are running, as this is executed before every test, if every test requires the same setup this can minimise the amount of code we write.</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342900" lvl="0" marL="342900" rtl="0" algn="l">
              <a:lnSpc>
                <a:spcPct val="90000"/>
              </a:lnSpc>
              <a:spcBef>
                <a:spcPts val="2000"/>
              </a:spcBef>
              <a:spcAft>
                <a:spcPts val="0"/>
              </a:spcAft>
              <a:buClr>
                <a:schemeClr val="dk1"/>
              </a:buClr>
              <a:buSzPts val="2800"/>
              <a:buFont typeface="Arial"/>
              <a:buChar char="•"/>
            </a:pPr>
            <a:r>
              <a:rPr lang="en-GB"/>
              <a:t>We use </a:t>
            </a:r>
            <a:r>
              <a:rPr b="1" lang="en-GB"/>
              <a:t>@After</a:t>
            </a:r>
            <a:r>
              <a:rPr lang="en-GB"/>
              <a:t> to ‘tear down’ the environment in which our test is being run.  Effectively we can use this to create a ‘clean slate’ for the rest of our tests.</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165100" lvl="0" marL="342900" rtl="0" algn="l">
              <a:lnSpc>
                <a:spcPct val="90000"/>
              </a:lnSpc>
              <a:spcBef>
                <a:spcPts val="2000"/>
              </a:spcBef>
              <a:spcAft>
                <a:spcPts val="0"/>
              </a:spcAft>
              <a:buClr>
                <a:schemeClr val="dk1"/>
              </a:buClr>
              <a:buSzPts val="2800"/>
              <a:buFont typeface="Arial"/>
              <a:buNone/>
            </a:pPr>
            <a:r>
              <a:t/>
            </a:r>
            <a:endParaRPr/>
          </a:p>
        </p:txBody>
      </p:sp>
      <p:sp>
        <p:nvSpPr>
          <p:cNvPr id="394" name="Google Shape;394;p5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519C"/>
              </a:buClr>
              <a:buSzPts val="4400"/>
              <a:buFont typeface="Calibri"/>
              <a:buNone/>
            </a:pPr>
            <a:r>
              <a:rPr lang="en-GB"/>
              <a:t>Order of Execution</a:t>
            </a:r>
            <a:endParaRPr/>
          </a:p>
        </p:txBody>
      </p:sp>
      <p:sp>
        <p:nvSpPr>
          <p:cNvPr id="395" name="Google Shape;395;p55"/>
          <p:cNvSpPr/>
          <p:nvPr/>
        </p:nvSpPr>
        <p:spPr>
          <a:xfrm>
            <a:off x="6781356" y="1250141"/>
            <a:ext cx="4485358" cy="3046988"/>
          </a:xfrm>
          <a:prstGeom prst="rect">
            <a:avLst/>
          </a:prstGeom>
          <a:solidFill>
            <a:srgbClr val="D0CE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200">
                <a:solidFill>
                  <a:srgbClr val="646464"/>
                </a:solidFill>
                <a:latin typeface="Courier New"/>
                <a:ea typeface="Courier New"/>
                <a:cs typeface="Courier New"/>
                <a:sym typeface="Courier New"/>
              </a:rPr>
              <a:t>@</a:t>
            </a:r>
            <a:r>
              <a:rPr b="1" lang="en-GB" sz="1200">
                <a:solidFill>
                  <a:srgbClr val="000000"/>
                </a:solidFill>
                <a:latin typeface="Courier New"/>
                <a:ea typeface="Courier New"/>
                <a:cs typeface="Courier New"/>
                <a:sym typeface="Courier New"/>
              </a:rPr>
              <a:t>Before</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public</a:t>
            </a:r>
            <a:r>
              <a:rPr b="1" lang="en-GB" sz="1200">
                <a:solidFill>
                  <a:srgbClr val="000000"/>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void</a:t>
            </a:r>
            <a:r>
              <a:rPr b="1" lang="en-GB" sz="1200">
                <a:solidFill>
                  <a:srgbClr val="000000"/>
                </a:solidFill>
                <a:latin typeface="Courier New"/>
                <a:ea typeface="Courier New"/>
                <a:cs typeface="Courier New"/>
                <a:sym typeface="Courier New"/>
              </a:rPr>
              <a:t> method2() {</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System.out.println(</a:t>
            </a:r>
            <a:r>
              <a:rPr b="1" lang="en-GB" sz="1200">
                <a:solidFill>
                  <a:srgbClr val="2A00FF"/>
                </a:solidFill>
                <a:latin typeface="Courier New"/>
                <a:ea typeface="Courier New"/>
                <a:cs typeface="Courier New"/>
                <a:sym typeface="Courier New"/>
              </a:rPr>
              <a:t>"Before test"</a:t>
            </a:r>
            <a:r>
              <a:rPr b="1" lang="en-GB"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a:t>
            </a:r>
            <a:r>
              <a:rPr b="1" lang="en-GB" sz="1200">
                <a:solidFill>
                  <a:srgbClr val="646464"/>
                </a:solidFill>
                <a:latin typeface="Courier New"/>
                <a:ea typeface="Courier New"/>
                <a:cs typeface="Courier New"/>
                <a:sym typeface="Courier New"/>
              </a:rPr>
              <a:t>@</a:t>
            </a:r>
            <a:r>
              <a:rPr b="1" lang="en-GB" sz="1200">
                <a:solidFill>
                  <a:srgbClr val="000000"/>
                </a:solidFill>
                <a:latin typeface="Courier New"/>
                <a:ea typeface="Courier New"/>
                <a:cs typeface="Courier New"/>
                <a:sym typeface="Courier New"/>
              </a:rPr>
              <a:t>Test</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public</a:t>
            </a:r>
            <a:r>
              <a:rPr b="1" lang="en-GB" sz="1200">
                <a:solidFill>
                  <a:srgbClr val="000000"/>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void</a:t>
            </a:r>
            <a:r>
              <a:rPr b="1" lang="en-GB" sz="1200">
                <a:solidFill>
                  <a:srgbClr val="000000"/>
                </a:solidFill>
                <a:latin typeface="Courier New"/>
                <a:ea typeface="Courier New"/>
                <a:cs typeface="Courier New"/>
                <a:sym typeface="Courier New"/>
              </a:rPr>
              <a:t> method3() {</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System.out.println(</a:t>
            </a:r>
            <a:r>
              <a:rPr b="1" lang="en-GB" sz="1200">
                <a:solidFill>
                  <a:srgbClr val="2A00FF"/>
                </a:solidFill>
                <a:latin typeface="Courier New"/>
                <a:ea typeface="Courier New"/>
                <a:cs typeface="Courier New"/>
                <a:sym typeface="Courier New"/>
              </a:rPr>
              <a:t>"Test 1"</a:t>
            </a:r>
            <a:r>
              <a:rPr b="1" lang="en-GB"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a:t>
            </a:r>
            <a:r>
              <a:rPr b="1" lang="en-GB" sz="1200">
                <a:solidFill>
                  <a:srgbClr val="646464"/>
                </a:solidFill>
                <a:latin typeface="Courier New"/>
                <a:ea typeface="Courier New"/>
                <a:cs typeface="Courier New"/>
                <a:sym typeface="Courier New"/>
              </a:rPr>
              <a:t>@</a:t>
            </a:r>
            <a:r>
              <a:rPr b="1" lang="en-GB" sz="1200">
                <a:solidFill>
                  <a:srgbClr val="000000"/>
                </a:solidFill>
                <a:latin typeface="Courier New"/>
                <a:ea typeface="Courier New"/>
                <a:cs typeface="Courier New"/>
                <a:sym typeface="Courier New"/>
              </a:rPr>
              <a:t>Test</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public</a:t>
            </a:r>
            <a:r>
              <a:rPr b="1" lang="en-GB" sz="1200">
                <a:solidFill>
                  <a:srgbClr val="000000"/>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void</a:t>
            </a:r>
            <a:r>
              <a:rPr b="1" lang="en-GB" sz="1200">
                <a:solidFill>
                  <a:srgbClr val="000000"/>
                </a:solidFill>
                <a:latin typeface="Courier New"/>
                <a:ea typeface="Courier New"/>
                <a:cs typeface="Courier New"/>
                <a:sym typeface="Courier New"/>
              </a:rPr>
              <a:t> method4() {</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System.out.println(</a:t>
            </a:r>
            <a:r>
              <a:rPr b="1" lang="en-GB" sz="1200">
                <a:solidFill>
                  <a:srgbClr val="2A00FF"/>
                </a:solidFill>
                <a:latin typeface="Courier New"/>
                <a:ea typeface="Courier New"/>
                <a:cs typeface="Courier New"/>
                <a:sym typeface="Courier New"/>
              </a:rPr>
              <a:t>"Test 2"</a:t>
            </a:r>
            <a:r>
              <a:rPr b="1" lang="en-GB"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200">
                <a:solidFill>
                  <a:srgbClr val="646464"/>
                </a:solidFill>
                <a:latin typeface="Courier New"/>
                <a:ea typeface="Courier New"/>
                <a:cs typeface="Courier New"/>
                <a:sym typeface="Courier New"/>
              </a:rPr>
              <a:t> @</a:t>
            </a:r>
            <a:r>
              <a:rPr b="1" lang="en-GB" sz="1200">
                <a:solidFill>
                  <a:srgbClr val="000000"/>
                </a:solidFill>
                <a:latin typeface="Courier New"/>
                <a:ea typeface="Courier New"/>
                <a:cs typeface="Courier New"/>
                <a:sym typeface="Courier New"/>
              </a:rPr>
              <a:t>After</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public</a:t>
            </a:r>
            <a:r>
              <a:rPr b="1" lang="en-GB" sz="1200">
                <a:solidFill>
                  <a:srgbClr val="000000"/>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void</a:t>
            </a:r>
            <a:r>
              <a:rPr b="1" lang="en-GB" sz="1200">
                <a:solidFill>
                  <a:srgbClr val="000000"/>
                </a:solidFill>
                <a:latin typeface="Courier New"/>
                <a:ea typeface="Courier New"/>
                <a:cs typeface="Courier New"/>
                <a:sym typeface="Courier New"/>
              </a:rPr>
              <a:t> method6() {</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System.out.println(</a:t>
            </a:r>
            <a:r>
              <a:rPr b="1" lang="en-GB" sz="1200">
                <a:solidFill>
                  <a:srgbClr val="2A00FF"/>
                </a:solidFill>
                <a:latin typeface="Courier New"/>
                <a:ea typeface="Courier New"/>
                <a:cs typeface="Courier New"/>
                <a:sym typeface="Courier New"/>
              </a:rPr>
              <a:t>"After test"</a:t>
            </a:r>
            <a:r>
              <a:rPr b="1" lang="en-GB" sz="12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200">
                <a:solidFill>
                  <a:srgbClr val="000000"/>
                </a:solidFill>
                <a:latin typeface="Courier New"/>
                <a:ea typeface="Courier New"/>
                <a:cs typeface="Courier New"/>
                <a:sym typeface="Courier New"/>
              </a:rPr>
              <a:t> }</a:t>
            </a:r>
            <a:endParaRPr b="1" sz="1200">
              <a:solidFill>
                <a:srgbClr val="2E2D2C"/>
              </a:solidFill>
              <a:latin typeface="Courier New"/>
              <a:ea typeface="Courier New"/>
              <a:cs typeface="Courier New"/>
              <a:sym typeface="Courier New"/>
            </a:endParaRPr>
          </a:p>
        </p:txBody>
      </p:sp>
      <p:pic>
        <p:nvPicPr>
          <p:cNvPr id="396" name="Google Shape;396;p55"/>
          <p:cNvPicPr preferRelativeResize="0"/>
          <p:nvPr/>
        </p:nvPicPr>
        <p:blipFill rotWithShape="1">
          <a:blip r:embed="rId3">
            <a:alphaModFix/>
          </a:blip>
          <a:srcRect b="0" l="0" r="0" t="0"/>
          <a:stretch/>
        </p:blipFill>
        <p:spPr>
          <a:xfrm>
            <a:off x="8158127" y="4510347"/>
            <a:ext cx="1655724" cy="18243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Test driven development</a:t>
            </a:r>
            <a:endParaRPr/>
          </a:p>
        </p:txBody>
      </p:sp>
      <p:sp>
        <p:nvSpPr>
          <p:cNvPr id="138" name="Google Shape;13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GB" sz="2590"/>
              <a:t>Core practice of XP</a:t>
            </a:r>
            <a:endParaRPr/>
          </a:p>
          <a:p>
            <a:pPr indent="-228600" lvl="0" marL="228600" rtl="0" algn="l">
              <a:lnSpc>
                <a:spcPct val="70000"/>
              </a:lnSpc>
              <a:spcBef>
                <a:spcPts val="1200"/>
              </a:spcBef>
              <a:spcAft>
                <a:spcPts val="0"/>
              </a:spcAft>
              <a:buClr>
                <a:schemeClr val="dk1"/>
              </a:buClr>
              <a:buSzPts val="2590"/>
              <a:buChar char="•"/>
            </a:pPr>
            <a:r>
              <a:rPr lang="en-GB" sz="2590"/>
              <a:t>Can be adopted within other methodologies</a:t>
            </a:r>
            <a:endParaRPr/>
          </a:p>
          <a:p>
            <a:pPr indent="-228600" lvl="1" marL="685800" rtl="0" algn="l">
              <a:lnSpc>
                <a:spcPct val="70000"/>
              </a:lnSpc>
              <a:spcBef>
                <a:spcPts val="1200"/>
              </a:spcBef>
              <a:spcAft>
                <a:spcPts val="0"/>
              </a:spcAft>
              <a:buClr>
                <a:schemeClr val="dk1"/>
              </a:buClr>
              <a:buSzPts val="2220"/>
              <a:buChar char="•"/>
            </a:pPr>
            <a:r>
              <a:rPr lang="en-GB" sz="2220"/>
              <a:t>"Test-first programming is the least controversial and most widely adopted part of Extreme Programming (XP). By now the majority of professional Java™ programmers have probably caught the testing bug" – </a:t>
            </a:r>
            <a:r>
              <a:rPr i="1" lang="en-GB" sz="2220"/>
              <a:t>Elliotte Rusty Harold</a:t>
            </a:r>
            <a:endParaRPr/>
          </a:p>
          <a:p>
            <a:pPr indent="-228600" lvl="0" marL="228600" rtl="0" algn="l">
              <a:lnSpc>
                <a:spcPct val="70000"/>
              </a:lnSpc>
              <a:spcBef>
                <a:spcPts val="1200"/>
              </a:spcBef>
              <a:spcAft>
                <a:spcPts val="0"/>
              </a:spcAft>
              <a:buClr>
                <a:schemeClr val="dk1"/>
              </a:buClr>
              <a:buSzPts val="2590"/>
              <a:buChar char="•"/>
            </a:pPr>
            <a:r>
              <a:rPr lang="en-GB" sz="2590"/>
              <a:t>Test written </a:t>
            </a:r>
            <a:r>
              <a:rPr i="1" lang="en-GB" sz="2590"/>
              <a:t>before</a:t>
            </a:r>
            <a:r>
              <a:rPr lang="en-GB" sz="2590"/>
              <a:t> implementation</a:t>
            </a:r>
            <a:endParaRPr/>
          </a:p>
          <a:p>
            <a:pPr indent="-228600" lvl="1" marL="685800" rtl="0" algn="l">
              <a:lnSpc>
                <a:spcPct val="70000"/>
              </a:lnSpc>
              <a:spcBef>
                <a:spcPts val="1200"/>
              </a:spcBef>
              <a:spcAft>
                <a:spcPts val="0"/>
              </a:spcAft>
              <a:buClr>
                <a:schemeClr val="dk1"/>
              </a:buClr>
              <a:buSzPts val="2220"/>
              <a:buChar char="•"/>
            </a:pPr>
            <a:r>
              <a:rPr lang="en-GB" sz="2220"/>
              <a:t>Tools and techniques make TDD very rigorous process</a:t>
            </a:r>
            <a:endParaRPr/>
          </a:p>
          <a:p>
            <a:pPr indent="-228600" lvl="0" marL="228600" rtl="0" algn="l">
              <a:lnSpc>
                <a:spcPct val="70000"/>
              </a:lnSpc>
              <a:spcBef>
                <a:spcPts val="1200"/>
              </a:spcBef>
              <a:spcAft>
                <a:spcPts val="0"/>
              </a:spcAft>
              <a:buClr>
                <a:schemeClr val="dk1"/>
              </a:buClr>
              <a:buSzPts val="2590"/>
              <a:buChar char="•"/>
            </a:pPr>
            <a:r>
              <a:rPr lang="en-GB" sz="2590"/>
              <a:t>aka Test Driven Design</a:t>
            </a:r>
            <a:endParaRPr/>
          </a:p>
          <a:p>
            <a:pPr indent="-228600" lvl="1" marL="685800" rtl="0" algn="l">
              <a:lnSpc>
                <a:spcPct val="70000"/>
              </a:lnSpc>
              <a:spcBef>
                <a:spcPts val="1200"/>
              </a:spcBef>
              <a:spcAft>
                <a:spcPts val="0"/>
              </a:spcAft>
              <a:buClr>
                <a:schemeClr val="dk1"/>
              </a:buClr>
              <a:buSzPts val="2220"/>
              <a:buChar char="•"/>
            </a:pPr>
            <a:r>
              <a:rPr lang="en-GB" sz="2220"/>
              <a:t>Tests drive design of API</a:t>
            </a:r>
            <a:endParaRPr/>
          </a:p>
          <a:p>
            <a:pPr indent="-228600" lvl="0" marL="228600" rtl="0" algn="l">
              <a:lnSpc>
                <a:spcPct val="70000"/>
              </a:lnSpc>
              <a:spcBef>
                <a:spcPts val="1200"/>
              </a:spcBef>
              <a:spcAft>
                <a:spcPts val="0"/>
              </a:spcAft>
              <a:buClr>
                <a:schemeClr val="dk1"/>
              </a:buClr>
              <a:buSzPts val="2590"/>
              <a:buChar char="•"/>
            </a:pPr>
            <a:r>
              <a:rPr lang="en-GB" sz="2590"/>
              <a:t>Developers become "Test infected" (Eric Gamma)</a:t>
            </a:r>
            <a:endParaRPr/>
          </a:p>
          <a:p>
            <a:pPr indent="-228600" lvl="1" marL="685800" rtl="0" algn="l">
              <a:lnSpc>
                <a:spcPct val="70000"/>
              </a:lnSpc>
              <a:spcBef>
                <a:spcPts val="1200"/>
              </a:spcBef>
              <a:spcAft>
                <a:spcPts val="0"/>
              </a:spcAft>
              <a:buClr>
                <a:schemeClr val="dk1"/>
              </a:buClr>
              <a:buSzPts val="2220"/>
              <a:buChar char="•"/>
            </a:pPr>
            <a:r>
              <a:rPr lang="en-GB" sz="2220"/>
              <a:t>Cannot program without test first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6"/>
          <p:cNvSpPr txBox="1"/>
          <p:nvPr>
            <p:ph idx="1" type="body"/>
          </p:nvPr>
        </p:nvSpPr>
        <p:spPr>
          <a:xfrm>
            <a:off x="414000" y="1551214"/>
            <a:ext cx="5750900" cy="4163576"/>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lang="en-GB"/>
              <a:t>@</a:t>
            </a:r>
            <a:r>
              <a:rPr b="1" lang="en-GB"/>
              <a:t>BeforeClass</a:t>
            </a:r>
            <a:r>
              <a:rPr lang="en-GB"/>
              <a:t> – Executes before any of the tests</a:t>
            </a:r>
            <a:endParaRPr/>
          </a:p>
          <a:p>
            <a:pPr indent="-342900" lvl="0" marL="342900" rtl="0" algn="l">
              <a:lnSpc>
                <a:spcPct val="90000"/>
              </a:lnSpc>
              <a:spcBef>
                <a:spcPts val="2000"/>
              </a:spcBef>
              <a:spcAft>
                <a:spcPts val="0"/>
              </a:spcAft>
              <a:buClr>
                <a:schemeClr val="dk1"/>
              </a:buClr>
              <a:buSzPts val="2800"/>
              <a:buFont typeface="Arial"/>
              <a:buChar char="•"/>
            </a:pPr>
            <a:r>
              <a:rPr lang="en-GB"/>
              <a:t>@</a:t>
            </a:r>
            <a:r>
              <a:rPr b="1" lang="en-GB"/>
              <a:t>AfterClass</a:t>
            </a:r>
            <a:r>
              <a:rPr lang="en-GB"/>
              <a:t> – Executes after all of the tests.</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342900" lvl="0" marL="342900" rtl="0" algn="l">
              <a:lnSpc>
                <a:spcPct val="90000"/>
              </a:lnSpc>
              <a:spcBef>
                <a:spcPts val="2000"/>
              </a:spcBef>
              <a:spcAft>
                <a:spcPts val="0"/>
              </a:spcAft>
              <a:buClr>
                <a:schemeClr val="dk1"/>
              </a:buClr>
              <a:buSzPts val="2800"/>
              <a:buFont typeface="Arial"/>
              <a:buChar char="•"/>
            </a:pPr>
            <a:r>
              <a:rPr lang="en-GB"/>
              <a:t>Typically we use </a:t>
            </a:r>
            <a:r>
              <a:rPr b="1" lang="en-GB"/>
              <a:t>@BeforeClass </a:t>
            </a:r>
            <a:r>
              <a:rPr lang="en-GB"/>
              <a:t>to set up our testing environments in some way.  For example when using Selenium we could set up our driver here.</a:t>
            </a:r>
            <a:endParaRPr/>
          </a:p>
          <a:p>
            <a:pPr indent="-165100" lvl="0" marL="342900" rtl="0" algn="l">
              <a:lnSpc>
                <a:spcPct val="90000"/>
              </a:lnSpc>
              <a:spcBef>
                <a:spcPts val="2000"/>
              </a:spcBef>
              <a:spcAft>
                <a:spcPts val="0"/>
              </a:spcAft>
              <a:buClr>
                <a:schemeClr val="dk1"/>
              </a:buClr>
              <a:buSzPts val="2800"/>
              <a:buFont typeface="Arial"/>
              <a:buNone/>
            </a:pPr>
            <a:r>
              <a:t/>
            </a:r>
            <a:endParaRPr/>
          </a:p>
          <a:p>
            <a:pPr indent="-342900" lvl="0" marL="342900" rtl="0" algn="l">
              <a:lnSpc>
                <a:spcPct val="90000"/>
              </a:lnSpc>
              <a:spcBef>
                <a:spcPts val="2000"/>
              </a:spcBef>
              <a:spcAft>
                <a:spcPts val="0"/>
              </a:spcAft>
              <a:buClr>
                <a:schemeClr val="dk1"/>
              </a:buClr>
              <a:buSzPts val="2800"/>
              <a:buFont typeface="Arial"/>
              <a:buChar char="•"/>
            </a:pPr>
            <a:r>
              <a:rPr b="1" lang="en-GB"/>
              <a:t>@AfterClass </a:t>
            </a:r>
            <a:r>
              <a:rPr lang="en-GB"/>
              <a:t>is used to close down any streams that we may have created during the execution of our tests.</a:t>
            </a:r>
            <a:endParaRPr/>
          </a:p>
          <a:p>
            <a:pPr indent="-165100" lvl="0" marL="342900" rtl="0" algn="l">
              <a:lnSpc>
                <a:spcPct val="90000"/>
              </a:lnSpc>
              <a:spcBef>
                <a:spcPts val="2000"/>
              </a:spcBef>
              <a:spcAft>
                <a:spcPts val="0"/>
              </a:spcAft>
              <a:buClr>
                <a:schemeClr val="dk1"/>
              </a:buClr>
              <a:buSzPts val="2800"/>
              <a:buFont typeface="Arial"/>
              <a:buNone/>
            </a:pPr>
            <a:r>
              <a:t/>
            </a:r>
            <a:endParaRPr/>
          </a:p>
        </p:txBody>
      </p:sp>
      <p:sp>
        <p:nvSpPr>
          <p:cNvPr id="403" name="Google Shape;403;p5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519C"/>
              </a:buClr>
              <a:buSzPts val="4400"/>
              <a:buFont typeface="Calibri"/>
              <a:buNone/>
            </a:pPr>
            <a:r>
              <a:rPr lang="en-GB"/>
              <a:t>Order of Execution</a:t>
            </a:r>
            <a:endParaRPr/>
          </a:p>
        </p:txBody>
      </p:sp>
      <p:sp>
        <p:nvSpPr>
          <p:cNvPr id="404" name="Google Shape;404;p56"/>
          <p:cNvSpPr/>
          <p:nvPr/>
        </p:nvSpPr>
        <p:spPr>
          <a:xfrm>
            <a:off x="6552756" y="1278360"/>
            <a:ext cx="4713958" cy="3539430"/>
          </a:xfrm>
          <a:prstGeom prst="rect">
            <a:avLst/>
          </a:prstGeom>
          <a:solidFill>
            <a:srgbClr val="D0CE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400">
                <a:solidFill>
                  <a:srgbClr val="646464"/>
                </a:solidFill>
                <a:latin typeface="Courier New"/>
                <a:ea typeface="Courier New"/>
                <a:cs typeface="Courier New"/>
                <a:sym typeface="Courier New"/>
              </a:rPr>
              <a:t> @</a:t>
            </a:r>
            <a:r>
              <a:rPr b="1" lang="en-GB" sz="1400">
                <a:solidFill>
                  <a:srgbClr val="000000"/>
                </a:solidFill>
                <a:latin typeface="Courier New"/>
                <a:ea typeface="Courier New"/>
                <a:cs typeface="Courier New"/>
                <a:sym typeface="Courier New"/>
              </a:rPr>
              <a:t>BeforeClass</a:t>
            </a:r>
            <a:endParaRPr b="1"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public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static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method1() {</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System.out.println(</a:t>
            </a:r>
            <a:r>
              <a:rPr b="1" lang="en-GB" sz="1400">
                <a:solidFill>
                  <a:srgbClr val="2A00FF"/>
                </a:solidFill>
                <a:latin typeface="Courier New"/>
                <a:ea typeface="Courier New"/>
                <a:cs typeface="Courier New"/>
                <a:sym typeface="Courier New"/>
              </a:rPr>
              <a:t>"Before class"</a:t>
            </a:r>
            <a:r>
              <a:rPr b="1" lang="en-GB"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a:t>
            </a:r>
            <a:r>
              <a:rPr b="1" lang="en-GB" sz="1400">
                <a:solidFill>
                  <a:srgbClr val="646464"/>
                </a:solidFill>
                <a:latin typeface="Courier New"/>
                <a:ea typeface="Courier New"/>
                <a:cs typeface="Courier New"/>
                <a:sym typeface="Courier New"/>
              </a:rPr>
              <a:t>@</a:t>
            </a:r>
            <a:r>
              <a:rPr b="1" lang="en-GB" sz="1400">
                <a:solidFill>
                  <a:srgbClr val="000000"/>
                </a:solidFill>
                <a:latin typeface="Courier New"/>
                <a:ea typeface="Courier New"/>
                <a:cs typeface="Courier New"/>
                <a:sym typeface="Courier New"/>
              </a:rPr>
              <a:t>Test</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public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method3() {</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System.out.println(</a:t>
            </a:r>
            <a:r>
              <a:rPr b="1" lang="en-GB" sz="1400">
                <a:solidFill>
                  <a:srgbClr val="2A00FF"/>
                </a:solidFill>
                <a:latin typeface="Courier New"/>
                <a:ea typeface="Courier New"/>
                <a:cs typeface="Courier New"/>
                <a:sym typeface="Courier New"/>
              </a:rPr>
              <a:t>"Test 1"</a:t>
            </a:r>
            <a:r>
              <a:rPr b="1" lang="en-GB"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a:t>
            </a:r>
            <a:r>
              <a:rPr b="1" lang="en-GB" sz="1400">
                <a:solidFill>
                  <a:srgbClr val="646464"/>
                </a:solidFill>
                <a:latin typeface="Courier New"/>
                <a:ea typeface="Courier New"/>
                <a:cs typeface="Courier New"/>
                <a:sym typeface="Courier New"/>
              </a:rPr>
              <a:t>@</a:t>
            </a:r>
            <a:r>
              <a:rPr b="1" lang="en-GB" sz="1400">
                <a:solidFill>
                  <a:srgbClr val="000000"/>
                </a:solidFill>
                <a:latin typeface="Courier New"/>
                <a:ea typeface="Courier New"/>
                <a:cs typeface="Courier New"/>
                <a:sym typeface="Courier New"/>
              </a:rPr>
              <a:t>Test</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public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method4() {</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System.out.println(</a:t>
            </a:r>
            <a:r>
              <a:rPr b="1" lang="en-GB" sz="1400">
                <a:solidFill>
                  <a:srgbClr val="2A00FF"/>
                </a:solidFill>
                <a:latin typeface="Courier New"/>
                <a:ea typeface="Courier New"/>
                <a:cs typeface="Courier New"/>
                <a:sym typeface="Courier New"/>
              </a:rPr>
              <a:t>"Test 2"</a:t>
            </a:r>
            <a:r>
              <a:rPr b="1" lang="en-GB"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400">
                <a:solidFill>
                  <a:srgbClr val="646464"/>
                </a:solidFill>
                <a:latin typeface="Courier New"/>
                <a:ea typeface="Courier New"/>
                <a:cs typeface="Courier New"/>
                <a:sym typeface="Courier New"/>
              </a:rPr>
              <a:t>@</a:t>
            </a:r>
            <a:r>
              <a:rPr b="1" lang="en-GB" sz="1400">
                <a:solidFill>
                  <a:srgbClr val="000000"/>
                </a:solidFill>
                <a:latin typeface="Courier New"/>
                <a:ea typeface="Courier New"/>
                <a:cs typeface="Courier New"/>
                <a:sym typeface="Courier New"/>
              </a:rPr>
              <a:t>AfterClass</a:t>
            </a:r>
            <a:endParaRPr b="1" sz="14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public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static</a:t>
            </a:r>
            <a:r>
              <a:rPr b="1" lang="en-GB" sz="1400">
                <a:solidFill>
                  <a:srgbClr val="000000"/>
                </a:solidFill>
                <a:latin typeface="Courier New"/>
                <a:ea typeface="Courier New"/>
                <a:cs typeface="Courier New"/>
                <a:sym typeface="Courier New"/>
              </a:rPr>
              <a:t> </a:t>
            </a:r>
            <a:r>
              <a:rPr b="1" lang="en-GB" sz="1400">
                <a:solidFill>
                  <a:srgbClr val="7F0055"/>
                </a:solidFill>
                <a:latin typeface="Courier New"/>
                <a:ea typeface="Courier New"/>
                <a:cs typeface="Courier New"/>
                <a:sym typeface="Courier New"/>
              </a:rPr>
              <a:t>void</a:t>
            </a:r>
            <a:r>
              <a:rPr b="1" lang="en-GB" sz="1400">
                <a:solidFill>
                  <a:srgbClr val="000000"/>
                </a:solidFill>
                <a:latin typeface="Courier New"/>
                <a:ea typeface="Courier New"/>
                <a:cs typeface="Courier New"/>
                <a:sym typeface="Courier New"/>
              </a:rPr>
              <a:t> method7() {</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System.out.println(</a:t>
            </a:r>
            <a:r>
              <a:rPr b="1" lang="en-GB" sz="1400">
                <a:solidFill>
                  <a:srgbClr val="2A00FF"/>
                </a:solidFill>
                <a:latin typeface="Courier New"/>
                <a:ea typeface="Courier New"/>
                <a:cs typeface="Courier New"/>
                <a:sym typeface="Courier New"/>
              </a:rPr>
              <a:t>"After class"</a:t>
            </a:r>
            <a:r>
              <a:rPr b="1" lang="en-GB"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400">
                <a:solidFill>
                  <a:srgbClr val="000000"/>
                </a:solidFill>
                <a:latin typeface="Courier New"/>
                <a:ea typeface="Courier New"/>
                <a:cs typeface="Courier New"/>
                <a:sym typeface="Courier New"/>
              </a:rPr>
              <a:t> }</a:t>
            </a:r>
            <a:endParaRPr b="1" sz="1400">
              <a:solidFill>
                <a:srgbClr val="2E2D2C"/>
              </a:solidFill>
              <a:latin typeface="Calibri"/>
              <a:ea typeface="Calibri"/>
              <a:cs typeface="Calibri"/>
              <a:sym typeface="Calibri"/>
            </a:endParaRPr>
          </a:p>
        </p:txBody>
      </p:sp>
      <p:pic>
        <p:nvPicPr>
          <p:cNvPr id="405" name="Google Shape;405;p56"/>
          <p:cNvPicPr preferRelativeResize="0"/>
          <p:nvPr/>
        </p:nvPicPr>
        <p:blipFill rotWithShape="1">
          <a:blip r:embed="rId3">
            <a:alphaModFix/>
          </a:blip>
          <a:srcRect b="0" l="0" r="0" t="0"/>
          <a:stretch/>
        </p:blipFill>
        <p:spPr>
          <a:xfrm>
            <a:off x="7205548" y="4933341"/>
            <a:ext cx="2334452" cy="156289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7"/>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ORDER OF EXECUTION</a:t>
            </a:r>
            <a:endParaRPr/>
          </a:p>
        </p:txBody>
      </p:sp>
      <p:sp>
        <p:nvSpPr>
          <p:cNvPr id="411" name="Google Shape;411;p57"/>
          <p:cNvSpPr/>
          <p:nvPr/>
        </p:nvSpPr>
        <p:spPr>
          <a:xfrm>
            <a:off x="6487442" y="539227"/>
            <a:ext cx="4893573" cy="6001643"/>
          </a:xfrm>
          <a:prstGeom prst="rect">
            <a:avLst/>
          </a:prstGeom>
          <a:solidFill>
            <a:srgbClr val="D0CE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00">
                <a:solidFill>
                  <a:srgbClr val="646464"/>
                </a:solidFill>
                <a:latin typeface="Courier New"/>
                <a:ea typeface="Courier New"/>
                <a:cs typeface="Courier New"/>
                <a:sym typeface="Courier New"/>
              </a:rPr>
              <a:t> @</a:t>
            </a:r>
            <a:r>
              <a:rPr b="1" lang="en-GB" sz="1600">
                <a:solidFill>
                  <a:srgbClr val="000000"/>
                </a:solidFill>
                <a:latin typeface="Courier New"/>
                <a:ea typeface="Courier New"/>
                <a:cs typeface="Courier New"/>
                <a:sym typeface="Courier New"/>
              </a:rPr>
              <a:t>BeforeClass</a:t>
            </a:r>
            <a:endParaRPr b="1"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static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method1() {</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System.out.println(</a:t>
            </a:r>
            <a:r>
              <a:rPr b="1" lang="en-GB" sz="1600">
                <a:solidFill>
                  <a:srgbClr val="2A00FF"/>
                </a:solidFill>
                <a:latin typeface="Courier New"/>
                <a:ea typeface="Courier New"/>
                <a:cs typeface="Courier New"/>
                <a:sym typeface="Courier New"/>
              </a:rPr>
              <a:t>"Before class"</a:t>
            </a:r>
            <a:r>
              <a:rPr b="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r>
              <a:rPr b="1" lang="en-GB" sz="1600">
                <a:solidFill>
                  <a:srgbClr val="646464"/>
                </a:solidFill>
                <a:latin typeface="Courier New"/>
                <a:ea typeface="Courier New"/>
                <a:cs typeface="Courier New"/>
                <a:sym typeface="Courier New"/>
              </a:rPr>
              <a:t>@</a:t>
            </a:r>
            <a:r>
              <a:rPr b="1" lang="en-GB" sz="1600">
                <a:solidFill>
                  <a:srgbClr val="000000"/>
                </a:solidFill>
                <a:latin typeface="Courier New"/>
                <a:ea typeface="Courier New"/>
                <a:cs typeface="Courier New"/>
                <a:sym typeface="Courier New"/>
              </a:rPr>
              <a:t>Before</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method2() {</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System.out.println(</a:t>
            </a:r>
            <a:r>
              <a:rPr b="1" lang="en-GB" sz="1600">
                <a:solidFill>
                  <a:srgbClr val="2A00FF"/>
                </a:solidFill>
                <a:latin typeface="Courier New"/>
                <a:ea typeface="Courier New"/>
                <a:cs typeface="Courier New"/>
                <a:sym typeface="Courier New"/>
              </a:rPr>
              <a:t>"Before test"</a:t>
            </a:r>
            <a:r>
              <a:rPr b="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r>
              <a:rPr b="1" lang="en-GB" sz="1600">
                <a:solidFill>
                  <a:srgbClr val="646464"/>
                </a:solidFill>
                <a:latin typeface="Courier New"/>
                <a:ea typeface="Courier New"/>
                <a:cs typeface="Courier New"/>
                <a:sym typeface="Courier New"/>
              </a:rPr>
              <a:t>@</a:t>
            </a:r>
            <a:r>
              <a:rPr b="1" lang="en-GB" sz="1600">
                <a:solidFill>
                  <a:srgbClr val="000000"/>
                </a:solidFill>
                <a:latin typeface="Courier New"/>
                <a:ea typeface="Courier New"/>
                <a:cs typeface="Courier New"/>
                <a:sym typeface="Courier New"/>
              </a:rPr>
              <a:t>Test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method3() {</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System.out.println(</a:t>
            </a:r>
            <a:r>
              <a:rPr b="1" lang="en-GB" sz="1600">
                <a:solidFill>
                  <a:srgbClr val="2A00FF"/>
                </a:solidFill>
                <a:latin typeface="Courier New"/>
                <a:ea typeface="Courier New"/>
                <a:cs typeface="Courier New"/>
                <a:sym typeface="Courier New"/>
              </a:rPr>
              <a:t>"Test 1"</a:t>
            </a:r>
            <a:r>
              <a:rPr b="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r>
              <a:rPr b="1" lang="en-GB" sz="1600">
                <a:solidFill>
                  <a:srgbClr val="646464"/>
                </a:solidFill>
                <a:latin typeface="Courier New"/>
                <a:ea typeface="Courier New"/>
                <a:cs typeface="Courier New"/>
                <a:sym typeface="Courier New"/>
              </a:rPr>
              <a:t>@</a:t>
            </a:r>
            <a:r>
              <a:rPr b="1" lang="en-GB" sz="1600">
                <a:solidFill>
                  <a:srgbClr val="000000"/>
                </a:solidFill>
                <a:latin typeface="Courier New"/>
                <a:ea typeface="Courier New"/>
                <a:cs typeface="Courier New"/>
                <a:sym typeface="Courier New"/>
              </a:rPr>
              <a:t>Test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method4() {</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System.out.println(</a:t>
            </a:r>
            <a:r>
              <a:rPr b="1" lang="en-GB" sz="1600">
                <a:solidFill>
                  <a:srgbClr val="2A00FF"/>
                </a:solidFill>
                <a:latin typeface="Courier New"/>
                <a:ea typeface="Courier New"/>
                <a:cs typeface="Courier New"/>
                <a:sym typeface="Courier New"/>
              </a:rPr>
              <a:t>"Test 2"</a:t>
            </a:r>
            <a:r>
              <a:rPr b="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GB" sz="1600">
                <a:solidFill>
                  <a:srgbClr val="646464"/>
                </a:solidFill>
                <a:latin typeface="Courier New"/>
                <a:ea typeface="Courier New"/>
                <a:cs typeface="Courier New"/>
                <a:sym typeface="Courier New"/>
              </a:rPr>
              <a:t> @</a:t>
            </a:r>
            <a:r>
              <a:rPr b="1" lang="en-GB" sz="1600">
                <a:solidFill>
                  <a:srgbClr val="000000"/>
                </a:solidFill>
                <a:latin typeface="Courier New"/>
                <a:ea typeface="Courier New"/>
                <a:cs typeface="Courier New"/>
                <a:sym typeface="Courier New"/>
              </a:rPr>
              <a:t>After</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method6() {</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System.out.println(</a:t>
            </a:r>
            <a:r>
              <a:rPr b="1" lang="en-GB" sz="1600">
                <a:solidFill>
                  <a:srgbClr val="2A00FF"/>
                </a:solidFill>
                <a:latin typeface="Courier New"/>
                <a:ea typeface="Courier New"/>
                <a:cs typeface="Courier New"/>
                <a:sym typeface="Courier New"/>
              </a:rPr>
              <a:t>"After test"</a:t>
            </a:r>
            <a:r>
              <a:rPr b="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endParaRPr b="1" sz="1600">
              <a:solidFill>
                <a:srgbClr val="2E2D2C"/>
              </a:solidFill>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r>
              <a:rPr b="1" lang="en-GB" sz="1600">
                <a:solidFill>
                  <a:srgbClr val="646464"/>
                </a:solidFill>
                <a:latin typeface="Courier New"/>
                <a:ea typeface="Courier New"/>
                <a:cs typeface="Courier New"/>
                <a:sym typeface="Courier New"/>
              </a:rPr>
              <a:t>@</a:t>
            </a:r>
            <a:r>
              <a:rPr b="1" lang="en-GB" sz="1600">
                <a:solidFill>
                  <a:srgbClr val="000000"/>
                </a:solidFill>
                <a:latin typeface="Courier New"/>
                <a:ea typeface="Courier New"/>
                <a:cs typeface="Courier New"/>
                <a:sym typeface="Courier New"/>
              </a:rPr>
              <a:t>AfterClass</a:t>
            </a:r>
            <a:endParaRPr b="1" sz="16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public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static</a:t>
            </a:r>
            <a:r>
              <a:rPr b="1" lang="en-GB" sz="1600">
                <a:solidFill>
                  <a:srgbClr val="000000"/>
                </a:solidFill>
                <a:latin typeface="Courier New"/>
                <a:ea typeface="Courier New"/>
                <a:cs typeface="Courier New"/>
                <a:sym typeface="Courier New"/>
              </a:rPr>
              <a:t> </a:t>
            </a:r>
            <a:r>
              <a:rPr b="1" lang="en-GB" sz="1600">
                <a:solidFill>
                  <a:srgbClr val="7F0055"/>
                </a:solidFill>
                <a:latin typeface="Courier New"/>
                <a:ea typeface="Courier New"/>
                <a:cs typeface="Courier New"/>
                <a:sym typeface="Courier New"/>
              </a:rPr>
              <a:t>void</a:t>
            </a:r>
            <a:r>
              <a:rPr b="1" lang="en-GB" sz="1600">
                <a:solidFill>
                  <a:srgbClr val="000000"/>
                </a:solidFill>
                <a:latin typeface="Courier New"/>
                <a:ea typeface="Courier New"/>
                <a:cs typeface="Courier New"/>
                <a:sym typeface="Courier New"/>
              </a:rPr>
              <a:t> method7() {</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System.out.println(</a:t>
            </a:r>
            <a:r>
              <a:rPr b="1" lang="en-GB" sz="1600">
                <a:solidFill>
                  <a:srgbClr val="2A00FF"/>
                </a:solidFill>
                <a:latin typeface="Courier New"/>
                <a:ea typeface="Courier New"/>
                <a:cs typeface="Courier New"/>
                <a:sym typeface="Courier New"/>
              </a:rPr>
              <a:t>"After class"</a:t>
            </a:r>
            <a:r>
              <a:rPr b="1" lang="en-GB"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GB" sz="1600">
                <a:solidFill>
                  <a:srgbClr val="000000"/>
                </a:solidFill>
                <a:latin typeface="Courier New"/>
                <a:ea typeface="Courier New"/>
                <a:cs typeface="Courier New"/>
                <a:sym typeface="Courier New"/>
              </a:rPr>
              <a:t> }</a:t>
            </a:r>
            <a:endParaRPr b="1" sz="1600">
              <a:solidFill>
                <a:srgbClr val="2E2D2C"/>
              </a:solidFill>
              <a:latin typeface="Calibri"/>
              <a:ea typeface="Calibri"/>
              <a:cs typeface="Calibri"/>
              <a:sym typeface="Calibri"/>
            </a:endParaRPr>
          </a:p>
        </p:txBody>
      </p:sp>
      <p:pic>
        <p:nvPicPr>
          <p:cNvPr id="412" name="Google Shape;412;p57"/>
          <p:cNvPicPr preferRelativeResize="0"/>
          <p:nvPr/>
        </p:nvPicPr>
        <p:blipFill rotWithShape="1">
          <a:blip r:embed="rId3">
            <a:alphaModFix/>
          </a:blip>
          <a:srcRect b="0" l="0" r="0" t="0"/>
          <a:stretch/>
        </p:blipFill>
        <p:spPr>
          <a:xfrm>
            <a:off x="1473912" y="1595196"/>
            <a:ext cx="2732473" cy="3589266"/>
          </a:xfrm>
          <a:prstGeom prst="rect">
            <a:avLst/>
          </a:prstGeom>
          <a:noFill/>
          <a:ln>
            <a:noFill/>
          </a:ln>
        </p:spPr>
      </p:pic>
      <p:cxnSp>
        <p:nvCxnSpPr>
          <p:cNvPr id="413" name="Google Shape;413;p57"/>
          <p:cNvCxnSpPr/>
          <p:nvPr/>
        </p:nvCxnSpPr>
        <p:spPr>
          <a:xfrm>
            <a:off x="4271701" y="3389829"/>
            <a:ext cx="2145429" cy="0"/>
          </a:xfrm>
          <a:prstGeom prst="straightConnector1">
            <a:avLst/>
          </a:prstGeom>
          <a:noFill/>
          <a:ln cap="flat" cmpd="sng" w="38100">
            <a:solidFill>
              <a:schemeClr val="accent1"/>
            </a:solidFill>
            <a:prstDash val="solid"/>
            <a:miter lim="800000"/>
            <a:headEnd len="sm" w="sm"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8"/>
          <p:cNvSpPr txBox="1"/>
          <p:nvPr>
            <p:ph idx="1" type="body"/>
          </p:nvPr>
        </p:nvSpPr>
        <p:spPr>
          <a:xfrm>
            <a:off x="414000" y="1616529"/>
            <a:ext cx="5750900" cy="4098261"/>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177"/>
              <a:buFont typeface="Arial"/>
              <a:buChar char="•"/>
            </a:pPr>
            <a:r>
              <a:rPr b="1" lang="en-GB" sz="2177"/>
              <a:t>@Ignore </a:t>
            </a:r>
            <a:r>
              <a:rPr lang="en-GB" sz="2177"/>
              <a:t>can be used to ‘skip’ a test.</a:t>
            </a:r>
            <a:endParaRPr/>
          </a:p>
          <a:p>
            <a:pPr indent="-204660" lvl="0" marL="342900" rtl="0" algn="l">
              <a:lnSpc>
                <a:spcPct val="90000"/>
              </a:lnSpc>
              <a:spcBef>
                <a:spcPts val="2000"/>
              </a:spcBef>
              <a:spcAft>
                <a:spcPts val="0"/>
              </a:spcAft>
              <a:buClr>
                <a:schemeClr val="dk1"/>
              </a:buClr>
              <a:buSzPts val="2177"/>
              <a:buFont typeface="Arial"/>
              <a:buNone/>
            </a:pPr>
            <a:r>
              <a:t/>
            </a:r>
            <a:endParaRPr sz="2177"/>
          </a:p>
          <a:p>
            <a:pPr indent="-342900" lvl="0" marL="342900" rtl="0" algn="l">
              <a:lnSpc>
                <a:spcPct val="90000"/>
              </a:lnSpc>
              <a:spcBef>
                <a:spcPts val="2000"/>
              </a:spcBef>
              <a:spcAft>
                <a:spcPts val="0"/>
              </a:spcAft>
              <a:buClr>
                <a:schemeClr val="dk1"/>
              </a:buClr>
              <a:buSzPts val="2177"/>
              <a:buFont typeface="Arial"/>
              <a:buChar char="•"/>
            </a:pPr>
            <a:r>
              <a:rPr lang="en-GB" sz="2177"/>
              <a:t>If you don’t want a particular test to be ran every time then by putting </a:t>
            </a:r>
            <a:r>
              <a:rPr b="1" lang="en-GB" sz="2177"/>
              <a:t>@Ignore</a:t>
            </a:r>
            <a:r>
              <a:rPr lang="en-GB" sz="2177"/>
              <a:t> will cause the implementation to be ignored.</a:t>
            </a:r>
            <a:endParaRPr b="1" sz="2177"/>
          </a:p>
        </p:txBody>
      </p:sp>
      <p:sp>
        <p:nvSpPr>
          <p:cNvPr id="420" name="Google Shape;420;p5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519C"/>
              </a:buClr>
              <a:buSzPts val="4400"/>
              <a:buFont typeface="Calibri"/>
              <a:buNone/>
            </a:pPr>
            <a:r>
              <a:rPr lang="en-GB"/>
              <a:t>Order of Execution</a:t>
            </a:r>
            <a:endParaRPr/>
          </a:p>
        </p:txBody>
      </p:sp>
      <p:pic>
        <p:nvPicPr>
          <p:cNvPr id="421" name="Google Shape;421;p58"/>
          <p:cNvPicPr preferRelativeResize="0"/>
          <p:nvPr/>
        </p:nvPicPr>
        <p:blipFill rotWithShape="1">
          <a:blip r:embed="rId3">
            <a:alphaModFix/>
          </a:blip>
          <a:srcRect b="0" l="0" r="0" t="0"/>
          <a:stretch/>
        </p:blipFill>
        <p:spPr>
          <a:xfrm>
            <a:off x="8063651" y="5497607"/>
            <a:ext cx="1647403" cy="870326"/>
          </a:xfrm>
          <a:prstGeom prst="rect">
            <a:avLst/>
          </a:prstGeom>
          <a:noFill/>
          <a:ln>
            <a:noFill/>
          </a:ln>
        </p:spPr>
      </p:pic>
      <p:sp>
        <p:nvSpPr>
          <p:cNvPr id="422" name="Google Shape;422;p58"/>
          <p:cNvSpPr/>
          <p:nvPr/>
        </p:nvSpPr>
        <p:spPr>
          <a:xfrm>
            <a:off x="6721929" y="662979"/>
            <a:ext cx="4330848" cy="461664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400">
                <a:solidFill>
                  <a:srgbClr val="AA22FF"/>
                </a:solidFill>
                <a:latin typeface="Arial"/>
                <a:ea typeface="Arial"/>
                <a:cs typeface="Arial"/>
                <a:sym typeface="Arial"/>
              </a:rPr>
              <a:t>@Before</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b="1" lang="en-GB" sz="1400">
                <a:solidFill>
                  <a:srgbClr val="008000"/>
                </a:solidFill>
                <a:latin typeface="Arial"/>
                <a:ea typeface="Arial"/>
                <a:cs typeface="Arial"/>
                <a:sym typeface="Arial"/>
              </a:rPr>
              <a:t>public </a:t>
            </a:r>
            <a:r>
              <a:rPr b="1" lang="en-GB" sz="1400">
                <a:solidFill>
                  <a:srgbClr val="B00040"/>
                </a:solidFill>
                <a:latin typeface="Arial"/>
                <a:ea typeface="Arial"/>
                <a:cs typeface="Arial"/>
                <a:sym typeface="Arial"/>
              </a:rPr>
              <a:t>void </a:t>
            </a:r>
            <a:r>
              <a:rPr b="1" lang="en-GB" sz="1400">
                <a:solidFill>
                  <a:srgbClr val="0000FF"/>
                </a:solidFill>
                <a:latin typeface="Arial"/>
                <a:ea typeface="Arial"/>
                <a:cs typeface="Arial"/>
                <a:sym typeface="Arial"/>
              </a:rPr>
              <a:t>method2</a:t>
            </a:r>
            <a:r>
              <a:rPr b="1" lang="en-GB" sz="1400">
                <a:solidFill>
                  <a:srgbClr val="666666"/>
                </a:solidFill>
                <a:latin typeface="Arial"/>
                <a:ea typeface="Arial"/>
                <a:cs typeface="Arial"/>
                <a:sym typeface="Arial"/>
              </a:rPr>
              <a:t>() {</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System</a:t>
            </a:r>
            <a:r>
              <a:rPr lang="en-GB" sz="1400">
                <a:solidFill>
                  <a:srgbClr val="666666"/>
                </a:solidFill>
                <a:latin typeface="Arial"/>
                <a:ea typeface="Arial"/>
                <a:cs typeface="Arial"/>
                <a:sym typeface="Arial"/>
              </a:rPr>
              <a:t>.</a:t>
            </a:r>
            <a:r>
              <a:rPr lang="en-GB" sz="1400">
                <a:solidFill>
                  <a:srgbClr val="7D9029"/>
                </a:solidFill>
                <a:latin typeface="Arial"/>
                <a:ea typeface="Arial"/>
                <a:cs typeface="Arial"/>
                <a:sym typeface="Arial"/>
              </a:rPr>
              <a:t>out</a:t>
            </a:r>
            <a:r>
              <a:rPr lang="en-GB" sz="1400">
                <a:solidFill>
                  <a:srgbClr val="666666"/>
                </a:solidFill>
                <a:latin typeface="Arial"/>
                <a:ea typeface="Arial"/>
                <a:cs typeface="Arial"/>
                <a:sym typeface="Arial"/>
              </a:rPr>
              <a:t>.</a:t>
            </a:r>
            <a:r>
              <a:rPr lang="en-GB" sz="1400">
                <a:solidFill>
                  <a:srgbClr val="7D9029"/>
                </a:solidFill>
                <a:latin typeface="Arial"/>
                <a:ea typeface="Arial"/>
                <a:cs typeface="Arial"/>
                <a:sym typeface="Arial"/>
              </a:rPr>
              <a:t>println</a:t>
            </a:r>
            <a:r>
              <a:rPr lang="en-GB" sz="1400">
                <a:solidFill>
                  <a:srgbClr val="666666"/>
                </a:solidFill>
                <a:latin typeface="Arial"/>
                <a:ea typeface="Arial"/>
                <a:cs typeface="Arial"/>
                <a:sym typeface="Arial"/>
              </a:rPr>
              <a:t>(</a:t>
            </a:r>
            <a:r>
              <a:rPr lang="en-GB" sz="1400">
                <a:solidFill>
                  <a:srgbClr val="BA2121"/>
                </a:solidFill>
                <a:latin typeface="Arial"/>
                <a:ea typeface="Arial"/>
                <a:cs typeface="Arial"/>
                <a:sym typeface="Arial"/>
              </a:rPr>
              <a:t>"Before test"</a:t>
            </a:r>
            <a:r>
              <a:rPr lang="en-GB" sz="14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lang="en-GB" sz="14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lang="en-GB" sz="1400">
                <a:solidFill>
                  <a:srgbClr val="AA22FF"/>
                </a:solidFill>
                <a:latin typeface="Arial"/>
                <a:ea typeface="Arial"/>
                <a:cs typeface="Arial"/>
                <a:sym typeface="Arial"/>
              </a:rPr>
              <a:t>@Test</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lang="en-GB" sz="1400">
                <a:solidFill>
                  <a:srgbClr val="AA22FF"/>
                </a:solidFill>
                <a:latin typeface="Arial"/>
                <a:ea typeface="Arial"/>
                <a:cs typeface="Arial"/>
                <a:sym typeface="Arial"/>
              </a:rPr>
              <a:t>@Ignore</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b="1" lang="en-GB" sz="1400">
                <a:solidFill>
                  <a:srgbClr val="008000"/>
                </a:solidFill>
                <a:latin typeface="Arial"/>
                <a:ea typeface="Arial"/>
                <a:cs typeface="Arial"/>
                <a:sym typeface="Arial"/>
              </a:rPr>
              <a:t>public </a:t>
            </a:r>
            <a:r>
              <a:rPr b="1" lang="en-GB" sz="1400">
                <a:solidFill>
                  <a:srgbClr val="B00040"/>
                </a:solidFill>
                <a:latin typeface="Arial"/>
                <a:ea typeface="Arial"/>
                <a:cs typeface="Arial"/>
                <a:sym typeface="Arial"/>
              </a:rPr>
              <a:t>void </a:t>
            </a:r>
            <a:r>
              <a:rPr b="1" lang="en-GB" sz="1400">
                <a:solidFill>
                  <a:srgbClr val="0000FF"/>
                </a:solidFill>
                <a:latin typeface="Arial"/>
                <a:ea typeface="Arial"/>
                <a:cs typeface="Arial"/>
                <a:sym typeface="Arial"/>
              </a:rPr>
              <a:t>method3</a:t>
            </a:r>
            <a:r>
              <a:rPr b="1" lang="en-GB" sz="1400">
                <a:solidFill>
                  <a:srgbClr val="666666"/>
                </a:solidFill>
                <a:latin typeface="Arial"/>
                <a:ea typeface="Arial"/>
                <a:cs typeface="Arial"/>
                <a:sym typeface="Arial"/>
              </a:rPr>
              <a:t>() {</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System</a:t>
            </a:r>
            <a:r>
              <a:rPr lang="en-GB" sz="1400">
                <a:solidFill>
                  <a:srgbClr val="666666"/>
                </a:solidFill>
                <a:latin typeface="Arial"/>
                <a:ea typeface="Arial"/>
                <a:cs typeface="Arial"/>
                <a:sym typeface="Arial"/>
              </a:rPr>
              <a:t>.</a:t>
            </a:r>
            <a:r>
              <a:rPr lang="en-GB" sz="1400">
                <a:solidFill>
                  <a:srgbClr val="7D9029"/>
                </a:solidFill>
                <a:latin typeface="Arial"/>
                <a:ea typeface="Arial"/>
                <a:cs typeface="Arial"/>
                <a:sym typeface="Arial"/>
              </a:rPr>
              <a:t>out</a:t>
            </a:r>
            <a:r>
              <a:rPr lang="en-GB" sz="1400">
                <a:solidFill>
                  <a:srgbClr val="666666"/>
                </a:solidFill>
                <a:latin typeface="Arial"/>
                <a:ea typeface="Arial"/>
                <a:cs typeface="Arial"/>
                <a:sym typeface="Arial"/>
              </a:rPr>
              <a:t>.</a:t>
            </a:r>
            <a:r>
              <a:rPr lang="en-GB" sz="1400">
                <a:solidFill>
                  <a:srgbClr val="7D9029"/>
                </a:solidFill>
                <a:latin typeface="Arial"/>
                <a:ea typeface="Arial"/>
                <a:cs typeface="Arial"/>
                <a:sym typeface="Arial"/>
              </a:rPr>
              <a:t>println</a:t>
            </a:r>
            <a:r>
              <a:rPr lang="en-GB" sz="1400">
                <a:solidFill>
                  <a:srgbClr val="666666"/>
                </a:solidFill>
                <a:latin typeface="Arial"/>
                <a:ea typeface="Arial"/>
                <a:cs typeface="Arial"/>
                <a:sym typeface="Arial"/>
              </a:rPr>
              <a:t>(</a:t>
            </a:r>
            <a:r>
              <a:rPr lang="en-GB" sz="1400">
                <a:solidFill>
                  <a:srgbClr val="BA2121"/>
                </a:solidFill>
                <a:latin typeface="Arial"/>
                <a:ea typeface="Arial"/>
                <a:cs typeface="Arial"/>
                <a:sym typeface="Arial"/>
              </a:rPr>
              <a:t>"Test 1"</a:t>
            </a:r>
            <a:r>
              <a:rPr lang="en-GB" sz="14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lang="en-GB" sz="14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lang="en-GB" sz="1400">
                <a:solidFill>
                  <a:srgbClr val="AA22FF"/>
                </a:solidFill>
                <a:latin typeface="Arial"/>
                <a:ea typeface="Arial"/>
                <a:cs typeface="Arial"/>
                <a:sym typeface="Arial"/>
              </a:rPr>
              <a:t>@Test</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b="1" lang="en-GB" sz="1400">
                <a:solidFill>
                  <a:srgbClr val="008000"/>
                </a:solidFill>
                <a:latin typeface="Arial"/>
                <a:ea typeface="Arial"/>
                <a:cs typeface="Arial"/>
                <a:sym typeface="Arial"/>
              </a:rPr>
              <a:t>public </a:t>
            </a:r>
            <a:r>
              <a:rPr b="1" lang="en-GB" sz="1400">
                <a:solidFill>
                  <a:srgbClr val="B00040"/>
                </a:solidFill>
                <a:latin typeface="Arial"/>
                <a:ea typeface="Arial"/>
                <a:cs typeface="Arial"/>
                <a:sym typeface="Arial"/>
              </a:rPr>
              <a:t>void </a:t>
            </a:r>
            <a:r>
              <a:rPr b="1" lang="en-GB" sz="1400">
                <a:solidFill>
                  <a:srgbClr val="0000FF"/>
                </a:solidFill>
                <a:latin typeface="Arial"/>
                <a:ea typeface="Arial"/>
                <a:cs typeface="Arial"/>
                <a:sym typeface="Arial"/>
              </a:rPr>
              <a:t>method4</a:t>
            </a:r>
            <a:r>
              <a:rPr b="1" lang="en-GB" sz="1400">
                <a:solidFill>
                  <a:srgbClr val="666666"/>
                </a:solidFill>
                <a:latin typeface="Arial"/>
                <a:ea typeface="Arial"/>
                <a:cs typeface="Arial"/>
                <a:sym typeface="Arial"/>
              </a:rPr>
              <a:t>() {</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System</a:t>
            </a:r>
            <a:r>
              <a:rPr lang="en-GB" sz="1400">
                <a:solidFill>
                  <a:srgbClr val="666666"/>
                </a:solidFill>
                <a:latin typeface="Arial"/>
                <a:ea typeface="Arial"/>
                <a:cs typeface="Arial"/>
                <a:sym typeface="Arial"/>
              </a:rPr>
              <a:t>.</a:t>
            </a:r>
            <a:r>
              <a:rPr lang="en-GB" sz="1400">
                <a:solidFill>
                  <a:srgbClr val="7D9029"/>
                </a:solidFill>
                <a:latin typeface="Arial"/>
                <a:ea typeface="Arial"/>
                <a:cs typeface="Arial"/>
                <a:sym typeface="Arial"/>
              </a:rPr>
              <a:t>out</a:t>
            </a:r>
            <a:r>
              <a:rPr lang="en-GB" sz="1400">
                <a:solidFill>
                  <a:srgbClr val="666666"/>
                </a:solidFill>
                <a:latin typeface="Arial"/>
                <a:ea typeface="Arial"/>
                <a:cs typeface="Arial"/>
                <a:sym typeface="Arial"/>
              </a:rPr>
              <a:t>.</a:t>
            </a:r>
            <a:r>
              <a:rPr lang="en-GB" sz="1400">
                <a:solidFill>
                  <a:srgbClr val="7D9029"/>
                </a:solidFill>
                <a:latin typeface="Arial"/>
                <a:ea typeface="Arial"/>
                <a:cs typeface="Arial"/>
                <a:sym typeface="Arial"/>
              </a:rPr>
              <a:t>println</a:t>
            </a:r>
            <a:r>
              <a:rPr lang="en-GB" sz="1400">
                <a:solidFill>
                  <a:srgbClr val="666666"/>
                </a:solidFill>
                <a:latin typeface="Arial"/>
                <a:ea typeface="Arial"/>
                <a:cs typeface="Arial"/>
                <a:sym typeface="Arial"/>
              </a:rPr>
              <a:t>(</a:t>
            </a:r>
            <a:r>
              <a:rPr lang="en-GB" sz="1400">
                <a:solidFill>
                  <a:srgbClr val="BA2121"/>
                </a:solidFill>
                <a:latin typeface="Arial"/>
                <a:ea typeface="Arial"/>
                <a:cs typeface="Arial"/>
                <a:sym typeface="Arial"/>
              </a:rPr>
              <a:t>"Test 2"</a:t>
            </a:r>
            <a:r>
              <a:rPr lang="en-GB" sz="14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lang="en-GB" sz="14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lang="en-GB" sz="1400">
                <a:solidFill>
                  <a:srgbClr val="AA22FF"/>
                </a:solidFill>
                <a:latin typeface="Arial"/>
                <a:ea typeface="Arial"/>
                <a:cs typeface="Arial"/>
                <a:sym typeface="Arial"/>
              </a:rPr>
              <a:t>@After</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b="1" lang="en-GB" sz="1400">
                <a:solidFill>
                  <a:srgbClr val="008000"/>
                </a:solidFill>
                <a:latin typeface="Arial"/>
                <a:ea typeface="Arial"/>
                <a:cs typeface="Arial"/>
                <a:sym typeface="Arial"/>
              </a:rPr>
              <a:t>public </a:t>
            </a:r>
            <a:r>
              <a:rPr b="1" lang="en-GB" sz="1400">
                <a:solidFill>
                  <a:srgbClr val="B00040"/>
                </a:solidFill>
                <a:latin typeface="Arial"/>
                <a:ea typeface="Arial"/>
                <a:cs typeface="Arial"/>
                <a:sym typeface="Arial"/>
              </a:rPr>
              <a:t>void </a:t>
            </a:r>
            <a:r>
              <a:rPr b="1" lang="en-GB" sz="1400">
                <a:solidFill>
                  <a:srgbClr val="0000FF"/>
                </a:solidFill>
                <a:latin typeface="Arial"/>
                <a:ea typeface="Arial"/>
                <a:cs typeface="Arial"/>
                <a:sym typeface="Arial"/>
              </a:rPr>
              <a:t>method6</a:t>
            </a:r>
            <a:r>
              <a:rPr b="1" lang="en-GB" sz="1400">
                <a:solidFill>
                  <a:srgbClr val="666666"/>
                </a:solidFill>
                <a:latin typeface="Arial"/>
                <a:ea typeface="Arial"/>
                <a:cs typeface="Arial"/>
                <a:sym typeface="Arial"/>
              </a:rPr>
              <a:t>() {</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System</a:t>
            </a:r>
            <a:r>
              <a:rPr lang="en-GB" sz="1400">
                <a:solidFill>
                  <a:srgbClr val="666666"/>
                </a:solidFill>
                <a:latin typeface="Arial"/>
                <a:ea typeface="Arial"/>
                <a:cs typeface="Arial"/>
                <a:sym typeface="Arial"/>
              </a:rPr>
              <a:t>.</a:t>
            </a:r>
            <a:r>
              <a:rPr lang="en-GB" sz="1400">
                <a:solidFill>
                  <a:srgbClr val="7D9029"/>
                </a:solidFill>
                <a:latin typeface="Arial"/>
                <a:ea typeface="Arial"/>
                <a:cs typeface="Arial"/>
                <a:sym typeface="Arial"/>
              </a:rPr>
              <a:t>out</a:t>
            </a:r>
            <a:r>
              <a:rPr lang="en-GB" sz="1400">
                <a:solidFill>
                  <a:srgbClr val="666666"/>
                </a:solidFill>
                <a:latin typeface="Arial"/>
                <a:ea typeface="Arial"/>
                <a:cs typeface="Arial"/>
                <a:sym typeface="Arial"/>
              </a:rPr>
              <a:t>.</a:t>
            </a:r>
            <a:r>
              <a:rPr lang="en-GB" sz="1400">
                <a:solidFill>
                  <a:srgbClr val="7D9029"/>
                </a:solidFill>
                <a:latin typeface="Arial"/>
                <a:ea typeface="Arial"/>
                <a:cs typeface="Arial"/>
                <a:sym typeface="Arial"/>
              </a:rPr>
              <a:t>println</a:t>
            </a:r>
            <a:r>
              <a:rPr lang="en-GB" sz="1400">
                <a:solidFill>
                  <a:srgbClr val="666666"/>
                </a:solidFill>
                <a:latin typeface="Arial"/>
                <a:ea typeface="Arial"/>
                <a:cs typeface="Arial"/>
                <a:sym typeface="Arial"/>
              </a:rPr>
              <a:t>(</a:t>
            </a:r>
            <a:r>
              <a:rPr lang="en-GB" sz="1400">
                <a:solidFill>
                  <a:srgbClr val="BA2121"/>
                </a:solidFill>
                <a:latin typeface="Arial"/>
                <a:ea typeface="Arial"/>
                <a:cs typeface="Arial"/>
                <a:sym typeface="Arial"/>
              </a:rPr>
              <a:t>"After test"</a:t>
            </a:r>
            <a:r>
              <a:rPr lang="en-GB" sz="14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r>
              <a:rPr lang="en-GB" sz="14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400">
                <a:solidFill>
                  <a:schemeClr val="dk1"/>
                </a:solidFill>
                <a:latin typeface="Arial"/>
                <a:ea typeface="Arial"/>
                <a:cs typeface="Arial"/>
                <a:sym typeface="Arial"/>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9"/>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TEST SUITES</a:t>
            </a:r>
            <a:endParaRPr/>
          </a:p>
        </p:txBody>
      </p:sp>
      <p:sp>
        <p:nvSpPr>
          <p:cNvPr id="428" name="Google Shape;428;p59"/>
          <p:cNvSpPr txBox="1"/>
          <p:nvPr>
            <p:ph idx="2" type="body"/>
          </p:nvPr>
        </p:nvSpPr>
        <p:spPr>
          <a:xfrm>
            <a:off x="6761025" y="702129"/>
            <a:ext cx="5198175" cy="577067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Arial"/>
              <a:buNone/>
            </a:pPr>
            <a:r>
              <a:rPr lang="en-GB"/>
              <a:t>Comprised of three parts:</a:t>
            </a:r>
            <a:endParaRPr/>
          </a:p>
          <a:p>
            <a:pPr indent="-257200" lvl="1" marL="600134" rtl="0" algn="l">
              <a:lnSpc>
                <a:spcPct val="90000"/>
              </a:lnSpc>
              <a:spcBef>
                <a:spcPts val="1300"/>
              </a:spcBef>
              <a:spcAft>
                <a:spcPts val="0"/>
              </a:spcAft>
              <a:buSzPts val="1800"/>
              <a:buFont typeface="Calibri"/>
              <a:buAutoNum type="arabicPeriod"/>
            </a:pPr>
            <a:r>
              <a:rPr lang="en-GB"/>
              <a:t>Test Suite class</a:t>
            </a:r>
            <a:endParaRPr/>
          </a:p>
          <a:p>
            <a:pPr indent="-257200" lvl="1" marL="600134" rtl="0" algn="l">
              <a:lnSpc>
                <a:spcPct val="90000"/>
              </a:lnSpc>
              <a:spcBef>
                <a:spcPts val="1300"/>
              </a:spcBef>
              <a:spcAft>
                <a:spcPts val="0"/>
              </a:spcAft>
              <a:buSzPts val="1800"/>
              <a:buFont typeface="Calibri"/>
              <a:buAutoNum type="arabicPeriod"/>
            </a:pPr>
            <a:r>
              <a:rPr lang="en-GB"/>
              <a:t>Test Runner class</a:t>
            </a:r>
            <a:endParaRPr/>
          </a:p>
          <a:p>
            <a:pPr indent="-257200" lvl="1" marL="600134" rtl="0" algn="l">
              <a:lnSpc>
                <a:spcPct val="90000"/>
              </a:lnSpc>
              <a:spcBef>
                <a:spcPts val="1300"/>
              </a:spcBef>
              <a:spcAft>
                <a:spcPts val="0"/>
              </a:spcAft>
              <a:buSzPts val="1800"/>
              <a:buFont typeface="Calibri"/>
              <a:buAutoNum type="arabicPeriod"/>
            </a:pPr>
            <a:r>
              <a:rPr lang="en-GB"/>
              <a:t>Test classes</a:t>
            </a:r>
            <a:endParaRPr/>
          </a:p>
          <a:p>
            <a:pPr indent="-142900" lvl="1" marL="600134" rtl="0" algn="l">
              <a:lnSpc>
                <a:spcPct val="90000"/>
              </a:lnSpc>
              <a:spcBef>
                <a:spcPts val="1300"/>
              </a:spcBef>
              <a:spcAft>
                <a:spcPts val="0"/>
              </a:spcAft>
              <a:buSzPts val="1800"/>
              <a:buFont typeface="Calibri"/>
              <a:buNone/>
            </a:pPr>
            <a:r>
              <a:t/>
            </a:r>
            <a:endParaRPr/>
          </a:p>
          <a:p>
            <a:pPr indent="-342933" lvl="0" marL="342933" rtl="0" algn="l">
              <a:lnSpc>
                <a:spcPct val="90000"/>
              </a:lnSpc>
              <a:spcBef>
                <a:spcPts val="950"/>
              </a:spcBef>
              <a:spcAft>
                <a:spcPts val="0"/>
              </a:spcAft>
              <a:buClr>
                <a:srgbClr val="2E2D2C"/>
              </a:buClr>
              <a:buSzPts val="1800"/>
              <a:buFont typeface="Calibri"/>
              <a:buAutoNum type="arabicPeriod"/>
            </a:pPr>
            <a:r>
              <a:rPr lang="en-GB"/>
              <a:t>Test runner classes runs the tests references from the test suite.</a:t>
            </a:r>
            <a:endParaRPr/>
          </a:p>
          <a:p>
            <a:pPr indent="-342933" lvl="0" marL="342933" rtl="0" algn="l">
              <a:lnSpc>
                <a:spcPct val="90000"/>
              </a:lnSpc>
              <a:spcBef>
                <a:spcPts val="750"/>
              </a:spcBef>
              <a:spcAft>
                <a:spcPts val="0"/>
              </a:spcAft>
              <a:buClr>
                <a:srgbClr val="2E2D2C"/>
              </a:buClr>
              <a:buSzPts val="1800"/>
              <a:buFont typeface="Calibri"/>
              <a:buAutoNum type="arabicPeriod"/>
            </a:pPr>
            <a:r>
              <a:rPr lang="en-GB"/>
              <a:t>Test suite class references the test classes.</a:t>
            </a:r>
            <a:endParaRPr/>
          </a:p>
          <a:p>
            <a:pPr indent="-342933" lvl="0" marL="342933" rtl="0" algn="l">
              <a:lnSpc>
                <a:spcPct val="90000"/>
              </a:lnSpc>
              <a:spcBef>
                <a:spcPts val="750"/>
              </a:spcBef>
              <a:spcAft>
                <a:spcPts val="0"/>
              </a:spcAft>
              <a:buClr>
                <a:srgbClr val="2E2D2C"/>
              </a:buClr>
              <a:buSzPts val="1800"/>
              <a:buFont typeface="Calibri"/>
              <a:buAutoNum type="arabicPeriod"/>
            </a:pPr>
            <a:r>
              <a:rPr lang="en-GB"/>
              <a:t>Test classes contain the tests to be run.</a:t>
            </a:r>
            <a:endParaRPr/>
          </a:p>
          <a:p>
            <a:pPr indent="0" lvl="0" marL="300066" rtl="0" algn="l">
              <a:lnSpc>
                <a:spcPct val="90000"/>
              </a:lnSpc>
              <a:spcBef>
                <a:spcPts val="1600"/>
              </a:spcBef>
              <a:spcAft>
                <a:spcPts val="0"/>
              </a:spcAft>
              <a:buSzPts val="1800"/>
              <a:buNone/>
            </a:pPr>
            <a:r>
              <a:t/>
            </a:r>
            <a:endParaRPr/>
          </a:p>
          <a:p>
            <a:pPr indent="0" lvl="0" marL="0" rtl="0" algn="l">
              <a:lnSpc>
                <a:spcPct val="90000"/>
              </a:lnSpc>
              <a:spcBef>
                <a:spcPts val="1800"/>
              </a:spcBef>
              <a:spcAft>
                <a:spcPts val="0"/>
              </a:spcAft>
              <a:buClr>
                <a:schemeClr val="dk1"/>
              </a:buClr>
              <a:buSzPts val="1800"/>
              <a:buFont typeface="Arial"/>
              <a:buNone/>
            </a:pPr>
            <a:r>
              <a:t/>
            </a:r>
            <a:endParaRPr/>
          </a:p>
        </p:txBody>
      </p:sp>
      <p:pic>
        <p:nvPicPr>
          <p:cNvPr id="429" name="Google Shape;429;p59"/>
          <p:cNvPicPr preferRelativeResize="0"/>
          <p:nvPr>
            <p:ph idx="1" type="body"/>
          </p:nvPr>
        </p:nvPicPr>
        <p:blipFill rotWithShape="1">
          <a:blip r:embed="rId3">
            <a:alphaModFix/>
          </a:blip>
          <a:srcRect b="0" l="0" r="0" t="0"/>
          <a:stretch/>
        </p:blipFill>
        <p:spPr>
          <a:xfrm>
            <a:off x="1205026" y="1448410"/>
            <a:ext cx="4890974" cy="396117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0"/>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1" lang="en-GB"/>
              <a:t>assertTrue</a:t>
            </a:r>
            <a:r>
              <a:rPr lang="en-GB"/>
              <a:t>(“Boolean was False”, Boolean)</a:t>
            </a:r>
            <a:endParaRPr/>
          </a:p>
          <a:p>
            <a:pPr indent="-342900" lvl="0" marL="342900" rtl="0" algn="l">
              <a:lnSpc>
                <a:spcPct val="90000"/>
              </a:lnSpc>
              <a:spcBef>
                <a:spcPts val="1800"/>
              </a:spcBef>
              <a:spcAft>
                <a:spcPts val="0"/>
              </a:spcAft>
              <a:buClr>
                <a:schemeClr val="dk1"/>
              </a:buClr>
              <a:buSzPts val="2800"/>
              <a:buFont typeface="Arial"/>
              <a:buChar char="•"/>
            </a:pPr>
            <a:r>
              <a:rPr b="1" lang="en-GB"/>
              <a:t>assertFalse</a:t>
            </a:r>
            <a:r>
              <a:rPr lang="en-GB"/>
              <a:t>(“Boolean was True”, Boolean)</a:t>
            </a:r>
            <a:endParaRPr/>
          </a:p>
          <a:p>
            <a:pPr indent="-342900" lvl="0" marL="342900" rtl="0" algn="l">
              <a:lnSpc>
                <a:spcPct val="90000"/>
              </a:lnSpc>
              <a:spcBef>
                <a:spcPts val="1800"/>
              </a:spcBef>
              <a:spcAft>
                <a:spcPts val="0"/>
              </a:spcAft>
              <a:buClr>
                <a:schemeClr val="dk1"/>
              </a:buClr>
              <a:buSzPts val="2800"/>
              <a:buFont typeface="Arial"/>
              <a:buChar char="•"/>
            </a:pPr>
            <a:r>
              <a:rPr b="1" lang="en-GB"/>
              <a:t>assertEquals</a:t>
            </a:r>
            <a:r>
              <a:rPr lang="en-GB"/>
              <a:t>(“Actual was not Expected”, Expected, Actual)</a:t>
            </a:r>
            <a:endParaRPr/>
          </a:p>
          <a:p>
            <a:pPr indent="-342900" lvl="0" marL="342900" rtl="0" algn="l">
              <a:lnSpc>
                <a:spcPct val="90000"/>
              </a:lnSpc>
              <a:spcBef>
                <a:spcPts val="1800"/>
              </a:spcBef>
              <a:spcAft>
                <a:spcPts val="0"/>
              </a:spcAft>
              <a:buClr>
                <a:schemeClr val="dk1"/>
              </a:buClr>
              <a:buSzPts val="2800"/>
              <a:buFont typeface="Arial"/>
              <a:buChar char="•"/>
            </a:pPr>
            <a:r>
              <a:rPr b="1" lang="en-GB"/>
              <a:t>assertEquals</a:t>
            </a:r>
            <a:r>
              <a:rPr lang="en-GB"/>
              <a:t>(“Actual was not expected within the Tolerance”, Expected, Actual, Tolerance)</a:t>
            </a:r>
            <a:endParaRPr/>
          </a:p>
          <a:p>
            <a:pPr indent="-165100" lvl="0" marL="342900" rtl="0" algn="l">
              <a:lnSpc>
                <a:spcPct val="90000"/>
              </a:lnSpc>
              <a:spcBef>
                <a:spcPts val="1800"/>
              </a:spcBef>
              <a:spcAft>
                <a:spcPts val="0"/>
              </a:spcAft>
              <a:buClr>
                <a:schemeClr val="dk1"/>
              </a:buClr>
              <a:buSzPts val="2800"/>
              <a:buFont typeface="Arial"/>
              <a:buNone/>
            </a:pPr>
            <a:r>
              <a:t/>
            </a:r>
            <a:endParaRPr/>
          </a:p>
        </p:txBody>
      </p:sp>
      <p:sp>
        <p:nvSpPr>
          <p:cNvPr id="435" name="Google Shape;435;p60"/>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1" lang="en-GB"/>
              <a:t>fail</a:t>
            </a:r>
            <a:r>
              <a:rPr lang="en-GB"/>
              <a:t>(“Method Failed the Test”)</a:t>
            </a:r>
            <a:endParaRPr/>
          </a:p>
          <a:p>
            <a:pPr indent="-342900" lvl="0" marL="342900" rtl="0" algn="l">
              <a:lnSpc>
                <a:spcPct val="90000"/>
              </a:lnSpc>
              <a:spcBef>
                <a:spcPts val="1800"/>
              </a:spcBef>
              <a:spcAft>
                <a:spcPts val="0"/>
              </a:spcAft>
              <a:buClr>
                <a:schemeClr val="dk1"/>
              </a:buClr>
              <a:buSzPts val="2800"/>
              <a:buFont typeface="Arial"/>
              <a:buChar char="•"/>
            </a:pPr>
            <a:r>
              <a:rPr b="1" lang="en-GB"/>
              <a:t>assertNull</a:t>
            </a:r>
            <a:r>
              <a:rPr lang="en-GB"/>
              <a:t>(“The object is not Null”, Object)</a:t>
            </a:r>
            <a:endParaRPr/>
          </a:p>
          <a:p>
            <a:pPr indent="-342900" lvl="0" marL="342900" rtl="0" algn="l">
              <a:lnSpc>
                <a:spcPct val="90000"/>
              </a:lnSpc>
              <a:spcBef>
                <a:spcPts val="1800"/>
              </a:spcBef>
              <a:spcAft>
                <a:spcPts val="0"/>
              </a:spcAft>
              <a:buClr>
                <a:schemeClr val="dk1"/>
              </a:buClr>
              <a:buSzPts val="2800"/>
              <a:buFont typeface="Arial"/>
              <a:buChar char="•"/>
            </a:pPr>
            <a:r>
              <a:rPr b="1" lang="en-GB"/>
              <a:t>assertNotNull</a:t>
            </a:r>
            <a:r>
              <a:rPr lang="en-GB"/>
              <a:t>(“The object is Null”, Object)</a:t>
            </a:r>
            <a:endParaRPr/>
          </a:p>
          <a:p>
            <a:pPr indent="-342900" lvl="0" marL="342900" rtl="0" algn="l">
              <a:lnSpc>
                <a:spcPct val="90000"/>
              </a:lnSpc>
              <a:spcBef>
                <a:spcPts val="1800"/>
              </a:spcBef>
              <a:spcAft>
                <a:spcPts val="0"/>
              </a:spcAft>
              <a:buClr>
                <a:schemeClr val="dk1"/>
              </a:buClr>
              <a:buSzPts val="2800"/>
              <a:buFont typeface="Arial"/>
              <a:buChar char="•"/>
            </a:pPr>
            <a:r>
              <a:rPr b="1" lang="en-GB"/>
              <a:t>assertSame</a:t>
            </a:r>
            <a:r>
              <a:rPr lang="en-GB"/>
              <a:t>(“The objects are not the same”, Expected, Actual)</a:t>
            </a:r>
            <a:endParaRPr/>
          </a:p>
          <a:p>
            <a:pPr indent="-342900" lvl="0" marL="342900" rtl="0" algn="l">
              <a:lnSpc>
                <a:spcPct val="90000"/>
              </a:lnSpc>
              <a:spcBef>
                <a:spcPts val="1800"/>
              </a:spcBef>
              <a:spcAft>
                <a:spcPts val="0"/>
              </a:spcAft>
              <a:buClr>
                <a:schemeClr val="dk1"/>
              </a:buClr>
              <a:buSzPts val="2800"/>
              <a:buFont typeface="Arial"/>
              <a:buChar char="•"/>
            </a:pPr>
            <a:r>
              <a:rPr b="1" lang="en-GB"/>
              <a:t>assertNotSame</a:t>
            </a:r>
            <a:r>
              <a:rPr lang="en-GB"/>
              <a:t>(“The objects not the same”, Expected, Actual)</a:t>
            </a:r>
            <a:endParaRPr/>
          </a:p>
          <a:p>
            <a:pPr indent="-165100" lvl="0" marL="342900" rtl="0" algn="l">
              <a:lnSpc>
                <a:spcPct val="90000"/>
              </a:lnSpc>
              <a:spcBef>
                <a:spcPts val="1800"/>
              </a:spcBef>
              <a:spcAft>
                <a:spcPts val="0"/>
              </a:spcAft>
              <a:buClr>
                <a:schemeClr val="dk1"/>
              </a:buClr>
              <a:buSzPts val="2800"/>
              <a:buFont typeface="Arial"/>
              <a:buNone/>
            </a:pPr>
            <a:r>
              <a:t/>
            </a:r>
            <a:endParaRPr/>
          </a:p>
        </p:txBody>
      </p:sp>
      <p:sp>
        <p:nvSpPr>
          <p:cNvPr id="436" name="Google Shape;436;p6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JUnit Test Methods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1"/>
          <p:cNvSpPr txBox="1"/>
          <p:nvPr>
            <p:ph idx="1" type="body"/>
          </p:nvPr>
        </p:nvSpPr>
        <p:spPr>
          <a:xfrm>
            <a:off x="414000" y="1544760"/>
            <a:ext cx="11235456" cy="454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1" lang="en-GB"/>
              <a:t>It is not expected for you to remember all of these.</a:t>
            </a:r>
            <a:endParaRPr/>
          </a:p>
          <a:p>
            <a:pPr indent="0" lvl="0" marL="0" rtl="0" algn="l">
              <a:lnSpc>
                <a:spcPct val="90000"/>
              </a:lnSpc>
              <a:spcBef>
                <a:spcPts val="1800"/>
              </a:spcBef>
              <a:spcAft>
                <a:spcPts val="0"/>
              </a:spcAft>
              <a:buSzPts val="2800"/>
              <a:buNone/>
            </a:pPr>
            <a:r>
              <a:t/>
            </a:r>
            <a:endParaRPr b="1"/>
          </a:p>
          <a:p>
            <a:pPr indent="0" lvl="0" marL="0" rtl="0" algn="l">
              <a:lnSpc>
                <a:spcPct val="90000"/>
              </a:lnSpc>
              <a:spcBef>
                <a:spcPts val="1800"/>
              </a:spcBef>
              <a:spcAft>
                <a:spcPts val="0"/>
              </a:spcAft>
              <a:buSzPts val="2800"/>
              <a:buNone/>
            </a:pPr>
            <a:r>
              <a:rPr b="1" lang="en-GB"/>
              <a:t>assertEquals</a:t>
            </a:r>
            <a:r>
              <a:rPr lang="en-GB"/>
              <a:t>(“Actual was not Expected”, Expected, Actual)</a:t>
            </a:r>
            <a:endParaRPr/>
          </a:p>
          <a:p>
            <a:pPr indent="0" lvl="0" marL="0" rtl="0" algn="l">
              <a:lnSpc>
                <a:spcPct val="90000"/>
              </a:lnSpc>
              <a:spcBef>
                <a:spcPts val="1800"/>
              </a:spcBef>
              <a:spcAft>
                <a:spcPts val="0"/>
              </a:spcAft>
              <a:buSzPts val="2800"/>
              <a:buNone/>
            </a:pPr>
            <a:r>
              <a:t/>
            </a:r>
            <a:endParaRPr/>
          </a:p>
          <a:p>
            <a:pPr indent="0" lvl="0" marL="0" rtl="0" algn="l">
              <a:lnSpc>
                <a:spcPct val="90000"/>
              </a:lnSpc>
              <a:spcBef>
                <a:spcPts val="1800"/>
              </a:spcBef>
              <a:spcAft>
                <a:spcPts val="0"/>
              </a:spcAft>
              <a:buSzPts val="2800"/>
              <a:buNone/>
            </a:pPr>
            <a:r>
              <a:rPr lang="en-GB"/>
              <a:t>Is very flexible, ensure you include the opening String in your assert statement for best practice.</a:t>
            </a:r>
            <a:endParaRPr/>
          </a:p>
          <a:p>
            <a:pPr indent="-165100" lvl="0" marL="342900" rtl="0" algn="l">
              <a:lnSpc>
                <a:spcPct val="90000"/>
              </a:lnSpc>
              <a:spcBef>
                <a:spcPts val="1800"/>
              </a:spcBef>
              <a:spcAft>
                <a:spcPts val="0"/>
              </a:spcAft>
              <a:buClr>
                <a:schemeClr val="dk1"/>
              </a:buClr>
              <a:buSzPts val="2800"/>
              <a:buFont typeface="Arial"/>
              <a:buNone/>
            </a:pPr>
            <a:r>
              <a:t/>
            </a:r>
            <a:endParaRPr/>
          </a:p>
        </p:txBody>
      </p:sp>
      <p:sp>
        <p:nvSpPr>
          <p:cNvPr id="442" name="Google Shape;442;p6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JUnit Test Methods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2"/>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Font typeface="Calibri"/>
              <a:buNone/>
            </a:pPr>
            <a:r>
              <a:rPr lang="en-GB"/>
              <a:t>JUNIT -  @TEST EXAMPLE</a:t>
            </a:r>
            <a:endParaRPr/>
          </a:p>
        </p:txBody>
      </p:sp>
      <p:sp>
        <p:nvSpPr>
          <p:cNvPr id="448" name="Google Shape;448;p62"/>
          <p:cNvSpPr/>
          <p:nvPr/>
        </p:nvSpPr>
        <p:spPr>
          <a:xfrm>
            <a:off x="1496786" y="1166842"/>
            <a:ext cx="4969328" cy="4524315"/>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rgbClr val="008000"/>
                </a:solidFill>
                <a:latin typeface="Arial"/>
                <a:ea typeface="Arial"/>
                <a:cs typeface="Arial"/>
                <a:sym typeface="Arial"/>
              </a:rPr>
              <a:t>class </a:t>
            </a:r>
            <a:r>
              <a:rPr b="1" lang="en-GB" sz="1800">
                <a:solidFill>
                  <a:srgbClr val="0000FF"/>
                </a:solidFill>
                <a:latin typeface="Arial"/>
                <a:ea typeface="Arial"/>
                <a:cs typeface="Arial"/>
                <a:sym typeface="Arial"/>
              </a:rPr>
              <a:t>Author </a:t>
            </a:r>
            <a:r>
              <a:rPr b="1" lang="en-GB" sz="18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800">
                <a:solidFill>
                  <a:schemeClr val="dk1"/>
                </a:solidFill>
                <a:latin typeface="Arial"/>
                <a:ea typeface="Arial"/>
                <a:cs typeface="Arial"/>
                <a:sym typeface="Arial"/>
              </a:rPr>
              <a:t>String name</a:t>
            </a:r>
            <a:r>
              <a:rPr lang="en-GB" sz="18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GB" sz="1800">
                <a:solidFill>
                  <a:schemeClr val="dk1"/>
                </a:solidFill>
                <a:latin typeface="Arial"/>
                <a:ea typeface="Arial"/>
                <a:cs typeface="Arial"/>
                <a:sym typeface="Arial"/>
              </a:rPr>
              <a:t>Author</a:t>
            </a:r>
            <a:r>
              <a:rPr lang="en-GB" sz="1800">
                <a:solidFill>
                  <a:srgbClr val="666666"/>
                </a:solidFill>
                <a:latin typeface="Arial"/>
                <a:ea typeface="Arial"/>
                <a:cs typeface="Arial"/>
                <a:sym typeface="Arial"/>
              </a:rPr>
              <a:t>() { }</a:t>
            </a:r>
            <a:endParaRPr/>
          </a:p>
          <a:p>
            <a:pPr indent="0" lvl="0" marL="0" marR="0" rtl="0" algn="l">
              <a:spcBef>
                <a:spcPts val="0"/>
              </a:spcBef>
              <a:spcAft>
                <a:spcPts val="0"/>
              </a:spcAft>
              <a:buNone/>
            </a:pPr>
            <a:r>
              <a:rPr lang="en-GB" sz="1800">
                <a:solidFill>
                  <a:schemeClr val="dk1"/>
                </a:solidFill>
                <a:latin typeface="Arial"/>
                <a:ea typeface="Arial"/>
                <a:cs typeface="Arial"/>
                <a:sym typeface="Arial"/>
              </a:rPr>
              <a:t>Author</a:t>
            </a:r>
            <a:r>
              <a:rPr lang="en-GB" sz="1800">
                <a:solidFill>
                  <a:srgbClr val="666666"/>
                </a:solidFill>
                <a:latin typeface="Arial"/>
                <a:ea typeface="Arial"/>
                <a:cs typeface="Arial"/>
                <a:sym typeface="Arial"/>
              </a:rPr>
              <a:t>(String name) {</a:t>
            </a:r>
            <a:endParaRPr/>
          </a:p>
          <a:p>
            <a:pPr indent="0" lvl="0" marL="0" marR="0" rtl="0" algn="l">
              <a:spcBef>
                <a:spcPts val="0"/>
              </a:spcBef>
              <a:spcAft>
                <a:spcPts val="0"/>
              </a:spcAft>
              <a:buNone/>
            </a:pPr>
            <a:r>
              <a:rPr b="1" lang="en-GB" sz="1800">
                <a:solidFill>
                  <a:srgbClr val="008000"/>
                </a:solidFill>
                <a:latin typeface="Arial"/>
                <a:ea typeface="Arial"/>
                <a:cs typeface="Arial"/>
                <a:sym typeface="Arial"/>
              </a:rPr>
              <a:t>this</a:t>
            </a:r>
            <a:r>
              <a:rPr b="1" lang="en-GB" sz="1800">
                <a:solidFill>
                  <a:srgbClr val="666666"/>
                </a:solidFill>
                <a:latin typeface="Arial"/>
                <a:ea typeface="Arial"/>
                <a:cs typeface="Arial"/>
                <a:sym typeface="Arial"/>
              </a:rPr>
              <a:t>.</a:t>
            </a:r>
            <a:r>
              <a:rPr b="1" lang="en-GB" sz="1800">
                <a:solidFill>
                  <a:srgbClr val="7D9029"/>
                </a:solidFill>
                <a:latin typeface="Arial"/>
                <a:ea typeface="Arial"/>
                <a:cs typeface="Arial"/>
                <a:sym typeface="Arial"/>
              </a:rPr>
              <a:t>name </a:t>
            </a:r>
            <a:r>
              <a:rPr b="1" lang="en-GB" sz="1800">
                <a:solidFill>
                  <a:srgbClr val="666666"/>
                </a:solidFill>
                <a:latin typeface="Arial"/>
                <a:ea typeface="Arial"/>
                <a:cs typeface="Arial"/>
                <a:sym typeface="Arial"/>
              </a:rPr>
              <a:t>= name;</a:t>
            </a:r>
            <a:endParaRPr/>
          </a:p>
          <a:p>
            <a:pPr indent="0" lvl="0" marL="0" marR="0" rtl="0" algn="l">
              <a:spcBef>
                <a:spcPts val="0"/>
              </a:spcBef>
              <a:spcAft>
                <a:spcPts val="0"/>
              </a:spcAft>
              <a:buNone/>
            </a:pPr>
            <a:r>
              <a:rPr lang="en-GB" sz="18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GB" sz="1800">
                <a:solidFill>
                  <a:srgbClr val="008000"/>
                </a:solidFill>
                <a:latin typeface="Arial"/>
                <a:ea typeface="Arial"/>
                <a:cs typeface="Arial"/>
                <a:sym typeface="Arial"/>
              </a:rPr>
              <a:t>public </a:t>
            </a:r>
            <a:r>
              <a:rPr b="1" lang="en-GB" sz="1800">
                <a:solidFill>
                  <a:srgbClr val="B00040"/>
                </a:solidFill>
                <a:latin typeface="Arial"/>
                <a:ea typeface="Arial"/>
                <a:cs typeface="Arial"/>
                <a:sym typeface="Arial"/>
              </a:rPr>
              <a:t>void </a:t>
            </a:r>
            <a:r>
              <a:rPr b="1" lang="en-GB" sz="1800">
                <a:solidFill>
                  <a:srgbClr val="0000FF"/>
                </a:solidFill>
                <a:latin typeface="Arial"/>
                <a:ea typeface="Arial"/>
                <a:cs typeface="Arial"/>
                <a:sym typeface="Arial"/>
              </a:rPr>
              <a:t>setName</a:t>
            </a:r>
            <a:r>
              <a:rPr b="1" lang="en-GB" sz="1800">
                <a:solidFill>
                  <a:srgbClr val="666666"/>
                </a:solidFill>
                <a:latin typeface="Arial"/>
                <a:ea typeface="Arial"/>
                <a:cs typeface="Arial"/>
                <a:sym typeface="Arial"/>
              </a:rPr>
              <a:t>(String name) {</a:t>
            </a:r>
            <a:endParaRPr/>
          </a:p>
          <a:p>
            <a:pPr indent="0" lvl="0" marL="0" marR="0" rtl="0" algn="l">
              <a:spcBef>
                <a:spcPts val="0"/>
              </a:spcBef>
              <a:spcAft>
                <a:spcPts val="0"/>
              </a:spcAft>
              <a:buNone/>
            </a:pPr>
            <a:r>
              <a:rPr b="1" lang="en-GB" sz="1800">
                <a:solidFill>
                  <a:srgbClr val="008000"/>
                </a:solidFill>
                <a:latin typeface="Arial"/>
                <a:ea typeface="Arial"/>
                <a:cs typeface="Arial"/>
                <a:sym typeface="Arial"/>
              </a:rPr>
              <a:t>this</a:t>
            </a:r>
            <a:r>
              <a:rPr b="1" lang="en-GB" sz="1800">
                <a:solidFill>
                  <a:srgbClr val="666666"/>
                </a:solidFill>
                <a:latin typeface="Arial"/>
                <a:ea typeface="Arial"/>
                <a:cs typeface="Arial"/>
                <a:sym typeface="Arial"/>
              </a:rPr>
              <a:t>.</a:t>
            </a:r>
            <a:r>
              <a:rPr b="1" lang="en-GB" sz="1800">
                <a:solidFill>
                  <a:srgbClr val="7D9029"/>
                </a:solidFill>
                <a:latin typeface="Arial"/>
                <a:ea typeface="Arial"/>
                <a:cs typeface="Arial"/>
                <a:sym typeface="Arial"/>
              </a:rPr>
              <a:t>name </a:t>
            </a:r>
            <a:r>
              <a:rPr b="1" lang="en-GB" sz="1800">
                <a:solidFill>
                  <a:srgbClr val="666666"/>
                </a:solidFill>
                <a:latin typeface="Arial"/>
                <a:ea typeface="Arial"/>
                <a:cs typeface="Arial"/>
                <a:sym typeface="Arial"/>
              </a:rPr>
              <a:t>= name;</a:t>
            </a:r>
            <a:endParaRPr/>
          </a:p>
          <a:p>
            <a:pPr indent="0" lvl="0" marL="0" marR="0" rtl="0" algn="l">
              <a:spcBef>
                <a:spcPts val="0"/>
              </a:spcBef>
              <a:spcAft>
                <a:spcPts val="0"/>
              </a:spcAft>
              <a:buNone/>
            </a:pPr>
            <a:r>
              <a:rPr lang="en-GB" sz="18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GB" sz="1800">
                <a:solidFill>
                  <a:srgbClr val="008000"/>
                </a:solidFill>
                <a:latin typeface="Arial"/>
                <a:ea typeface="Arial"/>
                <a:cs typeface="Arial"/>
                <a:sym typeface="Arial"/>
              </a:rPr>
              <a:t>public String </a:t>
            </a:r>
            <a:r>
              <a:rPr b="1" lang="en-GB" sz="1800">
                <a:solidFill>
                  <a:srgbClr val="0000FF"/>
                </a:solidFill>
                <a:latin typeface="Arial"/>
                <a:ea typeface="Arial"/>
                <a:cs typeface="Arial"/>
                <a:sym typeface="Arial"/>
              </a:rPr>
              <a:t>getName</a:t>
            </a:r>
            <a:r>
              <a:rPr b="1" lang="en-GB" sz="1800">
                <a:solidFill>
                  <a:srgbClr val="666666"/>
                </a:solidFill>
                <a:latin typeface="Arial"/>
                <a:ea typeface="Arial"/>
                <a:cs typeface="Arial"/>
                <a:sym typeface="Arial"/>
              </a:rPr>
              <a:t>() {</a:t>
            </a:r>
            <a:endParaRPr/>
          </a:p>
          <a:p>
            <a:pPr indent="0" lvl="0" marL="0" marR="0" rtl="0" algn="l">
              <a:spcBef>
                <a:spcPts val="0"/>
              </a:spcBef>
              <a:spcAft>
                <a:spcPts val="0"/>
              </a:spcAft>
              <a:buNone/>
            </a:pPr>
            <a:r>
              <a:rPr b="1" lang="en-GB" sz="1800">
                <a:solidFill>
                  <a:srgbClr val="008000"/>
                </a:solidFill>
                <a:latin typeface="Arial"/>
                <a:ea typeface="Arial"/>
                <a:cs typeface="Arial"/>
                <a:sym typeface="Arial"/>
              </a:rPr>
              <a:t>return name</a:t>
            </a:r>
            <a:r>
              <a:rPr b="1" lang="en-GB" sz="18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8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800">
                <a:solidFill>
                  <a:srgbClr val="666666"/>
                </a:solidFill>
                <a:latin typeface="Arial"/>
                <a:ea typeface="Arial"/>
                <a:cs typeface="Arial"/>
                <a:sym typeface="Arial"/>
              </a:rPr>
              <a:t>}</a:t>
            </a:r>
            <a:endParaRPr/>
          </a:p>
        </p:txBody>
      </p:sp>
      <p:sp>
        <p:nvSpPr>
          <p:cNvPr id="449" name="Google Shape;449;p62"/>
          <p:cNvSpPr/>
          <p:nvPr/>
        </p:nvSpPr>
        <p:spPr>
          <a:xfrm>
            <a:off x="7130143" y="767443"/>
            <a:ext cx="4234543" cy="575542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600">
                <a:solidFill>
                  <a:srgbClr val="008000"/>
                </a:solidFill>
                <a:latin typeface="Arial"/>
                <a:ea typeface="Arial"/>
                <a:cs typeface="Arial"/>
                <a:sym typeface="Arial"/>
              </a:rPr>
              <a:t>import </a:t>
            </a:r>
            <a:r>
              <a:rPr b="1" lang="en-GB" sz="1600">
                <a:solidFill>
                  <a:srgbClr val="0000FF"/>
                </a:solidFill>
                <a:latin typeface="Arial"/>
                <a:ea typeface="Arial"/>
                <a:cs typeface="Arial"/>
                <a:sym typeface="Arial"/>
              </a:rPr>
              <a:t>static org</a:t>
            </a:r>
            <a:r>
              <a:rPr b="1" lang="en-GB" sz="1600">
                <a:solidFill>
                  <a:srgbClr val="666666"/>
                </a:solidFill>
                <a:latin typeface="Arial"/>
                <a:ea typeface="Arial"/>
                <a:cs typeface="Arial"/>
                <a:sym typeface="Arial"/>
              </a:rPr>
              <a:t>.</a:t>
            </a:r>
            <a:r>
              <a:rPr b="1" lang="en-GB" sz="1600">
                <a:solidFill>
                  <a:srgbClr val="7D9029"/>
                </a:solidFill>
                <a:latin typeface="Arial"/>
                <a:ea typeface="Arial"/>
                <a:cs typeface="Arial"/>
                <a:sym typeface="Arial"/>
              </a:rPr>
              <a:t>junit</a:t>
            </a:r>
            <a:r>
              <a:rPr b="1" lang="en-GB" sz="1600">
                <a:solidFill>
                  <a:srgbClr val="666666"/>
                </a:solidFill>
                <a:latin typeface="Arial"/>
                <a:ea typeface="Arial"/>
                <a:cs typeface="Arial"/>
                <a:sym typeface="Arial"/>
              </a:rPr>
              <a:t>.</a:t>
            </a:r>
            <a:r>
              <a:rPr b="1" lang="en-GB" sz="1600">
                <a:solidFill>
                  <a:srgbClr val="7D9029"/>
                </a:solidFill>
                <a:latin typeface="Arial"/>
                <a:ea typeface="Arial"/>
                <a:cs typeface="Arial"/>
                <a:sym typeface="Arial"/>
              </a:rPr>
              <a:t>Assert</a:t>
            </a:r>
            <a:r>
              <a:rPr b="1"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b="1" lang="en-GB" sz="1600">
                <a:solidFill>
                  <a:srgbClr val="008000"/>
                </a:solidFill>
                <a:latin typeface="Arial"/>
                <a:ea typeface="Arial"/>
                <a:cs typeface="Arial"/>
                <a:sym typeface="Arial"/>
              </a:rPr>
              <a:t>import </a:t>
            </a:r>
            <a:r>
              <a:rPr b="1" lang="en-GB" sz="1600">
                <a:solidFill>
                  <a:srgbClr val="0000FF"/>
                </a:solidFill>
                <a:latin typeface="Arial"/>
                <a:ea typeface="Arial"/>
                <a:cs typeface="Arial"/>
                <a:sym typeface="Arial"/>
              </a:rPr>
              <a:t>org.junit.Test</a:t>
            </a:r>
            <a:r>
              <a:rPr b="1"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chemeClr val="dk1"/>
                </a:solidFill>
                <a:latin typeface="Arial"/>
                <a:ea typeface="Arial"/>
                <a:cs typeface="Arial"/>
                <a:sym typeface="Arial"/>
              </a:rPr>
              <a:t> </a:t>
            </a:r>
            <a:endParaRPr/>
          </a:p>
          <a:p>
            <a:pPr indent="0" lvl="0" marL="0" marR="0" rtl="0" algn="l">
              <a:spcBef>
                <a:spcPts val="0"/>
              </a:spcBef>
              <a:spcAft>
                <a:spcPts val="0"/>
              </a:spcAft>
              <a:buNone/>
            </a:pPr>
            <a:r>
              <a:rPr b="1" lang="en-GB" sz="1600">
                <a:solidFill>
                  <a:srgbClr val="008000"/>
                </a:solidFill>
                <a:latin typeface="Arial"/>
                <a:ea typeface="Arial"/>
                <a:cs typeface="Arial"/>
                <a:sym typeface="Arial"/>
              </a:rPr>
              <a:t>public class </a:t>
            </a:r>
            <a:r>
              <a:rPr b="1" lang="en-GB" sz="1600">
                <a:solidFill>
                  <a:srgbClr val="0000FF"/>
                </a:solidFill>
                <a:latin typeface="Arial"/>
                <a:ea typeface="Arial"/>
                <a:cs typeface="Arial"/>
                <a:sym typeface="Arial"/>
              </a:rPr>
              <a:t>AuthorTest </a:t>
            </a:r>
            <a:r>
              <a:rPr b="1"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rgbClr val="AA22FF"/>
                </a:solidFill>
                <a:latin typeface="Arial"/>
                <a:ea typeface="Arial"/>
                <a:cs typeface="Arial"/>
                <a:sym typeface="Arial"/>
              </a:rPr>
              <a:t>@Test </a:t>
            </a:r>
            <a:endParaRPr/>
          </a:p>
          <a:p>
            <a:pPr indent="0" lvl="0" marL="0" marR="0" rtl="0" algn="l">
              <a:spcBef>
                <a:spcPts val="0"/>
              </a:spcBef>
              <a:spcAft>
                <a:spcPts val="0"/>
              </a:spcAft>
              <a:buNone/>
            </a:pPr>
            <a:r>
              <a:rPr b="1" lang="en-GB" sz="1600">
                <a:solidFill>
                  <a:srgbClr val="008000"/>
                </a:solidFill>
                <a:latin typeface="Arial"/>
                <a:ea typeface="Arial"/>
                <a:cs typeface="Arial"/>
                <a:sym typeface="Arial"/>
              </a:rPr>
              <a:t>public </a:t>
            </a:r>
            <a:r>
              <a:rPr b="1" lang="en-GB" sz="1600">
                <a:solidFill>
                  <a:srgbClr val="B00040"/>
                </a:solidFill>
                <a:latin typeface="Arial"/>
                <a:ea typeface="Arial"/>
                <a:cs typeface="Arial"/>
                <a:sym typeface="Arial"/>
              </a:rPr>
              <a:t>void </a:t>
            </a:r>
            <a:r>
              <a:rPr b="1" lang="en-GB" sz="1600">
                <a:solidFill>
                  <a:srgbClr val="0000FF"/>
                </a:solidFill>
                <a:latin typeface="Arial"/>
                <a:ea typeface="Arial"/>
                <a:cs typeface="Arial"/>
                <a:sym typeface="Arial"/>
              </a:rPr>
              <a:t>testAuthor</a:t>
            </a:r>
            <a:r>
              <a:rPr b="1" lang="en-GB" sz="1600">
                <a:solidFill>
                  <a:srgbClr val="666666"/>
                </a:solidFill>
                <a:latin typeface="Arial"/>
                <a:ea typeface="Arial"/>
                <a:cs typeface="Arial"/>
                <a:sym typeface="Arial"/>
              </a:rPr>
              <a:t>() {</a:t>
            </a:r>
            <a:endParaRPr/>
          </a:p>
          <a:p>
            <a:pPr indent="0" lvl="0" marL="0" marR="0" rtl="0" algn="l">
              <a:spcBef>
                <a:spcPts val="0"/>
              </a:spcBef>
              <a:spcAft>
                <a:spcPts val="0"/>
              </a:spcAft>
              <a:buNone/>
            </a:pPr>
            <a:r>
              <a:rPr lang="en-GB" sz="1600">
                <a:solidFill>
                  <a:schemeClr val="dk1"/>
                </a:solidFill>
                <a:latin typeface="Arial"/>
                <a:ea typeface="Arial"/>
                <a:cs typeface="Arial"/>
                <a:sym typeface="Arial"/>
              </a:rPr>
              <a:t>    Author testing </a:t>
            </a:r>
            <a:r>
              <a:rPr lang="en-GB" sz="1600">
                <a:solidFill>
                  <a:srgbClr val="666666"/>
                </a:solidFill>
                <a:latin typeface="Arial"/>
                <a:ea typeface="Arial"/>
                <a:cs typeface="Arial"/>
                <a:sym typeface="Arial"/>
              </a:rPr>
              <a:t>= </a:t>
            </a:r>
            <a:r>
              <a:rPr b="1" lang="en-GB" sz="1600">
                <a:solidFill>
                  <a:srgbClr val="008000"/>
                </a:solidFill>
                <a:latin typeface="Arial"/>
                <a:ea typeface="Arial"/>
                <a:cs typeface="Arial"/>
                <a:sym typeface="Arial"/>
              </a:rPr>
              <a:t>new Author</a:t>
            </a:r>
            <a:r>
              <a:rPr b="1"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chemeClr val="dk1"/>
                </a:solidFill>
                <a:latin typeface="Arial"/>
                <a:ea typeface="Arial"/>
                <a:cs typeface="Arial"/>
                <a:sym typeface="Arial"/>
              </a:rPr>
              <a:t>    assertNull</a:t>
            </a:r>
            <a:r>
              <a:rPr lang="en-GB" sz="1600">
                <a:solidFill>
                  <a:srgbClr val="666666"/>
                </a:solidFill>
                <a:latin typeface="Arial"/>
                <a:ea typeface="Arial"/>
                <a:cs typeface="Arial"/>
                <a:sym typeface="Arial"/>
              </a:rPr>
              <a:t>(testing.</a:t>
            </a:r>
            <a:r>
              <a:rPr lang="en-GB" sz="1600">
                <a:solidFill>
                  <a:srgbClr val="7D9029"/>
                </a:solidFill>
                <a:latin typeface="Arial"/>
                <a:ea typeface="Arial"/>
                <a:cs typeface="Arial"/>
                <a:sym typeface="Arial"/>
              </a:rPr>
              <a:t>getName</a:t>
            </a:r>
            <a:r>
              <a:rPr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rgbClr val="AA22FF"/>
                </a:solidFill>
                <a:latin typeface="Arial"/>
                <a:ea typeface="Arial"/>
                <a:cs typeface="Arial"/>
                <a:sym typeface="Arial"/>
              </a:rPr>
              <a:t>@Test</a:t>
            </a:r>
            <a:endParaRPr/>
          </a:p>
          <a:p>
            <a:pPr indent="0" lvl="0" marL="0" marR="0" rtl="0" algn="l">
              <a:spcBef>
                <a:spcPts val="0"/>
              </a:spcBef>
              <a:spcAft>
                <a:spcPts val="0"/>
              </a:spcAft>
              <a:buNone/>
            </a:pPr>
            <a:r>
              <a:rPr b="1" lang="en-GB" sz="1600">
                <a:solidFill>
                  <a:srgbClr val="008000"/>
                </a:solidFill>
                <a:latin typeface="Arial"/>
                <a:ea typeface="Arial"/>
                <a:cs typeface="Arial"/>
                <a:sym typeface="Arial"/>
              </a:rPr>
              <a:t>public </a:t>
            </a:r>
            <a:r>
              <a:rPr b="1" lang="en-GB" sz="1600">
                <a:solidFill>
                  <a:srgbClr val="B00040"/>
                </a:solidFill>
                <a:latin typeface="Arial"/>
                <a:ea typeface="Arial"/>
                <a:cs typeface="Arial"/>
                <a:sym typeface="Arial"/>
              </a:rPr>
              <a:t>void </a:t>
            </a:r>
            <a:r>
              <a:rPr b="1" lang="en-GB" sz="1600">
                <a:solidFill>
                  <a:srgbClr val="0000FF"/>
                </a:solidFill>
                <a:latin typeface="Arial"/>
                <a:ea typeface="Arial"/>
                <a:cs typeface="Arial"/>
                <a:sym typeface="Arial"/>
              </a:rPr>
              <a:t>testAuthorString</a:t>
            </a:r>
            <a:r>
              <a:rPr b="1" lang="en-GB" sz="1600">
                <a:solidFill>
                  <a:srgbClr val="666666"/>
                </a:solidFill>
                <a:latin typeface="Arial"/>
                <a:ea typeface="Arial"/>
                <a:cs typeface="Arial"/>
                <a:sym typeface="Arial"/>
              </a:rPr>
              <a:t>() {</a:t>
            </a:r>
            <a:endParaRPr/>
          </a:p>
          <a:p>
            <a:pPr indent="0" lvl="0" marL="0" marR="0" rtl="0" algn="l">
              <a:spcBef>
                <a:spcPts val="0"/>
              </a:spcBef>
              <a:spcAft>
                <a:spcPts val="0"/>
              </a:spcAft>
              <a:buNone/>
            </a:pPr>
            <a:r>
              <a:rPr lang="en-GB" sz="1600">
                <a:solidFill>
                  <a:schemeClr val="dk1"/>
                </a:solidFill>
                <a:latin typeface="Arial"/>
                <a:ea typeface="Arial"/>
                <a:cs typeface="Arial"/>
                <a:sym typeface="Arial"/>
              </a:rPr>
              <a:t>Author testing </a:t>
            </a:r>
            <a:r>
              <a:rPr lang="en-GB" sz="1600">
                <a:solidFill>
                  <a:srgbClr val="666666"/>
                </a:solidFill>
                <a:latin typeface="Arial"/>
                <a:ea typeface="Arial"/>
                <a:cs typeface="Arial"/>
                <a:sym typeface="Arial"/>
              </a:rPr>
              <a:t>= </a:t>
            </a:r>
            <a:r>
              <a:rPr b="1" lang="en-GB" sz="1600">
                <a:solidFill>
                  <a:srgbClr val="008000"/>
                </a:solidFill>
                <a:latin typeface="Arial"/>
                <a:ea typeface="Arial"/>
                <a:cs typeface="Arial"/>
                <a:sym typeface="Arial"/>
              </a:rPr>
              <a:t>new Author</a:t>
            </a:r>
            <a:r>
              <a:rPr b="1" lang="en-GB" sz="1600">
                <a:solidFill>
                  <a:srgbClr val="666666"/>
                </a:solidFill>
                <a:latin typeface="Arial"/>
                <a:ea typeface="Arial"/>
                <a:cs typeface="Arial"/>
                <a:sym typeface="Arial"/>
              </a:rPr>
              <a:t>(</a:t>
            </a:r>
            <a:r>
              <a:rPr b="1" lang="en-GB" sz="1600">
                <a:solidFill>
                  <a:srgbClr val="BA2121"/>
                </a:solidFill>
                <a:latin typeface="Arial"/>
                <a:ea typeface="Arial"/>
                <a:cs typeface="Arial"/>
                <a:sym typeface="Arial"/>
              </a:rPr>
              <a:t>"a"</a:t>
            </a:r>
            <a:r>
              <a:rPr b="1"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chemeClr val="dk1"/>
                </a:solidFill>
                <a:latin typeface="Arial"/>
                <a:ea typeface="Arial"/>
                <a:cs typeface="Arial"/>
                <a:sym typeface="Arial"/>
              </a:rPr>
              <a:t>assertNotNull</a:t>
            </a:r>
            <a:r>
              <a:rPr lang="en-GB" sz="1600">
                <a:solidFill>
                  <a:srgbClr val="666666"/>
                </a:solidFill>
                <a:latin typeface="Arial"/>
                <a:ea typeface="Arial"/>
                <a:cs typeface="Arial"/>
                <a:sym typeface="Arial"/>
              </a:rPr>
              <a:t>(testing.</a:t>
            </a:r>
            <a:r>
              <a:rPr lang="en-GB" sz="1600">
                <a:solidFill>
                  <a:srgbClr val="7D9029"/>
                </a:solidFill>
                <a:latin typeface="Arial"/>
                <a:ea typeface="Arial"/>
                <a:cs typeface="Arial"/>
                <a:sym typeface="Arial"/>
              </a:rPr>
              <a:t>getName</a:t>
            </a:r>
            <a:r>
              <a:rPr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rgbClr val="AA22FF"/>
                </a:solidFill>
                <a:latin typeface="Arial"/>
                <a:ea typeface="Arial"/>
                <a:cs typeface="Arial"/>
                <a:sym typeface="Arial"/>
              </a:rPr>
              <a:t>@Test </a:t>
            </a:r>
            <a:endParaRPr/>
          </a:p>
          <a:p>
            <a:pPr indent="0" lvl="0" marL="0" marR="0" rtl="0" algn="l">
              <a:spcBef>
                <a:spcPts val="0"/>
              </a:spcBef>
              <a:spcAft>
                <a:spcPts val="0"/>
              </a:spcAft>
              <a:buNone/>
            </a:pPr>
            <a:r>
              <a:rPr b="1" lang="en-GB" sz="1600">
                <a:solidFill>
                  <a:srgbClr val="008000"/>
                </a:solidFill>
                <a:latin typeface="Arial"/>
                <a:ea typeface="Arial"/>
                <a:cs typeface="Arial"/>
                <a:sym typeface="Arial"/>
              </a:rPr>
              <a:t>public </a:t>
            </a:r>
            <a:r>
              <a:rPr b="1" lang="en-GB" sz="1600">
                <a:solidFill>
                  <a:srgbClr val="B00040"/>
                </a:solidFill>
                <a:latin typeface="Arial"/>
                <a:ea typeface="Arial"/>
                <a:cs typeface="Arial"/>
                <a:sym typeface="Arial"/>
              </a:rPr>
              <a:t>void </a:t>
            </a:r>
            <a:r>
              <a:rPr b="1" lang="en-GB" sz="1600">
                <a:solidFill>
                  <a:srgbClr val="0000FF"/>
                </a:solidFill>
                <a:latin typeface="Arial"/>
                <a:ea typeface="Arial"/>
                <a:cs typeface="Arial"/>
                <a:sym typeface="Arial"/>
              </a:rPr>
              <a:t>testSetName</a:t>
            </a:r>
            <a:r>
              <a:rPr b="1" lang="en-GB" sz="1600">
                <a:solidFill>
                  <a:srgbClr val="666666"/>
                </a:solidFill>
                <a:latin typeface="Arial"/>
                <a:ea typeface="Arial"/>
                <a:cs typeface="Arial"/>
                <a:sym typeface="Arial"/>
              </a:rPr>
              <a:t>() {</a:t>
            </a:r>
            <a:endParaRPr/>
          </a:p>
          <a:p>
            <a:pPr indent="0" lvl="0" marL="0" marR="0" rtl="0" algn="l">
              <a:spcBef>
                <a:spcPts val="0"/>
              </a:spcBef>
              <a:spcAft>
                <a:spcPts val="0"/>
              </a:spcAft>
              <a:buNone/>
            </a:pPr>
            <a:r>
              <a:rPr lang="en-GB" sz="1600">
                <a:solidFill>
                  <a:schemeClr val="dk1"/>
                </a:solidFill>
                <a:latin typeface="Arial"/>
                <a:ea typeface="Arial"/>
                <a:cs typeface="Arial"/>
                <a:sym typeface="Arial"/>
              </a:rPr>
              <a:t>Author testing </a:t>
            </a:r>
            <a:r>
              <a:rPr lang="en-GB" sz="1600">
                <a:solidFill>
                  <a:srgbClr val="666666"/>
                </a:solidFill>
                <a:latin typeface="Arial"/>
                <a:ea typeface="Arial"/>
                <a:cs typeface="Arial"/>
                <a:sym typeface="Arial"/>
              </a:rPr>
              <a:t>= </a:t>
            </a:r>
            <a:r>
              <a:rPr b="1" lang="en-GB" sz="1600">
                <a:solidFill>
                  <a:srgbClr val="008000"/>
                </a:solidFill>
                <a:latin typeface="Arial"/>
                <a:ea typeface="Arial"/>
                <a:cs typeface="Arial"/>
                <a:sym typeface="Arial"/>
              </a:rPr>
              <a:t>new Author</a:t>
            </a:r>
            <a:r>
              <a:rPr b="1"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chemeClr val="dk1"/>
                </a:solidFill>
                <a:latin typeface="Arial"/>
                <a:ea typeface="Arial"/>
                <a:cs typeface="Arial"/>
                <a:sym typeface="Arial"/>
              </a:rPr>
              <a:t>testing</a:t>
            </a:r>
            <a:r>
              <a:rPr lang="en-GB" sz="1600">
                <a:solidFill>
                  <a:srgbClr val="666666"/>
                </a:solidFill>
                <a:latin typeface="Arial"/>
                <a:ea typeface="Arial"/>
                <a:cs typeface="Arial"/>
                <a:sym typeface="Arial"/>
              </a:rPr>
              <a:t>.</a:t>
            </a:r>
            <a:r>
              <a:rPr lang="en-GB" sz="1600">
                <a:solidFill>
                  <a:srgbClr val="7D9029"/>
                </a:solidFill>
                <a:latin typeface="Arial"/>
                <a:ea typeface="Arial"/>
                <a:cs typeface="Arial"/>
                <a:sym typeface="Arial"/>
              </a:rPr>
              <a:t>setName</a:t>
            </a:r>
            <a:r>
              <a:rPr lang="en-GB" sz="1600">
                <a:solidFill>
                  <a:srgbClr val="666666"/>
                </a:solidFill>
                <a:latin typeface="Arial"/>
                <a:ea typeface="Arial"/>
                <a:cs typeface="Arial"/>
                <a:sym typeface="Arial"/>
              </a:rPr>
              <a:t>(</a:t>
            </a:r>
            <a:r>
              <a:rPr lang="en-GB" sz="1600">
                <a:solidFill>
                  <a:srgbClr val="BA2121"/>
                </a:solidFill>
                <a:latin typeface="Arial"/>
                <a:ea typeface="Arial"/>
                <a:cs typeface="Arial"/>
                <a:sym typeface="Arial"/>
              </a:rPr>
              <a:t>"a"</a:t>
            </a:r>
            <a:r>
              <a:rPr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chemeClr val="dk1"/>
                </a:solidFill>
                <a:latin typeface="Arial"/>
                <a:ea typeface="Arial"/>
                <a:cs typeface="Arial"/>
                <a:sym typeface="Arial"/>
              </a:rPr>
              <a:t>assertEquals</a:t>
            </a:r>
            <a:r>
              <a:rPr lang="en-GB" sz="1600">
                <a:solidFill>
                  <a:srgbClr val="666666"/>
                </a:solidFill>
                <a:latin typeface="Arial"/>
                <a:ea typeface="Arial"/>
                <a:cs typeface="Arial"/>
                <a:sym typeface="Arial"/>
              </a:rPr>
              <a:t>(</a:t>
            </a:r>
            <a:r>
              <a:rPr lang="en-GB" sz="1600">
                <a:solidFill>
                  <a:srgbClr val="BA2121"/>
                </a:solidFill>
                <a:latin typeface="Arial"/>
                <a:ea typeface="Arial"/>
                <a:cs typeface="Arial"/>
                <a:sym typeface="Arial"/>
              </a:rPr>
              <a:t>"a"</a:t>
            </a:r>
            <a:r>
              <a:rPr lang="en-GB" sz="1600">
                <a:solidFill>
                  <a:srgbClr val="666666"/>
                </a:solidFill>
                <a:latin typeface="Arial"/>
                <a:ea typeface="Arial"/>
                <a:cs typeface="Arial"/>
                <a:sym typeface="Arial"/>
              </a:rPr>
              <a:t>, testing.</a:t>
            </a:r>
            <a:r>
              <a:rPr lang="en-GB" sz="1600">
                <a:solidFill>
                  <a:srgbClr val="7D9029"/>
                </a:solidFill>
                <a:latin typeface="Arial"/>
                <a:ea typeface="Arial"/>
                <a:cs typeface="Arial"/>
                <a:sym typeface="Arial"/>
              </a:rPr>
              <a:t>getName</a:t>
            </a:r>
            <a:r>
              <a:rPr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rgbClr val="666666"/>
                </a:solidFill>
                <a:latin typeface="Arial"/>
                <a:ea typeface="Arial"/>
                <a:cs typeface="Arial"/>
                <a:sym typeface="Arial"/>
              </a:rPr>
              <a:t>}</a:t>
            </a:r>
            <a:endParaRPr/>
          </a:p>
          <a:p>
            <a:pPr indent="0" lvl="0" marL="0" marR="0" rtl="0" algn="l">
              <a:spcBef>
                <a:spcPts val="0"/>
              </a:spcBef>
              <a:spcAft>
                <a:spcPts val="0"/>
              </a:spcAft>
              <a:buNone/>
            </a:pPr>
            <a:r>
              <a:rPr lang="en-GB" sz="1600">
                <a:solidFill>
                  <a:srgbClr val="666666"/>
                </a:solidFill>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Test driven development</a:t>
            </a:r>
            <a:endParaRPr/>
          </a:p>
        </p:txBody>
      </p:sp>
      <p:sp>
        <p:nvSpPr>
          <p:cNvPr id="144" name="Google Shape;144;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GB"/>
              <a:t>Test – Code – Refactor</a:t>
            </a:r>
            <a:endParaRPr/>
          </a:p>
          <a:p>
            <a:pPr indent="0" lvl="0" marL="0" rtl="0" algn="l">
              <a:lnSpc>
                <a:spcPct val="90000"/>
              </a:lnSpc>
              <a:spcBef>
                <a:spcPts val="600"/>
              </a:spcBef>
              <a:spcAft>
                <a:spcPts val="0"/>
              </a:spcAft>
              <a:buClr>
                <a:schemeClr val="dk1"/>
              </a:buClr>
              <a:buSzPts val="2800"/>
              <a:buNone/>
            </a:pPr>
            <a:r>
              <a:t/>
            </a:r>
            <a:endParaRPr/>
          </a:p>
          <a:p>
            <a:pPr indent="-228600" lvl="0" marL="228600" rtl="0" algn="l">
              <a:lnSpc>
                <a:spcPct val="90000"/>
              </a:lnSpc>
              <a:spcBef>
                <a:spcPts val="600"/>
              </a:spcBef>
              <a:spcAft>
                <a:spcPts val="0"/>
              </a:spcAft>
              <a:buClr>
                <a:schemeClr val="dk1"/>
              </a:buClr>
              <a:buSzPts val="2800"/>
              <a:buChar char="•"/>
            </a:pPr>
            <a:r>
              <a:rPr lang="en-GB"/>
              <a:t>Kent Beck's summary of TDD:</a:t>
            </a:r>
            <a:endParaRPr/>
          </a:p>
          <a:p>
            <a:pPr indent="-228600" lvl="1" marL="685800" rtl="0" algn="l">
              <a:lnSpc>
                <a:spcPct val="90000"/>
              </a:lnSpc>
              <a:spcBef>
                <a:spcPts val="600"/>
              </a:spcBef>
              <a:spcAft>
                <a:spcPts val="0"/>
              </a:spcAft>
              <a:buClr>
                <a:schemeClr val="dk1"/>
              </a:buClr>
              <a:buSzPts val="2400"/>
              <a:buChar char="•"/>
            </a:pPr>
            <a:r>
              <a:rPr lang="en-GB"/>
              <a:t>1. Write new code only if you first have a </a:t>
            </a:r>
            <a:endParaRPr/>
          </a:p>
          <a:p>
            <a:pPr indent="0" lvl="1" marL="457200" rtl="0" algn="l">
              <a:lnSpc>
                <a:spcPct val="90000"/>
              </a:lnSpc>
              <a:spcBef>
                <a:spcPts val="600"/>
              </a:spcBef>
              <a:spcAft>
                <a:spcPts val="0"/>
              </a:spcAft>
              <a:buClr>
                <a:schemeClr val="dk1"/>
              </a:buClr>
              <a:buSzPts val="2400"/>
              <a:buNone/>
            </a:pPr>
            <a:r>
              <a:rPr lang="en-GB"/>
              <a:t>failing automated test</a:t>
            </a:r>
            <a:endParaRPr/>
          </a:p>
          <a:p>
            <a:pPr indent="-228600" lvl="1" marL="685800" rtl="0" algn="l">
              <a:lnSpc>
                <a:spcPct val="90000"/>
              </a:lnSpc>
              <a:spcBef>
                <a:spcPts val="600"/>
              </a:spcBef>
              <a:spcAft>
                <a:spcPts val="0"/>
              </a:spcAft>
              <a:buClr>
                <a:schemeClr val="dk1"/>
              </a:buClr>
              <a:buSzPts val="2400"/>
              <a:buChar char="•"/>
            </a:pPr>
            <a:r>
              <a:rPr lang="en-GB"/>
              <a:t>2. Eliminate duplication</a:t>
            </a:r>
            <a:endParaRPr/>
          </a:p>
          <a:p>
            <a:pPr indent="-76200" lvl="1" marL="685800" rtl="0" algn="l">
              <a:lnSpc>
                <a:spcPct val="90000"/>
              </a:lnSpc>
              <a:spcBef>
                <a:spcPts val="600"/>
              </a:spcBef>
              <a:spcAft>
                <a:spcPts val="0"/>
              </a:spcAft>
              <a:buClr>
                <a:schemeClr val="dk1"/>
              </a:buClr>
              <a:buSzPts val="2400"/>
              <a:buNone/>
            </a:pPr>
            <a:r>
              <a:t/>
            </a:r>
            <a:endParaRPr/>
          </a:p>
          <a:p>
            <a:pPr indent="-228600" lvl="0" marL="228600" rtl="0" algn="l">
              <a:lnSpc>
                <a:spcPct val="90000"/>
              </a:lnSpc>
              <a:spcBef>
                <a:spcPts val="600"/>
              </a:spcBef>
              <a:spcAft>
                <a:spcPts val="0"/>
              </a:spcAft>
              <a:buClr>
                <a:schemeClr val="dk1"/>
              </a:buClr>
              <a:buSzPts val="2800"/>
              <a:buChar char="•"/>
            </a:pPr>
            <a:r>
              <a:rPr lang="en-GB"/>
              <a:t>Red – Green – Refactor </a:t>
            </a:r>
            <a:endParaRPr/>
          </a:p>
        </p:txBody>
      </p:sp>
      <p:pic>
        <p:nvPicPr>
          <p:cNvPr id="145" name="Google Shape;145;p21"/>
          <p:cNvPicPr preferRelativeResize="0"/>
          <p:nvPr/>
        </p:nvPicPr>
        <p:blipFill rotWithShape="1">
          <a:blip r:embed="rId3">
            <a:alphaModFix/>
          </a:blip>
          <a:srcRect b="0" l="0" r="0" t="0"/>
          <a:stretch/>
        </p:blipFill>
        <p:spPr>
          <a:xfrm>
            <a:off x="5760103" y="3663261"/>
            <a:ext cx="2282487" cy="2886262"/>
          </a:xfrm>
          <a:prstGeom prst="rect">
            <a:avLst/>
          </a:prstGeom>
          <a:noFill/>
          <a:ln>
            <a:noFill/>
          </a:ln>
        </p:spPr>
      </p:pic>
      <p:pic>
        <p:nvPicPr>
          <p:cNvPr id="146" name="Google Shape;146;p21"/>
          <p:cNvPicPr preferRelativeResize="0"/>
          <p:nvPr/>
        </p:nvPicPr>
        <p:blipFill rotWithShape="1">
          <a:blip r:embed="rId4">
            <a:alphaModFix/>
          </a:blip>
          <a:srcRect b="0" l="0" r="0" t="0"/>
          <a:stretch/>
        </p:blipFill>
        <p:spPr>
          <a:xfrm>
            <a:off x="9015378" y="2339181"/>
            <a:ext cx="2828925" cy="332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Red-green-refactor workflow</a:t>
            </a:r>
            <a:endParaRPr/>
          </a:p>
        </p:txBody>
      </p:sp>
      <p:pic>
        <p:nvPicPr>
          <p:cNvPr id="153" name="Google Shape;153;p22"/>
          <p:cNvPicPr preferRelativeResize="0"/>
          <p:nvPr/>
        </p:nvPicPr>
        <p:blipFill rotWithShape="1">
          <a:blip r:embed="rId3">
            <a:alphaModFix/>
          </a:blip>
          <a:srcRect b="0" l="0" r="0" t="0"/>
          <a:stretch/>
        </p:blipFill>
        <p:spPr>
          <a:xfrm>
            <a:off x="1991544" y="1628800"/>
            <a:ext cx="8238398" cy="4464496"/>
          </a:xfrm>
          <a:prstGeom prst="rect">
            <a:avLst/>
          </a:prstGeom>
          <a:noFill/>
          <a:ln>
            <a:noFill/>
          </a:ln>
        </p:spPr>
      </p:pic>
      <p:sp>
        <p:nvSpPr>
          <p:cNvPr id="154" name="Google Shape;154;p22"/>
          <p:cNvSpPr/>
          <p:nvPr/>
        </p:nvSpPr>
        <p:spPr>
          <a:xfrm>
            <a:off x="3863752" y="2348880"/>
            <a:ext cx="2304256" cy="360040"/>
          </a:xfrm>
          <a:prstGeom prst="wedgeRoundRectCallout">
            <a:avLst>
              <a:gd fmla="val -60936" name="adj1"/>
              <a:gd fmla="val 115167" name="adj2"/>
              <a:gd fmla="val 16667" name="adj3"/>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GB" sz="1400" u="none" cap="none" strike="noStrike">
                <a:solidFill>
                  <a:schemeClr val="dk1"/>
                </a:solidFill>
                <a:latin typeface="Calibri"/>
                <a:ea typeface="Calibri"/>
                <a:cs typeface="Calibri"/>
                <a:sym typeface="Calibri"/>
              </a:rPr>
              <a:t>Failure expected on first run</a:t>
            </a:r>
            <a:endParaRPr sz="1400">
              <a:solidFill>
                <a:schemeClr val="dk1"/>
              </a:solidFill>
              <a:latin typeface="Calibri"/>
              <a:ea typeface="Calibri"/>
              <a:cs typeface="Calibri"/>
              <a:sym typeface="Calibri"/>
            </a:endParaRPr>
          </a:p>
        </p:txBody>
      </p:sp>
      <p:sp>
        <p:nvSpPr>
          <p:cNvPr id="155" name="Google Shape;155;p22"/>
          <p:cNvSpPr/>
          <p:nvPr/>
        </p:nvSpPr>
        <p:spPr>
          <a:xfrm>
            <a:off x="2207568" y="5157192"/>
            <a:ext cx="2304256" cy="648072"/>
          </a:xfrm>
          <a:prstGeom prst="wedgeRoundRectCallout">
            <a:avLst>
              <a:gd fmla="val 39110" name="adj1"/>
              <a:gd fmla="val -132843" name="adj2"/>
              <a:gd fmla="val 16667" name="adj3"/>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Incrementally develop the system, using tests to guide the required features</a:t>
            </a:r>
            <a:endParaRPr sz="1400">
              <a:solidFill>
                <a:schemeClr val="dk1"/>
              </a:solidFill>
              <a:latin typeface="Calibri"/>
              <a:ea typeface="Calibri"/>
              <a:cs typeface="Calibri"/>
              <a:sym typeface="Calibri"/>
            </a:endParaRPr>
          </a:p>
        </p:txBody>
      </p:sp>
      <p:sp>
        <p:nvSpPr>
          <p:cNvPr id="156" name="Google Shape;156;p22"/>
          <p:cNvSpPr/>
          <p:nvPr/>
        </p:nvSpPr>
        <p:spPr>
          <a:xfrm>
            <a:off x="8363744" y="4077072"/>
            <a:ext cx="1980728" cy="504056"/>
          </a:xfrm>
          <a:prstGeom prst="wedgeRoundRectCallout">
            <a:avLst>
              <a:gd fmla="val -42730" name="adj1"/>
              <a:gd fmla="val 133052" name="adj2"/>
              <a:gd fmla="val 16667" name="adj3"/>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Refactor code to bring it to production quality</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TDD process</a:t>
            </a:r>
            <a:endParaRPr/>
          </a:p>
        </p:txBody>
      </p:sp>
      <p:sp>
        <p:nvSpPr>
          <p:cNvPr id="162" name="Google Shape;16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GB" sz="2590"/>
              <a:t>First write the test</a:t>
            </a:r>
            <a:endParaRPr/>
          </a:p>
          <a:p>
            <a:pPr indent="-228600" lvl="1" marL="685800" rtl="0" algn="l">
              <a:lnSpc>
                <a:spcPct val="70000"/>
              </a:lnSpc>
              <a:spcBef>
                <a:spcPts val="500"/>
              </a:spcBef>
              <a:spcAft>
                <a:spcPts val="0"/>
              </a:spcAft>
              <a:buClr>
                <a:schemeClr val="dk1"/>
              </a:buClr>
              <a:buSzPts val="2220"/>
              <a:buChar char="•"/>
            </a:pPr>
            <a:r>
              <a:rPr lang="en-GB" sz="2220"/>
              <a:t>Designing the API for the code to be implemented</a:t>
            </a:r>
            <a:endParaRPr/>
          </a:p>
          <a:p>
            <a:pPr indent="-228600" lvl="1" marL="685800" rtl="0" algn="l">
              <a:lnSpc>
                <a:spcPct val="70000"/>
              </a:lnSpc>
              <a:spcBef>
                <a:spcPts val="500"/>
              </a:spcBef>
              <a:spcAft>
                <a:spcPts val="0"/>
              </a:spcAft>
              <a:buClr>
                <a:schemeClr val="dk1"/>
              </a:buClr>
              <a:buSzPts val="2220"/>
              <a:buChar char="•"/>
            </a:pPr>
            <a:r>
              <a:rPr lang="en-GB" sz="2220"/>
              <a:t>Using an API (in tests) is best way to evaluate its design</a:t>
            </a:r>
            <a:endParaRPr/>
          </a:p>
          <a:p>
            <a:pPr indent="-87630" lvl="1" marL="685800" rtl="0" algn="l">
              <a:lnSpc>
                <a:spcPct val="70000"/>
              </a:lnSpc>
              <a:spcBef>
                <a:spcPts val="500"/>
              </a:spcBef>
              <a:spcAft>
                <a:spcPts val="0"/>
              </a:spcAft>
              <a:buClr>
                <a:schemeClr val="dk1"/>
              </a:buClr>
              <a:buSzPts val="2220"/>
              <a:buNone/>
            </a:pPr>
            <a:r>
              <a:t/>
            </a:r>
            <a:endParaRPr sz="2220"/>
          </a:p>
          <a:p>
            <a:pPr indent="-228600" lvl="0" marL="228600" rtl="0" algn="l">
              <a:lnSpc>
                <a:spcPct val="70000"/>
              </a:lnSpc>
              <a:spcBef>
                <a:spcPts val="1000"/>
              </a:spcBef>
              <a:spcAft>
                <a:spcPts val="0"/>
              </a:spcAft>
              <a:buClr>
                <a:schemeClr val="dk1"/>
              </a:buClr>
              <a:buSzPts val="2590"/>
              <a:buChar char="•"/>
            </a:pPr>
            <a:r>
              <a:rPr lang="en-GB" sz="2590"/>
              <a:t>Write just enough code for test to pass</a:t>
            </a:r>
            <a:endParaRPr/>
          </a:p>
          <a:p>
            <a:pPr indent="-228600" lvl="1" marL="685800" rtl="0" algn="l">
              <a:lnSpc>
                <a:spcPct val="70000"/>
              </a:lnSpc>
              <a:spcBef>
                <a:spcPts val="500"/>
              </a:spcBef>
              <a:spcAft>
                <a:spcPts val="0"/>
              </a:spcAft>
              <a:buClr>
                <a:schemeClr val="dk1"/>
              </a:buClr>
              <a:buSzPts val="2220"/>
              <a:buChar char="•"/>
            </a:pPr>
            <a:r>
              <a:rPr lang="en-GB" sz="2220"/>
              <a:t>Minimises code bloat</a:t>
            </a:r>
            <a:endParaRPr/>
          </a:p>
          <a:p>
            <a:pPr indent="-228600" lvl="1" marL="685800" rtl="0" algn="l">
              <a:lnSpc>
                <a:spcPct val="70000"/>
              </a:lnSpc>
              <a:spcBef>
                <a:spcPts val="500"/>
              </a:spcBef>
              <a:spcAft>
                <a:spcPts val="0"/>
              </a:spcAft>
              <a:buClr>
                <a:schemeClr val="dk1"/>
              </a:buClr>
              <a:buSzPts val="2220"/>
              <a:buChar char="•"/>
            </a:pPr>
            <a:r>
              <a:rPr lang="en-GB" sz="2220"/>
              <a:t>Keeps developer focussed on satisfying the requirement embodied in the test</a:t>
            </a:r>
            <a:endParaRPr/>
          </a:p>
          <a:p>
            <a:pPr indent="-87630" lvl="1" marL="685800" rtl="0" algn="l">
              <a:lnSpc>
                <a:spcPct val="70000"/>
              </a:lnSpc>
              <a:spcBef>
                <a:spcPts val="500"/>
              </a:spcBef>
              <a:spcAft>
                <a:spcPts val="0"/>
              </a:spcAft>
              <a:buClr>
                <a:schemeClr val="dk1"/>
              </a:buClr>
              <a:buSzPts val="2220"/>
              <a:buNone/>
            </a:pPr>
            <a:r>
              <a:t/>
            </a:r>
            <a:endParaRPr sz="2220"/>
          </a:p>
          <a:p>
            <a:pPr indent="-228600" lvl="0" marL="228600" rtl="0" algn="l">
              <a:lnSpc>
                <a:spcPct val="70000"/>
              </a:lnSpc>
              <a:spcBef>
                <a:spcPts val="1000"/>
              </a:spcBef>
              <a:spcAft>
                <a:spcPts val="0"/>
              </a:spcAft>
              <a:buClr>
                <a:schemeClr val="dk1"/>
              </a:buClr>
              <a:buSzPts val="2590"/>
              <a:buChar char="•"/>
            </a:pPr>
            <a:r>
              <a:rPr lang="en-GB" sz="2590"/>
              <a:t>Refactor: change some code w/o changing functionality</a:t>
            </a:r>
            <a:endParaRPr/>
          </a:p>
          <a:p>
            <a:pPr indent="-228600" lvl="1" marL="685800" rtl="0" algn="l">
              <a:lnSpc>
                <a:spcPct val="70000"/>
              </a:lnSpc>
              <a:spcBef>
                <a:spcPts val="500"/>
              </a:spcBef>
              <a:spcAft>
                <a:spcPts val="0"/>
              </a:spcAft>
              <a:buClr>
                <a:schemeClr val="dk1"/>
              </a:buClr>
              <a:buSzPts val="2220"/>
              <a:buChar char="•"/>
            </a:pPr>
            <a:r>
              <a:rPr lang="en-GB" sz="2220"/>
              <a:t>“A disciplined technique for restructuring an existing body of code, altering its internal structure without changing its external behaviour" – </a:t>
            </a:r>
            <a:r>
              <a:rPr i="1" lang="en-GB" sz="2220"/>
              <a:t>Fowler</a:t>
            </a:r>
            <a:endParaRPr/>
          </a:p>
          <a:p>
            <a:pPr indent="-87630" lvl="1" marL="685800" rtl="0" algn="l">
              <a:lnSpc>
                <a:spcPct val="70000"/>
              </a:lnSpc>
              <a:spcBef>
                <a:spcPts val="500"/>
              </a:spcBef>
              <a:spcAft>
                <a:spcPts val="0"/>
              </a:spcAft>
              <a:buClr>
                <a:schemeClr val="dk1"/>
              </a:buClr>
              <a:buSzPts val="2220"/>
              <a:buNone/>
            </a:pPr>
            <a:r>
              <a:t/>
            </a:r>
            <a:endParaRPr sz="2220"/>
          </a:p>
          <a:p>
            <a:pPr indent="-228600" lvl="0" marL="228600" rtl="0" algn="l">
              <a:lnSpc>
                <a:spcPct val="70000"/>
              </a:lnSpc>
              <a:spcBef>
                <a:spcPts val="1000"/>
              </a:spcBef>
              <a:spcAft>
                <a:spcPts val="0"/>
              </a:spcAft>
              <a:buClr>
                <a:schemeClr val="dk1"/>
              </a:buClr>
              <a:buSzPts val="2590"/>
              <a:buChar char="•"/>
            </a:pPr>
            <a:r>
              <a:rPr lang="en-GB" sz="2590"/>
              <a:t>Develop in small iterations: “test a little – code a little”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TDD worked example</a:t>
            </a:r>
            <a:endParaRPr/>
          </a:p>
        </p:txBody>
      </p:sp>
      <p:sp>
        <p:nvSpPr>
          <p:cNvPr id="168" name="Google Shape;16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GB" sz="2590"/>
              <a:t>Task: find the highest number in an array of ints</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200"/>
              </a:spcBef>
              <a:spcAft>
                <a:spcPts val="0"/>
              </a:spcAft>
              <a:buClr>
                <a:schemeClr val="dk1"/>
              </a:buClr>
              <a:buSzPts val="2590"/>
              <a:buChar char="•"/>
            </a:pPr>
            <a:r>
              <a:rPr lang="en-GB" sz="2590"/>
              <a:t>1. Start by writing test (e.g. ArrayUtilsTest class) </a:t>
            </a:r>
            <a:endParaRPr/>
          </a:p>
          <a:p>
            <a:pPr indent="-228600" lvl="1" marL="685800" rtl="0" algn="l">
              <a:lnSpc>
                <a:spcPct val="70000"/>
              </a:lnSpc>
              <a:spcBef>
                <a:spcPts val="1200"/>
              </a:spcBef>
              <a:spcAft>
                <a:spcPts val="0"/>
              </a:spcAft>
              <a:buClr>
                <a:schemeClr val="dk1"/>
              </a:buClr>
              <a:buSzPts val="2220"/>
              <a:buChar char="•"/>
            </a:pPr>
            <a:r>
              <a:rPr lang="en-GB" sz="2220"/>
              <a:t>What’s a good simple starting case?</a:t>
            </a:r>
            <a:endParaRPr/>
          </a:p>
          <a:p>
            <a:pPr indent="-228600" lvl="2" marL="1143000" rtl="0" algn="l">
              <a:lnSpc>
                <a:spcPct val="70000"/>
              </a:lnSpc>
              <a:spcBef>
                <a:spcPts val="1200"/>
              </a:spcBef>
              <a:spcAft>
                <a:spcPts val="0"/>
              </a:spcAft>
              <a:buClr>
                <a:schemeClr val="dk1"/>
              </a:buClr>
              <a:buSzPts val="1850"/>
              <a:buChar char="•"/>
            </a:pPr>
            <a:r>
              <a:rPr lang="en-GB" sz="1850"/>
              <a:t>Find the highest in an array with one number</a:t>
            </a:r>
            <a:endParaRPr/>
          </a:p>
          <a:p>
            <a:pPr indent="-228600" lvl="1" marL="685800" rtl="0" algn="l">
              <a:lnSpc>
                <a:spcPct val="70000"/>
              </a:lnSpc>
              <a:spcBef>
                <a:spcPts val="1200"/>
              </a:spcBef>
              <a:spcAft>
                <a:spcPts val="0"/>
              </a:spcAft>
              <a:buClr>
                <a:schemeClr val="dk1"/>
              </a:buClr>
              <a:buSzPts val="2220"/>
              <a:buChar char="•"/>
            </a:pPr>
            <a:r>
              <a:rPr b="1" lang="en-GB" sz="2220"/>
              <a:t>What should we call the test method?</a:t>
            </a:r>
            <a:endParaRPr/>
          </a:p>
          <a:p>
            <a:pPr indent="-228600" lvl="2" marL="1143000" rtl="0" algn="l">
              <a:lnSpc>
                <a:spcPct val="70000"/>
              </a:lnSpc>
              <a:spcBef>
                <a:spcPts val="1200"/>
              </a:spcBef>
              <a:spcAft>
                <a:spcPts val="0"/>
              </a:spcAft>
              <a:buClr>
                <a:schemeClr val="dk1"/>
              </a:buClr>
              <a:buSzPts val="1850"/>
              <a:buChar char="•"/>
            </a:pPr>
            <a:r>
              <a:rPr lang="en-GB" sz="1850"/>
              <a:t>e.g. </a:t>
            </a:r>
            <a:r>
              <a:rPr lang="en-GB" sz="1850">
                <a:latin typeface="Courier New"/>
                <a:ea typeface="Courier New"/>
                <a:cs typeface="Courier New"/>
                <a:sym typeface="Courier New"/>
              </a:rPr>
              <a:t>findHighestInArrayOfOne()</a:t>
            </a:r>
            <a:endParaRPr/>
          </a:p>
          <a:p>
            <a:pPr indent="-228600" lvl="1" marL="685800" rtl="0" algn="l">
              <a:lnSpc>
                <a:spcPct val="70000"/>
              </a:lnSpc>
              <a:spcBef>
                <a:spcPts val="1200"/>
              </a:spcBef>
              <a:spcAft>
                <a:spcPts val="0"/>
              </a:spcAft>
              <a:buClr>
                <a:schemeClr val="dk1"/>
              </a:buClr>
              <a:buSzPts val="2220"/>
              <a:buChar char="•"/>
            </a:pPr>
            <a:r>
              <a:rPr b="1" lang="en-GB" sz="2220"/>
              <a:t>How do we express this test – what are we asserting</a:t>
            </a:r>
            <a:r>
              <a:rPr lang="en-GB" sz="2220"/>
              <a:t>?</a:t>
            </a:r>
            <a:endParaRPr/>
          </a:p>
          <a:p>
            <a:pPr indent="-228600" lvl="2" marL="1143000" rtl="0" algn="l">
              <a:lnSpc>
                <a:spcPct val="70000"/>
              </a:lnSpc>
              <a:spcBef>
                <a:spcPts val="1200"/>
              </a:spcBef>
              <a:spcAft>
                <a:spcPts val="0"/>
              </a:spcAft>
              <a:buClr>
                <a:schemeClr val="dk1"/>
              </a:buClr>
              <a:buSzPts val="1850"/>
              <a:buChar char="•"/>
            </a:pPr>
            <a:r>
              <a:rPr lang="en-GB" sz="1850">
                <a:latin typeface="Courier New"/>
                <a:ea typeface="Courier New"/>
                <a:cs typeface="Courier New"/>
                <a:sym typeface="Courier New"/>
              </a:rPr>
              <a:t>assertThat(ArrayUtils.findHighest(array), is(10));</a:t>
            </a:r>
            <a:endParaRPr/>
          </a:p>
          <a:p>
            <a:pPr indent="-228600" lvl="1" marL="685800" rtl="0" algn="l">
              <a:lnSpc>
                <a:spcPct val="70000"/>
              </a:lnSpc>
              <a:spcBef>
                <a:spcPts val="1200"/>
              </a:spcBef>
              <a:spcAft>
                <a:spcPts val="0"/>
              </a:spcAft>
              <a:buClr>
                <a:schemeClr val="dk1"/>
              </a:buClr>
              <a:buSzPts val="2220"/>
              <a:buChar char="•"/>
            </a:pPr>
            <a:r>
              <a:rPr b="1" lang="en-GB" sz="2220"/>
              <a:t>Arrange any fixtures</a:t>
            </a:r>
            <a:endParaRPr/>
          </a:p>
          <a:p>
            <a:pPr indent="-228600" lvl="2" marL="1143000" rtl="0" algn="l">
              <a:lnSpc>
                <a:spcPct val="70000"/>
              </a:lnSpc>
              <a:spcBef>
                <a:spcPts val="1200"/>
              </a:spcBef>
              <a:spcAft>
                <a:spcPts val="0"/>
              </a:spcAft>
              <a:buClr>
                <a:schemeClr val="dk1"/>
              </a:buClr>
              <a:buSzPts val="1850"/>
              <a:buChar char="•"/>
            </a:pPr>
            <a:r>
              <a:rPr lang="en-GB" sz="1850">
                <a:latin typeface="Courier New"/>
                <a:ea typeface="Courier New"/>
                <a:cs typeface="Courier New"/>
                <a:sym typeface="Courier New"/>
              </a:rPr>
              <a:t>int[] array = {10};</a:t>
            </a:r>
            <a:endParaRPr/>
          </a:p>
          <a:p>
            <a:pPr indent="-228600" lvl="0" marL="228600" rtl="0" algn="l">
              <a:lnSpc>
                <a:spcPct val="70000"/>
              </a:lnSpc>
              <a:spcBef>
                <a:spcPts val="0"/>
              </a:spcBef>
              <a:spcAft>
                <a:spcPts val="0"/>
              </a:spcAft>
              <a:buClr>
                <a:schemeClr val="dk1"/>
              </a:buClr>
              <a:buSzPts val="1480"/>
              <a:buFont typeface="Noto Sans Symbols"/>
              <a:buNone/>
            </a:pPr>
            <a:r>
              <a:t/>
            </a:r>
            <a:endParaRPr sz="148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TDD worked example</a:t>
            </a:r>
            <a:endParaRPr/>
          </a:p>
        </p:txBody>
      </p:sp>
      <p:sp>
        <p:nvSpPr>
          <p:cNvPr id="174" name="Google Shape;17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380"/>
              <a:buChar char="•"/>
            </a:pPr>
            <a:r>
              <a:rPr lang="en-GB" sz="2380"/>
              <a:t>2. Make it compile (do just enough)</a:t>
            </a:r>
            <a:endParaRPr/>
          </a:p>
          <a:p>
            <a:pPr indent="-228600" lvl="1" marL="685800" rtl="0" algn="l">
              <a:lnSpc>
                <a:spcPct val="70000"/>
              </a:lnSpc>
              <a:spcBef>
                <a:spcPts val="1200"/>
              </a:spcBef>
              <a:spcAft>
                <a:spcPts val="0"/>
              </a:spcAft>
              <a:buClr>
                <a:schemeClr val="dk1"/>
              </a:buClr>
              <a:buSzPts val="2040"/>
              <a:buChar char="•"/>
            </a:pPr>
            <a:r>
              <a:rPr lang="en-GB" sz="2040">
                <a:latin typeface="Courier New"/>
                <a:ea typeface="Courier New"/>
                <a:cs typeface="Courier New"/>
                <a:sym typeface="Courier New"/>
              </a:rPr>
              <a:t>public static int findHighest(int[] numbers) {</a:t>
            </a:r>
            <a:endParaRPr/>
          </a:p>
          <a:p>
            <a:pPr indent="-228600" lvl="1" marL="685800" rtl="0" algn="l">
              <a:lnSpc>
                <a:spcPct val="70000"/>
              </a:lnSpc>
              <a:spcBef>
                <a:spcPts val="1200"/>
              </a:spcBef>
              <a:spcAft>
                <a:spcPts val="0"/>
              </a:spcAft>
              <a:buClr>
                <a:schemeClr val="dk1"/>
              </a:buClr>
              <a:buSzPts val="2040"/>
              <a:buChar char="•"/>
            </a:pPr>
            <a:r>
              <a:rPr lang="en-GB" sz="2040"/>
              <a:t>Generally, return </a:t>
            </a:r>
            <a:r>
              <a:rPr lang="en-GB" sz="2040">
                <a:latin typeface="Courier New"/>
                <a:ea typeface="Courier New"/>
                <a:cs typeface="Courier New"/>
                <a:sym typeface="Courier New"/>
              </a:rPr>
              <a:t>0 </a:t>
            </a:r>
            <a:r>
              <a:rPr lang="en-GB" sz="2040"/>
              <a:t>or </a:t>
            </a:r>
            <a:r>
              <a:rPr lang="en-GB" sz="2040">
                <a:latin typeface="Courier New"/>
                <a:ea typeface="Courier New"/>
                <a:cs typeface="Courier New"/>
                <a:sym typeface="Courier New"/>
              </a:rPr>
              <a:t>null</a:t>
            </a:r>
            <a:r>
              <a:rPr lang="en-GB" sz="2040"/>
              <a:t>, etc. </a:t>
            </a:r>
            <a:endParaRPr/>
          </a:p>
          <a:p>
            <a:pPr indent="-228600" lvl="0" marL="228600" rtl="0" algn="l">
              <a:lnSpc>
                <a:spcPct val="70000"/>
              </a:lnSpc>
              <a:spcBef>
                <a:spcPts val="1200"/>
              </a:spcBef>
              <a:spcAft>
                <a:spcPts val="0"/>
              </a:spcAft>
              <a:buClr>
                <a:schemeClr val="dk1"/>
              </a:buClr>
              <a:buSzPts val="2380"/>
              <a:buChar char="•"/>
            </a:pPr>
            <a:r>
              <a:rPr lang="en-GB" sz="2380"/>
              <a:t>3. Make it fail (run test and verify red)</a:t>
            </a:r>
            <a:endParaRPr/>
          </a:p>
          <a:p>
            <a:pPr indent="-228600" lvl="1" marL="685800" rtl="0" algn="l">
              <a:lnSpc>
                <a:spcPct val="70000"/>
              </a:lnSpc>
              <a:spcBef>
                <a:spcPts val="1200"/>
              </a:spcBef>
              <a:spcAft>
                <a:spcPts val="0"/>
              </a:spcAft>
              <a:buClr>
                <a:schemeClr val="dk1"/>
              </a:buClr>
              <a:buSzPts val="2040"/>
              <a:buChar char="•"/>
            </a:pPr>
            <a:r>
              <a:rPr lang="en-GB" sz="2040"/>
              <a:t>Using matchers: </a:t>
            </a:r>
            <a:r>
              <a:rPr lang="en-GB" sz="2040">
                <a:latin typeface="Courier New"/>
                <a:ea typeface="Courier New"/>
                <a:cs typeface="Courier New"/>
                <a:sym typeface="Courier New"/>
              </a:rPr>
              <a:t>Expected: is &lt;10&gt;    got: &lt;0&gt;</a:t>
            </a:r>
            <a:endParaRPr/>
          </a:p>
          <a:p>
            <a:pPr indent="-228600" lvl="0" marL="228600" rtl="0" algn="l">
              <a:lnSpc>
                <a:spcPct val="70000"/>
              </a:lnSpc>
              <a:spcBef>
                <a:spcPts val="1200"/>
              </a:spcBef>
              <a:spcAft>
                <a:spcPts val="0"/>
              </a:spcAft>
              <a:buClr>
                <a:schemeClr val="dk1"/>
              </a:buClr>
              <a:buSzPts val="2380"/>
              <a:buChar char="•"/>
            </a:pPr>
            <a:r>
              <a:rPr lang="en-GB" sz="2380"/>
              <a:t>4. Make it pass (do minimum to go green)</a:t>
            </a:r>
            <a:endParaRPr/>
          </a:p>
          <a:p>
            <a:pPr indent="-228600" lvl="1" marL="685800" rtl="0" algn="l">
              <a:lnSpc>
                <a:spcPct val="70000"/>
              </a:lnSpc>
              <a:spcBef>
                <a:spcPts val="1200"/>
              </a:spcBef>
              <a:spcAft>
                <a:spcPts val="0"/>
              </a:spcAft>
              <a:buClr>
                <a:schemeClr val="dk1"/>
              </a:buClr>
              <a:buSzPts val="2040"/>
              <a:buChar char="•"/>
            </a:pPr>
            <a:r>
              <a:rPr lang="en-GB" sz="2040">
                <a:latin typeface="Courier New"/>
                <a:ea typeface="Courier New"/>
                <a:cs typeface="Courier New"/>
                <a:sym typeface="Courier New"/>
              </a:rPr>
              <a:t>return 10;</a:t>
            </a:r>
            <a:endParaRPr/>
          </a:p>
          <a:p>
            <a:pPr indent="-228600" lvl="0" marL="228600" rtl="0" algn="l">
              <a:lnSpc>
                <a:spcPct val="70000"/>
              </a:lnSpc>
              <a:spcBef>
                <a:spcPts val="1200"/>
              </a:spcBef>
              <a:spcAft>
                <a:spcPts val="0"/>
              </a:spcAft>
              <a:buClr>
                <a:schemeClr val="dk1"/>
              </a:buClr>
              <a:buSzPts val="2380"/>
              <a:buChar char="•"/>
            </a:pPr>
            <a:r>
              <a:rPr lang="en-GB" sz="2380"/>
              <a:t>5. Make it right (remove duplication)</a:t>
            </a:r>
            <a:endParaRPr/>
          </a:p>
          <a:p>
            <a:pPr indent="-228600" lvl="1" marL="685800" rtl="0" algn="l">
              <a:lnSpc>
                <a:spcPct val="70000"/>
              </a:lnSpc>
              <a:spcBef>
                <a:spcPts val="1200"/>
              </a:spcBef>
              <a:spcAft>
                <a:spcPts val="0"/>
              </a:spcAft>
              <a:buClr>
                <a:schemeClr val="dk1"/>
              </a:buClr>
              <a:buSzPts val="2040"/>
              <a:buChar char="•"/>
            </a:pPr>
            <a:r>
              <a:rPr lang="en-GB" sz="2040"/>
              <a:t>Remove dependency of code on test</a:t>
            </a:r>
            <a:endParaRPr/>
          </a:p>
          <a:p>
            <a:pPr indent="-228600" lvl="1" marL="685800" rtl="0" algn="l">
              <a:lnSpc>
                <a:spcPct val="70000"/>
              </a:lnSpc>
              <a:spcBef>
                <a:spcPts val="1200"/>
              </a:spcBef>
              <a:spcAft>
                <a:spcPts val="0"/>
              </a:spcAft>
              <a:buClr>
                <a:schemeClr val="dk1"/>
              </a:buClr>
              <a:buSzPts val="2040"/>
              <a:buChar char="•"/>
            </a:pPr>
            <a:r>
              <a:rPr lang="en-GB" sz="2040"/>
              <a:t>Duplication test data in solution code</a:t>
            </a:r>
            <a:endParaRPr/>
          </a:p>
          <a:p>
            <a:pPr indent="-228600" lvl="1" marL="685800" rtl="0" algn="l">
              <a:lnSpc>
                <a:spcPct val="70000"/>
              </a:lnSpc>
              <a:spcBef>
                <a:spcPts val="1200"/>
              </a:spcBef>
              <a:spcAft>
                <a:spcPts val="0"/>
              </a:spcAft>
              <a:buClr>
                <a:schemeClr val="dk1"/>
              </a:buClr>
              <a:buSzPts val="2040"/>
              <a:buChar char="•"/>
            </a:pPr>
            <a:r>
              <a:rPr lang="en-GB" sz="2040">
                <a:latin typeface="Courier New"/>
                <a:ea typeface="Courier New"/>
                <a:cs typeface="Courier New"/>
                <a:sym typeface="Courier New"/>
              </a:rPr>
              <a:t>return numbers[0];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