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59" r:id="rId6"/>
    <p:sldId id="260" r:id="rId7"/>
    <p:sldId id="261" r:id="rId8"/>
    <p:sldId id="262" r:id="rId9"/>
    <p:sldId id="266" r:id="rId10"/>
    <p:sldId id="263" r:id="rId11"/>
    <p:sldId id="264" r:id="rId12"/>
    <p:sldId id="265"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67" r:id="rId26"/>
    <p:sldId id="268" r:id="rId27"/>
    <p:sldId id="269" r:id="rId28"/>
    <p:sldId id="270" r:id="rId29"/>
    <p:sldId id="271" r:id="rId30"/>
    <p:sldId id="272" r:id="rId31"/>
    <p:sldId id="273" r:id="rId32"/>
    <p:sldId id="274" r:id="rId33"/>
    <p:sldId id="275" r:id="rId34"/>
    <p:sldId id="277" r:id="rId35"/>
    <p:sldId id="278" r:id="rId36"/>
    <p:sldId id="279" r:id="rId37"/>
    <p:sldId id="28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94660"/>
  </p:normalViewPr>
  <p:slideViewPr>
    <p:cSldViewPr snapToGrid="0">
      <p:cViewPr varScale="1">
        <p:scale>
          <a:sx n="75" d="100"/>
          <a:sy n="75"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9421C-FF4C-4F13-B5D7-25C86E69B451}" type="datetimeFigureOut">
              <a:rPr lang="en-GB" smtClean="0"/>
              <a:t>15/02/2017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C66C9-ACDB-471F-B5D2-1867F7CE549E}" type="slidenum">
              <a:rPr lang="en-GB" smtClean="0"/>
              <a:t>‹#›</a:t>
            </a:fld>
            <a:endParaRPr lang="en-GB"/>
          </a:p>
        </p:txBody>
      </p:sp>
    </p:spTree>
    <p:extLst>
      <p:ext uri="{BB962C8B-B14F-4D97-AF65-F5344CB8AC3E}">
        <p14:creationId xmlns:p14="http://schemas.microsoft.com/office/powerpoint/2010/main" val="1508671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Yes they can be that badly formatted.</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2759055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5661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74138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658695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67110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46750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In java 7 and later, any number</a:t>
            </a:r>
            <a:r>
              <a:rPr lang="en-GB" baseline="0" dirty="0" smtClean="0"/>
              <a:t> of underscore characters can appear anywhere between digits in a numeric literal.</a:t>
            </a:r>
          </a:p>
          <a:p>
            <a:r>
              <a:rPr lang="en-GB" baseline="0" dirty="0" smtClean="0"/>
              <a:t>The goal was to improve the readability of large numbers, as dozens of 0s can be hard to count.</a:t>
            </a:r>
          </a:p>
          <a:p>
            <a:endParaRPr lang="en-GB" baseline="0" dirty="0" smtClean="0"/>
          </a:p>
          <a:p>
            <a:r>
              <a:rPr lang="en-GB" baseline="0" dirty="0" smtClean="0"/>
              <a:t>However we cant use them in certain places.</a:t>
            </a:r>
          </a:p>
          <a:p>
            <a:endParaRPr lang="en-GB" dirty="0"/>
          </a:p>
        </p:txBody>
      </p:sp>
    </p:spTree>
    <p:extLst>
      <p:ext uri="{BB962C8B-B14F-4D97-AF65-F5344CB8AC3E}">
        <p14:creationId xmlns:p14="http://schemas.microsoft.com/office/powerpoint/2010/main" val="3846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75248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2C66C9-ACDB-471F-B5D2-1867F7CE549E}" type="slidenum">
              <a:rPr lang="en-GB" smtClean="0"/>
              <a:t>4</a:t>
            </a:fld>
            <a:endParaRPr lang="en-GB"/>
          </a:p>
        </p:txBody>
      </p:sp>
    </p:spTree>
    <p:extLst>
      <p:ext uri="{BB962C8B-B14F-4D97-AF65-F5344CB8AC3E}">
        <p14:creationId xmlns:p14="http://schemas.microsoft.com/office/powerpoint/2010/main" val="255727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loop is fine because the compiler doesn’t know the value of I</a:t>
            </a:r>
            <a:r>
              <a:rPr lang="en-GB" baseline="0" dirty="0" smtClean="0"/>
              <a:t> relative to the exit condition at compile time.</a:t>
            </a:r>
          </a:p>
          <a:p>
            <a:r>
              <a:rPr lang="en-GB" baseline="0" dirty="0" smtClean="0"/>
              <a:t>Second one is not fine because the compiler knows it will never run</a:t>
            </a:r>
          </a:p>
          <a:p>
            <a:r>
              <a:rPr lang="en-GB" baseline="0" dirty="0" smtClean="0"/>
              <a:t>Third one is fine because whilst the if statement will never run, you can have an else statement which will run so it’s not completely useless.</a:t>
            </a:r>
            <a:endParaRPr lang="en-GB" dirty="0"/>
          </a:p>
        </p:txBody>
      </p:sp>
      <p:sp>
        <p:nvSpPr>
          <p:cNvPr id="4" name="Slide Number Placeholder 3"/>
          <p:cNvSpPr>
            <a:spLocks noGrp="1"/>
          </p:cNvSpPr>
          <p:nvPr>
            <p:ph type="sldNum" sz="quarter" idx="10"/>
          </p:nvPr>
        </p:nvSpPr>
        <p:spPr/>
        <p:txBody>
          <a:bodyPr/>
          <a:lstStyle/>
          <a:p>
            <a:fld id="{E52C66C9-ACDB-471F-B5D2-1867F7CE549E}" type="slidenum">
              <a:rPr lang="en-GB" smtClean="0"/>
              <a:t>8</a:t>
            </a:fld>
            <a:endParaRPr lang="en-GB"/>
          </a:p>
        </p:txBody>
      </p:sp>
    </p:spTree>
    <p:extLst>
      <p:ext uri="{BB962C8B-B14F-4D97-AF65-F5344CB8AC3E}">
        <p14:creationId xmlns:p14="http://schemas.microsoft.com/office/powerpoint/2010/main" val="290026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46633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21351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82734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09576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431111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9193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47EC4B6-6A55-4690-9AF2-E6FE7D752B82}"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353979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47EC4B6-6A55-4690-9AF2-E6FE7D752B82}"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327968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47EC4B6-6A55-4690-9AF2-E6FE7D752B82}"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299859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42710500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6215152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8640089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11207643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17636627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17489760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GB" sz="1000" dirty="0">
              <a:solidFill>
                <a:srgbClr val="FFFFFF"/>
              </a:solidFill>
            </a:endParaRPr>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Tree>
    <p:extLst>
      <p:ext uri="{BB962C8B-B14F-4D97-AF65-F5344CB8AC3E}">
        <p14:creationId xmlns:p14="http://schemas.microsoft.com/office/powerpoint/2010/main" val="3201591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47EC4B6-6A55-4690-9AF2-E6FE7D752B82}"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251945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7EC4B6-6A55-4690-9AF2-E6FE7D752B82}"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281916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47EC4B6-6A55-4690-9AF2-E6FE7D752B82}" type="datetimeFigureOut">
              <a:rPr lang="en-GB" smtClean="0"/>
              <a:t>15/02/2017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21132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47EC4B6-6A55-4690-9AF2-E6FE7D752B82}" type="datetimeFigureOut">
              <a:rPr lang="en-GB" smtClean="0"/>
              <a:t>15/02/2017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220398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47EC4B6-6A55-4690-9AF2-E6FE7D752B82}" type="datetimeFigureOut">
              <a:rPr lang="en-GB" smtClean="0"/>
              <a:t>15/02/2017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176333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EC4B6-6A55-4690-9AF2-E6FE7D752B82}" type="datetimeFigureOut">
              <a:rPr lang="en-GB" smtClean="0"/>
              <a:t>15/02/2017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409025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EC4B6-6A55-4690-9AF2-E6FE7D752B82}" type="datetimeFigureOut">
              <a:rPr lang="en-GB" smtClean="0"/>
              <a:t>15/02/2017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176805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EC4B6-6A55-4690-9AF2-E6FE7D752B82}" type="datetimeFigureOut">
              <a:rPr lang="en-GB" smtClean="0"/>
              <a:t>15/02/2017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80ED21-233A-4284-B565-57FA056FC685}" type="slidenum">
              <a:rPr lang="en-GB" smtClean="0"/>
              <a:t>‹#›</a:t>
            </a:fld>
            <a:endParaRPr lang="en-GB"/>
          </a:p>
        </p:txBody>
      </p:sp>
    </p:spTree>
    <p:extLst>
      <p:ext uri="{BB962C8B-B14F-4D97-AF65-F5344CB8AC3E}">
        <p14:creationId xmlns:p14="http://schemas.microsoft.com/office/powerpoint/2010/main" val="13718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EC4B6-6A55-4690-9AF2-E6FE7D752B82}" type="datetimeFigureOut">
              <a:rPr lang="en-GB" smtClean="0"/>
              <a:t>15/02/2017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0ED21-233A-4284-B565-57FA056FC685}" type="slidenum">
              <a:rPr lang="en-GB" smtClean="0"/>
              <a:t>‹#›</a:t>
            </a:fld>
            <a:endParaRPr lang="en-GB"/>
          </a:p>
        </p:txBody>
      </p:sp>
    </p:spTree>
    <p:extLst>
      <p:ext uri="{BB962C8B-B14F-4D97-AF65-F5344CB8AC3E}">
        <p14:creationId xmlns:p14="http://schemas.microsoft.com/office/powerpoint/2010/main" val="3266220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3678412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The Oracle Certified Associate exam is a test that evaluates your ability to read code and determine the outcome.</a:t>
            </a:r>
          </a:p>
          <a:p>
            <a:r>
              <a:rPr lang="en-GB" dirty="0" smtClean="0"/>
              <a:t>Mainly based on your knowledge of the Java compiler and how it interacts with certain scenarios.</a:t>
            </a:r>
          </a:p>
          <a:p>
            <a:r>
              <a:rPr lang="en-GB" dirty="0" smtClean="0"/>
              <a:t>Most scenarios are ones you will have </a:t>
            </a:r>
            <a:r>
              <a:rPr lang="en-GB" b="1" dirty="0" smtClean="0"/>
              <a:t>never</a:t>
            </a:r>
            <a:r>
              <a:rPr lang="en-GB" dirty="0" smtClean="0"/>
              <a:t> seen before and ones you will </a:t>
            </a:r>
            <a:r>
              <a:rPr lang="en-GB" b="1" dirty="0" smtClean="0"/>
              <a:t>never</a:t>
            </a:r>
            <a:r>
              <a:rPr lang="en-GB" dirty="0" smtClean="0"/>
              <a:t> see again.</a:t>
            </a:r>
          </a:p>
          <a:p>
            <a:endParaRPr lang="en-GB" dirty="0" smtClean="0"/>
          </a:p>
          <a:p>
            <a:endParaRPr lang="en-GB" dirty="0"/>
          </a:p>
        </p:txBody>
      </p:sp>
      <p:sp>
        <p:nvSpPr>
          <p:cNvPr id="4" name="Content Placeholder 3"/>
          <p:cNvSpPr>
            <a:spLocks noGrp="1"/>
          </p:cNvSpPr>
          <p:nvPr>
            <p:ph sz="quarter" idx="16"/>
          </p:nvPr>
        </p:nvSpPr>
        <p:spPr/>
        <p:txBody>
          <a:bodyPr/>
          <a:lstStyle/>
          <a:p>
            <a:r>
              <a:rPr lang="en-GB" dirty="0"/>
              <a:t>It </a:t>
            </a:r>
            <a:r>
              <a:rPr lang="en-GB" dirty="0" smtClean="0"/>
              <a:t>covers</a:t>
            </a:r>
          </a:p>
          <a:p>
            <a:pPr marL="800100" lvl="1" indent="-342900">
              <a:buFont typeface="+mj-lt"/>
              <a:buAutoNum type="arabicPeriod"/>
            </a:pPr>
            <a:r>
              <a:rPr lang="en-GB" dirty="0" smtClean="0"/>
              <a:t>Java Basics</a:t>
            </a:r>
          </a:p>
          <a:p>
            <a:pPr marL="800100" lvl="1" indent="-342900">
              <a:buFont typeface="+mj-lt"/>
              <a:buAutoNum type="arabicPeriod"/>
            </a:pPr>
            <a:r>
              <a:rPr lang="en-GB" dirty="0" smtClean="0"/>
              <a:t>Java Data Types</a:t>
            </a:r>
          </a:p>
          <a:p>
            <a:pPr marL="800100" lvl="1" indent="-342900">
              <a:buFont typeface="+mj-lt"/>
              <a:buAutoNum type="arabicPeriod"/>
            </a:pPr>
            <a:r>
              <a:rPr lang="en-GB" dirty="0" smtClean="0"/>
              <a:t>Operators/Decision Constructs</a:t>
            </a:r>
          </a:p>
          <a:p>
            <a:pPr marL="800100" lvl="1" indent="-342900">
              <a:buFont typeface="+mj-lt"/>
              <a:buAutoNum type="arabicPeriod"/>
            </a:pPr>
            <a:r>
              <a:rPr lang="en-GB" dirty="0" smtClean="0"/>
              <a:t>Arrays</a:t>
            </a:r>
          </a:p>
          <a:p>
            <a:pPr marL="800100" lvl="1" indent="-342900">
              <a:buFont typeface="+mj-lt"/>
              <a:buAutoNum type="arabicPeriod"/>
            </a:pPr>
            <a:r>
              <a:rPr lang="en-GB" dirty="0" smtClean="0"/>
              <a:t>Loops</a:t>
            </a:r>
          </a:p>
          <a:p>
            <a:pPr marL="800100" lvl="1" indent="-342900">
              <a:buFont typeface="+mj-lt"/>
              <a:buAutoNum type="arabicPeriod"/>
            </a:pPr>
            <a:r>
              <a:rPr lang="en-GB" dirty="0" smtClean="0"/>
              <a:t>Methods/Encapsulation</a:t>
            </a:r>
          </a:p>
          <a:p>
            <a:pPr marL="800100" lvl="1" indent="-342900">
              <a:buFont typeface="+mj-lt"/>
              <a:buAutoNum type="arabicPeriod"/>
            </a:pPr>
            <a:r>
              <a:rPr lang="en-GB" dirty="0" smtClean="0"/>
              <a:t>Inheritance</a:t>
            </a:r>
          </a:p>
          <a:p>
            <a:pPr marL="800100" lvl="1" indent="-342900">
              <a:buFont typeface="+mj-lt"/>
              <a:buAutoNum type="arabicPeriod"/>
            </a:pPr>
            <a:r>
              <a:rPr lang="en-GB" dirty="0" smtClean="0"/>
              <a:t>Exceptions</a:t>
            </a:r>
          </a:p>
          <a:p>
            <a:pPr lvl="1"/>
            <a:endParaRPr lang="en-GB" dirty="0" smtClean="0"/>
          </a:p>
        </p:txBody>
      </p:sp>
      <p:sp>
        <p:nvSpPr>
          <p:cNvPr id="3" name="Title 2"/>
          <p:cNvSpPr>
            <a:spLocks noGrp="1"/>
          </p:cNvSpPr>
          <p:nvPr>
            <p:ph type="title"/>
          </p:nvPr>
        </p:nvSpPr>
        <p:spPr/>
        <p:txBody>
          <a:bodyPr>
            <a:normAutofit fontScale="90000"/>
          </a:bodyPr>
          <a:lstStyle/>
          <a:p>
            <a:r>
              <a:rPr lang="en-GB" dirty="0" smtClean="0"/>
              <a:t>OCA Exam</a:t>
            </a:r>
            <a:endParaRPr lang="en-GB" dirty="0"/>
          </a:p>
        </p:txBody>
      </p:sp>
    </p:spTree>
    <p:extLst>
      <p:ext uri="{BB962C8B-B14F-4D97-AF65-F5344CB8AC3E}">
        <p14:creationId xmlns:p14="http://schemas.microsoft.com/office/powerpoint/2010/main" val="2009518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smtClean="0"/>
              <a:t>What will be printed?</a:t>
            </a:r>
          </a:p>
          <a:p>
            <a:r>
              <a:rPr lang="en-GB" sz="1800" dirty="0"/>
              <a:t>print() is overridden</a:t>
            </a:r>
          </a:p>
          <a:p>
            <a:r>
              <a:rPr lang="en-GB" sz="1800" dirty="0" smtClean="0"/>
              <a:t>Due </a:t>
            </a:r>
            <a:r>
              <a:rPr lang="en-GB" sz="1800" dirty="0"/>
              <a:t>to how </a:t>
            </a:r>
            <a:r>
              <a:rPr lang="en-GB" sz="1800" dirty="0" smtClean="0"/>
              <a:t>polymorphism </a:t>
            </a:r>
            <a:r>
              <a:rPr lang="en-GB" sz="1800" dirty="0"/>
              <a:t>works which method to use is dependant on the object </a:t>
            </a:r>
            <a:r>
              <a:rPr lang="en-GB" sz="1800" dirty="0" smtClean="0"/>
              <a:t>created</a:t>
            </a:r>
            <a:endParaRPr lang="en-GB" sz="1800" dirty="0"/>
          </a:p>
          <a:p>
            <a:r>
              <a:rPr lang="en-GB" sz="1800" dirty="0"/>
              <a:t>So we're creating an reference of type </a:t>
            </a:r>
            <a:r>
              <a:rPr lang="en-GB" sz="1800" b="1" dirty="0"/>
              <a:t>A</a:t>
            </a:r>
            <a:r>
              <a:rPr lang="en-GB" sz="1800" dirty="0"/>
              <a:t> that points to an object of type </a:t>
            </a:r>
            <a:r>
              <a:rPr lang="en-GB" sz="1800" b="1" dirty="0"/>
              <a:t>B</a:t>
            </a:r>
          </a:p>
          <a:p>
            <a:r>
              <a:rPr lang="en-GB" sz="1800" dirty="0" smtClean="0"/>
              <a:t>First </a:t>
            </a:r>
            <a:r>
              <a:rPr lang="en-GB" sz="1800" b="1" dirty="0"/>
              <a:t>A</a:t>
            </a:r>
            <a:r>
              <a:rPr lang="en-GB" sz="1800" dirty="0"/>
              <a:t>s constructor is called, which calls </a:t>
            </a:r>
            <a:r>
              <a:rPr lang="en-GB" sz="1800" dirty="0" smtClean="0"/>
              <a:t>print since </a:t>
            </a:r>
            <a:r>
              <a:rPr lang="en-GB" sz="1800" dirty="0"/>
              <a:t>the class of the actual object is </a:t>
            </a:r>
            <a:r>
              <a:rPr lang="en-GB" sz="1800" b="1" dirty="0"/>
              <a:t>B</a:t>
            </a:r>
            <a:r>
              <a:rPr lang="en-GB" sz="1800" dirty="0"/>
              <a:t>, </a:t>
            </a:r>
            <a:r>
              <a:rPr lang="en-GB" sz="1800" b="1" dirty="0"/>
              <a:t>B</a:t>
            </a:r>
            <a:r>
              <a:rPr lang="en-GB" sz="1800" dirty="0"/>
              <a:t>'s print method is selected</a:t>
            </a:r>
          </a:p>
          <a:p>
            <a:r>
              <a:rPr lang="en-GB" sz="1800" dirty="0" smtClean="0"/>
              <a:t>But </a:t>
            </a:r>
            <a:r>
              <a:rPr lang="en-GB" sz="1800" dirty="0"/>
              <a:t>i </a:t>
            </a:r>
            <a:r>
              <a:rPr lang="en-GB" sz="1800" dirty="0" smtClean="0"/>
              <a:t>hasn't </a:t>
            </a:r>
            <a:r>
              <a:rPr lang="en-GB" sz="1800" dirty="0"/>
              <a:t>been initialized yet, so 0 is printed</a:t>
            </a:r>
          </a:p>
          <a:p>
            <a:r>
              <a:rPr lang="en-GB" sz="1800" dirty="0" smtClean="0"/>
              <a:t>And </a:t>
            </a:r>
            <a:r>
              <a:rPr lang="en-GB" sz="1800" dirty="0"/>
              <a:t>then the print method will be called after the </a:t>
            </a:r>
            <a:r>
              <a:rPr lang="en-GB" sz="1800" b="1" dirty="0"/>
              <a:t>B</a:t>
            </a:r>
            <a:r>
              <a:rPr lang="en-GB" sz="1800" dirty="0"/>
              <a:t> class has been initialized, setting i to 4</a:t>
            </a:r>
          </a:p>
          <a:p>
            <a:r>
              <a:rPr lang="en-GB" sz="1800" dirty="0"/>
              <a:t>S</a:t>
            </a:r>
            <a:r>
              <a:rPr lang="en-GB" sz="1800" dirty="0" smtClean="0"/>
              <a:t>o </a:t>
            </a:r>
            <a:r>
              <a:rPr lang="en-GB" sz="1800" dirty="0"/>
              <a:t>4 is printed</a:t>
            </a:r>
          </a:p>
        </p:txBody>
      </p:sp>
      <p:sp>
        <p:nvSpPr>
          <p:cNvPr id="3" name="Content Placeholder 2"/>
          <p:cNvSpPr>
            <a:spLocks noGrp="1"/>
          </p:cNvSpPr>
          <p:nvPr>
            <p:ph sz="quarter" idx="16"/>
          </p:nvPr>
        </p:nvSpPr>
        <p:spPr>
          <a:xfrm>
            <a:off x="6206400" y="1662400"/>
            <a:ext cx="5580000" cy="5017800"/>
          </a:xfrm>
          <a:solidFill>
            <a:schemeClr val="bg1">
              <a:lumMod val="95000"/>
            </a:schemeClr>
          </a:solidFill>
        </p:spPr>
        <p:txBody>
          <a:bodyPr/>
          <a:lstStyle/>
          <a:p>
            <a:pPr marL="0" indent="0">
              <a:buNone/>
            </a:pPr>
            <a:r>
              <a:rPr lang="en-GB" sz="1100" b="1" dirty="0" smtClean="0">
                <a:solidFill>
                  <a:srgbClr val="7F0055"/>
                </a:solidFill>
                <a:latin typeface="Courier New" panose="02070309020205020404" pitchFamily="49" charset="0"/>
              </a:rPr>
              <a:t>class</a:t>
            </a:r>
            <a:r>
              <a:rPr lang="en-GB" sz="1100" b="1" dirty="0" smtClean="0">
                <a:solidFill>
                  <a:srgbClr val="000000"/>
                </a:solidFill>
                <a:latin typeface="Courier New" panose="02070309020205020404" pitchFamily="49" charset="0"/>
              </a:rPr>
              <a:t> </a:t>
            </a:r>
            <a:r>
              <a:rPr lang="en-GB" sz="1100" b="1" dirty="0">
                <a:solidFill>
                  <a:srgbClr val="000000"/>
                </a:solidFill>
                <a:latin typeface="Courier New" panose="02070309020205020404" pitchFamily="49" charset="0"/>
              </a:rPr>
              <a:t>A {</a:t>
            </a:r>
          </a:p>
          <a:p>
            <a:pPr marL="400050" lvl="1" indent="0">
              <a:buNone/>
            </a:pPr>
            <a:r>
              <a:rPr lang="en-GB" sz="1000" b="1" dirty="0">
                <a:solidFill>
                  <a:srgbClr val="000000"/>
                </a:solidFill>
                <a:latin typeface="Courier New" panose="02070309020205020404" pitchFamily="49" charset="0"/>
              </a:rPr>
              <a:t>A() {</a:t>
            </a:r>
          </a:p>
          <a:p>
            <a:pPr marL="400050" lvl="1" indent="0">
              <a:buNone/>
            </a:pPr>
            <a:r>
              <a:rPr lang="en-GB" sz="1000" b="1" dirty="0" smtClean="0">
                <a:solidFill>
                  <a:srgbClr val="000000"/>
                </a:solidFill>
                <a:latin typeface="Courier New" panose="02070309020205020404" pitchFamily="49" charset="0"/>
              </a:rPr>
              <a:t>	print</a:t>
            </a:r>
            <a:r>
              <a:rPr lang="en-GB" sz="1000" b="1" dirty="0">
                <a:solidFill>
                  <a:srgbClr val="000000"/>
                </a:solidFill>
                <a:latin typeface="Courier New" panose="02070309020205020404" pitchFamily="49" charset="0"/>
              </a:rPr>
              <a:t>();</a:t>
            </a:r>
          </a:p>
          <a:p>
            <a:pPr marL="400050" lvl="1" indent="0">
              <a:buNone/>
            </a:pPr>
            <a:r>
              <a:rPr lang="en-GB" sz="1000" b="1" dirty="0">
                <a:solidFill>
                  <a:srgbClr val="000000"/>
                </a:solidFill>
                <a:latin typeface="Courier New" panose="02070309020205020404" pitchFamily="49" charset="0"/>
              </a:rPr>
              <a:t>}</a:t>
            </a:r>
          </a:p>
          <a:p>
            <a:pPr marL="400050" lvl="1" indent="0">
              <a:buNone/>
            </a:pPr>
            <a:r>
              <a:rPr lang="en-GB" sz="1000" b="1" dirty="0">
                <a:solidFill>
                  <a:srgbClr val="7F0055"/>
                </a:solidFill>
                <a:latin typeface="Courier New" panose="02070309020205020404" pitchFamily="49" charset="0"/>
              </a:rPr>
              <a:t>void</a:t>
            </a:r>
            <a:r>
              <a:rPr lang="en-GB" sz="1000" b="1" dirty="0">
                <a:solidFill>
                  <a:srgbClr val="000000"/>
                </a:solidFill>
                <a:latin typeface="Courier New" panose="02070309020205020404" pitchFamily="49" charset="0"/>
              </a:rPr>
              <a:t> print() {</a:t>
            </a:r>
          </a:p>
          <a:p>
            <a:pPr marL="800100" lvl="2" indent="0">
              <a:buNone/>
            </a:pPr>
            <a:r>
              <a:rPr lang="en-GB" sz="1000" b="1" dirty="0">
                <a:solidFill>
                  <a:srgbClr val="000000"/>
                </a:solidFill>
                <a:latin typeface="Courier New" panose="02070309020205020404" pitchFamily="49" charset="0"/>
              </a:rPr>
              <a:t>System.</a:t>
            </a:r>
            <a:r>
              <a:rPr lang="en-GB" sz="1000" b="1" i="1" dirty="0">
                <a:solidFill>
                  <a:srgbClr val="0000C0"/>
                </a:solidFill>
                <a:latin typeface="Courier New" panose="02070309020205020404" pitchFamily="49" charset="0"/>
              </a:rPr>
              <a:t>out</a:t>
            </a:r>
            <a:r>
              <a:rPr lang="en-GB" sz="1000" b="1" i="1" dirty="0">
                <a:solidFill>
                  <a:srgbClr val="000000"/>
                </a:solidFill>
                <a:latin typeface="Courier New" panose="02070309020205020404" pitchFamily="49" charset="0"/>
              </a:rPr>
              <a:t>.println(</a:t>
            </a:r>
            <a:r>
              <a:rPr lang="en-GB" sz="1000" b="1" i="1" dirty="0">
                <a:solidFill>
                  <a:srgbClr val="2A00FF"/>
                </a:solidFill>
                <a:latin typeface="Courier New" panose="02070309020205020404" pitchFamily="49" charset="0"/>
              </a:rPr>
              <a:t>"A"</a:t>
            </a:r>
            <a:r>
              <a:rPr lang="en-GB" sz="1000" b="1" i="1" dirty="0">
                <a:solidFill>
                  <a:srgbClr val="000000"/>
                </a:solidFill>
                <a:latin typeface="Courier New" panose="02070309020205020404" pitchFamily="49" charset="0"/>
              </a:rPr>
              <a:t>);</a:t>
            </a:r>
          </a:p>
          <a:p>
            <a:pPr marL="400050" lvl="1" indent="0">
              <a:buNone/>
            </a:pPr>
            <a:r>
              <a:rPr lang="en-GB" sz="1000" b="1" dirty="0">
                <a:solidFill>
                  <a:srgbClr val="000000"/>
                </a:solidFill>
                <a:latin typeface="Courier New" panose="02070309020205020404" pitchFamily="49" charset="0"/>
              </a:rPr>
              <a:t>}</a:t>
            </a:r>
          </a:p>
          <a:p>
            <a:pPr marL="0" indent="0">
              <a:buNone/>
            </a:pPr>
            <a:r>
              <a:rPr lang="en-GB" sz="1100" b="1" dirty="0">
                <a:solidFill>
                  <a:srgbClr val="000000"/>
                </a:solidFill>
                <a:latin typeface="Courier New" panose="02070309020205020404" pitchFamily="49" charset="0"/>
              </a:rPr>
              <a:t>}</a:t>
            </a:r>
          </a:p>
          <a:p>
            <a:pPr marL="0" indent="0">
              <a:buNone/>
            </a:pPr>
            <a:r>
              <a:rPr lang="en-GB" sz="1100" b="1" dirty="0">
                <a:solidFill>
                  <a:srgbClr val="7F0055"/>
                </a:solidFill>
                <a:latin typeface="Courier New" panose="02070309020205020404" pitchFamily="49" charset="0"/>
              </a:rPr>
              <a:t>class</a:t>
            </a:r>
            <a:r>
              <a:rPr lang="en-GB" sz="1100" b="1" dirty="0">
                <a:solidFill>
                  <a:srgbClr val="000000"/>
                </a:solidFill>
                <a:latin typeface="Courier New" panose="02070309020205020404" pitchFamily="49" charset="0"/>
              </a:rPr>
              <a:t> B </a:t>
            </a:r>
            <a:r>
              <a:rPr lang="en-GB" sz="1100" b="1" dirty="0">
                <a:solidFill>
                  <a:srgbClr val="7F0055"/>
                </a:solidFill>
                <a:latin typeface="Courier New" panose="02070309020205020404" pitchFamily="49" charset="0"/>
              </a:rPr>
              <a:t>extends</a:t>
            </a:r>
            <a:r>
              <a:rPr lang="en-GB" sz="1100" b="1" dirty="0">
                <a:solidFill>
                  <a:srgbClr val="000000"/>
                </a:solidFill>
                <a:latin typeface="Courier New" panose="02070309020205020404" pitchFamily="49" charset="0"/>
              </a:rPr>
              <a:t> A {</a:t>
            </a:r>
          </a:p>
          <a:p>
            <a:pPr marL="400050" lvl="1" indent="0">
              <a:buNone/>
            </a:pPr>
            <a:r>
              <a:rPr lang="en-GB" sz="1000" b="1" dirty="0">
                <a:solidFill>
                  <a:srgbClr val="7F0055"/>
                </a:solidFill>
                <a:latin typeface="Courier New" panose="02070309020205020404" pitchFamily="49" charset="0"/>
              </a:rPr>
              <a:t>int</a:t>
            </a:r>
            <a:r>
              <a:rPr lang="en-GB" sz="1000" b="1" dirty="0">
                <a:solidFill>
                  <a:srgbClr val="000000"/>
                </a:solidFill>
                <a:latin typeface="Courier New" panose="02070309020205020404" pitchFamily="49" charset="0"/>
              </a:rPr>
              <a:t> </a:t>
            </a:r>
            <a:r>
              <a:rPr lang="en-GB" sz="1000" b="1" dirty="0">
                <a:solidFill>
                  <a:srgbClr val="0000C0"/>
                </a:solidFill>
                <a:latin typeface="Courier New" panose="02070309020205020404" pitchFamily="49" charset="0"/>
              </a:rPr>
              <a:t>i</a:t>
            </a:r>
            <a:r>
              <a:rPr lang="en-GB" sz="1000" b="1" dirty="0">
                <a:solidFill>
                  <a:srgbClr val="000000"/>
                </a:solidFill>
                <a:latin typeface="Courier New" panose="02070309020205020404" pitchFamily="49" charset="0"/>
              </a:rPr>
              <a:t> = 4;</a:t>
            </a:r>
          </a:p>
          <a:p>
            <a:pPr marL="400050" lvl="1" indent="0">
              <a:buNone/>
            </a:pPr>
            <a:r>
              <a:rPr lang="en-GB" sz="1000" b="1" dirty="0">
                <a:solidFill>
                  <a:srgbClr val="7F0055"/>
                </a:solidFill>
                <a:latin typeface="Courier New" panose="02070309020205020404" pitchFamily="49" charset="0"/>
              </a:rPr>
              <a:t>public</a:t>
            </a:r>
            <a:r>
              <a:rPr lang="en-GB" sz="1000" b="1" dirty="0">
                <a:solidFill>
                  <a:srgbClr val="000000"/>
                </a:solidFill>
                <a:latin typeface="Courier New" panose="02070309020205020404" pitchFamily="49" charset="0"/>
              </a:rPr>
              <a:t> </a:t>
            </a:r>
            <a:r>
              <a:rPr lang="en-GB" sz="1000" b="1" dirty="0">
                <a:solidFill>
                  <a:srgbClr val="7F0055"/>
                </a:solidFill>
                <a:latin typeface="Courier New" panose="02070309020205020404" pitchFamily="49" charset="0"/>
              </a:rPr>
              <a:t>static</a:t>
            </a:r>
            <a:r>
              <a:rPr lang="en-GB" sz="1000" b="1" dirty="0">
                <a:solidFill>
                  <a:srgbClr val="000000"/>
                </a:solidFill>
                <a:latin typeface="Courier New" panose="02070309020205020404" pitchFamily="49" charset="0"/>
              </a:rPr>
              <a:t> </a:t>
            </a:r>
            <a:r>
              <a:rPr lang="en-GB" sz="1000" b="1" dirty="0">
                <a:solidFill>
                  <a:srgbClr val="7F0055"/>
                </a:solidFill>
                <a:latin typeface="Courier New" panose="02070309020205020404" pitchFamily="49" charset="0"/>
              </a:rPr>
              <a:t>void</a:t>
            </a:r>
            <a:r>
              <a:rPr lang="en-GB" sz="1000" b="1" dirty="0">
                <a:solidFill>
                  <a:srgbClr val="000000"/>
                </a:solidFill>
                <a:latin typeface="Courier New" panose="02070309020205020404" pitchFamily="49" charset="0"/>
              </a:rPr>
              <a:t> main(String[] </a:t>
            </a:r>
            <a:r>
              <a:rPr lang="en-GB" sz="1000" b="1" dirty="0">
                <a:solidFill>
                  <a:srgbClr val="6A3E3E"/>
                </a:solidFill>
                <a:latin typeface="Courier New" panose="02070309020205020404" pitchFamily="49" charset="0"/>
              </a:rPr>
              <a:t>args</a:t>
            </a:r>
            <a:r>
              <a:rPr lang="en-GB" sz="1000" b="1" dirty="0">
                <a:solidFill>
                  <a:srgbClr val="000000"/>
                </a:solidFill>
                <a:latin typeface="Courier New" panose="02070309020205020404" pitchFamily="49" charset="0"/>
              </a:rPr>
              <a:t>) {</a:t>
            </a:r>
          </a:p>
          <a:p>
            <a:pPr marL="400050" lvl="1" indent="0">
              <a:buNone/>
            </a:pPr>
            <a:r>
              <a:rPr lang="en-GB" sz="1000" b="1" dirty="0" smtClean="0">
                <a:solidFill>
                  <a:srgbClr val="000000"/>
                </a:solidFill>
                <a:latin typeface="Courier New" panose="02070309020205020404" pitchFamily="49" charset="0"/>
              </a:rPr>
              <a:t>	A </a:t>
            </a:r>
            <a:r>
              <a:rPr lang="en-GB" sz="1000" b="1" dirty="0" err="1">
                <a:solidFill>
                  <a:srgbClr val="6A3E3E"/>
                </a:solidFill>
                <a:latin typeface="Courier New" panose="02070309020205020404" pitchFamily="49" charset="0"/>
              </a:rPr>
              <a:t>a</a:t>
            </a:r>
            <a:r>
              <a:rPr lang="en-GB" sz="1000" b="1" dirty="0">
                <a:solidFill>
                  <a:srgbClr val="000000"/>
                </a:solidFill>
                <a:latin typeface="Courier New" panose="02070309020205020404" pitchFamily="49" charset="0"/>
              </a:rPr>
              <a:t> = </a:t>
            </a:r>
            <a:r>
              <a:rPr lang="en-GB" sz="1000" b="1" dirty="0">
                <a:solidFill>
                  <a:srgbClr val="7F0055"/>
                </a:solidFill>
                <a:latin typeface="Courier New" panose="02070309020205020404" pitchFamily="49" charset="0"/>
              </a:rPr>
              <a:t>new</a:t>
            </a:r>
            <a:r>
              <a:rPr lang="en-GB" sz="1000" b="1" dirty="0">
                <a:solidFill>
                  <a:srgbClr val="000000"/>
                </a:solidFill>
                <a:latin typeface="Courier New" panose="02070309020205020404" pitchFamily="49" charset="0"/>
              </a:rPr>
              <a:t> B();</a:t>
            </a:r>
          </a:p>
          <a:p>
            <a:pPr marL="400050" lvl="1" indent="0">
              <a:buNone/>
            </a:pPr>
            <a:r>
              <a:rPr lang="en-GB" sz="1000" b="1" dirty="0" smtClean="0">
                <a:solidFill>
                  <a:srgbClr val="6A3E3E"/>
                </a:solidFill>
                <a:latin typeface="Courier New" panose="02070309020205020404" pitchFamily="49" charset="0"/>
              </a:rPr>
              <a:t>	</a:t>
            </a:r>
            <a:r>
              <a:rPr lang="en-GB" sz="1000" b="1" dirty="0" err="1" smtClean="0">
                <a:solidFill>
                  <a:srgbClr val="6A3E3E"/>
                </a:solidFill>
                <a:latin typeface="Courier New" panose="02070309020205020404" pitchFamily="49" charset="0"/>
              </a:rPr>
              <a:t>a</a:t>
            </a:r>
            <a:r>
              <a:rPr lang="en-GB" sz="1000" b="1" dirty="0" err="1" smtClean="0">
                <a:solidFill>
                  <a:srgbClr val="000000"/>
                </a:solidFill>
                <a:latin typeface="Courier New" panose="02070309020205020404" pitchFamily="49" charset="0"/>
              </a:rPr>
              <a:t>.print</a:t>
            </a:r>
            <a:r>
              <a:rPr lang="en-GB" sz="1000" b="1" dirty="0">
                <a:solidFill>
                  <a:srgbClr val="000000"/>
                </a:solidFill>
                <a:latin typeface="Courier New" panose="02070309020205020404" pitchFamily="49" charset="0"/>
              </a:rPr>
              <a:t>();</a:t>
            </a:r>
          </a:p>
          <a:p>
            <a:pPr marL="400050" lvl="1" indent="0">
              <a:buNone/>
            </a:pPr>
            <a:r>
              <a:rPr lang="en-GB" sz="1000" b="1" dirty="0">
                <a:solidFill>
                  <a:srgbClr val="000000"/>
                </a:solidFill>
                <a:latin typeface="Courier New" panose="02070309020205020404" pitchFamily="49" charset="0"/>
              </a:rPr>
              <a:t>}</a:t>
            </a:r>
          </a:p>
          <a:p>
            <a:pPr marL="400050" lvl="1" indent="0">
              <a:buNone/>
            </a:pPr>
            <a:r>
              <a:rPr lang="en-GB" sz="1000" b="1" dirty="0">
                <a:solidFill>
                  <a:srgbClr val="7F0055"/>
                </a:solidFill>
                <a:latin typeface="Courier New" panose="02070309020205020404" pitchFamily="49" charset="0"/>
              </a:rPr>
              <a:t>void</a:t>
            </a:r>
            <a:r>
              <a:rPr lang="en-GB" sz="1000" b="1" dirty="0">
                <a:solidFill>
                  <a:srgbClr val="000000"/>
                </a:solidFill>
                <a:latin typeface="Courier New" panose="02070309020205020404" pitchFamily="49" charset="0"/>
              </a:rPr>
              <a:t> print() {</a:t>
            </a:r>
          </a:p>
          <a:p>
            <a:pPr marL="400050" lvl="1" indent="0">
              <a:buNone/>
            </a:pPr>
            <a:r>
              <a:rPr lang="en-GB" sz="1000" b="1" dirty="0" smtClean="0">
                <a:solidFill>
                  <a:srgbClr val="000000"/>
                </a:solidFill>
                <a:latin typeface="Courier New" panose="02070309020205020404" pitchFamily="49" charset="0"/>
              </a:rPr>
              <a:t>	System.</a:t>
            </a:r>
            <a:r>
              <a:rPr lang="en-GB" sz="1000" b="1" i="1" dirty="0" smtClean="0">
                <a:solidFill>
                  <a:srgbClr val="0000C0"/>
                </a:solidFill>
                <a:latin typeface="Courier New" panose="02070309020205020404" pitchFamily="49" charset="0"/>
              </a:rPr>
              <a:t>out</a:t>
            </a:r>
            <a:r>
              <a:rPr lang="en-GB" sz="1000" b="1" i="1" dirty="0" smtClean="0">
                <a:solidFill>
                  <a:srgbClr val="000000"/>
                </a:solidFill>
                <a:latin typeface="Courier New" panose="02070309020205020404" pitchFamily="49" charset="0"/>
              </a:rPr>
              <a:t>.println(</a:t>
            </a:r>
            <a:r>
              <a:rPr lang="en-GB" sz="1000" b="1" i="1" dirty="0" smtClean="0">
                <a:solidFill>
                  <a:srgbClr val="0000C0"/>
                </a:solidFill>
                <a:latin typeface="Courier New" panose="02070309020205020404" pitchFamily="49" charset="0"/>
              </a:rPr>
              <a:t>i</a:t>
            </a:r>
            <a:r>
              <a:rPr lang="en-GB" sz="1000" b="1" i="1" dirty="0">
                <a:solidFill>
                  <a:srgbClr val="000000"/>
                </a:solidFill>
                <a:latin typeface="Courier New" panose="02070309020205020404" pitchFamily="49" charset="0"/>
              </a:rPr>
              <a:t>);</a:t>
            </a:r>
          </a:p>
          <a:p>
            <a:pPr marL="400050" lvl="1" indent="0">
              <a:buNone/>
            </a:pPr>
            <a:r>
              <a:rPr lang="en-GB" sz="1000" b="1" dirty="0">
                <a:solidFill>
                  <a:srgbClr val="000000"/>
                </a:solidFill>
                <a:latin typeface="Courier New" panose="02070309020205020404" pitchFamily="49" charset="0"/>
              </a:rPr>
              <a:t>}</a:t>
            </a:r>
          </a:p>
          <a:p>
            <a:pPr marL="0" indent="0">
              <a:buNone/>
            </a:pPr>
            <a:r>
              <a:rPr lang="en-GB" sz="1100" b="1" dirty="0">
                <a:solidFill>
                  <a:srgbClr val="000000"/>
                </a:solidFill>
                <a:latin typeface="Courier New" panose="02070309020205020404" pitchFamily="49" charset="0"/>
              </a:rPr>
              <a:t>}</a:t>
            </a:r>
            <a:endParaRPr lang="en-GB" sz="1100" b="1" dirty="0"/>
          </a:p>
        </p:txBody>
      </p:sp>
      <p:sp>
        <p:nvSpPr>
          <p:cNvPr id="4" name="Title 3"/>
          <p:cNvSpPr>
            <a:spLocks noGrp="1"/>
          </p:cNvSpPr>
          <p:nvPr>
            <p:ph type="title"/>
          </p:nvPr>
        </p:nvSpPr>
        <p:spPr/>
        <p:txBody>
          <a:bodyPr>
            <a:normAutofit fontScale="90000"/>
          </a:bodyPr>
          <a:lstStyle/>
          <a:p>
            <a:r>
              <a:rPr lang="en-GB" dirty="0" smtClean="0"/>
              <a:t>Inheritance &amp; Order of Initialization </a:t>
            </a:r>
            <a:endParaRPr lang="en-GB" dirty="0"/>
          </a:p>
        </p:txBody>
      </p:sp>
    </p:spTree>
    <p:extLst>
      <p:ext uri="{BB962C8B-B14F-4D97-AF65-F5344CB8AC3E}">
        <p14:creationId xmlns:p14="http://schemas.microsoft.com/office/powerpoint/2010/main" val="113626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M2() throws </a:t>
            </a:r>
            <a:r>
              <a:rPr lang="en-GB" b="1" dirty="0" err="1" smtClean="0"/>
              <a:t>NewException</a:t>
            </a:r>
            <a:r>
              <a:rPr lang="en-GB" dirty="0" smtClean="0"/>
              <a:t>, but it’s not caught anywhere</a:t>
            </a:r>
          </a:p>
          <a:p>
            <a:r>
              <a:rPr lang="en-GB" dirty="0" smtClean="0"/>
              <a:t>But then finally has to be ran before finishing.</a:t>
            </a:r>
          </a:p>
          <a:p>
            <a:r>
              <a:rPr lang="en-GB" dirty="0" smtClean="0"/>
              <a:t>M3() throws </a:t>
            </a:r>
            <a:r>
              <a:rPr lang="en-GB" b="1" dirty="0" err="1" smtClean="0"/>
              <a:t>AnotherException</a:t>
            </a:r>
            <a:r>
              <a:rPr lang="en-GB" b="1" dirty="0" smtClean="0"/>
              <a:t> </a:t>
            </a:r>
          </a:p>
          <a:p>
            <a:r>
              <a:rPr lang="en-GB" b="1" dirty="0" err="1" smtClean="0"/>
              <a:t>NewException</a:t>
            </a:r>
            <a:r>
              <a:rPr lang="en-GB" b="1" dirty="0" smtClean="0"/>
              <a:t> </a:t>
            </a:r>
            <a:r>
              <a:rPr lang="en-GB" dirty="0" smtClean="0"/>
              <a:t>is ignored and </a:t>
            </a:r>
            <a:r>
              <a:rPr lang="en-GB" b="1" dirty="0" err="1" smtClean="0"/>
              <a:t>AnotherException</a:t>
            </a:r>
            <a:r>
              <a:rPr lang="en-GB" dirty="0" smtClean="0"/>
              <a:t> is thrown from the main method.</a:t>
            </a:r>
          </a:p>
          <a:p>
            <a:endParaRPr lang="en-GB" b="1" dirty="0"/>
          </a:p>
          <a:p>
            <a:r>
              <a:rPr lang="en-GB" b="1" dirty="0" smtClean="0"/>
              <a:t>Rule: </a:t>
            </a:r>
            <a:r>
              <a:rPr lang="en-GB" dirty="0" smtClean="0"/>
              <a:t>Exceptions can overwrite each other, and only the last one will be thrown.</a:t>
            </a:r>
            <a:endParaRPr lang="en-GB" b="1" dirty="0" smtClean="0"/>
          </a:p>
        </p:txBody>
      </p:sp>
      <p:sp>
        <p:nvSpPr>
          <p:cNvPr id="3" name="Content Placeholder 2"/>
          <p:cNvSpPr>
            <a:spLocks noGrp="1"/>
          </p:cNvSpPr>
          <p:nvPr>
            <p:ph sz="quarter" idx="16"/>
          </p:nvPr>
        </p:nvSpPr>
        <p:spPr>
          <a:xfrm>
            <a:off x="6206400" y="457200"/>
            <a:ext cx="5985600" cy="6019200"/>
          </a:xfrm>
          <a:solidFill>
            <a:schemeClr val="bg1">
              <a:lumMod val="95000"/>
            </a:schemeClr>
          </a:solidFill>
        </p:spPr>
        <p:txBody>
          <a:bodyPr/>
          <a:lstStyle/>
          <a:p>
            <a:pPr marL="0" indent="0">
              <a:buNone/>
            </a:pPr>
            <a:r>
              <a:rPr lang="en-GB" sz="1400" b="1" dirty="0">
                <a:solidFill>
                  <a:srgbClr val="7F0055"/>
                </a:solidFill>
                <a:latin typeface="Courier New" panose="02070309020205020404" pitchFamily="49" charset="0"/>
              </a:rPr>
              <a:t>class</a:t>
            </a:r>
            <a:r>
              <a:rPr lang="en-GB" sz="1400" b="1" dirty="0">
                <a:solidFill>
                  <a:srgbClr val="000000"/>
                </a:solidFill>
                <a:latin typeface="Courier New" panose="02070309020205020404" pitchFamily="49" charset="0"/>
              </a:rPr>
              <a:t> </a:t>
            </a:r>
            <a:r>
              <a:rPr lang="en-GB" sz="1400" b="1" u="sng" dirty="0" err="1">
                <a:solidFill>
                  <a:srgbClr val="000000"/>
                </a:solidFill>
                <a:latin typeface="Courier New" panose="02070309020205020404" pitchFamily="49" charset="0"/>
              </a:rPr>
              <a:t>NewException</a:t>
            </a:r>
            <a:r>
              <a:rPr lang="en-GB" sz="1400" b="1" u="sng" dirty="0">
                <a:solidFill>
                  <a:srgbClr val="000000"/>
                </a:solidFill>
                <a:latin typeface="Courier New" panose="02070309020205020404" pitchFamily="49" charset="0"/>
              </a:rPr>
              <a:t> </a:t>
            </a:r>
            <a:r>
              <a:rPr lang="en-GB" sz="1400" b="1" u="sng" dirty="0">
                <a:solidFill>
                  <a:srgbClr val="7F0055"/>
                </a:solidFill>
                <a:latin typeface="Courier New" panose="02070309020205020404" pitchFamily="49" charset="0"/>
              </a:rPr>
              <a:t>extends</a:t>
            </a:r>
            <a:r>
              <a:rPr lang="en-GB" sz="1400" b="1" u="sng" dirty="0">
                <a:solidFill>
                  <a:srgbClr val="000000"/>
                </a:solidFill>
                <a:latin typeface="Courier New" panose="02070309020205020404" pitchFamily="49" charset="0"/>
              </a:rPr>
              <a:t> Exception {</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class</a:t>
            </a:r>
            <a:r>
              <a:rPr lang="en-GB" sz="1400" b="1" dirty="0">
                <a:solidFill>
                  <a:srgbClr val="000000"/>
                </a:solidFill>
                <a:latin typeface="Courier New" panose="02070309020205020404" pitchFamily="49" charset="0"/>
              </a:rPr>
              <a:t> </a:t>
            </a:r>
            <a:r>
              <a:rPr lang="en-GB" sz="1400" b="1" u="sng" dirty="0" err="1">
                <a:solidFill>
                  <a:srgbClr val="000000"/>
                </a:solidFill>
                <a:latin typeface="Courier New" panose="02070309020205020404" pitchFamily="49" charset="0"/>
              </a:rPr>
              <a:t>AnotherException</a:t>
            </a:r>
            <a:r>
              <a:rPr lang="en-GB" sz="1400" b="1" u="sng" dirty="0">
                <a:solidFill>
                  <a:srgbClr val="000000"/>
                </a:solidFill>
                <a:latin typeface="Courier New" panose="02070309020205020404" pitchFamily="49" charset="0"/>
              </a:rPr>
              <a:t> </a:t>
            </a:r>
            <a:r>
              <a:rPr lang="en-GB" sz="1400" b="1" u="sng" dirty="0">
                <a:solidFill>
                  <a:srgbClr val="7F0055"/>
                </a:solidFill>
                <a:latin typeface="Courier New" panose="02070309020205020404" pitchFamily="49" charset="0"/>
              </a:rPr>
              <a:t>extends</a:t>
            </a:r>
            <a:r>
              <a:rPr lang="en-GB" sz="1400" b="1" u="sng" dirty="0">
                <a:solidFill>
                  <a:srgbClr val="000000"/>
                </a:solidFill>
                <a:latin typeface="Courier New" panose="02070309020205020404" pitchFamily="49" charset="0"/>
              </a:rPr>
              <a:t> Exception {</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class</a:t>
            </a:r>
            <a:r>
              <a:rPr lang="en-GB" sz="1400" b="1" dirty="0">
                <a:solidFill>
                  <a:srgbClr val="000000"/>
                </a:solidFill>
                <a:latin typeface="Courier New" panose="02070309020205020404" pitchFamily="49" charset="0"/>
              </a:rPr>
              <a:t> </a:t>
            </a:r>
            <a:r>
              <a:rPr lang="en-GB" sz="1400" b="1" dirty="0" err="1">
                <a:solidFill>
                  <a:srgbClr val="000000"/>
                </a:solidFill>
                <a:latin typeface="Courier New" panose="02070309020205020404" pitchFamily="49" charset="0"/>
              </a:rPr>
              <a:t>ExceptionTest</a:t>
            </a:r>
            <a:r>
              <a:rPr lang="en-GB" sz="1400" b="1" dirty="0">
                <a:solidFill>
                  <a:srgbClr val="000000"/>
                </a:solidFill>
                <a:latin typeface="Courier New" panose="02070309020205020404" pitchFamily="49" charset="0"/>
              </a:rPr>
              <a:t> {</a:t>
            </a:r>
          </a:p>
          <a:p>
            <a:pPr marL="400050" lvl="1" indent="0">
              <a:buNone/>
            </a:pP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static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main(String[] </a:t>
            </a:r>
            <a:r>
              <a:rPr lang="en-GB" sz="1200" b="1" dirty="0">
                <a:solidFill>
                  <a:srgbClr val="6A3E3E"/>
                </a:solidFill>
                <a:latin typeface="Courier New" panose="02070309020205020404" pitchFamily="49" charset="0"/>
              </a:rPr>
              <a:t>args</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throws</a:t>
            </a:r>
            <a:r>
              <a:rPr lang="en-GB" sz="1200" b="1" dirty="0">
                <a:solidFill>
                  <a:srgbClr val="000000"/>
                </a:solidFill>
                <a:latin typeface="Courier New" panose="02070309020205020404" pitchFamily="49" charset="0"/>
              </a:rPr>
              <a:t> Exception {</a:t>
            </a:r>
          </a:p>
          <a:p>
            <a:pPr marL="800100" lvl="2" indent="0">
              <a:buNone/>
            </a:pPr>
            <a:r>
              <a:rPr lang="en-GB" sz="1200" b="1" dirty="0">
                <a:solidFill>
                  <a:srgbClr val="7F0055"/>
                </a:solidFill>
                <a:latin typeface="Courier New" panose="02070309020205020404" pitchFamily="49" charset="0"/>
              </a:rPr>
              <a:t>try</a:t>
            </a:r>
            <a:r>
              <a:rPr lang="en-GB" sz="1200" b="1" dirty="0">
                <a:solidFill>
                  <a:srgbClr val="000000"/>
                </a:solidFill>
                <a:latin typeface="Courier New" panose="02070309020205020404" pitchFamily="49" charset="0"/>
              </a:rPr>
              <a:t> {</a:t>
            </a:r>
          </a:p>
          <a:p>
            <a:pPr marL="1257300" lvl="3" indent="0">
              <a:buNone/>
            </a:pPr>
            <a:r>
              <a:rPr lang="en-GB" sz="1200" b="1" i="1" dirty="0">
                <a:solidFill>
                  <a:srgbClr val="000000"/>
                </a:solidFill>
                <a:latin typeface="Courier New" panose="02070309020205020404" pitchFamily="49" charset="0"/>
              </a:rPr>
              <a:t>m2();</a:t>
            </a:r>
          </a:p>
          <a:p>
            <a:pPr marL="800100" lvl="2" indent="0">
              <a:buNone/>
            </a:pP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finally</a:t>
            </a:r>
            <a:r>
              <a:rPr lang="en-GB" sz="1200" b="1" dirty="0">
                <a:solidFill>
                  <a:srgbClr val="000000"/>
                </a:solidFill>
                <a:latin typeface="Courier New" panose="02070309020205020404" pitchFamily="49" charset="0"/>
              </a:rPr>
              <a:t> {</a:t>
            </a:r>
          </a:p>
          <a:p>
            <a:pPr marL="1257300" lvl="3" indent="0">
              <a:buNone/>
            </a:pPr>
            <a:r>
              <a:rPr lang="en-GB" sz="1200" b="1" i="1" dirty="0">
                <a:solidFill>
                  <a:srgbClr val="000000"/>
                </a:solidFill>
                <a:latin typeface="Courier New" panose="02070309020205020404" pitchFamily="49" charset="0"/>
              </a:rPr>
              <a:t>m3();</a:t>
            </a:r>
          </a:p>
          <a:p>
            <a:pPr marL="800100" lvl="2" indent="0">
              <a:buNone/>
            </a:pPr>
            <a:r>
              <a:rPr lang="en-GB" sz="1200" b="1" dirty="0">
                <a:solidFill>
                  <a:srgbClr val="000000"/>
                </a:solidFill>
                <a:latin typeface="Courier New" panose="02070309020205020404" pitchFamily="49" charset="0"/>
              </a:rPr>
              <a:t>}</a:t>
            </a:r>
          </a:p>
          <a:p>
            <a:pPr marL="400050" lvl="1" indent="0">
              <a:buNone/>
            </a:pPr>
            <a:r>
              <a:rPr lang="en-GB" sz="1200" b="1" dirty="0" smtClean="0">
                <a:solidFill>
                  <a:srgbClr val="000000"/>
                </a:solidFill>
                <a:latin typeface="Courier New" panose="02070309020205020404" pitchFamily="49" charset="0"/>
              </a:rPr>
              <a:t>}</a:t>
            </a:r>
            <a:endParaRPr lang="en-GB" sz="1200" b="1" dirty="0">
              <a:solidFill>
                <a:srgbClr val="000000"/>
              </a:solidFill>
              <a:latin typeface="Courier New" panose="02070309020205020404" pitchFamily="49" charset="0"/>
            </a:endParaRPr>
          </a:p>
          <a:p>
            <a:pPr marL="400050" lvl="1" indent="0">
              <a:buNone/>
            </a:pP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static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m2() </a:t>
            </a:r>
            <a:r>
              <a:rPr lang="en-GB" sz="1200" b="1" dirty="0">
                <a:solidFill>
                  <a:srgbClr val="7F0055"/>
                </a:solidFill>
                <a:latin typeface="Courier New" panose="02070309020205020404" pitchFamily="49" charset="0"/>
              </a:rPr>
              <a:t>throws</a:t>
            </a:r>
            <a:r>
              <a:rPr lang="en-GB" sz="1200" b="1" dirty="0">
                <a:solidFill>
                  <a:srgbClr val="000000"/>
                </a:solidFill>
                <a:latin typeface="Courier New" panose="02070309020205020404" pitchFamily="49" charset="0"/>
              </a:rPr>
              <a:t> </a:t>
            </a:r>
            <a:r>
              <a:rPr lang="en-GB" sz="1200" b="1" dirty="0" err="1">
                <a:solidFill>
                  <a:srgbClr val="000000"/>
                </a:solidFill>
                <a:latin typeface="Courier New" panose="02070309020205020404" pitchFamily="49" charset="0"/>
              </a:rPr>
              <a:t>NewException</a:t>
            </a:r>
            <a:r>
              <a:rPr lang="en-GB" sz="1200" b="1" dirty="0">
                <a:solidFill>
                  <a:srgbClr val="000000"/>
                </a:solidFill>
                <a:latin typeface="Courier New" panose="02070309020205020404" pitchFamily="49" charset="0"/>
              </a:rPr>
              <a:t> {</a:t>
            </a:r>
          </a:p>
          <a:p>
            <a:pPr marL="800100" lvl="2" indent="0">
              <a:buNone/>
            </a:pPr>
            <a:r>
              <a:rPr lang="en-GB" sz="1200" b="1" dirty="0" smtClean="0">
                <a:solidFill>
                  <a:srgbClr val="7F0055"/>
                </a:solidFill>
                <a:latin typeface="Courier New" panose="02070309020205020404" pitchFamily="49" charset="0"/>
              </a:rPr>
              <a:t>throw</a:t>
            </a:r>
            <a:r>
              <a:rPr lang="en-GB" sz="1200" b="1" dirty="0" smtClean="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new</a:t>
            </a:r>
            <a:r>
              <a:rPr lang="en-GB" sz="1200" b="1" dirty="0">
                <a:solidFill>
                  <a:srgbClr val="000000"/>
                </a:solidFill>
                <a:latin typeface="Courier New" panose="02070309020205020404" pitchFamily="49" charset="0"/>
              </a:rPr>
              <a:t> </a:t>
            </a:r>
            <a:r>
              <a:rPr lang="en-GB" sz="1200" b="1" dirty="0" err="1">
                <a:solidFill>
                  <a:srgbClr val="000000"/>
                </a:solidFill>
                <a:latin typeface="Courier New" panose="02070309020205020404" pitchFamily="49" charset="0"/>
              </a:rPr>
              <a:t>NewException</a:t>
            </a:r>
            <a:r>
              <a:rPr lang="en-GB" sz="1200" b="1" dirty="0">
                <a:solidFill>
                  <a:srgbClr val="000000"/>
                </a:solidFill>
                <a:latin typeface="Courier New" panose="02070309020205020404" pitchFamily="49" charset="0"/>
              </a:rPr>
              <a:t>();</a:t>
            </a:r>
          </a:p>
          <a:p>
            <a:pPr marL="400050" lvl="1" indent="0">
              <a:buNone/>
            </a:pPr>
            <a:r>
              <a:rPr lang="en-GB" sz="1200" b="1" dirty="0">
                <a:solidFill>
                  <a:srgbClr val="000000"/>
                </a:solidFill>
                <a:latin typeface="Courier New" panose="02070309020205020404" pitchFamily="49" charset="0"/>
              </a:rPr>
              <a:t>}</a:t>
            </a:r>
          </a:p>
          <a:p>
            <a:pPr marL="400050" lvl="1" indent="0">
              <a:buNone/>
            </a:pP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static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m3() </a:t>
            </a:r>
            <a:r>
              <a:rPr lang="en-GB" sz="1200" b="1" dirty="0">
                <a:solidFill>
                  <a:srgbClr val="7F0055"/>
                </a:solidFill>
                <a:latin typeface="Courier New" panose="02070309020205020404" pitchFamily="49" charset="0"/>
              </a:rPr>
              <a:t>throws</a:t>
            </a:r>
            <a:r>
              <a:rPr lang="en-GB" sz="1200" b="1" dirty="0">
                <a:solidFill>
                  <a:srgbClr val="000000"/>
                </a:solidFill>
                <a:latin typeface="Courier New" panose="02070309020205020404" pitchFamily="49" charset="0"/>
              </a:rPr>
              <a:t> </a:t>
            </a:r>
            <a:r>
              <a:rPr lang="en-GB" sz="1200" b="1" dirty="0" err="1">
                <a:solidFill>
                  <a:srgbClr val="000000"/>
                </a:solidFill>
                <a:latin typeface="Courier New" panose="02070309020205020404" pitchFamily="49" charset="0"/>
              </a:rPr>
              <a:t>AnotherException</a:t>
            </a:r>
            <a:r>
              <a:rPr lang="en-GB" sz="1200" b="1" dirty="0">
                <a:solidFill>
                  <a:srgbClr val="000000"/>
                </a:solidFill>
                <a:latin typeface="Courier New" panose="02070309020205020404" pitchFamily="49" charset="0"/>
              </a:rPr>
              <a:t> {</a:t>
            </a:r>
          </a:p>
          <a:p>
            <a:pPr marL="800100" lvl="2" indent="0">
              <a:buNone/>
            </a:pPr>
            <a:r>
              <a:rPr lang="en-GB" sz="1200" b="1" dirty="0" smtClean="0">
                <a:solidFill>
                  <a:srgbClr val="7F0055"/>
                </a:solidFill>
                <a:latin typeface="Courier New" panose="02070309020205020404" pitchFamily="49" charset="0"/>
              </a:rPr>
              <a:t>throw</a:t>
            </a:r>
            <a:r>
              <a:rPr lang="en-GB" sz="1200" b="1" dirty="0" smtClean="0">
                <a:solidFill>
                  <a:srgbClr val="000000"/>
                </a:solidFill>
                <a:latin typeface="Courier New" panose="02070309020205020404" pitchFamily="49" charset="0"/>
              </a:rPr>
              <a:t> </a:t>
            </a:r>
            <a:r>
              <a:rPr lang="en-GB" sz="1200" b="1" dirty="0" smtClean="0">
                <a:solidFill>
                  <a:srgbClr val="7F0055"/>
                </a:solidFill>
                <a:latin typeface="Courier New" panose="02070309020205020404" pitchFamily="49" charset="0"/>
              </a:rPr>
              <a:t>new</a:t>
            </a:r>
            <a:r>
              <a:rPr lang="en-GB" sz="1200" b="1" dirty="0" smtClean="0">
                <a:solidFill>
                  <a:srgbClr val="000000"/>
                </a:solidFill>
                <a:latin typeface="Courier New" panose="02070309020205020404" pitchFamily="49" charset="0"/>
              </a:rPr>
              <a:t> </a:t>
            </a:r>
            <a:r>
              <a:rPr lang="en-GB" sz="1200" b="1" dirty="0" err="1" smtClean="0">
                <a:solidFill>
                  <a:srgbClr val="000000"/>
                </a:solidFill>
                <a:latin typeface="Courier New" panose="02070309020205020404" pitchFamily="49" charset="0"/>
              </a:rPr>
              <a:t>AnotherException</a:t>
            </a:r>
            <a:r>
              <a:rPr lang="en-GB" sz="1200" b="1" dirty="0" smtClean="0">
                <a:solidFill>
                  <a:srgbClr val="000000"/>
                </a:solidFill>
                <a:latin typeface="Courier New" panose="02070309020205020404" pitchFamily="49" charset="0"/>
              </a:rPr>
              <a:t>();</a:t>
            </a:r>
          </a:p>
          <a:p>
            <a:pPr marL="400050" lvl="1" indent="0">
              <a:buNone/>
            </a:pPr>
            <a:r>
              <a:rPr lang="en-GB" sz="1200" b="1" dirty="0" smtClean="0">
                <a:solidFill>
                  <a:srgbClr val="000000"/>
                </a:solidFill>
                <a:latin typeface="Courier New" panose="02070309020205020404" pitchFamily="49" charset="0"/>
              </a:rPr>
              <a:t>}</a:t>
            </a:r>
          </a:p>
          <a:p>
            <a:pPr marL="0" indent="0">
              <a:buNone/>
            </a:pPr>
            <a:r>
              <a:rPr lang="en-GB" sz="1400" b="1" dirty="0" smtClean="0">
                <a:solidFill>
                  <a:srgbClr val="000000"/>
                </a:solidFill>
                <a:latin typeface="Courier New" panose="02070309020205020404" pitchFamily="49" charset="0"/>
              </a:rPr>
              <a:t>}</a:t>
            </a:r>
            <a:endParaRPr lang="en-GB" sz="1400" b="1" dirty="0"/>
          </a:p>
        </p:txBody>
      </p:sp>
      <p:sp>
        <p:nvSpPr>
          <p:cNvPr id="4" name="Title 3"/>
          <p:cNvSpPr>
            <a:spLocks noGrp="1"/>
          </p:cNvSpPr>
          <p:nvPr>
            <p:ph type="title"/>
          </p:nvPr>
        </p:nvSpPr>
        <p:spPr/>
        <p:txBody>
          <a:bodyPr>
            <a:normAutofit fontScale="90000"/>
          </a:bodyPr>
          <a:lstStyle/>
          <a:p>
            <a:r>
              <a:rPr lang="en-GB" dirty="0" smtClean="0"/>
              <a:t>Exceptions</a:t>
            </a:r>
            <a:endParaRPr lang="en-GB" dirty="0"/>
          </a:p>
        </p:txBody>
      </p:sp>
    </p:spTree>
    <p:extLst>
      <p:ext uri="{BB962C8B-B14F-4D97-AF65-F5344CB8AC3E}">
        <p14:creationId xmlns:p14="http://schemas.microsoft.com/office/powerpoint/2010/main" val="1593676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Sometimes you’ll be hit with one or two loops with variables incrementing and decrementing, and you need to figure out what the variables are when the loop ends.</a:t>
            </a:r>
          </a:p>
          <a:p>
            <a:r>
              <a:rPr lang="en-GB" dirty="0" smtClean="0"/>
              <a:t>A good way to quickly do these questions is to write out all the possible values until it the values would make it end the loop/the loop ends.</a:t>
            </a:r>
          </a:p>
          <a:p>
            <a:endParaRPr lang="en-GB" dirty="0" smtClean="0"/>
          </a:p>
          <a:p>
            <a:r>
              <a:rPr lang="en-GB" dirty="0" smtClean="0"/>
              <a:t>In a similar manner, when working with string functions, write out the string with the index for each character like so;</a:t>
            </a:r>
          </a:p>
          <a:p>
            <a:pPr marL="0" indent="0">
              <a:buNone/>
            </a:pPr>
            <a:endParaRPr lang="en-GB" dirty="0" smtClean="0"/>
          </a:p>
          <a:p>
            <a:endParaRPr lang="en-GB" dirty="0"/>
          </a:p>
        </p:txBody>
      </p:sp>
      <p:graphicFrame>
        <p:nvGraphicFramePr>
          <p:cNvPr id="5" name="Content Placeholder 4"/>
          <p:cNvGraphicFramePr>
            <a:graphicFrameLocks noGrp="1"/>
          </p:cNvGraphicFramePr>
          <p:nvPr>
            <p:ph sz="quarter" idx="16"/>
            <p:extLst>
              <p:ext uri="{D42A27DB-BD31-4B8C-83A1-F6EECF244321}">
                <p14:modId xmlns:p14="http://schemas.microsoft.com/office/powerpoint/2010/main" val="2229200528"/>
              </p:ext>
            </p:extLst>
          </p:nvPr>
        </p:nvGraphicFramePr>
        <p:xfrm>
          <a:off x="7569199" y="2386797"/>
          <a:ext cx="4205289" cy="3550136"/>
        </p:xfrm>
        <a:graphic>
          <a:graphicData uri="http://schemas.openxmlformats.org/drawingml/2006/table">
            <a:tbl>
              <a:tblPr firstRow="1" bandRow="1">
                <a:tableStyleId>{5C22544A-7EE6-4342-B048-85BDC9FD1C3A}</a:tableStyleId>
              </a:tblPr>
              <a:tblGrid>
                <a:gridCol w="1401763"/>
                <a:gridCol w="1401763"/>
                <a:gridCol w="1401763"/>
              </a:tblGrid>
              <a:tr h="443767">
                <a:tc>
                  <a:txBody>
                    <a:bodyPr/>
                    <a:lstStyle/>
                    <a:p>
                      <a:pPr algn="ctr"/>
                      <a:r>
                        <a:rPr lang="en-GB" dirty="0" smtClean="0"/>
                        <a:t>I</a:t>
                      </a:r>
                      <a:endParaRPr lang="en-GB" dirty="0"/>
                    </a:p>
                  </a:txBody>
                  <a:tcPr/>
                </a:tc>
                <a:tc>
                  <a:txBody>
                    <a:bodyPr/>
                    <a:lstStyle/>
                    <a:p>
                      <a:pPr algn="ctr"/>
                      <a:r>
                        <a:rPr lang="en-GB" dirty="0" smtClean="0"/>
                        <a:t>J</a:t>
                      </a:r>
                      <a:endParaRPr lang="en-GB" dirty="0"/>
                    </a:p>
                  </a:txBody>
                  <a:tcPr/>
                </a:tc>
                <a:tc>
                  <a:txBody>
                    <a:bodyPr/>
                    <a:lstStyle/>
                    <a:p>
                      <a:pPr algn="ctr"/>
                      <a:r>
                        <a:rPr lang="en-GB" dirty="0" smtClean="0"/>
                        <a:t>Count</a:t>
                      </a:r>
                      <a:endParaRPr lang="en-GB" dirty="0"/>
                    </a:p>
                  </a:txBody>
                  <a:tcPr/>
                </a:tc>
              </a:tr>
              <a:tr h="443767">
                <a:tc>
                  <a:txBody>
                    <a:bodyPr/>
                    <a:lstStyle/>
                    <a:p>
                      <a:pPr algn="ctr"/>
                      <a:r>
                        <a:rPr lang="en-GB" dirty="0" smtClean="0"/>
                        <a:t>0</a:t>
                      </a:r>
                      <a:endParaRPr lang="en-GB" dirty="0"/>
                    </a:p>
                  </a:txBody>
                  <a:tcPr/>
                </a:tc>
                <a:tc>
                  <a:txBody>
                    <a:bodyPr/>
                    <a:lstStyle/>
                    <a:p>
                      <a:pPr algn="ctr"/>
                      <a:r>
                        <a:rPr lang="en-GB" dirty="0" smtClean="0"/>
                        <a:t>10</a:t>
                      </a:r>
                      <a:endParaRPr lang="en-GB" dirty="0"/>
                    </a:p>
                  </a:txBody>
                  <a:tcPr/>
                </a:tc>
                <a:tc>
                  <a:txBody>
                    <a:bodyPr/>
                    <a:lstStyle/>
                    <a:p>
                      <a:pPr algn="ctr"/>
                      <a:r>
                        <a:rPr lang="en-GB" dirty="0" smtClean="0"/>
                        <a:t>1</a:t>
                      </a:r>
                      <a:endParaRPr lang="en-GB" dirty="0"/>
                    </a:p>
                  </a:txBody>
                  <a:tcPr/>
                </a:tc>
              </a:tr>
              <a:tr h="443767">
                <a:tc>
                  <a:txBody>
                    <a:bodyPr/>
                    <a:lstStyle/>
                    <a:p>
                      <a:pPr algn="ctr"/>
                      <a:r>
                        <a:rPr lang="en-GB" dirty="0" smtClean="0"/>
                        <a:t>1</a:t>
                      </a:r>
                      <a:endParaRPr lang="en-GB" dirty="0"/>
                    </a:p>
                  </a:txBody>
                  <a:tcPr/>
                </a:tc>
                <a:tc>
                  <a:txBody>
                    <a:bodyPr/>
                    <a:lstStyle/>
                    <a:p>
                      <a:pPr algn="ctr"/>
                      <a:r>
                        <a:rPr lang="en-GB" dirty="0" smtClean="0"/>
                        <a:t>9</a:t>
                      </a:r>
                      <a:endParaRPr lang="en-GB" dirty="0"/>
                    </a:p>
                  </a:txBody>
                  <a:tcPr/>
                </a:tc>
                <a:tc>
                  <a:txBody>
                    <a:bodyPr/>
                    <a:lstStyle/>
                    <a:p>
                      <a:pPr algn="ctr"/>
                      <a:r>
                        <a:rPr lang="en-GB" dirty="0" smtClean="0"/>
                        <a:t>2</a:t>
                      </a:r>
                      <a:endParaRPr lang="en-GB" dirty="0"/>
                    </a:p>
                  </a:txBody>
                  <a:tcPr/>
                </a:tc>
              </a:tr>
              <a:tr h="443767">
                <a:tc>
                  <a:txBody>
                    <a:bodyPr/>
                    <a:lstStyle/>
                    <a:p>
                      <a:pPr algn="ctr"/>
                      <a:r>
                        <a:rPr lang="en-GB" dirty="0" smtClean="0"/>
                        <a:t>2</a:t>
                      </a:r>
                      <a:endParaRPr lang="en-GB" dirty="0"/>
                    </a:p>
                  </a:txBody>
                  <a:tcPr/>
                </a:tc>
                <a:tc>
                  <a:txBody>
                    <a:bodyPr/>
                    <a:lstStyle/>
                    <a:p>
                      <a:pPr algn="ctr"/>
                      <a:r>
                        <a:rPr lang="en-GB" dirty="0" smtClean="0"/>
                        <a:t>8</a:t>
                      </a:r>
                      <a:endParaRPr lang="en-GB" dirty="0"/>
                    </a:p>
                  </a:txBody>
                  <a:tcPr/>
                </a:tc>
                <a:tc>
                  <a:txBody>
                    <a:bodyPr/>
                    <a:lstStyle/>
                    <a:p>
                      <a:pPr algn="ctr"/>
                      <a:r>
                        <a:rPr lang="en-GB" dirty="0" smtClean="0"/>
                        <a:t>3</a:t>
                      </a:r>
                      <a:endParaRPr lang="en-GB" dirty="0"/>
                    </a:p>
                  </a:txBody>
                  <a:tcPr/>
                </a:tc>
              </a:tr>
              <a:tr h="443767">
                <a:tc>
                  <a:txBody>
                    <a:bodyPr/>
                    <a:lstStyle/>
                    <a:p>
                      <a:pPr algn="ctr"/>
                      <a:r>
                        <a:rPr lang="en-GB" dirty="0" smtClean="0"/>
                        <a:t>3</a:t>
                      </a:r>
                      <a:endParaRPr lang="en-GB" dirty="0"/>
                    </a:p>
                  </a:txBody>
                  <a:tcPr/>
                </a:tc>
                <a:tc>
                  <a:txBody>
                    <a:bodyPr/>
                    <a:lstStyle/>
                    <a:p>
                      <a:pPr algn="ctr"/>
                      <a:r>
                        <a:rPr lang="en-GB" dirty="0" smtClean="0"/>
                        <a:t>7</a:t>
                      </a:r>
                      <a:endParaRPr lang="en-GB" dirty="0"/>
                    </a:p>
                  </a:txBody>
                  <a:tcPr/>
                </a:tc>
                <a:tc>
                  <a:txBody>
                    <a:bodyPr/>
                    <a:lstStyle/>
                    <a:p>
                      <a:pPr algn="ctr"/>
                      <a:r>
                        <a:rPr lang="en-GB" dirty="0" smtClean="0"/>
                        <a:t>4</a:t>
                      </a:r>
                      <a:endParaRPr lang="en-GB" dirty="0"/>
                    </a:p>
                  </a:txBody>
                  <a:tcPr/>
                </a:tc>
              </a:tr>
              <a:tr h="443767">
                <a:tc>
                  <a:txBody>
                    <a:bodyPr/>
                    <a:lstStyle/>
                    <a:p>
                      <a:pPr algn="ctr"/>
                      <a:r>
                        <a:rPr lang="en-GB" dirty="0" smtClean="0"/>
                        <a:t>4</a:t>
                      </a:r>
                      <a:endParaRPr lang="en-GB" dirty="0"/>
                    </a:p>
                  </a:txBody>
                  <a:tcPr/>
                </a:tc>
                <a:tc>
                  <a:txBody>
                    <a:bodyPr/>
                    <a:lstStyle/>
                    <a:p>
                      <a:pPr algn="ctr"/>
                      <a:r>
                        <a:rPr lang="en-GB" dirty="0" smtClean="0"/>
                        <a:t>6</a:t>
                      </a:r>
                      <a:endParaRPr lang="en-GB" dirty="0"/>
                    </a:p>
                  </a:txBody>
                  <a:tcPr/>
                </a:tc>
                <a:tc>
                  <a:txBody>
                    <a:bodyPr/>
                    <a:lstStyle/>
                    <a:p>
                      <a:pPr algn="ctr"/>
                      <a:r>
                        <a:rPr lang="en-GB" dirty="0" smtClean="0"/>
                        <a:t>5</a:t>
                      </a:r>
                      <a:endParaRPr lang="en-GB" dirty="0"/>
                    </a:p>
                  </a:txBody>
                  <a:tcPr/>
                </a:tc>
              </a:tr>
              <a:tr h="443767">
                <a:tc>
                  <a:txBody>
                    <a:bodyPr/>
                    <a:lstStyle/>
                    <a:p>
                      <a:pPr algn="ctr"/>
                      <a:r>
                        <a:rPr lang="en-GB" dirty="0" smtClean="0"/>
                        <a:t>5</a:t>
                      </a:r>
                      <a:endParaRPr lang="en-GB" dirty="0"/>
                    </a:p>
                  </a:txBody>
                  <a:tcPr/>
                </a:tc>
                <a:tc>
                  <a:txBody>
                    <a:bodyPr/>
                    <a:lstStyle/>
                    <a:p>
                      <a:pPr algn="ctr"/>
                      <a:r>
                        <a:rPr lang="en-GB" dirty="0" smtClean="0"/>
                        <a:t>5</a:t>
                      </a:r>
                      <a:endParaRPr lang="en-GB" dirty="0"/>
                    </a:p>
                  </a:txBody>
                  <a:tcPr/>
                </a:tc>
                <a:tc>
                  <a:txBody>
                    <a:bodyPr/>
                    <a:lstStyle/>
                    <a:p>
                      <a:pPr algn="ctr"/>
                      <a:r>
                        <a:rPr lang="en-GB" dirty="0" smtClean="0"/>
                        <a:t>6</a:t>
                      </a:r>
                      <a:endParaRPr lang="en-GB" dirty="0"/>
                    </a:p>
                  </a:txBody>
                  <a:tcPr/>
                </a:tc>
              </a:tr>
              <a:tr h="443767">
                <a:tc>
                  <a:txBody>
                    <a:bodyPr/>
                    <a:lstStyle/>
                    <a:p>
                      <a:pPr algn="ctr"/>
                      <a:r>
                        <a:rPr lang="en-GB" dirty="0" smtClean="0"/>
                        <a:t>6</a:t>
                      </a:r>
                      <a:endParaRPr lang="en-GB" dirty="0"/>
                    </a:p>
                  </a:txBody>
                  <a:tcPr/>
                </a:tc>
                <a:tc>
                  <a:txBody>
                    <a:bodyPr/>
                    <a:lstStyle/>
                    <a:p>
                      <a:pPr algn="ctr"/>
                      <a:r>
                        <a:rPr lang="en-GB" dirty="0" smtClean="0"/>
                        <a:t>4</a:t>
                      </a:r>
                      <a:endParaRPr lang="en-GB" dirty="0"/>
                    </a:p>
                  </a:txBody>
                  <a:tcPr/>
                </a:tc>
                <a:tc>
                  <a:txBody>
                    <a:bodyPr/>
                    <a:lstStyle/>
                    <a:p>
                      <a:pPr algn="ctr"/>
                      <a:r>
                        <a:rPr lang="en-GB" dirty="0" smtClean="0"/>
                        <a:t>7</a:t>
                      </a:r>
                      <a:endParaRPr lang="en-GB" dirty="0"/>
                    </a:p>
                  </a:txBody>
                  <a:tcPr/>
                </a:tc>
              </a:tr>
            </a:tbl>
          </a:graphicData>
        </a:graphic>
      </p:graphicFrame>
      <p:sp>
        <p:nvSpPr>
          <p:cNvPr id="4" name="Title 3"/>
          <p:cNvSpPr>
            <a:spLocks noGrp="1"/>
          </p:cNvSpPr>
          <p:nvPr>
            <p:ph type="title"/>
          </p:nvPr>
        </p:nvSpPr>
        <p:spPr/>
        <p:txBody>
          <a:bodyPr>
            <a:normAutofit fontScale="90000"/>
          </a:bodyPr>
          <a:lstStyle/>
          <a:p>
            <a:r>
              <a:rPr lang="en-GB" dirty="0" smtClean="0"/>
              <a:t>Math Puzzles</a:t>
            </a:r>
            <a:endParaRPr lang="en-GB" dirty="0"/>
          </a:p>
        </p:txBody>
      </p:sp>
      <p:sp>
        <p:nvSpPr>
          <p:cNvPr id="6" name="TextBox 5"/>
          <p:cNvSpPr txBox="1"/>
          <p:nvPr/>
        </p:nvSpPr>
        <p:spPr>
          <a:xfrm>
            <a:off x="6178350" y="2875448"/>
            <a:ext cx="1282699" cy="261610"/>
          </a:xfrm>
          <a:prstGeom prst="rect">
            <a:avLst/>
          </a:prstGeom>
          <a:solidFill>
            <a:srgbClr val="B9CDE5"/>
          </a:solidFill>
        </p:spPr>
        <p:txBody>
          <a:bodyPr wrap="square" rtlCol="0">
            <a:spAutoFit/>
          </a:bodyPr>
          <a:lstStyle/>
          <a:p>
            <a:r>
              <a:rPr lang="en-GB" sz="1100" dirty="0" smtClean="0">
                <a:latin typeface="Courier New" pitchFamily="49" charset="0"/>
                <a:cs typeface="Courier New" pitchFamily="49" charset="0"/>
              </a:rPr>
              <a:t>1</a:t>
            </a:r>
            <a:r>
              <a:rPr lang="en-GB" sz="1100" baseline="30000" dirty="0" smtClean="0">
                <a:latin typeface="Courier New" pitchFamily="49" charset="0"/>
                <a:cs typeface="Courier New" pitchFamily="49" charset="0"/>
              </a:rPr>
              <a:t>st</a:t>
            </a:r>
            <a:r>
              <a:rPr lang="en-GB" sz="1100" dirty="0" smtClean="0">
                <a:latin typeface="Courier New" pitchFamily="49" charset="0"/>
                <a:cs typeface="Courier New" pitchFamily="49" charset="0"/>
              </a:rPr>
              <a:t> Iteration</a:t>
            </a:r>
          </a:p>
        </p:txBody>
      </p:sp>
      <p:sp>
        <p:nvSpPr>
          <p:cNvPr id="7" name="TextBox 6"/>
          <p:cNvSpPr txBox="1"/>
          <p:nvPr/>
        </p:nvSpPr>
        <p:spPr>
          <a:xfrm>
            <a:off x="6178350" y="3345348"/>
            <a:ext cx="1282699" cy="261610"/>
          </a:xfrm>
          <a:prstGeom prst="rect">
            <a:avLst/>
          </a:prstGeom>
          <a:solidFill>
            <a:srgbClr val="B9CDE5"/>
          </a:solidFill>
        </p:spPr>
        <p:txBody>
          <a:bodyPr wrap="square" rtlCol="0">
            <a:spAutoFit/>
          </a:bodyPr>
          <a:lstStyle/>
          <a:p>
            <a:r>
              <a:rPr lang="en-GB" sz="1100" dirty="0" smtClean="0">
                <a:latin typeface="Courier New" pitchFamily="49" charset="0"/>
                <a:cs typeface="Courier New" pitchFamily="49" charset="0"/>
              </a:rPr>
              <a:t>2</a:t>
            </a:r>
            <a:r>
              <a:rPr lang="en-GB" sz="1100" baseline="30000" dirty="0" smtClean="0">
                <a:latin typeface="Courier New" pitchFamily="49" charset="0"/>
                <a:cs typeface="Courier New" pitchFamily="49" charset="0"/>
              </a:rPr>
              <a:t>nd</a:t>
            </a:r>
            <a:r>
              <a:rPr lang="en-GB" sz="1100" dirty="0" smtClean="0">
                <a:latin typeface="Courier New" pitchFamily="49" charset="0"/>
                <a:cs typeface="Courier New" pitchFamily="49" charset="0"/>
              </a:rPr>
              <a:t> Iteration</a:t>
            </a:r>
          </a:p>
        </p:txBody>
      </p:sp>
      <p:sp>
        <p:nvSpPr>
          <p:cNvPr id="8" name="TextBox 7"/>
          <p:cNvSpPr txBox="1"/>
          <p:nvPr/>
        </p:nvSpPr>
        <p:spPr>
          <a:xfrm>
            <a:off x="6165649" y="3815248"/>
            <a:ext cx="1282699" cy="261610"/>
          </a:xfrm>
          <a:prstGeom prst="rect">
            <a:avLst/>
          </a:prstGeom>
          <a:solidFill>
            <a:srgbClr val="B9CDE5"/>
          </a:solidFill>
        </p:spPr>
        <p:txBody>
          <a:bodyPr wrap="square" rtlCol="0">
            <a:spAutoFit/>
          </a:bodyPr>
          <a:lstStyle/>
          <a:p>
            <a:r>
              <a:rPr lang="en-GB" sz="1100" dirty="0" smtClean="0">
                <a:latin typeface="Courier New" pitchFamily="49" charset="0"/>
                <a:cs typeface="Courier New" pitchFamily="49" charset="0"/>
              </a:rPr>
              <a:t>etc</a:t>
            </a:r>
            <a:r>
              <a:rPr lang="en-GB" sz="1100" dirty="0">
                <a:latin typeface="Courier New" pitchFamily="49" charset="0"/>
                <a:cs typeface="Courier New" pitchFamily="49" charset="0"/>
              </a:rPr>
              <a:t>.</a:t>
            </a:r>
            <a:endParaRPr lang="en-GB" sz="1100" dirty="0" smtClean="0">
              <a:latin typeface="Courier New" pitchFamily="49" charset="0"/>
              <a:cs typeface="Courier New" pitchFamily="49"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099371548"/>
              </p:ext>
            </p:extLst>
          </p:nvPr>
        </p:nvGraphicFramePr>
        <p:xfrm>
          <a:off x="1358900" y="5936933"/>
          <a:ext cx="3441702" cy="731520"/>
        </p:xfrm>
        <a:graphic>
          <a:graphicData uri="http://schemas.openxmlformats.org/drawingml/2006/table">
            <a:tbl>
              <a:tblPr firstRow="1" bandRow="1">
                <a:tableStyleId>{5C22544A-7EE6-4342-B048-85BDC9FD1C3A}</a:tableStyleId>
              </a:tblPr>
              <a:tblGrid>
                <a:gridCol w="573617"/>
                <a:gridCol w="573617"/>
                <a:gridCol w="573617"/>
                <a:gridCol w="573617"/>
                <a:gridCol w="573617"/>
                <a:gridCol w="573617"/>
              </a:tblGrid>
              <a:tr h="364067">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2</a:t>
                      </a:r>
                      <a:endParaRPr lang="en-GB" dirty="0"/>
                    </a:p>
                  </a:txBody>
                  <a:tcPr/>
                </a:tc>
                <a:tc>
                  <a:txBody>
                    <a:bodyPr/>
                    <a:lstStyle/>
                    <a:p>
                      <a:r>
                        <a:rPr lang="en-GB" dirty="0" smtClean="0"/>
                        <a:t>3</a:t>
                      </a:r>
                      <a:endParaRPr lang="en-GB" dirty="0"/>
                    </a:p>
                  </a:txBody>
                  <a:tcPr/>
                </a:tc>
                <a:tc>
                  <a:txBody>
                    <a:bodyPr/>
                    <a:lstStyle/>
                    <a:p>
                      <a:r>
                        <a:rPr lang="en-GB" dirty="0" smtClean="0"/>
                        <a:t>4</a:t>
                      </a:r>
                      <a:endParaRPr lang="en-GB" dirty="0"/>
                    </a:p>
                  </a:txBody>
                  <a:tcPr/>
                </a:tc>
                <a:tc>
                  <a:txBody>
                    <a:bodyPr/>
                    <a:lstStyle/>
                    <a:p>
                      <a:r>
                        <a:rPr lang="en-GB" dirty="0" smtClean="0"/>
                        <a:t>5</a:t>
                      </a:r>
                      <a:endParaRPr lang="en-GB" dirty="0"/>
                    </a:p>
                  </a:txBody>
                  <a:tcPr/>
                </a:tc>
              </a:tr>
              <a:tr h="364067">
                <a:tc>
                  <a:txBody>
                    <a:bodyPr/>
                    <a:lstStyle/>
                    <a:p>
                      <a:r>
                        <a:rPr lang="en-GB" dirty="0" smtClean="0"/>
                        <a:t>H</a:t>
                      </a:r>
                      <a:endParaRPr lang="en-GB" dirty="0"/>
                    </a:p>
                  </a:txBody>
                  <a:tcPr/>
                </a:tc>
                <a:tc>
                  <a:txBody>
                    <a:bodyPr/>
                    <a:lstStyle/>
                    <a:p>
                      <a:r>
                        <a:rPr lang="en-GB" dirty="0" smtClean="0"/>
                        <a:t>E</a:t>
                      </a:r>
                      <a:endParaRPr lang="en-GB" dirty="0"/>
                    </a:p>
                  </a:txBody>
                  <a:tcPr/>
                </a:tc>
                <a:tc>
                  <a:txBody>
                    <a:bodyPr/>
                    <a:lstStyle/>
                    <a:p>
                      <a:r>
                        <a:rPr lang="en-GB" dirty="0" smtClean="0"/>
                        <a:t>L</a:t>
                      </a:r>
                      <a:endParaRPr lang="en-GB" dirty="0"/>
                    </a:p>
                  </a:txBody>
                  <a:tcPr/>
                </a:tc>
                <a:tc>
                  <a:txBody>
                    <a:bodyPr/>
                    <a:lstStyle/>
                    <a:p>
                      <a:r>
                        <a:rPr lang="en-GB" dirty="0" smtClean="0"/>
                        <a:t>L</a:t>
                      </a:r>
                      <a:endParaRPr lang="en-GB" dirty="0"/>
                    </a:p>
                  </a:txBody>
                  <a:tcPr/>
                </a:tc>
                <a:tc>
                  <a:txBody>
                    <a:bodyPr/>
                    <a:lstStyle/>
                    <a:p>
                      <a:r>
                        <a:rPr lang="en-GB" dirty="0" smtClean="0"/>
                        <a:t>O</a:t>
                      </a:r>
                      <a:endParaRPr lang="en-GB" dirty="0"/>
                    </a:p>
                  </a:txBody>
                  <a:tcPr/>
                </a:tc>
                <a:tc>
                  <a:txBody>
                    <a:bodyPr/>
                    <a:lstStyle/>
                    <a:p>
                      <a:r>
                        <a:rPr lang="en-GB" dirty="0" smtClean="0"/>
                        <a:t>!</a:t>
                      </a:r>
                      <a:endParaRPr lang="en-GB" dirty="0"/>
                    </a:p>
                  </a:txBody>
                  <a:tcPr/>
                </a:tc>
              </a:tr>
            </a:tbl>
          </a:graphicData>
        </a:graphic>
      </p:graphicFrame>
    </p:spTree>
    <p:extLst>
      <p:ext uri="{BB962C8B-B14F-4D97-AF65-F5344CB8AC3E}">
        <p14:creationId xmlns:p14="http://schemas.microsoft.com/office/powerpoint/2010/main" val="3095534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When operands are being used ( + , -, etc.) if one of them is a long, then the result will be a long.</a:t>
            </a:r>
          </a:p>
          <a:p>
            <a:r>
              <a:rPr lang="en-GB" dirty="0" smtClean="0"/>
              <a:t>If one is a double, then the result will be double.</a:t>
            </a:r>
          </a:p>
          <a:p>
            <a:r>
              <a:rPr lang="en-GB" dirty="0"/>
              <a:t>I</a:t>
            </a:r>
            <a:r>
              <a:rPr lang="en-GB" dirty="0" smtClean="0"/>
              <a:t>f one is a float, then the result will be a float.</a:t>
            </a:r>
          </a:p>
          <a:p>
            <a:r>
              <a:rPr lang="en-GB" dirty="0"/>
              <a:t>I</a:t>
            </a:r>
            <a:r>
              <a:rPr lang="en-GB" dirty="0" smtClean="0"/>
              <a:t>f neither of these are present then the result will be an integer (even if it’s e.g. byte + byte)</a:t>
            </a:r>
          </a:p>
          <a:p>
            <a:endParaRPr lang="en-GB" dirty="0"/>
          </a:p>
        </p:txBody>
      </p:sp>
      <p:sp>
        <p:nvSpPr>
          <p:cNvPr id="3" name="Content Placeholder 2"/>
          <p:cNvSpPr>
            <a:spLocks noGrp="1"/>
          </p:cNvSpPr>
          <p:nvPr>
            <p:ph sz="quarter" idx="16"/>
          </p:nvPr>
        </p:nvSpPr>
        <p:spPr/>
        <p:txBody>
          <a:bodyPr/>
          <a:lstStyle/>
          <a:p>
            <a:r>
              <a:rPr lang="en-GB" sz="1600" dirty="0" smtClean="0"/>
              <a:t>Exceptions you need to know of</a:t>
            </a:r>
          </a:p>
          <a:p>
            <a:pPr lvl="1"/>
            <a:r>
              <a:rPr lang="en-GB" sz="1400" dirty="0" err="1" smtClean="0"/>
              <a:t>Throwable</a:t>
            </a:r>
            <a:endParaRPr lang="en-GB" sz="1400" dirty="0" smtClean="0"/>
          </a:p>
          <a:p>
            <a:pPr lvl="1"/>
            <a:r>
              <a:rPr lang="en-GB" sz="1400" dirty="0" smtClean="0"/>
              <a:t>Error</a:t>
            </a:r>
          </a:p>
          <a:p>
            <a:pPr lvl="1"/>
            <a:r>
              <a:rPr lang="en-GB" sz="1400" dirty="0" err="1" smtClean="0"/>
              <a:t>RuntimeException</a:t>
            </a:r>
            <a:endParaRPr lang="en-GB" sz="1400" dirty="0" smtClean="0"/>
          </a:p>
          <a:p>
            <a:pPr lvl="1"/>
            <a:r>
              <a:rPr lang="en-GB" sz="1400" dirty="0" err="1" smtClean="0"/>
              <a:t>ArrayOutofBounds</a:t>
            </a:r>
            <a:endParaRPr lang="en-GB" sz="1400" dirty="0" smtClean="0"/>
          </a:p>
          <a:p>
            <a:pPr lvl="1"/>
            <a:r>
              <a:rPr lang="en-GB" sz="1400" dirty="0" err="1" smtClean="0"/>
              <a:t>ClassCast</a:t>
            </a:r>
            <a:endParaRPr lang="en-GB" sz="1400" dirty="0" smtClean="0"/>
          </a:p>
          <a:p>
            <a:pPr lvl="1"/>
            <a:r>
              <a:rPr lang="en-GB" sz="1400" dirty="0" err="1" smtClean="0"/>
              <a:t>NullPointer</a:t>
            </a:r>
            <a:endParaRPr lang="en-GB" sz="1400" dirty="0" smtClean="0"/>
          </a:p>
          <a:p>
            <a:pPr lvl="1"/>
            <a:r>
              <a:rPr lang="en-GB" sz="1400" dirty="0" err="1" smtClean="0"/>
              <a:t>ExceptinInInitialize</a:t>
            </a:r>
            <a:endParaRPr lang="en-GB" sz="1400" dirty="0" smtClean="0"/>
          </a:p>
          <a:p>
            <a:pPr lvl="1"/>
            <a:r>
              <a:rPr lang="en-GB" sz="1400" dirty="0" err="1" smtClean="0"/>
              <a:t>StackOverflow</a:t>
            </a:r>
            <a:endParaRPr lang="en-GB" sz="1400" dirty="0" smtClean="0"/>
          </a:p>
          <a:p>
            <a:pPr lvl="1"/>
            <a:r>
              <a:rPr lang="en-GB" sz="1400" dirty="0" err="1" smtClean="0"/>
              <a:t>Noclassdeffound</a:t>
            </a:r>
            <a:endParaRPr lang="en-GB" sz="1400" dirty="0" smtClean="0"/>
          </a:p>
          <a:p>
            <a:pPr lvl="1"/>
            <a:r>
              <a:rPr lang="en-GB" sz="1400" dirty="0" err="1" smtClean="0"/>
              <a:t>Illegalargument</a:t>
            </a:r>
            <a:endParaRPr lang="en-GB" sz="1400" dirty="0" smtClean="0"/>
          </a:p>
          <a:p>
            <a:pPr lvl="1"/>
            <a:r>
              <a:rPr lang="en-GB" sz="1400" dirty="0" err="1" smtClean="0"/>
              <a:t>Illegalstate</a:t>
            </a:r>
            <a:endParaRPr lang="en-GB" sz="1400" dirty="0" smtClean="0"/>
          </a:p>
          <a:p>
            <a:pPr lvl="1"/>
            <a:r>
              <a:rPr lang="en-GB" sz="1400" dirty="0" err="1" smtClean="0"/>
              <a:t>Numberformat</a:t>
            </a:r>
            <a:endParaRPr lang="en-GB" sz="1400" dirty="0" smtClean="0"/>
          </a:p>
          <a:p>
            <a:pPr lvl="1"/>
            <a:r>
              <a:rPr lang="en-GB" sz="1400" dirty="0" smtClean="0"/>
              <a:t>Assertion error</a:t>
            </a:r>
          </a:p>
          <a:p>
            <a:pPr lvl="1"/>
            <a:endParaRPr lang="en-GB" sz="1400" dirty="0"/>
          </a:p>
        </p:txBody>
      </p:sp>
      <p:sp>
        <p:nvSpPr>
          <p:cNvPr id="4" name="Title 3"/>
          <p:cNvSpPr>
            <a:spLocks noGrp="1"/>
          </p:cNvSpPr>
          <p:nvPr>
            <p:ph type="title"/>
          </p:nvPr>
        </p:nvSpPr>
        <p:spPr/>
        <p:txBody>
          <a:bodyPr>
            <a:normAutofit fontScale="90000"/>
          </a:bodyPr>
          <a:lstStyle/>
          <a:p>
            <a:r>
              <a:rPr lang="en-GB" dirty="0" smtClean="0"/>
              <a:t>Relevant Facts</a:t>
            </a:r>
            <a:endParaRPr lang="en-GB" dirty="0"/>
          </a:p>
        </p:txBody>
      </p:sp>
    </p:spTree>
    <p:extLst>
      <p:ext uri="{BB962C8B-B14F-4D97-AF65-F5344CB8AC3E}">
        <p14:creationId xmlns:p14="http://schemas.microsoft.com/office/powerpoint/2010/main" val="2011354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200" dirty="0" smtClean="0"/>
              <a:t>String method you </a:t>
            </a:r>
            <a:r>
              <a:rPr lang="en-GB" sz="1200" b="1" dirty="0" smtClean="0"/>
              <a:t>really</a:t>
            </a:r>
            <a:r>
              <a:rPr lang="en-GB" sz="1200" dirty="0" smtClean="0"/>
              <a:t> need to know</a:t>
            </a:r>
          </a:p>
          <a:p>
            <a:pPr lvl="1"/>
            <a:r>
              <a:rPr lang="en-GB" sz="1100" dirty="0" smtClean="0"/>
              <a:t>substring</a:t>
            </a:r>
          </a:p>
          <a:p>
            <a:pPr lvl="1"/>
            <a:r>
              <a:rPr lang="en-GB" sz="1100" dirty="0" smtClean="0"/>
              <a:t>Replace</a:t>
            </a:r>
          </a:p>
          <a:p>
            <a:pPr lvl="1"/>
            <a:r>
              <a:rPr lang="en-GB" sz="1100" dirty="0" err="1" smtClean="0"/>
              <a:t>Charat</a:t>
            </a:r>
            <a:endParaRPr lang="en-GB" sz="1100" dirty="0" smtClean="0"/>
          </a:p>
          <a:p>
            <a:pPr lvl="1"/>
            <a:r>
              <a:rPr lang="en-GB" sz="1100" dirty="0" err="1" smtClean="0"/>
              <a:t>Indexof</a:t>
            </a:r>
            <a:endParaRPr lang="en-GB" sz="1100" dirty="0" smtClean="0"/>
          </a:p>
          <a:p>
            <a:pPr lvl="1"/>
            <a:r>
              <a:rPr lang="en-GB" sz="1100" dirty="0" smtClean="0"/>
              <a:t>Length</a:t>
            </a:r>
          </a:p>
          <a:p>
            <a:pPr lvl="1"/>
            <a:r>
              <a:rPr lang="en-GB" sz="1100" dirty="0" err="1" smtClean="0"/>
              <a:t>Tolower</a:t>
            </a:r>
            <a:r>
              <a:rPr lang="en-GB" sz="1100" dirty="0" smtClean="0"/>
              <a:t>/upper</a:t>
            </a:r>
          </a:p>
          <a:p>
            <a:pPr lvl="1"/>
            <a:r>
              <a:rPr lang="en-GB" sz="1100" dirty="0" err="1" smtClean="0"/>
              <a:t>Compareto</a:t>
            </a:r>
            <a:endParaRPr lang="en-GB" sz="1100" dirty="0" smtClean="0"/>
          </a:p>
          <a:p>
            <a:pPr lvl="1"/>
            <a:r>
              <a:rPr lang="en-GB" sz="1100" dirty="0" smtClean="0"/>
              <a:t>Equals</a:t>
            </a:r>
          </a:p>
          <a:p>
            <a:pPr lvl="1"/>
            <a:r>
              <a:rPr lang="en-GB" sz="1100" dirty="0" err="1" smtClean="0"/>
              <a:t>equalsIgnoresCase</a:t>
            </a:r>
            <a:endParaRPr lang="en-GB" sz="1100" dirty="0" smtClean="0"/>
          </a:p>
          <a:p>
            <a:pPr lvl="1"/>
            <a:r>
              <a:rPr lang="en-GB" sz="1100" dirty="0" smtClean="0"/>
              <a:t>Contains</a:t>
            </a:r>
          </a:p>
          <a:p>
            <a:pPr lvl="1"/>
            <a:r>
              <a:rPr lang="en-GB" sz="1100" dirty="0" err="1" smtClean="0"/>
              <a:t>Endswith</a:t>
            </a:r>
            <a:endParaRPr lang="en-GB" sz="1100" dirty="0" smtClean="0"/>
          </a:p>
          <a:p>
            <a:pPr lvl="1"/>
            <a:r>
              <a:rPr lang="en-GB" sz="1100" dirty="0" err="1" smtClean="0"/>
              <a:t>Startswith</a:t>
            </a:r>
            <a:endParaRPr lang="en-GB" sz="1100" dirty="0" smtClean="0"/>
          </a:p>
          <a:p>
            <a:pPr lvl="1"/>
            <a:r>
              <a:rPr lang="en-GB" sz="1100" dirty="0" err="1" smtClean="0"/>
              <a:t>Valueof</a:t>
            </a:r>
            <a:endParaRPr lang="en-GB" sz="1100" dirty="0" smtClean="0"/>
          </a:p>
          <a:p>
            <a:pPr lvl="1"/>
            <a:r>
              <a:rPr lang="en-GB" sz="1100" dirty="0" smtClean="0"/>
              <a:t>Trim</a:t>
            </a:r>
          </a:p>
          <a:p>
            <a:pPr lvl="1"/>
            <a:r>
              <a:rPr lang="en-GB" sz="1100" dirty="0" err="1" smtClean="0"/>
              <a:t>ensurecapacity</a:t>
            </a:r>
            <a:endParaRPr lang="en-GB" sz="1100" dirty="0"/>
          </a:p>
        </p:txBody>
      </p:sp>
      <p:sp>
        <p:nvSpPr>
          <p:cNvPr id="3" name="Content Placeholder 2"/>
          <p:cNvSpPr>
            <a:spLocks noGrp="1"/>
          </p:cNvSpPr>
          <p:nvPr>
            <p:ph sz="quarter" idx="16"/>
          </p:nvPr>
        </p:nvSpPr>
        <p:spPr/>
        <p:txBody>
          <a:bodyPr/>
          <a:lstStyle/>
          <a:p>
            <a:r>
              <a:rPr lang="en-GB" sz="1800" dirty="0" err="1" smtClean="0"/>
              <a:t>StringBuffer</a:t>
            </a:r>
            <a:r>
              <a:rPr lang="en-GB" sz="1800" dirty="0" smtClean="0"/>
              <a:t>/Builder methods you need to know</a:t>
            </a:r>
          </a:p>
          <a:p>
            <a:pPr lvl="1"/>
            <a:r>
              <a:rPr lang="en-GB" sz="1600" dirty="0" smtClean="0"/>
              <a:t>All 4 constructors</a:t>
            </a:r>
          </a:p>
          <a:p>
            <a:pPr lvl="1"/>
            <a:r>
              <a:rPr lang="en-GB" sz="1600" dirty="0" smtClean="0"/>
              <a:t>Append</a:t>
            </a:r>
          </a:p>
          <a:p>
            <a:pPr lvl="1"/>
            <a:r>
              <a:rPr lang="en-GB" sz="1600" dirty="0" smtClean="0"/>
              <a:t>Delete</a:t>
            </a:r>
          </a:p>
          <a:p>
            <a:pPr lvl="1"/>
            <a:r>
              <a:rPr lang="en-GB" sz="1600" dirty="0" smtClean="0"/>
              <a:t>Insert</a:t>
            </a:r>
          </a:p>
          <a:p>
            <a:pPr lvl="1"/>
            <a:r>
              <a:rPr lang="en-GB" sz="1600" dirty="0" err="1" smtClean="0"/>
              <a:t>Indexof</a:t>
            </a:r>
            <a:endParaRPr lang="en-GB" sz="1600" dirty="0" smtClean="0"/>
          </a:p>
          <a:p>
            <a:pPr lvl="1"/>
            <a:r>
              <a:rPr lang="en-GB" sz="1600" dirty="0" smtClean="0"/>
              <a:t>Length</a:t>
            </a:r>
          </a:p>
          <a:p>
            <a:pPr lvl="1"/>
            <a:r>
              <a:rPr lang="en-GB" sz="1600" dirty="0" smtClean="0"/>
              <a:t>Replace</a:t>
            </a:r>
          </a:p>
          <a:p>
            <a:pPr lvl="1"/>
            <a:r>
              <a:rPr lang="en-GB" sz="1600" dirty="0" smtClean="0"/>
              <a:t>Reverse</a:t>
            </a:r>
          </a:p>
          <a:p>
            <a:pPr lvl="1"/>
            <a:r>
              <a:rPr lang="en-GB" sz="1600" dirty="0" smtClean="0"/>
              <a:t>Substring</a:t>
            </a:r>
          </a:p>
          <a:p>
            <a:pPr lvl="1"/>
            <a:r>
              <a:rPr lang="en-GB" sz="1600" dirty="0" err="1" smtClean="0"/>
              <a:t>Setlength</a:t>
            </a:r>
            <a:endParaRPr lang="en-GB" sz="1600" dirty="0" smtClean="0"/>
          </a:p>
          <a:p>
            <a:pPr lvl="1"/>
            <a:r>
              <a:rPr lang="en-GB" sz="1600" dirty="0" err="1" smtClean="0"/>
              <a:t>ensurecapacity</a:t>
            </a:r>
            <a:endParaRPr lang="en-GB" sz="1600" dirty="0"/>
          </a:p>
        </p:txBody>
      </p:sp>
      <p:sp>
        <p:nvSpPr>
          <p:cNvPr id="4" name="Title 3"/>
          <p:cNvSpPr>
            <a:spLocks noGrp="1"/>
          </p:cNvSpPr>
          <p:nvPr>
            <p:ph type="title"/>
          </p:nvPr>
        </p:nvSpPr>
        <p:spPr/>
        <p:txBody>
          <a:bodyPr>
            <a:normAutofit fontScale="90000"/>
          </a:bodyPr>
          <a:lstStyle/>
          <a:p>
            <a:r>
              <a:rPr lang="en-GB" dirty="0" smtClean="0"/>
              <a:t>Relevant Facts</a:t>
            </a:r>
            <a:endParaRPr lang="en-GB" dirty="0"/>
          </a:p>
        </p:txBody>
      </p:sp>
    </p:spTree>
    <p:extLst>
      <p:ext uri="{BB962C8B-B14F-4D97-AF65-F5344CB8AC3E}">
        <p14:creationId xmlns:p14="http://schemas.microsoft.com/office/powerpoint/2010/main" val="1266619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Wrapper methods you need to know</a:t>
            </a:r>
          </a:p>
          <a:p>
            <a:pPr lvl="1"/>
            <a:r>
              <a:rPr lang="en-GB" dirty="0" smtClean="0"/>
              <a:t>Equals</a:t>
            </a:r>
          </a:p>
          <a:p>
            <a:pPr lvl="1"/>
            <a:r>
              <a:rPr lang="en-GB" dirty="0" err="1" smtClean="0"/>
              <a:t>toBinary</a:t>
            </a:r>
            <a:r>
              <a:rPr lang="en-GB" dirty="0" smtClean="0"/>
              <a:t>/</a:t>
            </a:r>
            <a:r>
              <a:rPr lang="en-GB" dirty="0" err="1" smtClean="0"/>
              <a:t>toHex</a:t>
            </a:r>
            <a:endParaRPr lang="en-GB" dirty="0" smtClean="0"/>
          </a:p>
          <a:p>
            <a:pPr lvl="1"/>
            <a:r>
              <a:rPr lang="en-GB" dirty="0" err="1" smtClean="0"/>
              <a:t>valueOf</a:t>
            </a:r>
            <a:endParaRPr lang="en-GB" dirty="0" smtClean="0"/>
          </a:p>
          <a:p>
            <a:pPr lvl="1"/>
            <a:r>
              <a:rPr lang="en-GB" dirty="0" err="1" smtClean="0"/>
              <a:t>parseByte</a:t>
            </a:r>
            <a:r>
              <a:rPr lang="en-GB" dirty="0" smtClean="0"/>
              <a:t> /etc.</a:t>
            </a:r>
          </a:p>
          <a:p>
            <a:pPr lvl="1"/>
            <a:r>
              <a:rPr lang="en-GB" dirty="0" err="1" smtClean="0"/>
              <a:t>toString</a:t>
            </a:r>
            <a:endParaRPr lang="en-GB" dirty="0" smtClean="0"/>
          </a:p>
          <a:p>
            <a:endParaRPr lang="en-GB" dirty="0"/>
          </a:p>
        </p:txBody>
      </p:sp>
      <p:sp>
        <p:nvSpPr>
          <p:cNvPr id="3" name="Content Placeholder 2"/>
          <p:cNvSpPr>
            <a:spLocks noGrp="1"/>
          </p:cNvSpPr>
          <p:nvPr>
            <p:ph sz="quarter" idx="16"/>
          </p:nvPr>
        </p:nvSpPr>
        <p:spPr/>
        <p:txBody>
          <a:bodyPr/>
          <a:lstStyle/>
          <a:p>
            <a:r>
              <a:rPr lang="en-GB" dirty="0" err="1" smtClean="0"/>
              <a:t>ArrayList</a:t>
            </a:r>
            <a:r>
              <a:rPr lang="en-GB" dirty="0" smtClean="0"/>
              <a:t>/</a:t>
            </a:r>
            <a:r>
              <a:rPr lang="en-GB" dirty="0" err="1" smtClean="0"/>
              <a:t>HashSet</a:t>
            </a:r>
            <a:r>
              <a:rPr lang="en-GB" dirty="0" smtClean="0"/>
              <a:t> functions you need to know</a:t>
            </a:r>
          </a:p>
          <a:p>
            <a:pPr lvl="1"/>
            <a:r>
              <a:rPr lang="en-GB" dirty="0" smtClean="0"/>
              <a:t>Add</a:t>
            </a:r>
          </a:p>
          <a:p>
            <a:pPr lvl="1"/>
            <a:r>
              <a:rPr lang="en-GB" dirty="0" err="1" smtClean="0"/>
              <a:t>addAll</a:t>
            </a:r>
            <a:endParaRPr lang="en-GB" dirty="0" smtClean="0"/>
          </a:p>
          <a:p>
            <a:pPr lvl="1"/>
            <a:r>
              <a:rPr lang="en-GB" dirty="0" smtClean="0"/>
              <a:t>Remove</a:t>
            </a:r>
          </a:p>
          <a:p>
            <a:pPr lvl="1"/>
            <a:r>
              <a:rPr lang="en-GB" dirty="0" err="1" smtClean="0"/>
              <a:t>removeAll</a:t>
            </a:r>
            <a:endParaRPr lang="en-GB" dirty="0" smtClean="0"/>
          </a:p>
          <a:p>
            <a:pPr lvl="1"/>
            <a:r>
              <a:rPr lang="en-GB" dirty="0" err="1" smtClean="0"/>
              <a:t>Sublist</a:t>
            </a:r>
            <a:endParaRPr lang="en-GB" dirty="0" smtClean="0"/>
          </a:p>
          <a:p>
            <a:pPr lvl="1"/>
            <a:r>
              <a:rPr lang="en-GB" dirty="0" err="1" smtClean="0"/>
              <a:t>Retainall</a:t>
            </a:r>
            <a:endParaRPr lang="en-GB" dirty="0" smtClean="0"/>
          </a:p>
          <a:p>
            <a:pPr lvl="1"/>
            <a:r>
              <a:rPr lang="en-GB" dirty="0" smtClean="0"/>
              <a:t>Get</a:t>
            </a:r>
          </a:p>
          <a:p>
            <a:pPr lvl="1"/>
            <a:r>
              <a:rPr lang="en-GB" dirty="0" smtClean="0"/>
              <a:t>Contains</a:t>
            </a:r>
          </a:p>
          <a:p>
            <a:pPr lvl="1"/>
            <a:r>
              <a:rPr lang="en-GB" dirty="0" smtClean="0"/>
              <a:t>Clear</a:t>
            </a:r>
          </a:p>
          <a:p>
            <a:pPr lvl="1"/>
            <a:r>
              <a:rPr lang="en-GB" dirty="0" smtClean="0"/>
              <a:t>Size</a:t>
            </a:r>
          </a:p>
          <a:p>
            <a:pPr lvl="1"/>
            <a:endParaRPr lang="en-GB" dirty="0"/>
          </a:p>
        </p:txBody>
      </p:sp>
      <p:sp>
        <p:nvSpPr>
          <p:cNvPr id="4" name="Title 3"/>
          <p:cNvSpPr>
            <a:spLocks noGrp="1"/>
          </p:cNvSpPr>
          <p:nvPr>
            <p:ph type="title"/>
          </p:nvPr>
        </p:nvSpPr>
        <p:spPr/>
        <p:txBody>
          <a:bodyPr>
            <a:normAutofit fontScale="90000"/>
          </a:bodyPr>
          <a:lstStyle/>
          <a:p>
            <a:r>
              <a:rPr lang="en-GB" dirty="0" err="1" smtClean="0"/>
              <a:t>RelevantFacts</a:t>
            </a:r>
            <a:endParaRPr lang="en-GB" dirty="0"/>
          </a:p>
        </p:txBody>
      </p:sp>
    </p:spTree>
    <p:extLst>
      <p:ext uri="{BB962C8B-B14F-4D97-AF65-F5344CB8AC3E}">
        <p14:creationId xmlns:p14="http://schemas.microsoft.com/office/powerpoint/2010/main" val="2139814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Methods</a:t>
            </a:r>
          </a:p>
          <a:p>
            <a:pPr lvl="1"/>
            <a:r>
              <a:rPr lang="en-GB" dirty="0" smtClean="0"/>
              <a:t>Subclass cannot reduce visibility</a:t>
            </a:r>
          </a:p>
          <a:p>
            <a:pPr lvl="1"/>
            <a:r>
              <a:rPr lang="en-GB" dirty="0" smtClean="0"/>
              <a:t>Subclass can’t change return type (unless it’s a subclass of the superclass’ object)</a:t>
            </a:r>
          </a:p>
          <a:p>
            <a:pPr lvl="1"/>
            <a:r>
              <a:rPr lang="en-GB" dirty="0" smtClean="0"/>
              <a:t>Private methods aren’t overridden</a:t>
            </a:r>
          </a:p>
          <a:p>
            <a:pPr lvl="1"/>
            <a:r>
              <a:rPr lang="en-GB" dirty="0" smtClean="0"/>
              <a:t>Cant throw a wider range of exceptions</a:t>
            </a:r>
          </a:p>
          <a:p>
            <a:pPr lvl="1"/>
            <a:r>
              <a:rPr lang="en-GB" dirty="0" smtClean="0"/>
              <a:t>Static methods aren’t overridden (shadowed instead)</a:t>
            </a:r>
          </a:p>
          <a:p>
            <a:pPr lvl="1"/>
            <a:endParaRPr lang="en-GB" dirty="0"/>
          </a:p>
        </p:txBody>
      </p:sp>
      <p:sp>
        <p:nvSpPr>
          <p:cNvPr id="3" name="Content Placeholder 2"/>
          <p:cNvSpPr>
            <a:spLocks noGrp="1"/>
          </p:cNvSpPr>
          <p:nvPr>
            <p:ph sz="quarter" idx="16"/>
          </p:nvPr>
        </p:nvSpPr>
        <p:spPr/>
        <p:txBody>
          <a:bodyPr/>
          <a:lstStyle/>
          <a:p>
            <a:r>
              <a:rPr lang="en-GB" dirty="0" smtClean="0"/>
              <a:t>Constructors</a:t>
            </a:r>
          </a:p>
          <a:p>
            <a:pPr lvl="1"/>
            <a:r>
              <a:rPr lang="en-GB" dirty="0" smtClean="0"/>
              <a:t>Cant throw a subclass exception, or super class exception, has to be the same as the </a:t>
            </a:r>
            <a:r>
              <a:rPr lang="en-GB" dirty="0" err="1" smtClean="0"/>
              <a:t>superclasses</a:t>
            </a:r>
            <a:r>
              <a:rPr lang="en-GB" dirty="0" smtClean="0"/>
              <a:t> constructor.</a:t>
            </a:r>
          </a:p>
          <a:p>
            <a:pPr lvl="1"/>
            <a:endParaRPr lang="en-GB" dirty="0"/>
          </a:p>
        </p:txBody>
      </p:sp>
      <p:sp>
        <p:nvSpPr>
          <p:cNvPr id="4" name="Title 3"/>
          <p:cNvSpPr>
            <a:spLocks noGrp="1"/>
          </p:cNvSpPr>
          <p:nvPr>
            <p:ph type="title"/>
          </p:nvPr>
        </p:nvSpPr>
        <p:spPr/>
        <p:txBody>
          <a:bodyPr>
            <a:normAutofit fontScale="90000"/>
          </a:bodyPr>
          <a:lstStyle/>
          <a:p>
            <a:r>
              <a:rPr lang="en-GB" dirty="0" err="1" smtClean="0"/>
              <a:t>RelevantFacts</a:t>
            </a:r>
            <a:r>
              <a:rPr lang="en-GB" dirty="0" smtClean="0"/>
              <a:t> - Overriding</a:t>
            </a:r>
            <a:endParaRPr lang="en-GB" dirty="0"/>
          </a:p>
        </p:txBody>
      </p:sp>
    </p:spTree>
    <p:extLst>
      <p:ext uri="{BB962C8B-B14F-4D97-AF65-F5344CB8AC3E}">
        <p14:creationId xmlns:p14="http://schemas.microsoft.com/office/powerpoint/2010/main" val="2741105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You can never declare an arrays size on the left hand side</a:t>
            </a:r>
          </a:p>
          <a:p>
            <a:r>
              <a:rPr lang="en-GB" dirty="0" smtClean="0"/>
              <a:t>You can’t declare an arrays elements as well as a size, one or the other, not both!</a:t>
            </a:r>
          </a:p>
          <a:p>
            <a:r>
              <a:rPr lang="en-GB" dirty="0" smtClean="0"/>
              <a:t>Final variables MUST be initialized before they could be used</a:t>
            </a:r>
          </a:p>
          <a:p>
            <a:r>
              <a:rPr lang="en-GB" dirty="0" smtClean="0"/>
              <a:t>Static final variables can be used a lot earlier than non static final variables, think about if its possible to access the variable before its initialized.</a:t>
            </a:r>
          </a:p>
          <a:p>
            <a:r>
              <a:rPr lang="en-GB" dirty="0" smtClean="0"/>
              <a:t>You always have to worry about thread safety</a:t>
            </a:r>
          </a:p>
          <a:p>
            <a:r>
              <a:rPr lang="en-GB" dirty="0" smtClean="0"/>
              <a:t>Double || or &amp;&amp; are the short circuit operators, meaning the RHS wont be evaluated if its not necessary.</a:t>
            </a:r>
            <a:endParaRPr lang="en-GB" dirty="0"/>
          </a:p>
        </p:txBody>
      </p:sp>
      <p:sp>
        <p:nvSpPr>
          <p:cNvPr id="3" name="Content Placeholder 2"/>
          <p:cNvSpPr>
            <a:spLocks noGrp="1"/>
          </p:cNvSpPr>
          <p:nvPr>
            <p:ph sz="quarter" idx="16"/>
          </p:nvPr>
        </p:nvSpPr>
        <p:spPr/>
        <p:txBody>
          <a:bodyPr/>
          <a:lstStyle/>
          <a:p>
            <a:r>
              <a:rPr lang="en-GB" dirty="0" smtClean="0"/>
              <a:t>Interfaces can extend other interfaces, not implement them.</a:t>
            </a:r>
          </a:p>
          <a:p>
            <a:r>
              <a:rPr lang="en-GB" dirty="0" smtClean="0"/>
              <a:t>Nested classes can be private, no other classes can.</a:t>
            </a:r>
          </a:p>
          <a:p>
            <a:r>
              <a:rPr lang="en-GB" dirty="0" smtClean="0"/>
              <a:t>Within inheritance, variables are shadowed, never overridden.</a:t>
            </a:r>
          </a:p>
          <a:p>
            <a:endParaRPr lang="en-GB" dirty="0"/>
          </a:p>
        </p:txBody>
      </p:sp>
      <p:sp>
        <p:nvSpPr>
          <p:cNvPr id="4" name="Title 3"/>
          <p:cNvSpPr>
            <a:spLocks noGrp="1"/>
          </p:cNvSpPr>
          <p:nvPr>
            <p:ph type="title"/>
          </p:nvPr>
        </p:nvSpPr>
        <p:spPr/>
        <p:txBody>
          <a:bodyPr>
            <a:normAutofit fontScale="90000"/>
          </a:bodyPr>
          <a:lstStyle/>
          <a:p>
            <a:r>
              <a:rPr lang="en-GB" dirty="0" smtClean="0"/>
              <a:t>Relevant Facts	</a:t>
            </a:r>
            <a:endParaRPr lang="en-GB" dirty="0"/>
          </a:p>
        </p:txBody>
      </p:sp>
    </p:spTree>
    <p:extLst>
      <p:ext uri="{BB962C8B-B14F-4D97-AF65-F5344CB8AC3E}">
        <p14:creationId xmlns:p14="http://schemas.microsoft.com/office/powerpoint/2010/main" val="304306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Implicit narrowing only happens if;</a:t>
            </a:r>
          </a:p>
          <a:p>
            <a:pPr lvl="1"/>
            <a:r>
              <a:rPr lang="en-GB" dirty="0" smtClean="0"/>
              <a:t>Constant expression of type int</a:t>
            </a:r>
          </a:p>
          <a:p>
            <a:pPr lvl="1"/>
            <a:r>
              <a:rPr lang="en-GB" dirty="0" smtClean="0"/>
              <a:t>Type of variable is a byte, short or char.</a:t>
            </a:r>
          </a:p>
          <a:p>
            <a:pPr lvl="1"/>
            <a:r>
              <a:rPr lang="en-GB" dirty="0" smtClean="0"/>
              <a:t>The value can actually fit into the variable</a:t>
            </a:r>
          </a:p>
          <a:p>
            <a:pPr lvl="1"/>
            <a:r>
              <a:rPr lang="en-GB" dirty="0" smtClean="0"/>
              <a:t>Doesn’t work with long or double.</a:t>
            </a:r>
          </a:p>
          <a:p>
            <a:r>
              <a:rPr lang="en-GB" dirty="0" smtClean="0"/>
              <a:t>Switch statements always need  a code block (curly brackets), but can be completely empty, have no default, have no breaks.</a:t>
            </a:r>
          </a:p>
          <a:p>
            <a:r>
              <a:rPr lang="en-GB" dirty="0" smtClean="0"/>
              <a:t>Switch statements can only work on byte, short, char, int, String, Character, Byte, Short, Integer and </a:t>
            </a:r>
            <a:r>
              <a:rPr lang="en-GB" dirty="0" err="1" smtClean="0"/>
              <a:t>Enums</a:t>
            </a:r>
            <a:r>
              <a:rPr lang="en-GB" dirty="0" smtClean="0"/>
              <a:t>.</a:t>
            </a:r>
          </a:p>
          <a:p>
            <a:r>
              <a:rPr lang="en-GB" dirty="0" smtClean="0"/>
              <a:t>Cases must be constant values.</a:t>
            </a:r>
            <a:endParaRPr lang="en-GB" dirty="0"/>
          </a:p>
        </p:txBody>
      </p:sp>
      <p:sp>
        <p:nvSpPr>
          <p:cNvPr id="3" name="Content Placeholder 2"/>
          <p:cNvSpPr>
            <a:spLocks noGrp="1"/>
          </p:cNvSpPr>
          <p:nvPr>
            <p:ph sz="quarter" idx="16"/>
          </p:nvPr>
        </p:nvSpPr>
        <p:spPr/>
        <p:txBody>
          <a:bodyPr/>
          <a:lstStyle/>
          <a:p>
            <a:r>
              <a:rPr lang="en-GB" sz="1800" dirty="0" smtClean="0"/>
              <a:t>System.out.println(1+2+ “”) //will print 3</a:t>
            </a:r>
          </a:p>
          <a:p>
            <a:r>
              <a:rPr lang="en-GB" sz="1800" dirty="0" smtClean="0"/>
              <a:t>System.out.println(“” + 1 + 2) // will print 12</a:t>
            </a:r>
          </a:p>
          <a:p>
            <a:endParaRPr lang="en-GB" sz="1800" dirty="0"/>
          </a:p>
          <a:p>
            <a:r>
              <a:rPr lang="en-GB" sz="1800" dirty="0" smtClean="0"/>
              <a:t>A class has to be abstract if you want abstract methods.</a:t>
            </a:r>
          </a:p>
          <a:p>
            <a:r>
              <a:rPr lang="en-GB" sz="1800" dirty="0" smtClean="0"/>
              <a:t>Interface variables are inherently static and final and public.</a:t>
            </a:r>
          </a:p>
          <a:p>
            <a:r>
              <a:rPr lang="en-GB" sz="1800" dirty="0" smtClean="0"/>
              <a:t>Static variables aren’t inherited</a:t>
            </a:r>
          </a:p>
          <a:p>
            <a:r>
              <a:rPr lang="en-GB" sz="1800" dirty="0" smtClean="0"/>
              <a:t>You can have an invalid main method and it will still compile, but it will throw a runtime exception.</a:t>
            </a:r>
          </a:p>
          <a:p>
            <a:r>
              <a:rPr lang="en-GB" sz="1800" dirty="0" err="1" smtClean="0"/>
              <a:t>arrayCopy</a:t>
            </a:r>
            <a:r>
              <a:rPr lang="en-GB" sz="1800" dirty="0" smtClean="0"/>
              <a:t> method, the destination needs to have room for </a:t>
            </a:r>
            <a:r>
              <a:rPr lang="en-GB" sz="1800" dirty="0" err="1" smtClean="0"/>
              <a:t>whats</a:t>
            </a:r>
            <a:r>
              <a:rPr lang="en-GB" sz="1800" dirty="0" smtClean="0"/>
              <a:t> going in and cannot be a null array.</a:t>
            </a:r>
            <a:endParaRPr lang="en-GB" sz="1800" dirty="0"/>
          </a:p>
        </p:txBody>
      </p:sp>
      <p:sp>
        <p:nvSpPr>
          <p:cNvPr id="4" name="Title 3"/>
          <p:cNvSpPr>
            <a:spLocks noGrp="1"/>
          </p:cNvSpPr>
          <p:nvPr>
            <p:ph type="title"/>
          </p:nvPr>
        </p:nvSpPr>
        <p:spPr/>
        <p:txBody>
          <a:bodyPr>
            <a:normAutofit fontScale="90000"/>
          </a:bodyPr>
          <a:lstStyle/>
          <a:p>
            <a:r>
              <a:rPr lang="en-GB" dirty="0" smtClean="0"/>
              <a:t>Relevant Facts</a:t>
            </a:r>
            <a:endParaRPr lang="en-GB" dirty="0"/>
          </a:p>
        </p:txBody>
      </p:sp>
    </p:spTree>
    <p:extLst>
      <p:ext uri="{BB962C8B-B14F-4D97-AF65-F5344CB8AC3E}">
        <p14:creationId xmlns:p14="http://schemas.microsoft.com/office/powerpoint/2010/main" val="3669825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The </a:t>
            </a:r>
            <a:r>
              <a:rPr lang="en-GB" dirty="0" err="1" smtClean="0"/>
              <a:t>instanceof</a:t>
            </a:r>
            <a:r>
              <a:rPr lang="en-GB" dirty="0" smtClean="0"/>
              <a:t> keyword can always be used against an interface (even if it or any of its subclasses don’t implement it, as another subclass could theoretically implement it later down the line and it would be valid. The only case where this isn’t true is if the class is FINAL and doesn’t implement the interface.</a:t>
            </a:r>
          </a:p>
          <a:p>
            <a:r>
              <a:rPr lang="en-GB" dirty="0" smtClean="0"/>
              <a:t>Constructors cannot be final, but can be private etc.</a:t>
            </a:r>
          </a:p>
          <a:p>
            <a:r>
              <a:rPr lang="en-GB" dirty="0" smtClean="0"/>
              <a:t>If a constructor Is private it cannot be called outside of the class like any other method, also has uses of making classes un-creatable.</a:t>
            </a:r>
          </a:p>
          <a:p>
            <a:r>
              <a:rPr lang="en-GB" dirty="0" err="1" smtClean="0"/>
              <a:t>Instanceof</a:t>
            </a:r>
            <a:r>
              <a:rPr lang="en-GB" dirty="0" smtClean="0"/>
              <a:t> comparing to classes, always look at the hierarchy to see IF its possible, if it’s not then it will be a compile time error.</a:t>
            </a:r>
          </a:p>
          <a:p>
            <a:endParaRPr lang="en-GB" dirty="0"/>
          </a:p>
        </p:txBody>
      </p:sp>
      <p:sp>
        <p:nvSpPr>
          <p:cNvPr id="3" name="Content Placeholder 2"/>
          <p:cNvSpPr>
            <a:spLocks noGrp="1"/>
          </p:cNvSpPr>
          <p:nvPr>
            <p:ph sz="quarter" idx="16"/>
          </p:nvPr>
        </p:nvSpPr>
        <p:spPr/>
        <p:txBody>
          <a:bodyPr/>
          <a:lstStyle/>
          <a:p>
            <a:r>
              <a:rPr lang="en-GB" dirty="0" smtClean="0"/>
              <a:t>Static and abstract can never belong together, since static means it cannot be overridden and abstract means it has to be overridden.</a:t>
            </a:r>
          </a:p>
          <a:p>
            <a:r>
              <a:rPr lang="en-GB" dirty="0" smtClean="0"/>
              <a:t>If an error is ever thrown at initialization (no matter what the error is) then the exception thrown will be a </a:t>
            </a:r>
            <a:r>
              <a:rPr lang="en-GB" dirty="0" err="1" smtClean="0"/>
              <a:t>ExceptionInInitializationError</a:t>
            </a:r>
            <a:endParaRPr lang="en-GB" dirty="0" smtClean="0"/>
          </a:p>
          <a:p>
            <a:r>
              <a:rPr lang="en-GB" dirty="0" smtClean="0"/>
              <a:t>static blocks/variables are always initialized the line before the could possibly be accessed.</a:t>
            </a:r>
          </a:p>
        </p:txBody>
      </p:sp>
      <p:sp>
        <p:nvSpPr>
          <p:cNvPr id="4" name="Title 3"/>
          <p:cNvSpPr>
            <a:spLocks noGrp="1"/>
          </p:cNvSpPr>
          <p:nvPr>
            <p:ph type="title"/>
          </p:nvPr>
        </p:nvSpPr>
        <p:spPr/>
        <p:txBody>
          <a:bodyPr>
            <a:normAutofit fontScale="90000"/>
          </a:bodyPr>
          <a:lstStyle/>
          <a:p>
            <a:r>
              <a:rPr lang="en-GB" dirty="0" smtClean="0"/>
              <a:t>Relevant Facts</a:t>
            </a:r>
            <a:endParaRPr lang="en-GB" dirty="0"/>
          </a:p>
        </p:txBody>
      </p:sp>
    </p:spTree>
    <p:extLst>
      <p:ext uri="{BB962C8B-B14F-4D97-AF65-F5344CB8AC3E}">
        <p14:creationId xmlns:p14="http://schemas.microsoft.com/office/powerpoint/2010/main" val="329228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To pass this exam you will need to have:</a:t>
            </a:r>
          </a:p>
          <a:p>
            <a:pPr lvl="1"/>
            <a:r>
              <a:rPr lang="en-GB" dirty="0" smtClean="0"/>
              <a:t>A good knowledge of the Java compiler</a:t>
            </a:r>
          </a:p>
          <a:p>
            <a:pPr lvl="1"/>
            <a:r>
              <a:rPr lang="en-GB" dirty="0" smtClean="0"/>
              <a:t>Ability to read code in a logical manner</a:t>
            </a:r>
          </a:p>
          <a:p>
            <a:pPr lvl="1"/>
            <a:r>
              <a:rPr lang="en-GB" dirty="0" smtClean="0"/>
              <a:t>Basic math skills</a:t>
            </a:r>
          </a:p>
          <a:p>
            <a:pPr lvl="1"/>
            <a:r>
              <a:rPr lang="en-GB" dirty="0" smtClean="0"/>
              <a:t>Good Knowledge of common objects (String, Array etc.)</a:t>
            </a:r>
          </a:p>
          <a:p>
            <a:pPr lvl="1"/>
            <a:r>
              <a:rPr lang="en-GB" dirty="0" smtClean="0"/>
              <a:t>Determination</a:t>
            </a:r>
            <a:endParaRPr lang="en-GB" dirty="0"/>
          </a:p>
        </p:txBody>
      </p:sp>
      <p:sp>
        <p:nvSpPr>
          <p:cNvPr id="3" name="Content Placeholder 2"/>
          <p:cNvSpPr>
            <a:spLocks noGrp="1"/>
          </p:cNvSpPr>
          <p:nvPr>
            <p:ph sz="quarter" idx="16"/>
          </p:nvPr>
        </p:nvSpPr>
        <p:spPr>
          <a:xfrm>
            <a:off x="414000" y="4584600"/>
            <a:ext cx="5580000" cy="4546800"/>
          </a:xfrm>
        </p:spPr>
        <p:txBody>
          <a:bodyPr/>
          <a:lstStyle/>
          <a:p>
            <a:r>
              <a:rPr lang="en-GB" dirty="0" smtClean="0"/>
              <a:t>A lot of the scenarios provided in the questions are </a:t>
            </a:r>
            <a:r>
              <a:rPr lang="en-GB" b="1" dirty="0" smtClean="0"/>
              <a:t>ridiculous</a:t>
            </a:r>
            <a:r>
              <a:rPr lang="en-GB" dirty="0" smtClean="0"/>
              <a:t>.</a:t>
            </a:r>
          </a:p>
          <a:p>
            <a:r>
              <a:rPr lang="en-GB" dirty="0" smtClean="0"/>
              <a:t>Once you’ve seen a scenario you need to commit that scenario to memory, so if a similar question is asked in the future you will be able to recall the </a:t>
            </a:r>
            <a:r>
              <a:rPr lang="en-GB" i="1" dirty="0" smtClean="0"/>
              <a:t>trick</a:t>
            </a:r>
            <a:r>
              <a:rPr lang="en-GB" dirty="0" smtClean="0"/>
              <a:t> to it.</a:t>
            </a:r>
            <a:endParaRPr lang="en-GB" dirty="0"/>
          </a:p>
        </p:txBody>
      </p:sp>
      <p:sp>
        <p:nvSpPr>
          <p:cNvPr id="4" name="Title 3"/>
          <p:cNvSpPr>
            <a:spLocks noGrp="1"/>
          </p:cNvSpPr>
          <p:nvPr>
            <p:ph type="title"/>
          </p:nvPr>
        </p:nvSpPr>
        <p:spPr/>
        <p:txBody>
          <a:bodyPr>
            <a:normAutofit fontScale="90000"/>
          </a:bodyPr>
          <a:lstStyle/>
          <a:p>
            <a:r>
              <a:rPr lang="en-GB" dirty="0" smtClean="0"/>
              <a:t>OCA Exam</a:t>
            </a:r>
            <a:endParaRPr lang="en-GB" dirty="0"/>
          </a:p>
        </p:txBody>
      </p:sp>
      <p:sp>
        <p:nvSpPr>
          <p:cNvPr id="5" name="Rectangle 4"/>
          <p:cNvSpPr/>
          <p:nvPr/>
        </p:nvSpPr>
        <p:spPr>
          <a:xfrm>
            <a:off x="6239436" y="1929600"/>
            <a:ext cx="5791199" cy="341632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static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ifTest</a:t>
            </a:r>
            <a:r>
              <a:rPr lang="en-GB" b="1" dirty="0">
                <a:solidFill>
                  <a:srgbClr val="000000"/>
                </a:solidFill>
                <a:latin typeface="Courier New" panose="02070309020205020404" pitchFamily="49" charset="0"/>
              </a:rPr>
              <a:t>(</a:t>
            </a:r>
            <a:r>
              <a:rPr lang="en-GB" b="1" dirty="0">
                <a:solidFill>
                  <a:srgbClr val="7F0055"/>
                </a:solidFill>
                <a:latin typeface="Courier New" panose="02070309020205020404" pitchFamily="49" charset="0"/>
              </a:rPr>
              <a:t>boolean</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flag</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if</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flag</a:t>
            </a:r>
            <a:r>
              <a:rPr lang="en-GB" b="1" dirty="0">
                <a:solidFill>
                  <a:srgbClr val="000000"/>
                </a:solidFill>
                <a:latin typeface="Courier New" panose="02070309020205020404" pitchFamily="49" charset="0"/>
              </a:rPr>
              <a:t>)   </a:t>
            </a:r>
            <a:r>
              <a:rPr lang="en-GB" b="1" dirty="0">
                <a:solidFill>
                  <a:srgbClr val="3F7F5F"/>
                </a:solidFill>
                <a:latin typeface="Courier New" panose="02070309020205020404" pitchFamily="49" charset="0"/>
              </a:rPr>
              <a:t>//1</a:t>
            </a:r>
          </a:p>
          <a:p>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if</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flag</a:t>
            </a:r>
            <a:r>
              <a:rPr lang="en-GB" b="1" dirty="0">
                <a:solidFill>
                  <a:srgbClr val="000000"/>
                </a:solidFill>
                <a:latin typeface="Courier New" panose="02070309020205020404" pitchFamily="49" charset="0"/>
              </a:rPr>
              <a:t>)   </a:t>
            </a:r>
            <a:r>
              <a:rPr lang="en-GB" b="1" dirty="0">
                <a:solidFill>
                  <a:srgbClr val="3F7F5F"/>
                </a:solidFill>
                <a:latin typeface="Courier New" panose="02070309020205020404" pitchFamily="49" charset="0"/>
              </a:rPr>
              <a:t>//2</a:t>
            </a:r>
          </a:p>
          <a:p>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if</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flag</a:t>
            </a:r>
            <a:r>
              <a:rPr lang="en-GB" b="1" dirty="0">
                <a:solidFill>
                  <a:srgbClr val="000000"/>
                </a:solidFill>
                <a:latin typeface="Courier New" panose="02070309020205020404" pitchFamily="49" charset="0"/>
              </a:rPr>
              <a:t>)   </a:t>
            </a:r>
            <a:r>
              <a:rPr lang="en-GB" b="1" dirty="0">
                <a:solidFill>
                  <a:srgbClr val="3F7F5F"/>
                </a:solidFill>
                <a:latin typeface="Courier New" panose="02070309020205020404" pitchFamily="49" charset="0"/>
              </a:rPr>
              <a:t>//3</a:t>
            </a:r>
          </a:p>
          <a:p>
            <a:r>
              <a:rPr lang="en-GB" dirty="0">
                <a:solidFill>
                  <a:srgbClr val="000000"/>
                </a:solidFill>
                <a:latin typeface="Courier New" panose="02070309020205020404" pitchFamily="49" charset="0"/>
              </a:rPr>
              <a:t>   System.</a:t>
            </a:r>
            <a:r>
              <a:rPr lang="en-GB" b="1" i="1" dirty="0">
                <a:solidFill>
                  <a:srgbClr val="0000C0"/>
                </a:solidFill>
                <a:latin typeface="Courier New" panose="02070309020205020404" pitchFamily="49" charset="0"/>
              </a:rPr>
              <a:t>out</a:t>
            </a:r>
            <a:r>
              <a:rPr lang="en-GB" b="1" i="1" dirty="0">
                <a:solidFill>
                  <a:srgbClr val="000000"/>
                </a:solidFill>
                <a:latin typeface="Courier New" panose="02070309020205020404" pitchFamily="49" charset="0"/>
              </a:rPr>
              <a:t>.println(</a:t>
            </a:r>
            <a:r>
              <a:rPr lang="en-GB" b="1" i="1" dirty="0">
                <a:solidFill>
                  <a:srgbClr val="2A00FF"/>
                </a:solidFill>
                <a:latin typeface="Courier New" panose="02070309020205020404" pitchFamily="49" charset="0"/>
              </a:rPr>
              <a:t>"False True"</a:t>
            </a:r>
            <a:r>
              <a:rPr lang="en-GB" b="1" i="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else</a:t>
            </a:r>
            <a:r>
              <a:rPr lang="en-GB" b="1" dirty="0">
                <a:solidFill>
                  <a:srgbClr val="000000"/>
                </a:solidFill>
                <a:latin typeface="Courier New" panose="02070309020205020404" pitchFamily="49" charset="0"/>
              </a:rPr>
              <a:t>        </a:t>
            </a:r>
            <a:r>
              <a:rPr lang="en-GB" b="1" dirty="0">
                <a:solidFill>
                  <a:srgbClr val="3F7F5F"/>
                </a:solidFill>
                <a:latin typeface="Courier New" panose="02070309020205020404" pitchFamily="49" charset="0"/>
              </a:rPr>
              <a:t>//4</a:t>
            </a:r>
          </a:p>
          <a:p>
            <a:r>
              <a:rPr lang="en-GB" dirty="0">
                <a:solidFill>
                  <a:srgbClr val="000000"/>
                </a:solidFill>
                <a:latin typeface="Courier New" panose="02070309020205020404" pitchFamily="49" charset="0"/>
              </a:rPr>
              <a:t>   System.</a:t>
            </a:r>
            <a:r>
              <a:rPr lang="en-GB" b="1" i="1" dirty="0">
                <a:solidFill>
                  <a:srgbClr val="0000C0"/>
                </a:solidFill>
                <a:latin typeface="Courier New" panose="02070309020205020404" pitchFamily="49" charset="0"/>
              </a:rPr>
              <a:t>out</a:t>
            </a:r>
            <a:r>
              <a:rPr lang="en-GB" b="1" i="1" dirty="0">
                <a:solidFill>
                  <a:srgbClr val="000000"/>
                </a:solidFill>
                <a:latin typeface="Courier New" panose="02070309020205020404" pitchFamily="49" charset="0"/>
              </a:rPr>
              <a:t>.println(</a:t>
            </a:r>
            <a:r>
              <a:rPr lang="en-GB" b="1" i="1" dirty="0">
                <a:solidFill>
                  <a:srgbClr val="2A00FF"/>
                </a:solidFill>
                <a:latin typeface="Courier New" panose="02070309020205020404" pitchFamily="49" charset="0"/>
              </a:rPr>
              <a:t>"True False"</a:t>
            </a:r>
            <a:r>
              <a:rPr lang="en-GB" b="1" i="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else</a:t>
            </a:r>
            <a:r>
              <a:rPr lang="en-GB" b="1" dirty="0">
                <a:solidFill>
                  <a:srgbClr val="000000"/>
                </a:solidFill>
                <a:latin typeface="Courier New" panose="02070309020205020404" pitchFamily="49" charset="0"/>
              </a:rPr>
              <a:t>        </a:t>
            </a:r>
            <a:r>
              <a:rPr lang="en-GB" b="1" dirty="0">
                <a:solidFill>
                  <a:srgbClr val="3F7F5F"/>
                </a:solidFill>
                <a:latin typeface="Courier New" panose="02070309020205020404" pitchFamily="49" charset="0"/>
              </a:rPr>
              <a:t>//5</a:t>
            </a:r>
          </a:p>
          <a:p>
            <a:r>
              <a:rPr lang="en-GB" dirty="0">
                <a:solidFill>
                  <a:srgbClr val="000000"/>
                </a:solidFill>
                <a:latin typeface="Courier New" panose="02070309020205020404" pitchFamily="49" charset="0"/>
              </a:rPr>
              <a:t>   System.</a:t>
            </a:r>
            <a:r>
              <a:rPr lang="en-GB" b="1" i="1" dirty="0">
                <a:solidFill>
                  <a:srgbClr val="0000C0"/>
                </a:solidFill>
                <a:latin typeface="Courier New" panose="02070309020205020404" pitchFamily="49" charset="0"/>
              </a:rPr>
              <a:t>out</a:t>
            </a:r>
            <a:r>
              <a:rPr lang="en-GB" b="1" i="1" dirty="0">
                <a:solidFill>
                  <a:srgbClr val="000000"/>
                </a:solidFill>
                <a:latin typeface="Courier New" panose="02070309020205020404" pitchFamily="49" charset="0"/>
              </a:rPr>
              <a:t>.println(</a:t>
            </a:r>
            <a:r>
              <a:rPr lang="en-GB" b="1" i="1" dirty="0">
                <a:solidFill>
                  <a:srgbClr val="2A00FF"/>
                </a:solidFill>
                <a:latin typeface="Courier New" panose="02070309020205020404" pitchFamily="49" charset="0"/>
              </a:rPr>
              <a:t>"True True"</a:t>
            </a:r>
            <a:r>
              <a:rPr lang="en-GB" b="1" i="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else</a:t>
            </a:r>
            <a:r>
              <a:rPr lang="en-GB" b="1" dirty="0">
                <a:solidFill>
                  <a:srgbClr val="000000"/>
                </a:solidFill>
                <a:latin typeface="Courier New" panose="02070309020205020404" pitchFamily="49" charset="0"/>
              </a:rPr>
              <a:t>        </a:t>
            </a:r>
            <a:r>
              <a:rPr lang="en-GB" b="1" dirty="0">
                <a:solidFill>
                  <a:srgbClr val="3F7F5F"/>
                </a:solidFill>
                <a:latin typeface="Courier New" panose="02070309020205020404" pitchFamily="49" charset="0"/>
              </a:rPr>
              <a:t>//6</a:t>
            </a:r>
          </a:p>
          <a:p>
            <a:r>
              <a:rPr lang="en-GB" dirty="0">
                <a:solidFill>
                  <a:srgbClr val="000000"/>
                </a:solidFill>
                <a:latin typeface="Courier New" panose="02070309020205020404" pitchFamily="49" charset="0"/>
              </a:rPr>
              <a:t>   System.</a:t>
            </a:r>
            <a:r>
              <a:rPr lang="en-GB" b="1" i="1" dirty="0">
                <a:solidFill>
                  <a:srgbClr val="0000C0"/>
                </a:solidFill>
                <a:latin typeface="Courier New" panose="02070309020205020404" pitchFamily="49" charset="0"/>
              </a:rPr>
              <a:t>out</a:t>
            </a:r>
            <a:r>
              <a:rPr lang="en-GB" b="1" i="1" dirty="0">
                <a:solidFill>
                  <a:srgbClr val="000000"/>
                </a:solidFill>
                <a:latin typeface="Courier New" panose="02070309020205020404" pitchFamily="49" charset="0"/>
              </a:rPr>
              <a:t>.println(</a:t>
            </a:r>
            <a:r>
              <a:rPr lang="en-GB" b="1" i="1" dirty="0">
                <a:solidFill>
                  <a:srgbClr val="2A00FF"/>
                </a:solidFill>
                <a:latin typeface="Courier New" panose="02070309020205020404" pitchFamily="49" charset="0"/>
              </a:rPr>
              <a:t>"False False"</a:t>
            </a:r>
            <a:r>
              <a:rPr lang="en-GB" b="1" i="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endParaRPr lang="en-GB" dirty="0">
              <a:solidFill>
                <a:srgbClr val="2E2D2C"/>
              </a:solidFill>
            </a:endParaRPr>
          </a:p>
        </p:txBody>
      </p:sp>
    </p:spTree>
    <p:extLst>
      <p:ext uri="{BB962C8B-B14F-4D97-AF65-F5344CB8AC3E}">
        <p14:creationId xmlns:p14="http://schemas.microsoft.com/office/powerpoint/2010/main" val="367695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When you have multiple methods that could all theoretically accept the same value.</a:t>
            </a:r>
          </a:p>
          <a:p>
            <a:r>
              <a:rPr lang="en-GB" dirty="0" smtClean="0"/>
              <a:t>E.g.</a:t>
            </a:r>
          </a:p>
          <a:p>
            <a:r>
              <a:rPr lang="en-GB" dirty="0" err="1" smtClean="0"/>
              <a:t>methodName</a:t>
            </a:r>
            <a:r>
              <a:rPr lang="en-GB" dirty="0" smtClean="0"/>
              <a:t>(4);</a:t>
            </a:r>
          </a:p>
          <a:p>
            <a:r>
              <a:rPr lang="en-GB" dirty="0" smtClean="0"/>
              <a:t>Void </a:t>
            </a:r>
            <a:r>
              <a:rPr lang="en-GB" dirty="0" err="1" smtClean="0"/>
              <a:t>methodName</a:t>
            </a:r>
            <a:r>
              <a:rPr lang="en-GB" dirty="0" smtClean="0"/>
              <a:t>(Integer i) {}</a:t>
            </a:r>
          </a:p>
          <a:p>
            <a:r>
              <a:rPr lang="en-GB" dirty="0" smtClean="0"/>
              <a:t>Void </a:t>
            </a:r>
            <a:r>
              <a:rPr lang="en-GB" dirty="0" err="1" smtClean="0"/>
              <a:t>methodName</a:t>
            </a:r>
            <a:r>
              <a:rPr lang="en-GB" dirty="0" smtClean="0"/>
              <a:t>(int… i) {}</a:t>
            </a:r>
          </a:p>
          <a:p>
            <a:r>
              <a:rPr lang="en-GB" dirty="0" smtClean="0"/>
              <a:t>Void </a:t>
            </a:r>
            <a:r>
              <a:rPr lang="en-GB" dirty="0" err="1" smtClean="0"/>
              <a:t>methodName</a:t>
            </a:r>
            <a:r>
              <a:rPr lang="en-GB" dirty="0" smtClean="0"/>
              <a:t>(long i) {}</a:t>
            </a:r>
          </a:p>
          <a:p>
            <a:endParaRPr lang="en-GB" dirty="0"/>
          </a:p>
          <a:p>
            <a:r>
              <a:rPr lang="en-GB" dirty="0" smtClean="0"/>
              <a:t>This is the order of preference in which one it will call.</a:t>
            </a:r>
            <a:endParaRPr lang="en-GB" dirty="0"/>
          </a:p>
        </p:txBody>
      </p:sp>
      <p:sp>
        <p:nvSpPr>
          <p:cNvPr id="3" name="Content Placeholder 2"/>
          <p:cNvSpPr>
            <a:spLocks noGrp="1"/>
          </p:cNvSpPr>
          <p:nvPr>
            <p:ph sz="quarter" idx="16"/>
          </p:nvPr>
        </p:nvSpPr>
        <p:spPr/>
        <p:txBody>
          <a:bodyPr/>
          <a:lstStyle/>
          <a:p>
            <a:pPr marL="457200" indent="-457200">
              <a:buFont typeface="+mj-lt"/>
              <a:buAutoNum type="arabicPeriod"/>
            </a:pPr>
            <a:r>
              <a:rPr lang="en-GB" dirty="0" smtClean="0"/>
              <a:t>Look for exact match (in this case, a singular int </a:t>
            </a:r>
            <a:r>
              <a:rPr lang="en-GB" dirty="0" err="1" smtClean="0"/>
              <a:t>param</a:t>
            </a:r>
            <a:r>
              <a:rPr lang="en-GB" dirty="0" smtClean="0"/>
              <a:t>)</a:t>
            </a:r>
          </a:p>
          <a:p>
            <a:pPr marL="457200" indent="-457200">
              <a:buFont typeface="+mj-lt"/>
              <a:buAutoNum type="arabicPeriod"/>
            </a:pPr>
            <a:r>
              <a:rPr lang="en-GB" dirty="0" smtClean="0"/>
              <a:t>Widen, then look (in this case, long would be acceptable.</a:t>
            </a:r>
          </a:p>
          <a:p>
            <a:pPr marL="457200" indent="-457200">
              <a:buFont typeface="+mj-lt"/>
              <a:buAutoNum type="arabicPeriod"/>
            </a:pPr>
            <a:r>
              <a:rPr lang="en-GB" dirty="0" smtClean="0"/>
              <a:t>Box it, aka the wrapper class representation, then look (Integer)</a:t>
            </a:r>
          </a:p>
          <a:p>
            <a:pPr marL="457200" indent="-457200">
              <a:buFont typeface="+mj-lt"/>
              <a:buAutoNum type="arabicPeriod"/>
            </a:pPr>
            <a:r>
              <a:rPr lang="en-GB" dirty="0" err="1" smtClean="0"/>
              <a:t>Var</a:t>
            </a:r>
            <a:r>
              <a:rPr lang="en-GB" dirty="0" smtClean="0"/>
              <a:t> args</a:t>
            </a:r>
            <a:endParaRPr lang="en-GB" dirty="0"/>
          </a:p>
        </p:txBody>
      </p:sp>
      <p:sp>
        <p:nvSpPr>
          <p:cNvPr id="4" name="Title 3"/>
          <p:cNvSpPr>
            <a:spLocks noGrp="1"/>
          </p:cNvSpPr>
          <p:nvPr>
            <p:ph type="title"/>
          </p:nvPr>
        </p:nvSpPr>
        <p:spPr/>
        <p:txBody>
          <a:bodyPr>
            <a:normAutofit fontScale="90000"/>
          </a:bodyPr>
          <a:lstStyle/>
          <a:p>
            <a:r>
              <a:rPr lang="en-GB" dirty="0" smtClean="0"/>
              <a:t>Widening/Boxing/</a:t>
            </a:r>
            <a:r>
              <a:rPr lang="en-GB" dirty="0" err="1" smtClean="0"/>
              <a:t>VarArgs</a:t>
            </a:r>
            <a:endParaRPr lang="en-GB" dirty="0"/>
          </a:p>
        </p:txBody>
      </p:sp>
    </p:spTree>
    <p:extLst>
      <p:ext uri="{BB962C8B-B14F-4D97-AF65-F5344CB8AC3E}">
        <p14:creationId xmlns:p14="http://schemas.microsoft.com/office/powerpoint/2010/main" val="4076227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String s = null;</a:t>
            </a:r>
          </a:p>
          <a:p>
            <a:r>
              <a:rPr lang="en-GB" dirty="0" smtClean="0"/>
              <a:t>S = s + “hi”; //</a:t>
            </a:r>
            <a:r>
              <a:rPr lang="en-GB" dirty="0" err="1" smtClean="0"/>
              <a:t>nullhi</a:t>
            </a:r>
            <a:endParaRPr lang="en-GB" dirty="0" smtClean="0"/>
          </a:p>
          <a:p>
            <a:r>
              <a:rPr lang="en-GB" dirty="0" smtClean="0"/>
              <a:t>Package statements cant have stars</a:t>
            </a:r>
          </a:p>
          <a:p>
            <a:r>
              <a:rPr lang="en-GB" dirty="0" smtClean="0"/>
              <a:t>Overriding methods can become abstract (but the class would need to be abstract!)</a:t>
            </a:r>
          </a:p>
          <a:p>
            <a:r>
              <a:rPr lang="en-GB" dirty="0" smtClean="0"/>
              <a:t>If a short is a constant and can fit into a byte, then it doesn’t need a cast.</a:t>
            </a:r>
          </a:p>
          <a:p>
            <a:r>
              <a:rPr lang="en-GB" dirty="0" smtClean="0"/>
              <a:t>Short s = 100;</a:t>
            </a:r>
          </a:p>
          <a:p>
            <a:r>
              <a:rPr lang="en-GB" dirty="0" smtClean="0"/>
              <a:t>Byte = s;</a:t>
            </a:r>
          </a:p>
          <a:p>
            <a:r>
              <a:rPr lang="en-GB" dirty="0" smtClean="0"/>
              <a:t>//good, since 100 can fit in a byte.</a:t>
            </a:r>
            <a:endParaRPr lang="en-GB" dirty="0"/>
          </a:p>
        </p:txBody>
      </p:sp>
      <p:sp>
        <p:nvSpPr>
          <p:cNvPr id="3" name="Content Placeholder 2"/>
          <p:cNvSpPr>
            <a:spLocks noGrp="1"/>
          </p:cNvSpPr>
          <p:nvPr>
            <p:ph sz="quarter" idx="16"/>
          </p:nvPr>
        </p:nvSpPr>
        <p:spPr/>
        <p:txBody>
          <a:bodyPr/>
          <a:lstStyle/>
          <a:p>
            <a:r>
              <a:rPr lang="en-GB" dirty="0" smtClean="0"/>
              <a:t>Implicit narrowing only works on byte, char, short and int.</a:t>
            </a:r>
          </a:p>
          <a:p>
            <a:r>
              <a:rPr lang="en-GB" dirty="0" smtClean="0"/>
              <a:t>Int I = 129L; // wont work</a:t>
            </a:r>
          </a:p>
          <a:p>
            <a:r>
              <a:rPr lang="en-GB" dirty="0" smtClean="0"/>
              <a:t>0x means the following has to adhere to hexadecimal format (0-9 A-F)</a:t>
            </a:r>
          </a:p>
          <a:p>
            <a:r>
              <a:rPr lang="en-GB" dirty="0" smtClean="0"/>
              <a:t>0b means the following has to adhere to binary format (0,1)</a:t>
            </a:r>
          </a:p>
          <a:p>
            <a:r>
              <a:rPr lang="en-GB" dirty="0" err="1" smtClean="0"/>
              <a:t>StringIndexOutOfBoundsException</a:t>
            </a:r>
            <a:r>
              <a:rPr lang="en-GB" dirty="0" smtClean="0"/>
              <a:t> is only thrown when the </a:t>
            </a:r>
            <a:r>
              <a:rPr lang="en-GB" dirty="0" err="1" smtClean="0"/>
              <a:t>ArrayOutOfBounds</a:t>
            </a:r>
            <a:r>
              <a:rPr lang="en-GB" dirty="0" smtClean="0"/>
              <a:t> is </a:t>
            </a:r>
            <a:r>
              <a:rPr lang="en-GB" dirty="0" err="1" smtClean="0"/>
              <a:t>reffering</a:t>
            </a:r>
            <a:r>
              <a:rPr lang="en-GB" dirty="0" smtClean="0"/>
              <a:t> to the array that a String is composed of.</a:t>
            </a:r>
          </a:p>
          <a:p>
            <a:endParaRPr lang="en-GB" dirty="0"/>
          </a:p>
        </p:txBody>
      </p:sp>
      <p:sp>
        <p:nvSpPr>
          <p:cNvPr id="4" name="Title 3"/>
          <p:cNvSpPr>
            <a:spLocks noGrp="1"/>
          </p:cNvSpPr>
          <p:nvPr>
            <p:ph type="title"/>
          </p:nvPr>
        </p:nvSpPr>
        <p:spPr/>
        <p:txBody>
          <a:bodyPr>
            <a:normAutofit fontScale="90000"/>
          </a:bodyPr>
          <a:lstStyle/>
          <a:p>
            <a:r>
              <a:rPr lang="en-GB" dirty="0" smtClean="0"/>
              <a:t>Relevant Facts	</a:t>
            </a:r>
            <a:endParaRPr lang="en-GB" dirty="0"/>
          </a:p>
        </p:txBody>
      </p:sp>
    </p:spTree>
    <p:extLst>
      <p:ext uri="{BB962C8B-B14F-4D97-AF65-F5344CB8AC3E}">
        <p14:creationId xmlns:p14="http://schemas.microsoft.com/office/powerpoint/2010/main" val="3354765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Can’t use predefined variables in a </a:t>
            </a:r>
            <a:r>
              <a:rPr lang="en-GB" dirty="0" err="1" smtClean="0"/>
              <a:t>foreach</a:t>
            </a:r>
            <a:r>
              <a:rPr lang="en-GB" dirty="0" smtClean="0"/>
              <a:t> loop</a:t>
            </a:r>
          </a:p>
          <a:p>
            <a:r>
              <a:rPr lang="en-GB" dirty="0" smtClean="0"/>
              <a:t>Object o;</a:t>
            </a:r>
          </a:p>
          <a:p>
            <a:r>
              <a:rPr lang="en-GB" dirty="0" smtClean="0"/>
              <a:t>For(o: </a:t>
            </a:r>
            <a:r>
              <a:rPr lang="en-GB" dirty="0" err="1" smtClean="0"/>
              <a:t>oArray</a:t>
            </a:r>
            <a:r>
              <a:rPr lang="en-GB" dirty="0" smtClean="0"/>
              <a:t>) // wont work</a:t>
            </a:r>
          </a:p>
          <a:p>
            <a:r>
              <a:rPr lang="en-GB" dirty="0" smtClean="0"/>
              <a:t>Final is the only modifier you can use in a </a:t>
            </a:r>
            <a:r>
              <a:rPr lang="en-GB" dirty="0" err="1" smtClean="0"/>
              <a:t>foreach</a:t>
            </a:r>
            <a:r>
              <a:rPr lang="en-GB" dirty="0" smtClean="0"/>
              <a:t> loop</a:t>
            </a:r>
          </a:p>
          <a:p>
            <a:r>
              <a:rPr lang="en-GB" dirty="0" smtClean="0"/>
              <a:t>String pool is only used with compile time constants.</a:t>
            </a:r>
          </a:p>
          <a:p>
            <a:r>
              <a:rPr lang="en-GB" dirty="0" smtClean="0"/>
              <a:t>Abstract methods aren’t overridden they’re implemented.</a:t>
            </a:r>
          </a:p>
          <a:p>
            <a:r>
              <a:rPr lang="en-GB" dirty="0" smtClean="0"/>
              <a:t>Can only have one </a:t>
            </a:r>
            <a:r>
              <a:rPr lang="en-GB" dirty="0" err="1" smtClean="0"/>
              <a:t>varargs</a:t>
            </a:r>
            <a:r>
              <a:rPr lang="en-GB" dirty="0" smtClean="0"/>
              <a:t> in a parameter list</a:t>
            </a:r>
          </a:p>
          <a:p>
            <a:r>
              <a:rPr lang="en-GB" dirty="0" smtClean="0"/>
              <a:t>And it has to be the last </a:t>
            </a:r>
            <a:r>
              <a:rPr lang="en-GB" dirty="0" err="1" smtClean="0"/>
              <a:t>param</a:t>
            </a:r>
            <a:r>
              <a:rPr lang="en-GB" dirty="0" smtClean="0"/>
              <a:t> (or first if </a:t>
            </a:r>
            <a:r>
              <a:rPr lang="en-GB" dirty="0" err="1" smtClean="0"/>
              <a:t>theres</a:t>
            </a:r>
            <a:r>
              <a:rPr lang="en-GB" dirty="0" smtClean="0"/>
              <a:t> only one)</a:t>
            </a:r>
            <a:endParaRPr lang="en-GB" dirty="0"/>
          </a:p>
        </p:txBody>
      </p:sp>
      <p:sp>
        <p:nvSpPr>
          <p:cNvPr id="3" name="Content Placeholder 2"/>
          <p:cNvSpPr>
            <a:spLocks noGrp="1"/>
          </p:cNvSpPr>
          <p:nvPr>
            <p:ph sz="quarter" idx="16"/>
          </p:nvPr>
        </p:nvSpPr>
        <p:spPr/>
        <p:txBody>
          <a:bodyPr/>
          <a:lstStyle/>
          <a:p>
            <a:r>
              <a:rPr lang="en-GB" dirty="0" smtClean="0"/>
              <a:t>Can’t have empty objects in array initializers</a:t>
            </a:r>
          </a:p>
          <a:p>
            <a:r>
              <a:rPr lang="en-GB" dirty="0" smtClean="0"/>
              <a:t>Int[] a = new int[] { } //bad</a:t>
            </a:r>
          </a:p>
          <a:p>
            <a:r>
              <a:rPr lang="en-GB" dirty="0" smtClean="0"/>
              <a:t>Synchronized can only be applied to blocks or methods</a:t>
            </a:r>
          </a:p>
          <a:p>
            <a:r>
              <a:rPr lang="en-GB" dirty="0" smtClean="0"/>
              <a:t>Variables methods and classes CANT start wit numbers!</a:t>
            </a:r>
          </a:p>
          <a:p>
            <a:r>
              <a:rPr lang="en-GB" dirty="0" smtClean="0"/>
              <a:t>Can’t have a underscores next to decimals, an underscore must be between two numbers.</a:t>
            </a:r>
          </a:p>
          <a:p>
            <a:r>
              <a:rPr lang="en-GB" dirty="0" smtClean="0"/>
              <a:t>You can have multiple underscores</a:t>
            </a:r>
          </a:p>
          <a:p>
            <a:r>
              <a:rPr lang="en-GB" dirty="0" smtClean="0"/>
              <a:t>Int a = 1___2_____________3; // 123</a:t>
            </a:r>
            <a:endParaRPr lang="en-GB" dirty="0"/>
          </a:p>
        </p:txBody>
      </p:sp>
      <p:sp>
        <p:nvSpPr>
          <p:cNvPr id="4" name="Title 3"/>
          <p:cNvSpPr>
            <a:spLocks noGrp="1"/>
          </p:cNvSpPr>
          <p:nvPr>
            <p:ph type="title"/>
          </p:nvPr>
        </p:nvSpPr>
        <p:spPr/>
        <p:txBody>
          <a:bodyPr>
            <a:normAutofit fontScale="90000"/>
          </a:bodyPr>
          <a:lstStyle/>
          <a:p>
            <a:r>
              <a:rPr lang="en-GB" dirty="0" smtClean="0"/>
              <a:t>Relevant Facts</a:t>
            </a:r>
            <a:endParaRPr lang="en-GB" dirty="0"/>
          </a:p>
        </p:txBody>
      </p:sp>
    </p:spTree>
    <p:extLst>
      <p:ext uri="{BB962C8B-B14F-4D97-AF65-F5344CB8AC3E}">
        <p14:creationId xmlns:p14="http://schemas.microsoft.com/office/powerpoint/2010/main" val="1246279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929600"/>
            <a:ext cx="6380500" cy="4546800"/>
          </a:xfrm>
          <a:solidFill>
            <a:schemeClr val="bg1">
              <a:lumMod val="85000"/>
            </a:schemeClr>
          </a:solidFill>
        </p:spPr>
        <p:txBody>
          <a:bodyPr/>
          <a:lstStyle/>
          <a:p>
            <a:pPr marL="0" indent="0">
              <a:buNone/>
            </a:pPr>
            <a:r>
              <a:rPr lang="nn-NO" sz="1600" b="1" dirty="0">
                <a:solidFill>
                  <a:srgbClr val="7F0055"/>
                </a:solidFill>
                <a:latin typeface="Courier New" panose="02070309020205020404" pitchFamily="49" charset="0"/>
              </a:rPr>
              <a:t>for</a:t>
            </a:r>
            <a:r>
              <a:rPr lang="nn-NO" sz="1600" b="1" dirty="0">
                <a:solidFill>
                  <a:srgbClr val="000000"/>
                </a:solidFill>
                <a:latin typeface="Courier New" panose="02070309020205020404" pitchFamily="49" charset="0"/>
              </a:rPr>
              <a:t> (</a:t>
            </a:r>
            <a:r>
              <a:rPr lang="nn-NO" sz="1600" b="1" dirty="0">
                <a:solidFill>
                  <a:srgbClr val="7F0055"/>
                </a:solidFill>
                <a:latin typeface="Courier New" panose="02070309020205020404" pitchFamily="49" charset="0"/>
              </a:rPr>
              <a:t>int</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 0;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&lt; 10; System.</a:t>
            </a:r>
            <a:r>
              <a:rPr lang="nn-NO" sz="1600" b="1" i="1" dirty="0">
                <a:solidFill>
                  <a:srgbClr val="0000C0"/>
                </a:solidFill>
                <a:latin typeface="Courier New" panose="02070309020205020404" pitchFamily="49" charset="0"/>
              </a:rPr>
              <a:t>out</a:t>
            </a:r>
            <a:r>
              <a:rPr lang="nn-NO" sz="1600" b="1" i="1" dirty="0">
                <a:solidFill>
                  <a:srgbClr val="000000"/>
                </a:solidFill>
                <a:latin typeface="Courier New" panose="02070309020205020404" pitchFamily="49" charset="0"/>
              </a:rPr>
              <a:t>.println(</a:t>
            </a:r>
            <a:r>
              <a:rPr lang="nn-NO" sz="1600" b="1" i="1" dirty="0">
                <a:solidFill>
                  <a:srgbClr val="6A3E3E"/>
                </a:solidFill>
                <a:latin typeface="Courier New" panose="02070309020205020404" pitchFamily="49" charset="0"/>
              </a:rPr>
              <a:t>i</a:t>
            </a:r>
            <a:r>
              <a:rPr lang="nn-NO" sz="1600" b="1" i="1" dirty="0">
                <a:solidFill>
                  <a:srgbClr val="000000"/>
                </a:solidFill>
                <a:latin typeface="Courier New" panose="02070309020205020404" pitchFamily="49" charset="0"/>
              </a:rPr>
              <a:t>++)) </a:t>
            </a:r>
            <a:r>
              <a:rPr lang="nn-NO" sz="1600" b="1" i="1" dirty="0" smtClean="0">
                <a:solidFill>
                  <a:srgbClr val="000000"/>
                </a:solidFill>
                <a:latin typeface="Courier New" panose="02070309020205020404" pitchFamily="49" charset="0"/>
              </a:rPr>
              <a:t>{</a:t>
            </a:r>
            <a:endParaRPr lang="en-GB" sz="1600" b="1" dirty="0">
              <a:latin typeface="Courier New" panose="02070309020205020404" pitchFamily="49" charset="0"/>
            </a:endParaRPr>
          </a:p>
          <a:p>
            <a:pPr marL="0" indent="0">
              <a:buNone/>
            </a:pPr>
            <a:r>
              <a:rPr lang="en-GB" sz="1600" b="1" dirty="0">
                <a:solidFill>
                  <a:srgbClr val="000000"/>
                </a:solidFill>
                <a:latin typeface="Courier New" panose="02070309020205020404" pitchFamily="49" charset="0"/>
              </a:rPr>
              <a:t>}</a:t>
            </a:r>
          </a:p>
          <a:p>
            <a:pPr marL="0" indent="0">
              <a:buNone/>
            </a:pPr>
            <a:endParaRPr lang="en-GB" sz="1600" b="1" dirty="0">
              <a:latin typeface="Courier New" panose="02070309020205020404" pitchFamily="49" charset="0"/>
            </a:endParaRPr>
          </a:p>
          <a:p>
            <a:pPr marL="0" indent="0">
              <a:buNone/>
            </a:pPr>
            <a:r>
              <a:rPr lang="nn-NO" sz="1600" b="1" dirty="0">
                <a:solidFill>
                  <a:srgbClr val="7F0055"/>
                </a:solidFill>
                <a:latin typeface="Courier New" panose="02070309020205020404" pitchFamily="49" charset="0"/>
              </a:rPr>
              <a:t>for</a:t>
            </a:r>
            <a:r>
              <a:rPr lang="nn-NO" sz="1600" b="1" dirty="0">
                <a:solidFill>
                  <a:srgbClr val="000000"/>
                </a:solidFill>
                <a:latin typeface="Courier New" panose="02070309020205020404" pitchFamily="49" charset="0"/>
              </a:rPr>
              <a:t> (</a:t>
            </a:r>
            <a:r>
              <a:rPr lang="nn-NO" sz="1600" b="1" dirty="0">
                <a:solidFill>
                  <a:srgbClr val="7F0055"/>
                </a:solidFill>
                <a:latin typeface="Courier New" panose="02070309020205020404" pitchFamily="49" charset="0"/>
              </a:rPr>
              <a:t>int</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 0, </a:t>
            </a:r>
            <a:r>
              <a:rPr lang="nn-NO" sz="1600" b="1" dirty="0">
                <a:solidFill>
                  <a:srgbClr val="6A3E3E"/>
                </a:solidFill>
                <a:latin typeface="Courier New" panose="02070309020205020404" pitchFamily="49" charset="0"/>
              </a:rPr>
              <a:t>j</a:t>
            </a:r>
            <a:r>
              <a:rPr lang="nn-NO" sz="1600" b="1" dirty="0">
                <a:solidFill>
                  <a:srgbClr val="000000"/>
                </a:solidFill>
                <a:latin typeface="Courier New" panose="02070309020205020404" pitchFamily="49" charset="0"/>
              </a:rPr>
              <a:t> = 20;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&lt; 10 &amp;&amp; </a:t>
            </a:r>
            <a:r>
              <a:rPr lang="nn-NO" sz="1600" b="1" dirty="0">
                <a:solidFill>
                  <a:srgbClr val="6A3E3E"/>
                </a:solidFill>
                <a:latin typeface="Courier New" panose="02070309020205020404" pitchFamily="49" charset="0"/>
              </a:rPr>
              <a:t>j</a:t>
            </a:r>
            <a:r>
              <a:rPr lang="nn-NO" sz="1600" b="1" dirty="0">
                <a:solidFill>
                  <a:srgbClr val="000000"/>
                </a:solidFill>
                <a:latin typeface="Courier New" panose="02070309020205020404" pitchFamily="49" charset="0"/>
              </a:rPr>
              <a:t> &gt; 0;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j</a:t>
            </a:r>
            <a:r>
              <a:rPr lang="nn-NO" sz="1600" b="1" dirty="0">
                <a:solidFill>
                  <a:srgbClr val="000000"/>
                </a:solidFill>
                <a:latin typeface="Courier New" panose="02070309020205020404" pitchFamily="49" charset="0"/>
              </a:rPr>
              <a:t>--) {</a:t>
            </a:r>
          </a:p>
          <a:p>
            <a:pPr marL="0" indent="0">
              <a:buNone/>
            </a:pPr>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6A3E3E"/>
                </a:solidFill>
                <a:latin typeface="Courier New" panose="02070309020205020404" pitchFamily="49" charset="0"/>
              </a:rPr>
              <a:t>i</a:t>
            </a:r>
            <a:r>
              <a:rPr lang="en-GB" sz="1600" b="1" i="1" dirty="0">
                <a:solidFill>
                  <a:srgbClr val="000000"/>
                </a:solidFill>
                <a:latin typeface="Courier New" panose="02070309020205020404" pitchFamily="49" charset="0"/>
              </a:rPr>
              <a:t> + </a:t>
            </a:r>
            <a:r>
              <a:rPr lang="en-GB" sz="1600" b="1" i="1" dirty="0">
                <a:solidFill>
                  <a:srgbClr val="2A00FF"/>
                </a:solidFill>
                <a:latin typeface="Courier New" panose="02070309020205020404" pitchFamily="49" charset="0"/>
              </a:rPr>
              <a:t>" "</a:t>
            </a:r>
            <a:r>
              <a:rPr lang="en-GB" sz="1600" b="1" i="1" dirty="0">
                <a:solidFill>
                  <a:srgbClr val="000000"/>
                </a:solidFill>
                <a:latin typeface="Courier New" panose="02070309020205020404" pitchFamily="49" charset="0"/>
              </a:rPr>
              <a:t> + </a:t>
            </a:r>
            <a:r>
              <a:rPr lang="en-GB" sz="1600" b="1" i="1" dirty="0">
                <a:solidFill>
                  <a:srgbClr val="6A3E3E"/>
                </a:solidFill>
                <a:latin typeface="Courier New" panose="02070309020205020404" pitchFamily="49" charset="0"/>
              </a:rPr>
              <a:t>j</a:t>
            </a:r>
            <a:r>
              <a:rPr lang="en-GB" sz="1600" b="1" i="1" dirty="0">
                <a:solidFill>
                  <a:srgbClr val="000000"/>
                </a:solidFill>
                <a:latin typeface="Courier New" panose="02070309020205020404" pitchFamily="49" charset="0"/>
              </a:rPr>
              <a:t>);</a:t>
            </a:r>
          </a:p>
          <a:p>
            <a:pPr marL="0" indent="0">
              <a:buNone/>
            </a:pPr>
            <a:r>
              <a:rPr lang="en-GB" sz="1600" b="1" dirty="0">
                <a:solidFill>
                  <a:srgbClr val="000000"/>
                </a:solidFill>
                <a:latin typeface="Courier New" panose="02070309020205020404" pitchFamily="49" charset="0"/>
              </a:rPr>
              <a:t>}</a:t>
            </a:r>
          </a:p>
          <a:p>
            <a:pPr marL="0" indent="0">
              <a:buNone/>
            </a:pPr>
            <a:endParaRPr lang="en-GB" sz="1600" b="1" dirty="0">
              <a:latin typeface="Courier New" panose="02070309020205020404" pitchFamily="49" charset="0"/>
            </a:endParaRPr>
          </a:p>
          <a:p>
            <a:pPr marL="0" indent="0">
              <a:buNone/>
            </a:pPr>
            <a:r>
              <a:rPr lang="en-GB" sz="1600" b="1" dirty="0">
                <a:solidFill>
                  <a:srgbClr val="7F0055"/>
                </a:solidFill>
                <a:latin typeface="Courier New" panose="02070309020205020404" pitchFamily="49" charset="0"/>
              </a:rPr>
              <a:t>for</a:t>
            </a:r>
            <a:r>
              <a:rPr lang="en-GB" sz="1600" b="1" dirty="0">
                <a:solidFill>
                  <a:srgbClr val="000000"/>
                </a:solidFill>
                <a:latin typeface="Courier New" panose="02070309020205020404" pitchFamily="49" charset="0"/>
              </a:rPr>
              <a:t> (;;) {</a:t>
            </a:r>
          </a:p>
          <a:p>
            <a:pPr marL="0" indent="0">
              <a:buNone/>
            </a:pPr>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"Infinite loop!"</a:t>
            </a:r>
            <a:r>
              <a:rPr lang="en-GB" sz="1600" b="1" i="1" dirty="0">
                <a:solidFill>
                  <a:srgbClr val="000000"/>
                </a:solidFill>
                <a:latin typeface="Courier New" panose="02070309020205020404" pitchFamily="49" charset="0"/>
              </a:rPr>
              <a:t>);</a:t>
            </a:r>
          </a:p>
          <a:p>
            <a:pPr marL="0" indent="0">
              <a:buNone/>
            </a:pPr>
            <a:r>
              <a:rPr lang="en-GB" sz="1600" b="1" dirty="0">
                <a:solidFill>
                  <a:srgbClr val="000000"/>
                </a:solidFill>
                <a:latin typeface="Courier New" panose="02070309020205020404" pitchFamily="49" charset="0"/>
              </a:rPr>
              <a:t>}</a:t>
            </a:r>
            <a:endParaRPr lang="en-GB" sz="1600" b="1" dirty="0"/>
          </a:p>
        </p:txBody>
      </p:sp>
      <p:sp>
        <p:nvSpPr>
          <p:cNvPr id="3" name="Content Placeholder 2"/>
          <p:cNvSpPr>
            <a:spLocks noGrp="1"/>
          </p:cNvSpPr>
          <p:nvPr>
            <p:ph sz="quarter" idx="16"/>
          </p:nvPr>
        </p:nvSpPr>
        <p:spPr>
          <a:xfrm>
            <a:off x="7023100" y="1929600"/>
            <a:ext cx="4763300" cy="4546800"/>
          </a:xfrm>
        </p:spPr>
        <p:txBody>
          <a:bodyPr/>
          <a:lstStyle/>
          <a:p>
            <a:r>
              <a:rPr lang="en-GB" dirty="0" smtClean="0"/>
              <a:t>These are </a:t>
            </a:r>
            <a:r>
              <a:rPr lang="en-GB" smtClean="0"/>
              <a:t>all valid for loops</a:t>
            </a:r>
            <a:endParaRPr lang="en-GB" dirty="0"/>
          </a:p>
        </p:txBody>
      </p:sp>
      <p:sp>
        <p:nvSpPr>
          <p:cNvPr id="4" name="Title 3"/>
          <p:cNvSpPr>
            <a:spLocks noGrp="1"/>
          </p:cNvSpPr>
          <p:nvPr>
            <p:ph type="title"/>
          </p:nvPr>
        </p:nvSpPr>
        <p:spPr/>
        <p:txBody>
          <a:bodyPr>
            <a:normAutofit fontScale="90000"/>
          </a:bodyPr>
          <a:lstStyle/>
          <a:p>
            <a:r>
              <a:rPr lang="en-GB" dirty="0" smtClean="0"/>
              <a:t>Forms of For Loops</a:t>
            </a:r>
            <a:endParaRPr lang="en-GB" dirty="0"/>
          </a:p>
        </p:txBody>
      </p:sp>
    </p:spTree>
    <p:extLst>
      <p:ext uri="{BB962C8B-B14F-4D97-AF65-F5344CB8AC3E}">
        <p14:creationId xmlns:p14="http://schemas.microsoft.com/office/powerpoint/2010/main" val="3086548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308610" indent="-308610">
              <a:buClr>
                <a:srgbClr val="0070C0"/>
              </a:buClr>
              <a:buFont typeface="Wingdings" pitchFamily="2" charset="2"/>
              <a:buChar char="§"/>
            </a:pPr>
            <a:r>
              <a:rPr lang="en-GB" dirty="0">
                <a:solidFill>
                  <a:schemeClr val="tx1"/>
                </a:solidFill>
              </a:rPr>
              <a:t>Bitwise/</a:t>
            </a:r>
            <a:r>
              <a:rPr lang="en-GB" dirty="0" err="1">
                <a:solidFill>
                  <a:schemeClr val="tx1"/>
                </a:solidFill>
              </a:rPr>
              <a:t>Bitshift</a:t>
            </a:r>
            <a:r>
              <a:rPr lang="en-GB" dirty="0">
                <a:solidFill>
                  <a:schemeClr val="tx1"/>
                </a:solidFill>
              </a:rPr>
              <a:t> operators perform operations on integral types.</a:t>
            </a:r>
          </a:p>
          <a:p>
            <a:pPr marL="308610" indent="-308610">
              <a:buClr>
                <a:srgbClr val="0070C0"/>
              </a:buClr>
              <a:buFont typeface="Wingdings" pitchFamily="2" charset="2"/>
              <a:buChar char="§"/>
            </a:pPr>
            <a:endParaRPr lang="en-GB" dirty="0">
              <a:solidFill>
                <a:schemeClr val="tx1"/>
              </a:solidFill>
            </a:endParaRPr>
          </a:p>
          <a:p>
            <a:pPr marL="308610" indent="-308610">
              <a:buClr>
                <a:srgbClr val="0070C0"/>
              </a:buClr>
              <a:buFont typeface="Wingdings" pitchFamily="2" charset="2"/>
              <a:buChar char="§"/>
            </a:pPr>
            <a:r>
              <a:rPr lang="en-GB" dirty="0">
                <a:solidFill>
                  <a:schemeClr val="tx1"/>
                </a:solidFill>
              </a:rPr>
              <a:t>Bitwise operators - </a:t>
            </a:r>
            <a:r>
              <a:rPr lang="en-GB" b="1" dirty="0">
                <a:solidFill>
                  <a:schemeClr val="tx1"/>
                </a:solidFill>
              </a:rPr>
              <a:t>~ , &amp; , ^ , |</a:t>
            </a:r>
            <a:endParaRPr lang="en-GB" dirty="0">
              <a:solidFill>
                <a:schemeClr val="tx1"/>
              </a:solidFill>
            </a:endParaRPr>
          </a:p>
          <a:p>
            <a:pPr marL="308610" indent="-308610">
              <a:buClr>
                <a:srgbClr val="0070C0"/>
              </a:buClr>
              <a:buFont typeface="Wingdings" pitchFamily="2" charset="2"/>
              <a:buChar char="§"/>
            </a:pPr>
            <a:r>
              <a:rPr lang="en-GB" dirty="0" err="1">
                <a:solidFill>
                  <a:schemeClr val="tx1"/>
                </a:solidFill>
              </a:rPr>
              <a:t>Bitshift</a:t>
            </a:r>
            <a:r>
              <a:rPr lang="en-GB" dirty="0">
                <a:solidFill>
                  <a:schemeClr val="tx1"/>
                </a:solidFill>
              </a:rPr>
              <a:t> operators - </a:t>
            </a:r>
            <a:r>
              <a:rPr lang="en-GB" b="1" dirty="0">
                <a:solidFill>
                  <a:schemeClr val="tx1"/>
                </a:solidFill>
              </a:rPr>
              <a:t>&lt;&lt; , &gt;&gt; , &lt;&lt;&lt; , &gt;&gt;&gt;</a:t>
            </a:r>
            <a:endParaRPr lang="en-GB"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Bitwise Operators</a:t>
            </a:r>
            <a:endParaRPr lang="en-GB" dirty="0"/>
          </a:p>
        </p:txBody>
      </p:sp>
    </p:spTree>
    <p:extLst>
      <p:ext uri="{BB962C8B-B14F-4D97-AF65-F5344CB8AC3E}">
        <p14:creationId xmlns:p14="http://schemas.microsoft.com/office/powerpoint/2010/main" val="1605994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070C0"/>
              </a:buClr>
            </a:pPr>
            <a:r>
              <a:rPr lang="en-GB" dirty="0">
                <a:solidFill>
                  <a:schemeClr val="tx1"/>
                </a:solidFill>
              </a:rPr>
              <a:t>~  -  is a unary bitwise complement operator, used to invert a bit pattern.</a:t>
            </a:r>
          </a:p>
          <a:p>
            <a:pPr marL="308610" indent="-308610">
              <a:buClr>
                <a:srgbClr val="0070C0"/>
              </a:buClr>
              <a:buFont typeface="Wingdings" pitchFamily="2" charset="2"/>
              <a:buChar char="§"/>
            </a:pPr>
            <a:endParaRPr lang="en-GB"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Bitwise Operators - ~</a:t>
            </a:r>
            <a:endParaRPr lang="en-GB" dirty="0"/>
          </a:p>
        </p:txBody>
      </p:sp>
      <p:sp>
        <p:nvSpPr>
          <p:cNvPr id="5" name="Content Placeholder 4"/>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smtClean="0">
                <a:solidFill>
                  <a:srgbClr val="3F7F5F"/>
                </a:solidFill>
                <a:latin typeface="Courier New" panose="02070309020205020404" pitchFamily="49" charset="0"/>
              </a:rPr>
              <a:t>// </a:t>
            </a:r>
            <a:r>
              <a:rPr lang="en-GB" sz="2000" b="1" dirty="0">
                <a:solidFill>
                  <a:srgbClr val="3F7F5F"/>
                </a:solidFill>
                <a:latin typeface="Courier New" panose="02070309020205020404" pitchFamily="49" charset="0"/>
              </a:rPr>
              <a:t>60 = 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-61 = 1100 0011</a:t>
            </a:r>
            <a:endParaRPr lang="en-GB" b="1" dirty="0"/>
          </a:p>
        </p:txBody>
      </p:sp>
    </p:spTree>
    <p:extLst>
      <p:ext uri="{BB962C8B-B14F-4D97-AF65-F5344CB8AC3E}">
        <p14:creationId xmlns:p14="http://schemas.microsoft.com/office/powerpoint/2010/main" val="10554103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&amp;</a:t>
            </a:r>
            <a:r>
              <a:rPr lang="en-GB" dirty="0">
                <a:solidFill>
                  <a:schemeClr val="tx1"/>
                </a:solidFill>
              </a:rPr>
              <a:t> performs a bitwise AND </a:t>
            </a:r>
            <a:r>
              <a:rPr lang="en-GB" dirty="0" smtClean="0">
                <a:solidFill>
                  <a:schemeClr val="tx1"/>
                </a:solidFill>
              </a:rPr>
              <a:t>operation</a:t>
            </a: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13; </a:t>
            </a:r>
            <a:r>
              <a:rPr lang="en-GB" sz="2000" b="1" dirty="0">
                <a:solidFill>
                  <a:srgbClr val="3F7F5F"/>
                </a:solidFill>
                <a:latin typeface="Courier New" panose="02070309020205020404" pitchFamily="49" charset="0"/>
              </a:rPr>
              <a:t>//0000 1101</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c</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&amp;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c</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12 = 0000 1100</a:t>
            </a:r>
            <a:endParaRPr lang="en-GB" b="1" dirty="0"/>
          </a:p>
        </p:txBody>
      </p:sp>
      <p:sp>
        <p:nvSpPr>
          <p:cNvPr id="3" name="Title 2"/>
          <p:cNvSpPr>
            <a:spLocks noGrp="1"/>
          </p:cNvSpPr>
          <p:nvPr>
            <p:ph type="title"/>
          </p:nvPr>
        </p:nvSpPr>
        <p:spPr/>
        <p:txBody>
          <a:bodyPr>
            <a:normAutofit fontScale="90000"/>
          </a:bodyPr>
          <a:lstStyle/>
          <a:p>
            <a:r>
              <a:rPr lang="en-GB" dirty="0" smtClean="0"/>
              <a:t>Bitwise Operators - &amp;</a:t>
            </a:r>
            <a:endParaRPr lang="en-GB" dirty="0"/>
          </a:p>
        </p:txBody>
      </p:sp>
    </p:spTree>
    <p:extLst>
      <p:ext uri="{BB962C8B-B14F-4D97-AF65-F5344CB8AC3E}">
        <p14:creationId xmlns:p14="http://schemas.microsoft.com/office/powerpoint/2010/main" val="1464049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a:t>
            </a:r>
            <a:r>
              <a:rPr lang="en-GB" dirty="0">
                <a:solidFill>
                  <a:schemeClr val="tx1"/>
                </a:solidFill>
              </a:rPr>
              <a:t> performs a bitwise exclusive OR (XOR) operation</a:t>
            </a:r>
          </a:p>
          <a:p>
            <a:pPr marL="308610" indent="-308610">
              <a:buClr>
                <a:srgbClr val="0C3C8A"/>
              </a:buClr>
              <a:buFont typeface="Wingdings" pitchFamily="2" charset="2"/>
              <a:buChar char="§"/>
            </a:pP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13; </a:t>
            </a:r>
            <a:r>
              <a:rPr lang="en-GB" sz="2000" b="1" dirty="0">
                <a:solidFill>
                  <a:srgbClr val="3F7F5F"/>
                </a:solidFill>
                <a:latin typeface="Courier New" panose="02070309020205020404" pitchFamily="49" charset="0"/>
              </a:rPr>
              <a:t>//0000 1101</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c</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c</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49 = 0011 0001</a:t>
            </a:r>
            <a:endParaRPr lang="en-GB" b="1" dirty="0"/>
          </a:p>
        </p:txBody>
      </p:sp>
      <p:sp>
        <p:nvSpPr>
          <p:cNvPr id="3" name="Title 2"/>
          <p:cNvSpPr>
            <a:spLocks noGrp="1"/>
          </p:cNvSpPr>
          <p:nvPr>
            <p:ph type="title"/>
          </p:nvPr>
        </p:nvSpPr>
        <p:spPr/>
        <p:txBody>
          <a:bodyPr>
            <a:normAutofit fontScale="90000"/>
          </a:bodyPr>
          <a:lstStyle/>
          <a:p>
            <a:r>
              <a:rPr lang="en-GB" dirty="0" smtClean="0"/>
              <a:t>Bitwise Operators - ^</a:t>
            </a:r>
            <a:endParaRPr lang="en-GB" dirty="0"/>
          </a:p>
        </p:txBody>
      </p:sp>
    </p:spTree>
    <p:extLst>
      <p:ext uri="{BB962C8B-B14F-4D97-AF65-F5344CB8AC3E}">
        <p14:creationId xmlns:p14="http://schemas.microsoft.com/office/powerpoint/2010/main" val="2135400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a:t>
            </a:r>
            <a:r>
              <a:rPr lang="en-GB" dirty="0">
                <a:solidFill>
                  <a:schemeClr val="tx1"/>
                </a:solidFill>
              </a:rPr>
              <a:t> performs a bitwise inclusive OR operation</a:t>
            </a:r>
          </a:p>
          <a:p>
            <a:pPr marL="308610" indent="-308610">
              <a:buClr>
                <a:srgbClr val="0C3C8A"/>
              </a:buClr>
              <a:buFont typeface="Wingdings" pitchFamily="2" charset="2"/>
              <a:buChar char="§"/>
            </a:pP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13; </a:t>
            </a:r>
            <a:r>
              <a:rPr lang="en-GB" sz="2000" b="1" dirty="0">
                <a:solidFill>
                  <a:srgbClr val="3F7F5F"/>
                </a:solidFill>
                <a:latin typeface="Courier New" panose="02070309020205020404" pitchFamily="49" charset="0"/>
              </a:rPr>
              <a:t>//0000 1101</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c</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c</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61 0011 1101</a:t>
            </a:r>
            <a:endParaRPr lang="en-GB" b="1" dirty="0"/>
          </a:p>
        </p:txBody>
      </p:sp>
      <p:sp>
        <p:nvSpPr>
          <p:cNvPr id="3" name="Title 2"/>
          <p:cNvSpPr>
            <a:spLocks noGrp="1"/>
          </p:cNvSpPr>
          <p:nvPr>
            <p:ph type="title"/>
          </p:nvPr>
        </p:nvSpPr>
        <p:spPr/>
        <p:txBody>
          <a:bodyPr>
            <a:normAutofit fontScale="90000"/>
          </a:bodyPr>
          <a:lstStyle/>
          <a:p>
            <a:r>
              <a:rPr lang="en-GB" dirty="0" smtClean="0"/>
              <a:t>Bitwise Operators- |</a:t>
            </a:r>
            <a:endParaRPr lang="en-GB" dirty="0"/>
          </a:p>
        </p:txBody>
      </p:sp>
    </p:spTree>
    <p:extLst>
      <p:ext uri="{BB962C8B-B14F-4D97-AF65-F5344CB8AC3E}">
        <p14:creationId xmlns:p14="http://schemas.microsoft.com/office/powerpoint/2010/main" val="3399370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&lt;&lt;</a:t>
            </a:r>
            <a:r>
              <a:rPr lang="en-GB" dirty="0">
                <a:solidFill>
                  <a:schemeClr val="tx1"/>
                </a:solidFill>
              </a:rPr>
              <a:t> performs a </a:t>
            </a:r>
            <a:r>
              <a:rPr lang="en-GB" dirty="0" err="1">
                <a:solidFill>
                  <a:schemeClr val="tx1"/>
                </a:solidFill>
              </a:rPr>
              <a:t>bitshift</a:t>
            </a:r>
            <a:r>
              <a:rPr lang="en-GB" dirty="0">
                <a:solidFill>
                  <a:schemeClr val="tx1"/>
                </a:solidFill>
              </a:rPr>
              <a:t> operation to the left</a:t>
            </a:r>
          </a:p>
          <a:p>
            <a:pPr marL="308610" indent="-308610">
              <a:buClr>
                <a:srgbClr val="0C3C8A"/>
              </a:buClr>
              <a:buFont typeface="Wingdings" pitchFamily="2" charset="2"/>
              <a:buChar char="§"/>
            </a:pP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&lt;&lt; 2 ; </a:t>
            </a:r>
            <a:r>
              <a:rPr lang="en-GB" sz="2000" b="1" dirty="0">
                <a:solidFill>
                  <a:srgbClr val="3F7F5F"/>
                </a:solidFill>
                <a:latin typeface="Courier New" panose="02070309020205020404" pitchFamily="49" charset="0"/>
              </a:rPr>
              <a:t>//</a:t>
            </a:r>
            <a:r>
              <a:rPr lang="en-GB" sz="2000" b="1" dirty="0" smtClean="0">
                <a:solidFill>
                  <a:srgbClr val="3F7F5F"/>
                </a:solidFill>
                <a:latin typeface="Courier New" panose="02070309020205020404" pitchFamily="49" charset="0"/>
              </a:rPr>
              <a:t>move </a:t>
            </a:r>
            <a:r>
              <a:rPr lang="en-GB" sz="2000" b="1" dirty="0">
                <a:solidFill>
                  <a:srgbClr val="3F7F5F"/>
                </a:solidFill>
                <a:latin typeface="Courier New" panose="02070309020205020404" pitchFamily="49" charset="0"/>
              </a:rPr>
              <a:t>by 2 positions</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240 = 1111 0000</a:t>
            </a:r>
            <a:endParaRPr lang="en-GB" b="1" dirty="0"/>
          </a:p>
        </p:txBody>
      </p:sp>
      <p:sp>
        <p:nvSpPr>
          <p:cNvPr id="3" name="Title 2"/>
          <p:cNvSpPr>
            <a:spLocks noGrp="1"/>
          </p:cNvSpPr>
          <p:nvPr>
            <p:ph type="title"/>
          </p:nvPr>
        </p:nvSpPr>
        <p:spPr/>
        <p:txBody>
          <a:bodyPr>
            <a:normAutofit fontScale="90000"/>
          </a:bodyPr>
          <a:lstStyle/>
          <a:p>
            <a:r>
              <a:rPr lang="en-GB" dirty="0" err="1" smtClean="0"/>
              <a:t>BitShift</a:t>
            </a:r>
            <a:r>
              <a:rPr lang="en-GB" dirty="0" smtClean="0"/>
              <a:t> Operators - &lt;&lt;</a:t>
            </a:r>
            <a:endParaRPr lang="en-GB" dirty="0"/>
          </a:p>
        </p:txBody>
      </p:sp>
    </p:spTree>
    <p:extLst>
      <p:ext uri="{BB962C8B-B14F-4D97-AF65-F5344CB8AC3E}">
        <p14:creationId xmlns:p14="http://schemas.microsoft.com/office/powerpoint/2010/main" val="1658586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457200" indent="-457200">
              <a:buFont typeface="+mj-lt"/>
              <a:buAutoNum type="arabicPeriod"/>
            </a:pPr>
            <a:r>
              <a:rPr lang="en-GB" dirty="0" smtClean="0"/>
              <a:t>Check the declaration of the main method</a:t>
            </a:r>
          </a:p>
          <a:p>
            <a:pPr marL="457200" indent="-457200">
              <a:buFont typeface="+mj-lt"/>
              <a:buAutoNum type="arabicPeriod"/>
            </a:pPr>
            <a:r>
              <a:rPr lang="en-GB" dirty="0" smtClean="0"/>
              <a:t>It must be public</a:t>
            </a:r>
          </a:p>
          <a:p>
            <a:pPr marL="457200" indent="-457200">
              <a:buFont typeface="+mj-lt"/>
              <a:buAutoNum type="arabicPeriod"/>
            </a:pPr>
            <a:r>
              <a:rPr lang="en-GB" dirty="0" smtClean="0"/>
              <a:t>It must be static</a:t>
            </a:r>
          </a:p>
          <a:p>
            <a:pPr marL="457200" indent="-457200">
              <a:buFont typeface="+mj-lt"/>
              <a:buAutoNum type="arabicPeriod"/>
            </a:pPr>
            <a:r>
              <a:rPr lang="en-GB" dirty="0" smtClean="0"/>
              <a:t>It must be void</a:t>
            </a:r>
          </a:p>
          <a:p>
            <a:pPr marL="457200" indent="-457200">
              <a:buFont typeface="+mj-lt"/>
              <a:buAutoNum type="arabicPeriod"/>
            </a:pPr>
            <a:r>
              <a:rPr lang="en-GB" dirty="0" smtClean="0"/>
              <a:t>It must have an array of type string as a parameter</a:t>
            </a:r>
          </a:p>
          <a:p>
            <a:pPr marL="457200" indent="-457200">
              <a:buFont typeface="+mj-lt"/>
              <a:buAutoNum type="arabicPeriod"/>
            </a:pPr>
            <a:r>
              <a:rPr lang="en-GB" dirty="0" smtClean="0"/>
              <a:t>The name for the array </a:t>
            </a:r>
            <a:r>
              <a:rPr lang="en-GB" b="1" dirty="0" smtClean="0"/>
              <a:t>doesn’t matter</a:t>
            </a:r>
            <a:endParaRPr lang="en-GB" dirty="0" smtClean="0"/>
          </a:p>
          <a:p>
            <a:pPr marL="457200" indent="-457200">
              <a:buFont typeface="+mj-lt"/>
              <a:buAutoNum type="arabicPeriod"/>
            </a:pPr>
            <a:r>
              <a:rPr lang="en-GB" dirty="0" smtClean="0"/>
              <a:t>The order of public and static </a:t>
            </a:r>
            <a:r>
              <a:rPr lang="en-GB" b="1" dirty="0" smtClean="0"/>
              <a:t>doesn’t matter</a:t>
            </a:r>
          </a:p>
          <a:p>
            <a:pPr marL="457200" indent="-457200">
              <a:buFont typeface="+mj-lt"/>
              <a:buAutoNum type="arabicPeriod"/>
            </a:pPr>
            <a:r>
              <a:rPr lang="en-GB" dirty="0" smtClean="0"/>
              <a:t>The order of the array declaration</a:t>
            </a:r>
            <a:r>
              <a:rPr lang="en-GB" b="1" dirty="0"/>
              <a:t> </a:t>
            </a:r>
            <a:r>
              <a:rPr lang="en-GB" b="1" dirty="0" smtClean="0"/>
              <a:t>doesn’t matter</a:t>
            </a:r>
            <a:endParaRPr lang="en-GB" dirty="0" smtClean="0"/>
          </a:p>
          <a:p>
            <a:pPr marL="457200" indent="-457200">
              <a:buFont typeface="+mj-lt"/>
              <a:buAutoNum type="arabicPeriod"/>
            </a:pPr>
            <a:r>
              <a:rPr lang="en-GB" dirty="0" smtClean="0"/>
              <a:t>You can use </a:t>
            </a:r>
            <a:r>
              <a:rPr lang="en-GB" dirty="0" err="1" smtClean="0"/>
              <a:t>var</a:t>
            </a:r>
            <a:r>
              <a:rPr lang="en-GB" dirty="0" smtClean="0"/>
              <a:t> args for the array</a:t>
            </a:r>
          </a:p>
          <a:p>
            <a:pPr marL="457200" indent="-457200">
              <a:buFont typeface="+mj-lt"/>
              <a:buAutoNum type="arabicPeriod"/>
            </a:pPr>
            <a:r>
              <a:rPr lang="en-GB" dirty="0" smtClean="0"/>
              <a:t>It can be final</a:t>
            </a:r>
          </a:p>
        </p:txBody>
      </p:sp>
      <p:sp>
        <p:nvSpPr>
          <p:cNvPr id="3" name="Content Placeholder 2"/>
          <p:cNvSpPr>
            <a:spLocks noGrp="1"/>
          </p:cNvSpPr>
          <p:nvPr>
            <p:ph sz="quarter" idx="16"/>
          </p:nvPr>
        </p:nvSpPr>
        <p:spPr>
          <a:xfrm>
            <a:off x="6242495" y="1663200"/>
            <a:ext cx="5580000" cy="4737979"/>
          </a:xfrm>
          <a:solidFill>
            <a:schemeClr val="bg1">
              <a:lumMod val="95000"/>
            </a:schemeClr>
          </a:solidFill>
        </p:spPr>
        <p:txBody>
          <a:bodyPr/>
          <a:lstStyle/>
          <a:p>
            <a:pPr marL="0" indent="0">
              <a:buNone/>
            </a:pPr>
            <a:r>
              <a:rPr lang="en-GB" sz="900" b="1" dirty="0">
                <a:solidFill>
                  <a:srgbClr val="7F0055"/>
                </a:solidFill>
                <a:latin typeface="Courier New" panose="02070309020205020404" pitchFamily="49" charset="0"/>
              </a:rPr>
              <a:t>final</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public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static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void</a:t>
            </a:r>
            <a:r>
              <a:rPr lang="en-GB" sz="900" b="1" dirty="0">
                <a:solidFill>
                  <a:srgbClr val="000000"/>
                </a:solidFill>
                <a:latin typeface="Courier New" panose="02070309020205020404" pitchFamily="49" charset="0"/>
              </a:rPr>
              <a:t> main(String[] </a:t>
            </a:r>
            <a:r>
              <a:rPr lang="en-GB" sz="900" b="1" dirty="0">
                <a:solidFill>
                  <a:srgbClr val="6A3E3E"/>
                </a:solidFill>
                <a:latin typeface="Courier New" panose="02070309020205020404" pitchFamily="49" charset="0"/>
              </a:rPr>
              <a:t>args</a:t>
            </a:r>
            <a:r>
              <a:rPr lang="en-GB" sz="900" b="1" dirty="0">
                <a:solidFill>
                  <a:srgbClr val="000000"/>
                </a:solidFill>
                <a:latin typeface="Courier New" panose="02070309020205020404" pitchFamily="49" charset="0"/>
              </a:rPr>
              <a:t>) {</a:t>
            </a:r>
          </a:p>
          <a:p>
            <a:pPr marL="0" indent="0">
              <a:buNone/>
            </a:pPr>
            <a:r>
              <a:rPr lang="en-GB" sz="900" b="1" dirty="0">
                <a:solidFill>
                  <a:srgbClr val="3F7F5F"/>
                </a:solidFill>
                <a:latin typeface="Courier New" panose="02070309020205020404" pitchFamily="49" charset="0"/>
              </a:rPr>
              <a:t>//code</a:t>
            </a:r>
          </a:p>
          <a:p>
            <a:pPr marL="0" indent="0">
              <a:buNone/>
            </a:pPr>
            <a:r>
              <a:rPr lang="en-GB" sz="900" b="1" dirty="0">
                <a:solidFill>
                  <a:srgbClr val="000000"/>
                </a:solidFill>
                <a:latin typeface="Courier New" panose="02070309020205020404" pitchFamily="49" charset="0"/>
              </a:rPr>
              <a:t>}</a:t>
            </a:r>
          </a:p>
          <a:p>
            <a:pPr marL="0" indent="0">
              <a:buNone/>
            </a:pPr>
            <a:r>
              <a:rPr lang="en-GB" sz="900" b="1" dirty="0">
                <a:solidFill>
                  <a:srgbClr val="7F0055"/>
                </a:solidFill>
                <a:latin typeface="Courier New" panose="02070309020205020404" pitchFamily="49" charset="0"/>
              </a:rPr>
              <a:t>public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static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void</a:t>
            </a:r>
            <a:r>
              <a:rPr lang="en-GB" sz="900" b="1" dirty="0">
                <a:solidFill>
                  <a:srgbClr val="000000"/>
                </a:solidFill>
                <a:latin typeface="Courier New" panose="02070309020205020404" pitchFamily="49" charset="0"/>
              </a:rPr>
              <a:t> main(String[] </a:t>
            </a:r>
            <a:r>
              <a:rPr lang="en-GB" sz="900" b="1" dirty="0">
                <a:solidFill>
                  <a:srgbClr val="6A3E3E"/>
                </a:solidFill>
                <a:latin typeface="Courier New" panose="02070309020205020404" pitchFamily="49" charset="0"/>
              </a:rPr>
              <a:t>args</a:t>
            </a:r>
            <a:r>
              <a:rPr lang="en-GB" sz="900" b="1" dirty="0">
                <a:solidFill>
                  <a:srgbClr val="000000"/>
                </a:solidFill>
                <a:latin typeface="Courier New" panose="02070309020205020404" pitchFamily="49" charset="0"/>
              </a:rPr>
              <a:t>) {</a:t>
            </a:r>
          </a:p>
          <a:p>
            <a:pPr marL="0" indent="0">
              <a:buNone/>
            </a:pPr>
            <a:r>
              <a:rPr lang="en-GB" sz="900" b="1" dirty="0">
                <a:solidFill>
                  <a:srgbClr val="3F7F5F"/>
                </a:solidFill>
                <a:latin typeface="Courier New" panose="02070309020205020404" pitchFamily="49" charset="0"/>
              </a:rPr>
              <a:t>// code</a:t>
            </a:r>
          </a:p>
          <a:p>
            <a:pPr marL="0" indent="0">
              <a:buNone/>
            </a:pPr>
            <a:r>
              <a:rPr lang="en-GB" sz="900" b="1" dirty="0" smtClean="0">
                <a:solidFill>
                  <a:srgbClr val="000000"/>
                </a:solidFill>
                <a:latin typeface="Courier New" panose="02070309020205020404" pitchFamily="49" charset="0"/>
              </a:rPr>
              <a:t>}</a:t>
            </a:r>
            <a:endParaRPr lang="en-GB" sz="900" b="1" dirty="0">
              <a:latin typeface="Courier New" panose="02070309020205020404" pitchFamily="49" charset="0"/>
            </a:endParaRPr>
          </a:p>
          <a:p>
            <a:pPr marL="0" indent="0">
              <a:buNone/>
            </a:pPr>
            <a:r>
              <a:rPr lang="en-GB" sz="900" b="1" dirty="0">
                <a:solidFill>
                  <a:srgbClr val="7F0055"/>
                </a:solidFill>
                <a:latin typeface="Courier New" panose="02070309020205020404" pitchFamily="49" charset="0"/>
              </a:rPr>
              <a:t>static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public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void</a:t>
            </a:r>
            <a:r>
              <a:rPr lang="en-GB" sz="900" b="1" dirty="0">
                <a:solidFill>
                  <a:srgbClr val="000000"/>
                </a:solidFill>
                <a:latin typeface="Courier New" panose="02070309020205020404" pitchFamily="49" charset="0"/>
              </a:rPr>
              <a:t> main(String[] </a:t>
            </a:r>
            <a:r>
              <a:rPr lang="en-GB" sz="900" b="1" dirty="0">
                <a:solidFill>
                  <a:srgbClr val="6A3E3E"/>
                </a:solidFill>
                <a:latin typeface="Courier New" panose="02070309020205020404" pitchFamily="49" charset="0"/>
              </a:rPr>
              <a:t>args</a:t>
            </a:r>
            <a:r>
              <a:rPr lang="en-GB" sz="900" b="1" dirty="0">
                <a:solidFill>
                  <a:srgbClr val="000000"/>
                </a:solidFill>
                <a:latin typeface="Courier New" panose="02070309020205020404" pitchFamily="49" charset="0"/>
              </a:rPr>
              <a:t>) {</a:t>
            </a:r>
          </a:p>
          <a:p>
            <a:pPr marL="0" indent="0">
              <a:buNone/>
            </a:pPr>
            <a:r>
              <a:rPr lang="en-GB" sz="900" b="1" dirty="0">
                <a:solidFill>
                  <a:srgbClr val="3F7F5F"/>
                </a:solidFill>
                <a:latin typeface="Courier New" panose="02070309020205020404" pitchFamily="49" charset="0"/>
              </a:rPr>
              <a:t>// code</a:t>
            </a:r>
          </a:p>
          <a:p>
            <a:pPr marL="0" indent="0">
              <a:buNone/>
            </a:pPr>
            <a:r>
              <a:rPr lang="en-GB" sz="900" b="1" dirty="0" smtClean="0">
                <a:solidFill>
                  <a:srgbClr val="000000"/>
                </a:solidFill>
                <a:latin typeface="Courier New" panose="02070309020205020404" pitchFamily="49" charset="0"/>
              </a:rPr>
              <a:t>}</a:t>
            </a:r>
            <a:endParaRPr lang="en-GB" sz="900" b="1" dirty="0">
              <a:latin typeface="Courier New" panose="02070309020205020404" pitchFamily="49" charset="0"/>
            </a:endParaRPr>
          </a:p>
          <a:p>
            <a:pPr marL="0" indent="0">
              <a:buNone/>
            </a:pPr>
            <a:r>
              <a:rPr lang="en-GB" sz="900" b="1" dirty="0">
                <a:solidFill>
                  <a:srgbClr val="7F0055"/>
                </a:solidFill>
                <a:latin typeface="Courier New" panose="02070309020205020404" pitchFamily="49" charset="0"/>
              </a:rPr>
              <a:t>static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public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void</a:t>
            </a:r>
            <a:r>
              <a:rPr lang="en-GB" sz="900" b="1" dirty="0">
                <a:solidFill>
                  <a:srgbClr val="000000"/>
                </a:solidFill>
                <a:latin typeface="Courier New" panose="02070309020205020404" pitchFamily="49" charset="0"/>
              </a:rPr>
              <a:t> main(String </a:t>
            </a:r>
            <a:r>
              <a:rPr lang="en-GB" sz="900" b="1" dirty="0">
                <a:solidFill>
                  <a:srgbClr val="6A3E3E"/>
                </a:solidFill>
                <a:latin typeface="Courier New" panose="02070309020205020404" pitchFamily="49" charset="0"/>
              </a:rPr>
              <a:t>args</a:t>
            </a:r>
            <a:r>
              <a:rPr lang="en-GB" sz="900" b="1" dirty="0">
                <a:solidFill>
                  <a:srgbClr val="000000"/>
                </a:solidFill>
                <a:latin typeface="Courier New" panose="02070309020205020404" pitchFamily="49" charset="0"/>
              </a:rPr>
              <a:t>[]) {</a:t>
            </a:r>
          </a:p>
          <a:p>
            <a:pPr marL="0" indent="0">
              <a:buNone/>
            </a:pPr>
            <a:r>
              <a:rPr lang="en-GB" sz="900" b="1" dirty="0">
                <a:solidFill>
                  <a:srgbClr val="3F7F5F"/>
                </a:solidFill>
                <a:latin typeface="Courier New" panose="02070309020205020404" pitchFamily="49" charset="0"/>
              </a:rPr>
              <a:t>// code</a:t>
            </a:r>
          </a:p>
          <a:p>
            <a:pPr marL="0" indent="0">
              <a:buNone/>
            </a:pPr>
            <a:r>
              <a:rPr lang="en-GB" sz="900" b="1" dirty="0" smtClean="0">
                <a:solidFill>
                  <a:srgbClr val="000000"/>
                </a:solidFill>
                <a:latin typeface="Courier New" panose="02070309020205020404" pitchFamily="49" charset="0"/>
              </a:rPr>
              <a:t>}</a:t>
            </a:r>
            <a:endParaRPr lang="en-GB" sz="900" b="1" dirty="0">
              <a:latin typeface="Courier New" panose="02070309020205020404" pitchFamily="49" charset="0"/>
            </a:endParaRPr>
          </a:p>
          <a:p>
            <a:pPr marL="0" indent="0">
              <a:buNone/>
            </a:pPr>
            <a:r>
              <a:rPr lang="en-GB" sz="900" b="1" dirty="0">
                <a:solidFill>
                  <a:srgbClr val="7F0055"/>
                </a:solidFill>
                <a:latin typeface="Courier New" panose="02070309020205020404" pitchFamily="49" charset="0"/>
              </a:rPr>
              <a:t>public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static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void</a:t>
            </a:r>
            <a:r>
              <a:rPr lang="en-GB" sz="900" b="1" dirty="0">
                <a:solidFill>
                  <a:srgbClr val="000000"/>
                </a:solidFill>
                <a:latin typeface="Courier New" panose="02070309020205020404" pitchFamily="49" charset="0"/>
              </a:rPr>
              <a:t> main(String[] </a:t>
            </a:r>
            <a:r>
              <a:rPr lang="en-GB" sz="900" b="1" dirty="0" err="1">
                <a:solidFill>
                  <a:srgbClr val="6A3E3E"/>
                </a:solidFill>
                <a:highlight>
                  <a:srgbClr val="F0D8A8"/>
                </a:highlight>
                <a:latin typeface="Courier New" panose="02070309020205020404" pitchFamily="49" charset="0"/>
              </a:rPr>
              <a:t>Devdoota</a:t>
            </a:r>
            <a:r>
              <a:rPr lang="en-GB" sz="900" b="1" dirty="0">
                <a:solidFill>
                  <a:srgbClr val="000000"/>
                </a:solidFill>
                <a:highlight>
                  <a:srgbClr val="F0D8A8"/>
                </a:highlight>
                <a:latin typeface="Courier New" panose="02070309020205020404" pitchFamily="49" charset="0"/>
              </a:rPr>
              <a:t>) {</a:t>
            </a:r>
          </a:p>
          <a:p>
            <a:pPr marL="0" indent="0">
              <a:buNone/>
            </a:pPr>
            <a:r>
              <a:rPr lang="en-GB" sz="900" b="1" dirty="0">
                <a:solidFill>
                  <a:srgbClr val="3F7F5F"/>
                </a:solidFill>
                <a:latin typeface="Courier New" panose="02070309020205020404" pitchFamily="49" charset="0"/>
              </a:rPr>
              <a:t>// code</a:t>
            </a:r>
          </a:p>
          <a:p>
            <a:pPr marL="0" indent="0">
              <a:buNone/>
            </a:pPr>
            <a:r>
              <a:rPr lang="en-GB" sz="900" b="1" dirty="0" smtClean="0">
                <a:solidFill>
                  <a:srgbClr val="000000"/>
                </a:solidFill>
                <a:latin typeface="Courier New" panose="02070309020205020404" pitchFamily="49" charset="0"/>
              </a:rPr>
              <a:t>}</a:t>
            </a:r>
            <a:endParaRPr lang="en-GB" sz="900" b="1" dirty="0">
              <a:latin typeface="Courier New" panose="02070309020205020404" pitchFamily="49" charset="0"/>
            </a:endParaRPr>
          </a:p>
          <a:p>
            <a:pPr marL="0" indent="0">
              <a:buNone/>
            </a:pPr>
            <a:r>
              <a:rPr lang="en-GB" sz="900" b="1" dirty="0">
                <a:solidFill>
                  <a:srgbClr val="7F0055"/>
                </a:solidFill>
                <a:latin typeface="Courier New" panose="02070309020205020404" pitchFamily="49" charset="0"/>
              </a:rPr>
              <a:t>public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static</a:t>
            </a:r>
            <a:r>
              <a:rPr lang="en-GB" sz="900" b="1" dirty="0">
                <a:solidFill>
                  <a:srgbClr val="000000"/>
                </a:solidFill>
                <a:latin typeface="Courier New" panose="02070309020205020404" pitchFamily="49" charset="0"/>
              </a:rPr>
              <a:t> </a:t>
            </a:r>
            <a:r>
              <a:rPr lang="en-GB" sz="900" b="1" dirty="0">
                <a:solidFill>
                  <a:srgbClr val="7F0055"/>
                </a:solidFill>
                <a:latin typeface="Courier New" panose="02070309020205020404" pitchFamily="49" charset="0"/>
              </a:rPr>
              <a:t>void</a:t>
            </a:r>
            <a:r>
              <a:rPr lang="en-GB" sz="900" b="1" dirty="0">
                <a:solidFill>
                  <a:srgbClr val="000000"/>
                </a:solidFill>
                <a:latin typeface="Courier New" panose="02070309020205020404" pitchFamily="49" charset="0"/>
              </a:rPr>
              <a:t> main(String... </a:t>
            </a:r>
            <a:r>
              <a:rPr lang="en-GB" sz="900" b="1" dirty="0" err="1">
                <a:solidFill>
                  <a:srgbClr val="6A3E3E"/>
                </a:solidFill>
                <a:latin typeface="Courier New" panose="02070309020205020404" pitchFamily="49" charset="0"/>
              </a:rPr>
              <a:t>NewYork</a:t>
            </a:r>
            <a:r>
              <a:rPr lang="en-GB" sz="900" b="1" dirty="0">
                <a:solidFill>
                  <a:srgbClr val="000000"/>
                </a:solidFill>
                <a:latin typeface="Courier New" panose="02070309020205020404" pitchFamily="49" charset="0"/>
              </a:rPr>
              <a:t>) {</a:t>
            </a:r>
          </a:p>
          <a:p>
            <a:pPr marL="0" indent="0">
              <a:buNone/>
            </a:pPr>
            <a:r>
              <a:rPr lang="en-GB" sz="900" b="1" dirty="0">
                <a:solidFill>
                  <a:srgbClr val="3F7F5F"/>
                </a:solidFill>
                <a:latin typeface="Courier New" panose="02070309020205020404" pitchFamily="49" charset="0"/>
              </a:rPr>
              <a:t>// code</a:t>
            </a:r>
          </a:p>
          <a:p>
            <a:pPr marL="0" indent="0">
              <a:buNone/>
            </a:pPr>
            <a:r>
              <a:rPr lang="en-GB" sz="900" b="1" dirty="0">
                <a:solidFill>
                  <a:srgbClr val="000000"/>
                </a:solidFill>
                <a:latin typeface="Courier New" panose="02070309020205020404" pitchFamily="49" charset="0"/>
              </a:rPr>
              <a:t>}</a:t>
            </a:r>
            <a:endParaRPr lang="en-GB" sz="900" b="1" dirty="0"/>
          </a:p>
        </p:txBody>
      </p:sp>
      <p:sp>
        <p:nvSpPr>
          <p:cNvPr id="4" name="Title 3"/>
          <p:cNvSpPr>
            <a:spLocks noGrp="1"/>
          </p:cNvSpPr>
          <p:nvPr>
            <p:ph type="title"/>
          </p:nvPr>
        </p:nvSpPr>
        <p:spPr/>
        <p:txBody>
          <a:bodyPr>
            <a:normAutofit fontScale="90000"/>
          </a:bodyPr>
          <a:lstStyle/>
          <a:p>
            <a:r>
              <a:rPr lang="en-GB" dirty="0" smtClean="0"/>
              <a:t>Basic Tricks – Main Method</a:t>
            </a:r>
            <a:endParaRPr lang="en-GB" dirty="0"/>
          </a:p>
        </p:txBody>
      </p:sp>
    </p:spTree>
    <p:extLst>
      <p:ext uri="{BB962C8B-B14F-4D97-AF65-F5344CB8AC3E}">
        <p14:creationId xmlns:p14="http://schemas.microsoft.com/office/powerpoint/2010/main" val="40059956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&gt;&gt;</a:t>
            </a:r>
            <a:r>
              <a:rPr lang="en-GB" dirty="0">
                <a:solidFill>
                  <a:schemeClr val="tx1"/>
                </a:solidFill>
              </a:rPr>
              <a:t> performs a </a:t>
            </a:r>
            <a:r>
              <a:rPr lang="en-GB" dirty="0" err="1">
                <a:solidFill>
                  <a:schemeClr val="tx1"/>
                </a:solidFill>
              </a:rPr>
              <a:t>bitshift</a:t>
            </a:r>
            <a:r>
              <a:rPr lang="en-GB" dirty="0">
                <a:solidFill>
                  <a:schemeClr val="tx1"/>
                </a:solidFill>
              </a:rPr>
              <a:t> operation to the right</a:t>
            </a:r>
          </a:p>
          <a:p>
            <a:pPr marL="308610" indent="-308610">
              <a:buClr>
                <a:srgbClr val="0C3C8A"/>
              </a:buClr>
              <a:buFont typeface="Wingdings" pitchFamily="2" charset="2"/>
              <a:buChar char="§"/>
            </a:pP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&gt;&gt; 2 ; </a:t>
            </a:r>
            <a:r>
              <a:rPr lang="en-GB" sz="2000" b="1" dirty="0">
                <a:solidFill>
                  <a:srgbClr val="3F7F5F"/>
                </a:solidFill>
                <a:latin typeface="Courier New" panose="02070309020205020404" pitchFamily="49" charset="0"/>
              </a:rPr>
              <a:t>//move by 2 positions</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15 = 1111</a:t>
            </a:r>
            <a:endParaRPr lang="en-GB" b="1" dirty="0"/>
          </a:p>
        </p:txBody>
      </p:sp>
      <p:sp>
        <p:nvSpPr>
          <p:cNvPr id="3" name="Title 2"/>
          <p:cNvSpPr>
            <a:spLocks noGrp="1"/>
          </p:cNvSpPr>
          <p:nvPr>
            <p:ph type="title"/>
          </p:nvPr>
        </p:nvSpPr>
        <p:spPr/>
        <p:txBody>
          <a:bodyPr>
            <a:normAutofit fontScale="90000"/>
          </a:bodyPr>
          <a:lstStyle/>
          <a:p>
            <a:r>
              <a:rPr lang="en-GB" dirty="0" err="1" smtClean="0"/>
              <a:t>BitShift</a:t>
            </a:r>
            <a:r>
              <a:rPr lang="en-GB" dirty="0" smtClean="0"/>
              <a:t> Operators - &gt;&gt;</a:t>
            </a:r>
            <a:endParaRPr lang="en-GB" dirty="0"/>
          </a:p>
        </p:txBody>
      </p:sp>
    </p:spTree>
    <p:extLst>
      <p:ext uri="{BB962C8B-B14F-4D97-AF65-F5344CB8AC3E}">
        <p14:creationId xmlns:p14="http://schemas.microsoft.com/office/powerpoint/2010/main" val="1976735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dirty="0">
                <a:solidFill>
                  <a:schemeClr val="tx1"/>
                </a:solidFill>
              </a:rPr>
              <a:t>&gt;&gt;&gt; performs a unsigned-</a:t>
            </a:r>
            <a:r>
              <a:rPr lang="en-GB" dirty="0" err="1">
                <a:solidFill>
                  <a:schemeClr val="tx1"/>
                </a:solidFill>
              </a:rPr>
              <a:t>bitshift</a:t>
            </a:r>
            <a:r>
              <a:rPr lang="en-GB" dirty="0">
                <a:solidFill>
                  <a:schemeClr val="tx1"/>
                </a:solidFill>
              </a:rPr>
              <a:t> operation to the right but shifts a zero into the leftmost position</a:t>
            </a:r>
            <a:r>
              <a:rPr lang="en-GB" dirty="0" smtClean="0">
                <a:solidFill>
                  <a:schemeClr val="tx1"/>
                </a:solidFill>
              </a:rPr>
              <a:t>.</a:t>
            </a: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&gt;&gt;&gt; 2 ; </a:t>
            </a:r>
            <a:r>
              <a:rPr lang="en-GB" sz="2000" b="1" dirty="0">
                <a:solidFill>
                  <a:srgbClr val="3F7F5F"/>
                </a:solidFill>
                <a:latin typeface="Courier New" panose="02070309020205020404" pitchFamily="49" charset="0"/>
              </a:rPr>
              <a:t>//move by 2 positions</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15 = 0000 1111</a:t>
            </a:r>
            <a:endParaRPr lang="en-GB" b="1" dirty="0"/>
          </a:p>
        </p:txBody>
      </p:sp>
      <p:sp>
        <p:nvSpPr>
          <p:cNvPr id="3" name="Title 2"/>
          <p:cNvSpPr>
            <a:spLocks noGrp="1"/>
          </p:cNvSpPr>
          <p:nvPr>
            <p:ph type="title"/>
          </p:nvPr>
        </p:nvSpPr>
        <p:spPr/>
        <p:txBody>
          <a:bodyPr>
            <a:normAutofit fontScale="90000"/>
          </a:bodyPr>
          <a:lstStyle/>
          <a:p>
            <a:r>
              <a:rPr lang="en-GB" dirty="0" err="1" smtClean="0"/>
              <a:t>BitShift</a:t>
            </a:r>
            <a:r>
              <a:rPr lang="en-GB" dirty="0" smtClean="0"/>
              <a:t> Operators - &gt;&gt;&gt;</a:t>
            </a:r>
            <a:endParaRPr lang="en-GB" dirty="0"/>
          </a:p>
        </p:txBody>
      </p:sp>
    </p:spTree>
    <p:extLst>
      <p:ext uri="{BB962C8B-B14F-4D97-AF65-F5344CB8AC3E}">
        <p14:creationId xmlns:p14="http://schemas.microsoft.com/office/powerpoint/2010/main" val="4129898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308610" indent="-308610">
              <a:buClr>
                <a:srgbClr val="0C3C8A"/>
              </a:buClr>
              <a:buFont typeface="Wingdings" pitchFamily="2" charset="2"/>
              <a:buChar char="§"/>
            </a:pPr>
            <a:r>
              <a:rPr lang="en-GB" dirty="0">
                <a:solidFill>
                  <a:schemeClr val="tx1"/>
                </a:solidFill>
              </a:rPr>
              <a:t>In java the ternary operator is </a:t>
            </a:r>
            <a:r>
              <a:rPr lang="en-GB" b="1" dirty="0">
                <a:solidFill>
                  <a:schemeClr val="tx1"/>
                </a:solidFill>
              </a:rPr>
              <a:t>?</a:t>
            </a:r>
            <a:endParaRPr lang="en-GB" dirty="0">
              <a:solidFill>
                <a:schemeClr val="tx1"/>
              </a:solidFill>
            </a:endParaRPr>
          </a:p>
          <a:p>
            <a:pPr marL="308610" indent="-308610">
              <a:buClr>
                <a:srgbClr val="0C3C8A"/>
              </a:buClr>
              <a:buFont typeface="Wingdings" pitchFamily="2" charset="2"/>
              <a:buChar char="§"/>
            </a:pPr>
            <a:endParaRPr lang="en-GB" dirty="0">
              <a:solidFill>
                <a:schemeClr val="tx1"/>
              </a:solidFill>
            </a:endParaRPr>
          </a:p>
          <a:p>
            <a:pPr marL="308610" indent="-308610">
              <a:buClr>
                <a:srgbClr val="0C3C8A"/>
              </a:buClr>
              <a:buFont typeface="Wingdings" pitchFamily="2" charset="2"/>
              <a:buChar char="§"/>
            </a:pPr>
            <a:r>
              <a:rPr lang="en-GB" dirty="0">
                <a:solidFill>
                  <a:schemeClr val="tx1"/>
                </a:solidFill>
              </a:rPr>
              <a:t>Int </a:t>
            </a:r>
            <a:r>
              <a:rPr lang="en-GB" b="1" dirty="0">
                <a:solidFill>
                  <a:schemeClr val="tx1"/>
                </a:solidFill>
              </a:rPr>
              <a:t>result</a:t>
            </a:r>
            <a:r>
              <a:rPr lang="en-GB" dirty="0">
                <a:solidFill>
                  <a:schemeClr val="tx1"/>
                </a:solidFill>
              </a:rPr>
              <a:t> = </a:t>
            </a:r>
            <a:r>
              <a:rPr lang="en-GB" b="1" dirty="0">
                <a:solidFill>
                  <a:schemeClr val="tx1"/>
                </a:solidFill>
              </a:rPr>
              <a:t>condition </a:t>
            </a:r>
            <a:r>
              <a:rPr lang="en-GB" dirty="0">
                <a:solidFill>
                  <a:schemeClr val="tx1"/>
                </a:solidFill>
              </a:rPr>
              <a:t>? </a:t>
            </a:r>
            <a:r>
              <a:rPr lang="en-GB" b="1" dirty="0">
                <a:solidFill>
                  <a:schemeClr val="tx1"/>
                </a:solidFill>
              </a:rPr>
              <a:t>True</a:t>
            </a:r>
            <a:r>
              <a:rPr lang="en-GB" dirty="0">
                <a:solidFill>
                  <a:schemeClr val="tx1"/>
                </a:solidFill>
              </a:rPr>
              <a:t> : </a:t>
            </a:r>
            <a:r>
              <a:rPr lang="en-GB" b="1" dirty="0">
                <a:solidFill>
                  <a:schemeClr val="tx1"/>
                </a:solidFill>
              </a:rPr>
              <a:t>False</a:t>
            </a:r>
          </a:p>
          <a:p>
            <a:pPr marL="308610" indent="-308610">
              <a:buClr>
                <a:srgbClr val="0C3C8A"/>
              </a:buClr>
              <a:buFont typeface="Wingdings" pitchFamily="2" charset="2"/>
              <a:buChar char="§"/>
            </a:pPr>
            <a:endParaRPr lang="en-GB" b="1" dirty="0">
              <a:solidFill>
                <a:schemeClr val="tx1"/>
              </a:solidFill>
            </a:endParaRPr>
          </a:p>
          <a:p>
            <a:pPr marL="308610" indent="-308610">
              <a:buClr>
                <a:srgbClr val="0C3C8A"/>
              </a:buClr>
              <a:buFont typeface="Wingdings" pitchFamily="2" charset="2"/>
              <a:buChar char="§"/>
            </a:pPr>
            <a:r>
              <a:rPr lang="en-GB" dirty="0">
                <a:solidFill>
                  <a:schemeClr val="tx1"/>
                </a:solidFill>
              </a:rPr>
              <a:t>If condition is true, perform true code, if false, perform false code.</a:t>
            </a:r>
          </a:p>
          <a:p>
            <a:pPr marL="308610" indent="-308610">
              <a:buClr>
                <a:srgbClr val="0C3C8A"/>
              </a:buClr>
              <a:buFont typeface="Wingdings" pitchFamily="2" charset="2"/>
              <a:buChar char="§"/>
            </a:pPr>
            <a:endParaRPr lang="en-GB" dirty="0">
              <a:solidFill>
                <a:schemeClr val="tx1"/>
              </a:solidFill>
            </a:endParaRPr>
          </a:p>
          <a:p>
            <a:pPr marL="308610" indent="-308610">
              <a:buClr>
                <a:srgbClr val="0C3C8A"/>
              </a:buClr>
              <a:buFont typeface="Wingdings" pitchFamily="2" charset="2"/>
              <a:buChar char="§"/>
            </a:pPr>
            <a:r>
              <a:rPr lang="en-GB" dirty="0">
                <a:solidFill>
                  <a:schemeClr val="tx1"/>
                </a:solidFill>
              </a:rPr>
              <a:t>Int c = a&lt;b ? c=a : c=b</a:t>
            </a:r>
          </a:p>
          <a:p>
            <a:pPr marL="308610" indent="-308610">
              <a:buClr>
                <a:srgbClr val="0C3C8A"/>
              </a:buClr>
              <a:buFont typeface="Wingdings" pitchFamily="2" charset="2"/>
              <a:buChar char="§"/>
            </a:pPr>
            <a:endParaRPr lang="en-GB" dirty="0">
              <a:solidFill>
                <a:schemeClr val="tx1"/>
              </a:solidFill>
            </a:endParaRPr>
          </a:p>
          <a:p>
            <a:pPr marL="308610" indent="-308610">
              <a:buClr>
                <a:srgbClr val="0C3C8A"/>
              </a:buClr>
              <a:buFont typeface="Wingdings" pitchFamily="2" charset="2"/>
              <a:buChar char="§"/>
            </a:pPr>
            <a:r>
              <a:rPr lang="en-GB" dirty="0">
                <a:solidFill>
                  <a:schemeClr val="tx1"/>
                </a:solidFill>
              </a:rPr>
              <a:t>If a is less than b, c = a, if not, c = b.</a:t>
            </a:r>
          </a:p>
        </p:txBody>
      </p:sp>
      <p:sp>
        <p:nvSpPr>
          <p:cNvPr id="4" name="Content Placeholder 3"/>
          <p:cNvSpPr>
            <a:spLocks noGrp="1"/>
          </p:cNvSpPr>
          <p:nvPr>
            <p:ph sz="quarter" idx="16"/>
          </p:nvPr>
        </p:nvSpPr>
        <p:spPr/>
        <p:txBody>
          <a:bodyPr/>
          <a:lstStyle/>
          <a:p>
            <a:r>
              <a:rPr lang="en-GB" dirty="0"/>
              <a:t>Ternary = 3 components, </a:t>
            </a:r>
            <a:r>
              <a:rPr lang="en-GB" i="1" dirty="0"/>
              <a:t>condition, true, false</a:t>
            </a:r>
          </a:p>
          <a:p>
            <a:r>
              <a:rPr lang="en-GB" dirty="0"/>
              <a:t>Just a way of </a:t>
            </a:r>
            <a:r>
              <a:rPr lang="en-GB" dirty="0" smtClean="0"/>
              <a:t>one-lining </a:t>
            </a:r>
            <a:r>
              <a:rPr lang="en-GB" dirty="0"/>
              <a:t>an </a:t>
            </a:r>
            <a:r>
              <a:rPr lang="en-GB" b="1" dirty="0"/>
              <a:t>if else </a:t>
            </a:r>
            <a:r>
              <a:rPr lang="en-GB" dirty="0"/>
              <a:t>statement, usually at the </a:t>
            </a:r>
            <a:r>
              <a:rPr lang="en-GB" dirty="0" smtClean="0"/>
              <a:t>cost of </a:t>
            </a:r>
            <a:r>
              <a:rPr lang="en-GB" dirty="0"/>
              <a:t>readability</a:t>
            </a:r>
          </a:p>
          <a:p>
            <a:endParaRPr lang="en-GB" dirty="0"/>
          </a:p>
        </p:txBody>
      </p:sp>
      <p:sp>
        <p:nvSpPr>
          <p:cNvPr id="3" name="Title 2"/>
          <p:cNvSpPr>
            <a:spLocks noGrp="1"/>
          </p:cNvSpPr>
          <p:nvPr>
            <p:ph type="title"/>
          </p:nvPr>
        </p:nvSpPr>
        <p:spPr/>
        <p:txBody>
          <a:bodyPr>
            <a:normAutofit fontScale="90000"/>
          </a:bodyPr>
          <a:lstStyle/>
          <a:p>
            <a:r>
              <a:rPr lang="en-GB" dirty="0" smtClean="0"/>
              <a:t>Ternary Operator</a:t>
            </a:r>
            <a:endParaRPr lang="en-GB" dirty="0"/>
          </a:p>
        </p:txBody>
      </p:sp>
      <p:sp>
        <p:nvSpPr>
          <p:cNvPr id="6" name="Rectangle 5"/>
          <p:cNvSpPr/>
          <p:nvPr/>
        </p:nvSpPr>
        <p:spPr>
          <a:xfrm>
            <a:off x="6279600" y="3653589"/>
            <a:ext cx="5506800" cy="1200329"/>
          </a:xfrm>
          <a:prstGeom prst="rect">
            <a:avLst/>
          </a:prstGeom>
          <a:solidFill>
            <a:schemeClr val="bg1">
              <a:lumMod val="95000"/>
            </a:schemeClr>
          </a:solidFill>
        </p:spPr>
        <p:txBody>
          <a:bodyPr wrap="square">
            <a:spAutoFit/>
          </a:bodyPr>
          <a:lstStyle/>
          <a:p>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a</a:t>
            </a:r>
            <a:r>
              <a:rPr lang="en-GB" sz="2400" b="1" dirty="0">
                <a:solidFill>
                  <a:srgbClr val="000000"/>
                </a:solidFill>
                <a:latin typeface="Courier New" panose="02070309020205020404" pitchFamily="49" charset="0"/>
              </a:rPr>
              <a:t> = 3;</a:t>
            </a:r>
          </a:p>
          <a:p>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highlight>
                  <a:srgbClr val="F0D8A8"/>
                </a:highlight>
                <a:latin typeface="Courier New" panose="02070309020205020404" pitchFamily="49" charset="0"/>
              </a:rPr>
              <a:t>b</a:t>
            </a:r>
            <a:r>
              <a:rPr lang="en-GB" sz="2400" b="1" dirty="0">
                <a:solidFill>
                  <a:srgbClr val="000000"/>
                </a:solidFill>
                <a:highlight>
                  <a:srgbClr val="F0D8A8"/>
                </a:highlight>
                <a:latin typeface="Courier New" panose="02070309020205020404" pitchFamily="49" charset="0"/>
              </a:rPr>
              <a:t> = 4;</a:t>
            </a:r>
          </a:p>
          <a:p>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c</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a</a:t>
            </a:r>
            <a:r>
              <a:rPr lang="en-GB" sz="2400" b="1" dirty="0">
                <a:solidFill>
                  <a:srgbClr val="000000"/>
                </a:solidFill>
                <a:latin typeface="Courier New" panose="02070309020205020404" pitchFamily="49" charset="0"/>
              </a:rPr>
              <a:t> &lt; </a:t>
            </a:r>
            <a:r>
              <a:rPr lang="en-GB" sz="2400" b="1" dirty="0">
                <a:solidFill>
                  <a:srgbClr val="6A3E3E"/>
                </a:solidFill>
                <a:highlight>
                  <a:srgbClr val="D4D4D4"/>
                </a:highlight>
                <a:latin typeface="Courier New" panose="02070309020205020404" pitchFamily="49" charset="0"/>
              </a:rPr>
              <a:t>b</a:t>
            </a:r>
            <a:r>
              <a:rPr lang="en-GB" sz="2400" b="1" dirty="0">
                <a:solidFill>
                  <a:srgbClr val="000000"/>
                </a:solidFill>
                <a:highlight>
                  <a:srgbClr val="D4D4D4"/>
                </a:highlight>
                <a:latin typeface="Courier New" panose="02070309020205020404" pitchFamily="49" charset="0"/>
              </a:rPr>
              <a:t> ? </a:t>
            </a:r>
            <a:r>
              <a:rPr lang="en-GB" sz="2400" b="1" dirty="0">
                <a:solidFill>
                  <a:srgbClr val="6A3E3E"/>
                </a:solidFill>
                <a:highlight>
                  <a:srgbClr val="D4D4D4"/>
                </a:highlight>
                <a:latin typeface="Courier New" panose="02070309020205020404" pitchFamily="49" charset="0"/>
              </a:rPr>
              <a:t>a</a:t>
            </a:r>
            <a:r>
              <a:rPr lang="en-GB" sz="2400" b="1" dirty="0">
                <a:solidFill>
                  <a:srgbClr val="000000"/>
                </a:solidFill>
                <a:highlight>
                  <a:srgbClr val="D4D4D4"/>
                </a:highlight>
                <a:latin typeface="Courier New" panose="02070309020205020404" pitchFamily="49" charset="0"/>
              </a:rPr>
              <a:t> : </a:t>
            </a:r>
            <a:r>
              <a:rPr lang="en-GB" sz="2400" b="1" dirty="0">
                <a:solidFill>
                  <a:srgbClr val="6A3E3E"/>
                </a:solidFill>
                <a:highlight>
                  <a:srgbClr val="D4D4D4"/>
                </a:highlight>
                <a:latin typeface="Courier New" panose="02070309020205020404" pitchFamily="49" charset="0"/>
              </a:rPr>
              <a:t>b</a:t>
            </a:r>
            <a:r>
              <a:rPr lang="en-GB" sz="2400" b="1" dirty="0">
                <a:solidFill>
                  <a:srgbClr val="000000"/>
                </a:solidFill>
                <a:highlight>
                  <a:srgbClr val="D4D4D4"/>
                </a:highlight>
                <a:latin typeface="Courier New" panose="02070309020205020404" pitchFamily="49" charset="0"/>
              </a:rPr>
              <a:t>;</a:t>
            </a:r>
            <a:endParaRPr lang="en-GB" b="1" dirty="0">
              <a:solidFill>
                <a:srgbClr val="2E2D2C"/>
              </a:solidFill>
            </a:endParaRPr>
          </a:p>
        </p:txBody>
      </p:sp>
    </p:spTree>
    <p:extLst>
      <p:ext uri="{BB962C8B-B14F-4D97-AF65-F5344CB8AC3E}">
        <p14:creationId xmlns:p14="http://schemas.microsoft.com/office/powerpoint/2010/main" val="95823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Implicit narrowing can only occur on primitives</a:t>
            </a:r>
            <a:r>
              <a:rPr lang="en-GB" sz="1800" dirty="0" smtClean="0"/>
              <a:t>.</a:t>
            </a:r>
            <a:endParaRPr lang="en-GB" sz="1800" dirty="0"/>
          </a:p>
          <a:p>
            <a:r>
              <a:rPr lang="en-GB" sz="1800" dirty="0"/>
              <a:t>As the name might suggest, you can only implicitly narrow a type when going down up in size</a:t>
            </a:r>
            <a:r>
              <a:rPr lang="en-GB" sz="1800" dirty="0" smtClean="0"/>
              <a:t>.</a:t>
            </a:r>
            <a:endParaRPr lang="en-GB" sz="1800" dirty="0"/>
          </a:p>
          <a:p>
            <a:r>
              <a:rPr lang="en-GB" sz="1800" dirty="0"/>
              <a:t>Every integer can be held in a long, since a long can store bigger values.</a:t>
            </a:r>
          </a:p>
          <a:p>
            <a:r>
              <a:rPr lang="en-GB" sz="1800" dirty="0"/>
              <a:t>However not every long can be stored in an integer, since long can store values that a integer cant, so unless we then </a:t>
            </a:r>
            <a:r>
              <a:rPr lang="en-GB" sz="1800" b="1" dirty="0"/>
              <a:t>explicitly</a:t>
            </a:r>
            <a:r>
              <a:rPr lang="en-GB" sz="1800" dirty="0"/>
              <a:t> cast that long value to an integer value, the compiler will throw an error</a:t>
            </a:r>
            <a:r>
              <a:rPr lang="en-GB" sz="1800" dirty="0" smtClean="0"/>
              <a:t>.</a:t>
            </a:r>
            <a:endParaRPr lang="en-GB" sz="1800" dirty="0"/>
          </a:p>
          <a:p>
            <a:r>
              <a:rPr lang="en-GB" sz="1800" b="1" dirty="0"/>
              <a:t>That’s not to say at runtime it will go in smoothly, you still cant put 3 billion into an integer variable.</a:t>
            </a:r>
          </a:p>
        </p:txBody>
      </p:sp>
      <p:sp>
        <p:nvSpPr>
          <p:cNvPr id="4" name="Content Placeholder 3"/>
          <p:cNvSpPr>
            <a:spLocks noGrp="1"/>
          </p:cNvSpPr>
          <p:nvPr>
            <p:ph sz="quarter" idx="16"/>
          </p:nvPr>
        </p:nvSpPr>
        <p:spPr/>
        <p:txBody>
          <a:bodyPr/>
          <a:lstStyle/>
          <a:p>
            <a:r>
              <a:rPr lang="en-GB" sz="1800" dirty="0"/>
              <a:t>Converting from a double to a float will be a narrowing conversion.</a:t>
            </a:r>
          </a:p>
          <a:p>
            <a:endParaRPr lang="en-GB" sz="1800" dirty="0"/>
          </a:p>
          <a:p>
            <a:r>
              <a:rPr lang="en-GB" sz="1800" dirty="0"/>
              <a:t>When you type 3.2 in java, its automatically being treated as a double, do you’re automatically trying to put something that is ‘bigger’ (a double) into something that is smaller (a float), so you’ll receive a compiler error.</a:t>
            </a:r>
          </a:p>
          <a:p>
            <a:endParaRPr lang="en-GB" sz="1800" dirty="0"/>
          </a:p>
          <a:p>
            <a:r>
              <a:rPr lang="en-GB" sz="1800" dirty="0"/>
              <a:t>When defining floats like that you need to append the value with an F to cast it to a float.</a:t>
            </a:r>
          </a:p>
        </p:txBody>
      </p:sp>
      <p:sp>
        <p:nvSpPr>
          <p:cNvPr id="3" name="Title 2"/>
          <p:cNvSpPr>
            <a:spLocks noGrp="1"/>
          </p:cNvSpPr>
          <p:nvPr>
            <p:ph type="title"/>
          </p:nvPr>
        </p:nvSpPr>
        <p:spPr/>
        <p:txBody>
          <a:bodyPr>
            <a:normAutofit fontScale="90000"/>
          </a:bodyPr>
          <a:lstStyle/>
          <a:p>
            <a:r>
              <a:rPr lang="en-GB" dirty="0" smtClean="0"/>
              <a:t>Implicit Narrowing</a:t>
            </a:r>
            <a:endParaRPr lang="en-GB" dirty="0"/>
          </a:p>
        </p:txBody>
      </p:sp>
    </p:spTree>
    <p:extLst>
      <p:ext uri="{BB962C8B-B14F-4D97-AF65-F5344CB8AC3E}">
        <p14:creationId xmlns:p14="http://schemas.microsoft.com/office/powerpoint/2010/main" val="1163662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5"/>
          </p:nvPr>
        </p:nvSpPr>
        <p:spPr>
          <a:xfrm>
            <a:off x="6764924" y="3347048"/>
            <a:ext cx="4604691" cy="3064359"/>
          </a:xfrm>
        </p:spPr>
        <p:txBody>
          <a:bodyPr/>
          <a:lstStyle/>
          <a:p>
            <a:pPr marL="0" indent="0">
              <a:buNone/>
            </a:pPr>
            <a:r>
              <a:rPr lang="en-GB" dirty="0"/>
              <a:t>Lowercase or upper case doesn’t matter, Float is also one too but for floats, define them with a lower case or upper case F</a:t>
            </a:r>
          </a:p>
          <a:p>
            <a:endParaRPr lang="en-GB" dirty="0"/>
          </a:p>
        </p:txBody>
      </p:sp>
      <p:sp>
        <p:nvSpPr>
          <p:cNvPr id="3" name="Title 2"/>
          <p:cNvSpPr>
            <a:spLocks noGrp="1"/>
          </p:cNvSpPr>
          <p:nvPr>
            <p:ph type="title"/>
          </p:nvPr>
        </p:nvSpPr>
        <p:spPr/>
        <p:txBody>
          <a:bodyPr>
            <a:normAutofit fontScale="90000"/>
          </a:bodyPr>
          <a:lstStyle/>
          <a:p>
            <a:r>
              <a:rPr lang="en-GB" dirty="0" smtClean="0"/>
              <a:t>Integer Literal Types</a:t>
            </a:r>
            <a:endParaRPr lang="en-GB" dirty="0"/>
          </a:p>
        </p:txBody>
      </p:sp>
      <p:pic>
        <p:nvPicPr>
          <p:cNvPr id="8" name="Picture 7"/>
          <p:cNvPicPr>
            <a:picLocks noChangeAspect="1"/>
          </p:cNvPicPr>
          <p:nvPr/>
        </p:nvPicPr>
        <p:blipFill>
          <a:blip r:embed="rId3"/>
          <a:stretch>
            <a:fillRect/>
          </a:stretch>
        </p:blipFill>
        <p:spPr>
          <a:xfrm>
            <a:off x="662060" y="2428066"/>
            <a:ext cx="3975136" cy="3050552"/>
          </a:xfrm>
          <a:prstGeom prst="rect">
            <a:avLst/>
          </a:prstGeom>
        </p:spPr>
      </p:pic>
      <p:sp>
        <p:nvSpPr>
          <p:cNvPr id="9" name="TextBox 8"/>
          <p:cNvSpPr txBox="1"/>
          <p:nvPr/>
        </p:nvSpPr>
        <p:spPr>
          <a:xfrm>
            <a:off x="4827396" y="2609118"/>
            <a:ext cx="1303506" cy="369332"/>
          </a:xfrm>
          <a:prstGeom prst="rect">
            <a:avLst/>
          </a:prstGeom>
          <a:noFill/>
        </p:spPr>
        <p:txBody>
          <a:bodyPr wrap="square" rtlCol="0">
            <a:spAutoFit/>
          </a:bodyPr>
          <a:lstStyle/>
          <a:p>
            <a:r>
              <a:rPr lang="en-GB" dirty="0">
                <a:solidFill>
                  <a:srgbClr val="2E2D2C"/>
                </a:solidFill>
              </a:rPr>
              <a:t>Decimal</a:t>
            </a:r>
          </a:p>
        </p:txBody>
      </p:sp>
      <p:sp>
        <p:nvSpPr>
          <p:cNvPr id="10" name="TextBox 9"/>
          <p:cNvSpPr txBox="1"/>
          <p:nvPr/>
        </p:nvSpPr>
        <p:spPr>
          <a:xfrm>
            <a:off x="4827396" y="3136857"/>
            <a:ext cx="1303506" cy="369332"/>
          </a:xfrm>
          <a:prstGeom prst="rect">
            <a:avLst/>
          </a:prstGeom>
          <a:noFill/>
        </p:spPr>
        <p:txBody>
          <a:bodyPr wrap="square" rtlCol="0">
            <a:spAutoFit/>
          </a:bodyPr>
          <a:lstStyle/>
          <a:p>
            <a:r>
              <a:rPr lang="en-GB" dirty="0">
                <a:solidFill>
                  <a:srgbClr val="2E2D2C"/>
                </a:solidFill>
              </a:rPr>
              <a:t>Octal</a:t>
            </a:r>
          </a:p>
        </p:txBody>
      </p:sp>
      <p:sp>
        <p:nvSpPr>
          <p:cNvPr id="11" name="TextBox 10"/>
          <p:cNvSpPr txBox="1"/>
          <p:nvPr/>
        </p:nvSpPr>
        <p:spPr>
          <a:xfrm>
            <a:off x="4827395" y="3768676"/>
            <a:ext cx="1614791" cy="369332"/>
          </a:xfrm>
          <a:prstGeom prst="rect">
            <a:avLst/>
          </a:prstGeom>
          <a:noFill/>
        </p:spPr>
        <p:txBody>
          <a:bodyPr wrap="square" rtlCol="0">
            <a:spAutoFit/>
          </a:bodyPr>
          <a:lstStyle/>
          <a:p>
            <a:r>
              <a:rPr lang="en-GB" dirty="0">
                <a:solidFill>
                  <a:srgbClr val="2E2D2C"/>
                </a:solidFill>
              </a:rPr>
              <a:t>Hexadecimal</a:t>
            </a:r>
          </a:p>
        </p:txBody>
      </p:sp>
      <p:sp>
        <p:nvSpPr>
          <p:cNvPr id="12" name="TextBox 11"/>
          <p:cNvSpPr txBox="1"/>
          <p:nvPr/>
        </p:nvSpPr>
        <p:spPr>
          <a:xfrm>
            <a:off x="4827396" y="4406502"/>
            <a:ext cx="1303506" cy="369332"/>
          </a:xfrm>
          <a:prstGeom prst="rect">
            <a:avLst/>
          </a:prstGeom>
          <a:noFill/>
        </p:spPr>
        <p:txBody>
          <a:bodyPr wrap="square" rtlCol="0">
            <a:spAutoFit/>
          </a:bodyPr>
          <a:lstStyle/>
          <a:p>
            <a:r>
              <a:rPr lang="en-GB" dirty="0">
                <a:solidFill>
                  <a:srgbClr val="2E2D2C"/>
                </a:solidFill>
              </a:rPr>
              <a:t>Binary</a:t>
            </a:r>
          </a:p>
        </p:txBody>
      </p:sp>
      <p:sp>
        <p:nvSpPr>
          <p:cNvPr id="13" name="TextBox 12"/>
          <p:cNvSpPr txBox="1"/>
          <p:nvPr/>
        </p:nvSpPr>
        <p:spPr>
          <a:xfrm>
            <a:off x="4827396" y="5044328"/>
            <a:ext cx="1303506" cy="369332"/>
          </a:xfrm>
          <a:prstGeom prst="rect">
            <a:avLst/>
          </a:prstGeom>
          <a:noFill/>
        </p:spPr>
        <p:txBody>
          <a:bodyPr wrap="square" rtlCol="0">
            <a:spAutoFit/>
          </a:bodyPr>
          <a:lstStyle/>
          <a:p>
            <a:r>
              <a:rPr lang="en-GB" dirty="0">
                <a:solidFill>
                  <a:srgbClr val="2E2D2C"/>
                </a:solidFill>
              </a:rPr>
              <a:t>Long</a:t>
            </a:r>
          </a:p>
        </p:txBody>
      </p:sp>
    </p:spTree>
    <p:extLst>
      <p:ext uri="{BB962C8B-B14F-4D97-AF65-F5344CB8AC3E}">
        <p14:creationId xmlns:p14="http://schemas.microsoft.com/office/powerpoint/2010/main" val="4163201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Numeric Literals - Underscores</a:t>
            </a:r>
            <a:endParaRPr lang="en-GB" dirty="0"/>
          </a:p>
        </p:txBody>
      </p:sp>
      <p:pic>
        <p:nvPicPr>
          <p:cNvPr id="7" name="Picture 6"/>
          <p:cNvPicPr>
            <a:picLocks noChangeAspect="1"/>
          </p:cNvPicPr>
          <p:nvPr/>
        </p:nvPicPr>
        <p:blipFill>
          <a:blip r:embed="rId3"/>
          <a:stretch>
            <a:fillRect/>
          </a:stretch>
        </p:blipFill>
        <p:spPr>
          <a:xfrm>
            <a:off x="499449" y="1939244"/>
            <a:ext cx="11018769" cy="4484333"/>
          </a:xfrm>
          <a:prstGeom prst="rect">
            <a:avLst/>
          </a:prstGeom>
        </p:spPr>
      </p:pic>
    </p:spTree>
    <p:extLst>
      <p:ext uri="{BB962C8B-B14F-4D97-AF65-F5344CB8AC3E}">
        <p14:creationId xmlns:p14="http://schemas.microsoft.com/office/powerpoint/2010/main" val="341435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Numeric Literals</a:t>
            </a:r>
            <a:endParaRPr lang="en-GB" dirty="0"/>
          </a:p>
        </p:txBody>
      </p:sp>
      <p:pic>
        <p:nvPicPr>
          <p:cNvPr id="5" name="Picture 4"/>
          <p:cNvPicPr>
            <a:picLocks noChangeAspect="1"/>
          </p:cNvPicPr>
          <p:nvPr/>
        </p:nvPicPr>
        <p:blipFill>
          <a:blip r:embed="rId3"/>
          <a:stretch>
            <a:fillRect/>
          </a:stretch>
        </p:blipFill>
        <p:spPr>
          <a:xfrm>
            <a:off x="4117007" y="1530197"/>
            <a:ext cx="6055873" cy="4921118"/>
          </a:xfrm>
          <a:prstGeom prst="rect">
            <a:avLst/>
          </a:prstGeom>
        </p:spPr>
      </p:pic>
      <p:sp>
        <p:nvSpPr>
          <p:cNvPr id="8" name="Rectangle 7"/>
          <p:cNvSpPr/>
          <p:nvPr/>
        </p:nvSpPr>
        <p:spPr>
          <a:xfrm>
            <a:off x="3178549" y="1650001"/>
            <a:ext cx="6096000" cy="4801314"/>
          </a:xfrm>
          <a:prstGeom prst="rect">
            <a:avLst/>
          </a:prstGeom>
        </p:spPr>
        <p:txBody>
          <a:bodyPr>
            <a:spAutoFit/>
          </a:bodyPr>
          <a:lstStyle/>
          <a:p>
            <a:r>
              <a:rPr lang="en-GB" dirty="0">
                <a:solidFill>
                  <a:srgbClr val="2E2D2C"/>
                </a:solidFill>
              </a:rPr>
              <a:t>Invalid</a:t>
            </a:r>
          </a:p>
          <a:p>
            <a:r>
              <a:rPr lang="en-GB" dirty="0">
                <a:solidFill>
                  <a:srgbClr val="2E2D2C"/>
                </a:solidFill>
              </a:rPr>
              <a:t>Invalid</a:t>
            </a:r>
          </a:p>
          <a:p>
            <a:r>
              <a:rPr lang="en-GB" dirty="0">
                <a:solidFill>
                  <a:srgbClr val="2E2D2C"/>
                </a:solidFill>
              </a:rPr>
              <a:t>Invalid</a:t>
            </a:r>
          </a:p>
          <a:p>
            <a:endParaRPr lang="en-GB" dirty="0">
              <a:solidFill>
                <a:srgbClr val="2E2D2C"/>
              </a:solidFill>
            </a:endParaRPr>
          </a:p>
          <a:p>
            <a:r>
              <a:rPr lang="en-GB" dirty="0">
                <a:solidFill>
                  <a:srgbClr val="2E2D2C"/>
                </a:solidFill>
              </a:rPr>
              <a:t>Invalid</a:t>
            </a:r>
          </a:p>
          <a:p>
            <a:r>
              <a:rPr lang="en-GB" dirty="0">
                <a:solidFill>
                  <a:srgbClr val="2E2D2C"/>
                </a:solidFill>
              </a:rPr>
              <a:t>Ok</a:t>
            </a:r>
          </a:p>
          <a:p>
            <a:r>
              <a:rPr lang="en-GB" dirty="0">
                <a:solidFill>
                  <a:srgbClr val="2E2D2C"/>
                </a:solidFill>
              </a:rPr>
              <a:t>Invalid</a:t>
            </a:r>
          </a:p>
          <a:p>
            <a:r>
              <a:rPr lang="en-GB" dirty="0">
                <a:solidFill>
                  <a:srgbClr val="2E2D2C"/>
                </a:solidFill>
              </a:rPr>
              <a:t>Ok</a:t>
            </a:r>
          </a:p>
          <a:p>
            <a:endParaRPr lang="en-GB" dirty="0">
              <a:solidFill>
                <a:srgbClr val="2E2D2C"/>
              </a:solidFill>
            </a:endParaRPr>
          </a:p>
          <a:p>
            <a:r>
              <a:rPr lang="en-GB" dirty="0">
                <a:solidFill>
                  <a:srgbClr val="2E2D2C"/>
                </a:solidFill>
              </a:rPr>
              <a:t>Invalid</a:t>
            </a:r>
          </a:p>
          <a:p>
            <a:r>
              <a:rPr lang="en-GB" dirty="0">
                <a:solidFill>
                  <a:srgbClr val="2E2D2C"/>
                </a:solidFill>
              </a:rPr>
              <a:t>Invalid</a:t>
            </a:r>
          </a:p>
          <a:p>
            <a:r>
              <a:rPr lang="en-GB" dirty="0">
                <a:solidFill>
                  <a:srgbClr val="2E2D2C"/>
                </a:solidFill>
              </a:rPr>
              <a:t>Ok</a:t>
            </a:r>
          </a:p>
          <a:p>
            <a:r>
              <a:rPr lang="en-GB" dirty="0">
                <a:solidFill>
                  <a:srgbClr val="2E2D2C"/>
                </a:solidFill>
              </a:rPr>
              <a:t>Invalid</a:t>
            </a:r>
          </a:p>
          <a:p>
            <a:endParaRPr lang="en-GB" dirty="0">
              <a:solidFill>
                <a:srgbClr val="2E2D2C"/>
              </a:solidFill>
            </a:endParaRPr>
          </a:p>
          <a:p>
            <a:r>
              <a:rPr lang="en-GB" dirty="0">
                <a:solidFill>
                  <a:srgbClr val="2E2D2C"/>
                </a:solidFill>
              </a:rPr>
              <a:t>Ok</a:t>
            </a:r>
          </a:p>
          <a:p>
            <a:r>
              <a:rPr lang="en-GB" dirty="0">
                <a:solidFill>
                  <a:srgbClr val="2E2D2C"/>
                </a:solidFill>
              </a:rPr>
              <a:t>Ok</a:t>
            </a:r>
          </a:p>
          <a:p>
            <a:r>
              <a:rPr lang="en-GB" dirty="0">
                <a:solidFill>
                  <a:srgbClr val="2E2D2C"/>
                </a:solidFill>
              </a:rPr>
              <a:t>Invalid</a:t>
            </a:r>
          </a:p>
        </p:txBody>
      </p:sp>
    </p:spTree>
    <p:extLst>
      <p:ext uri="{BB962C8B-B14F-4D97-AF65-F5344CB8AC3E}">
        <p14:creationId xmlns:p14="http://schemas.microsoft.com/office/powerpoint/2010/main" val="94615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Append() </a:t>
            </a:r>
            <a:r>
              <a:rPr lang="en-GB" dirty="0"/>
              <a:t>doesn’t exist in the String Object! </a:t>
            </a:r>
            <a:endParaRPr lang="en-GB" dirty="0" smtClean="0"/>
          </a:p>
          <a:p>
            <a:r>
              <a:rPr lang="en-GB" dirty="0" smtClean="0"/>
              <a:t>Only </a:t>
            </a:r>
            <a:r>
              <a:rPr lang="en-GB" dirty="0" err="1" smtClean="0"/>
              <a:t>StringBuilder</a:t>
            </a:r>
            <a:r>
              <a:rPr lang="en-GB" dirty="0" smtClean="0"/>
              <a:t> </a:t>
            </a:r>
            <a:r>
              <a:rPr lang="en-GB" dirty="0"/>
              <a:t>and </a:t>
            </a:r>
            <a:r>
              <a:rPr lang="en-GB" dirty="0" err="1" smtClean="0"/>
              <a:t>StringBuffer</a:t>
            </a:r>
            <a:r>
              <a:rPr lang="en-GB" dirty="0" smtClean="0"/>
              <a:t>.</a:t>
            </a:r>
          </a:p>
          <a:p>
            <a:r>
              <a:rPr lang="en-GB" dirty="0" smtClean="0"/>
              <a:t>Be confident and look out for methods that don’t look right.</a:t>
            </a:r>
            <a:endParaRPr lang="en-GB" dirty="0"/>
          </a:p>
          <a:p>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class</a:t>
            </a:r>
            <a:r>
              <a:rPr lang="en-GB" sz="1800" b="1" dirty="0">
                <a:solidFill>
                  <a:srgbClr val="000000"/>
                </a:solidFill>
                <a:latin typeface="Courier New" panose="02070309020205020404" pitchFamily="49" charset="0"/>
              </a:rPr>
              <a:t> </a:t>
            </a:r>
            <a:r>
              <a:rPr lang="en-GB" sz="1800" b="1" dirty="0" err="1">
                <a:solidFill>
                  <a:srgbClr val="000000"/>
                </a:solidFill>
                <a:latin typeface="Courier New" panose="02070309020205020404" pitchFamily="49" charset="0"/>
              </a:rPr>
              <a:t>TestClass</a:t>
            </a:r>
            <a:r>
              <a:rPr lang="en-GB" sz="1800" b="1" dirty="0">
                <a:solidFill>
                  <a:srgbClr val="000000"/>
                </a:solidFill>
                <a:latin typeface="Courier New" panose="02070309020205020404" pitchFamily="49" charset="0"/>
              </a:rPr>
              <a:t> {</a:t>
            </a:r>
          </a:p>
          <a:p>
            <a:pPr marL="400050" lvl="1" indent="0">
              <a:buNone/>
            </a:pPr>
            <a:r>
              <a:rPr lang="en-GB" sz="1700" b="1" dirty="0">
                <a:solidFill>
                  <a:srgbClr val="7F0055"/>
                </a:solidFill>
                <a:latin typeface="Courier New" panose="02070309020205020404" pitchFamily="49" charset="0"/>
              </a:rPr>
              <a:t>public</a:t>
            </a:r>
            <a:r>
              <a:rPr lang="en-GB" sz="1700" b="1" dirty="0">
                <a:solidFill>
                  <a:srgbClr val="000000"/>
                </a:solidFill>
                <a:latin typeface="Courier New" panose="02070309020205020404" pitchFamily="49" charset="0"/>
              </a:rPr>
              <a:t> </a:t>
            </a:r>
            <a:r>
              <a:rPr lang="en-GB" sz="1700" b="1" dirty="0">
                <a:solidFill>
                  <a:srgbClr val="7F0055"/>
                </a:solidFill>
                <a:latin typeface="Courier New" panose="02070309020205020404" pitchFamily="49" charset="0"/>
              </a:rPr>
              <a:t>static</a:t>
            </a:r>
            <a:r>
              <a:rPr lang="en-GB" sz="1700" b="1" dirty="0">
                <a:solidFill>
                  <a:srgbClr val="000000"/>
                </a:solidFill>
                <a:latin typeface="Courier New" panose="02070309020205020404" pitchFamily="49" charset="0"/>
              </a:rPr>
              <a:t> </a:t>
            </a:r>
            <a:r>
              <a:rPr lang="en-GB" sz="1700" b="1" dirty="0">
                <a:solidFill>
                  <a:srgbClr val="7F0055"/>
                </a:solidFill>
                <a:latin typeface="Courier New" panose="02070309020205020404" pitchFamily="49" charset="0"/>
              </a:rPr>
              <a:t>void</a:t>
            </a:r>
            <a:r>
              <a:rPr lang="en-GB" sz="1700" b="1" dirty="0">
                <a:solidFill>
                  <a:srgbClr val="000000"/>
                </a:solidFill>
                <a:latin typeface="Courier New" panose="02070309020205020404" pitchFamily="49" charset="0"/>
              </a:rPr>
              <a:t> main(String[] </a:t>
            </a:r>
            <a:r>
              <a:rPr lang="en-GB" sz="1700" b="1" dirty="0">
                <a:solidFill>
                  <a:srgbClr val="6A3E3E"/>
                </a:solidFill>
                <a:latin typeface="Courier New" panose="02070309020205020404" pitchFamily="49" charset="0"/>
              </a:rPr>
              <a:t>args</a:t>
            </a:r>
            <a:r>
              <a:rPr lang="en-GB" sz="1700" b="1" dirty="0">
                <a:solidFill>
                  <a:srgbClr val="000000"/>
                </a:solidFill>
                <a:latin typeface="Courier New" panose="02070309020205020404" pitchFamily="49" charset="0"/>
              </a:rPr>
              <a:t>) {</a:t>
            </a:r>
          </a:p>
          <a:p>
            <a:pPr marL="400050" lvl="1" indent="0">
              <a:buNone/>
            </a:pPr>
            <a:r>
              <a:rPr lang="en-GB" sz="1700" b="1" dirty="0">
                <a:solidFill>
                  <a:srgbClr val="000000"/>
                </a:solidFill>
                <a:latin typeface="Courier New" panose="02070309020205020404" pitchFamily="49" charset="0"/>
              </a:rPr>
              <a:t>String </a:t>
            </a:r>
            <a:r>
              <a:rPr lang="en-GB" sz="1700" b="1" dirty="0">
                <a:solidFill>
                  <a:srgbClr val="6A3E3E"/>
                </a:solidFill>
                <a:latin typeface="Courier New" panose="02070309020205020404" pitchFamily="49" charset="0"/>
              </a:rPr>
              <a:t>s</a:t>
            </a:r>
            <a:r>
              <a:rPr lang="en-GB" sz="1700" b="1" dirty="0">
                <a:solidFill>
                  <a:srgbClr val="000000"/>
                </a:solidFill>
                <a:latin typeface="Courier New" panose="02070309020205020404" pitchFamily="49" charset="0"/>
              </a:rPr>
              <a:t> = </a:t>
            </a:r>
            <a:r>
              <a:rPr lang="en-GB" sz="1700" b="1" dirty="0">
                <a:solidFill>
                  <a:srgbClr val="2A00FF"/>
                </a:solidFill>
                <a:latin typeface="Courier New" panose="02070309020205020404" pitchFamily="49" charset="0"/>
              </a:rPr>
              <a:t>"blooper"</a:t>
            </a:r>
            <a:r>
              <a:rPr lang="en-GB" sz="1700" b="1" dirty="0">
                <a:solidFill>
                  <a:srgbClr val="000000"/>
                </a:solidFill>
                <a:latin typeface="Courier New" panose="02070309020205020404" pitchFamily="49" charset="0"/>
              </a:rPr>
              <a:t>;</a:t>
            </a:r>
          </a:p>
          <a:p>
            <a:pPr marL="400050" lvl="1" indent="0">
              <a:buNone/>
            </a:pPr>
            <a:r>
              <a:rPr lang="en-GB" sz="1700" b="1" dirty="0" err="1">
                <a:solidFill>
                  <a:srgbClr val="000000"/>
                </a:solidFill>
                <a:latin typeface="Courier New" panose="02070309020205020404" pitchFamily="49" charset="0"/>
              </a:rPr>
              <a:t>StringBuilder</a:t>
            </a:r>
            <a:r>
              <a:rPr lang="en-GB" sz="1700" b="1" dirty="0">
                <a:solidFill>
                  <a:srgbClr val="000000"/>
                </a:solidFill>
                <a:latin typeface="Courier New" panose="02070309020205020404" pitchFamily="49" charset="0"/>
              </a:rPr>
              <a:t> </a:t>
            </a:r>
            <a:r>
              <a:rPr lang="en-GB" sz="1700" b="1" dirty="0" err="1">
                <a:solidFill>
                  <a:srgbClr val="6A3E3E"/>
                </a:solidFill>
                <a:latin typeface="Courier New" panose="02070309020205020404" pitchFamily="49" charset="0"/>
              </a:rPr>
              <a:t>sb</a:t>
            </a:r>
            <a:r>
              <a:rPr lang="en-GB" sz="1700" b="1" dirty="0">
                <a:solidFill>
                  <a:srgbClr val="000000"/>
                </a:solidFill>
                <a:latin typeface="Courier New" panose="02070309020205020404" pitchFamily="49" charset="0"/>
              </a:rPr>
              <a:t> = </a:t>
            </a:r>
            <a:r>
              <a:rPr lang="en-GB" sz="1700" b="1" dirty="0">
                <a:solidFill>
                  <a:srgbClr val="7F0055"/>
                </a:solidFill>
                <a:latin typeface="Courier New" panose="02070309020205020404" pitchFamily="49" charset="0"/>
              </a:rPr>
              <a:t>new</a:t>
            </a:r>
            <a:r>
              <a:rPr lang="en-GB" sz="1700" b="1" dirty="0">
                <a:solidFill>
                  <a:srgbClr val="000000"/>
                </a:solidFill>
                <a:latin typeface="Courier New" panose="02070309020205020404" pitchFamily="49" charset="0"/>
              </a:rPr>
              <a:t> </a:t>
            </a:r>
            <a:r>
              <a:rPr lang="en-GB" sz="1700" b="1" dirty="0" err="1">
                <a:solidFill>
                  <a:srgbClr val="000000"/>
                </a:solidFill>
                <a:latin typeface="Courier New" panose="02070309020205020404" pitchFamily="49" charset="0"/>
              </a:rPr>
              <a:t>StringBuilder</a:t>
            </a:r>
            <a:r>
              <a:rPr lang="en-GB" sz="1700" b="1" dirty="0">
                <a:solidFill>
                  <a:srgbClr val="000000"/>
                </a:solidFill>
                <a:latin typeface="Courier New" panose="02070309020205020404" pitchFamily="49" charset="0"/>
              </a:rPr>
              <a:t>(</a:t>
            </a:r>
            <a:r>
              <a:rPr lang="en-GB" sz="1700" b="1" dirty="0">
                <a:solidFill>
                  <a:srgbClr val="6A3E3E"/>
                </a:solidFill>
                <a:latin typeface="Courier New" panose="02070309020205020404" pitchFamily="49" charset="0"/>
              </a:rPr>
              <a:t>s</a:t>
            </a:r>
            <a:r>
              <a:rPr lang="en-GB" sz="1700" b="1" dirty="0">
                <a:solidFill>
                  <a:srgbClr val="000000"/>
                </a:solidFill>
                <a:latin typeface="Courier New" panose="02070309020205020404" pitchFamily="49" charset="0"/>
              </a:rPr>
              <a:t>);</a:t>
            </a:r>
          </a:p>
          <a:p>
            <a:pPr marL="400050" lvl="1" indent="0">
              <a:buNone/>
            </a:pPr>
            <a:r>
              <a:rPr lang="en-GB" sz="1700" b="1" dirty="0" err="1">
                <a:solidFill>
                  <a:srgbClr val="6A3E3E"/>
                </a:solidFill>
                <a:latin typeface="Courier New" panose="02070309020205020404" pitchFamily="49" charset="0"/>
              </a:rPr>
              <a:t>s</a:t>
            </a:r>
            <a:r>
              <a:rPr lang="en-GB" sz="1700" b="1" dirty="0" err="1">
                <a:solidFill>
                  <a:srgbClr val="000000"/>
                </a:solidFill>
                <a:latin typeface="Courier New" panose="02070309020205020404" pitchFamily="49" charset="0"/>
              </a:rPr>
              <a:t>.append</a:t>
            </a:r>
            <a:r>
              <a:rPr lang="en-GB" sz="1700" b="1" dirty="0">
                <a:solidFill>
                  <a:srgbClr val="000000"/>
                </a:solidFill>
                <a:latin typeface="Courier New" panose="02070309020205020404" pitchFamily="49" charset="0"/>
              </a:rPr>
              <a:t>(</a:t>
            </a:r>
            <a:r>
              <a:rPr lang="en-GB" sz="1700" b="1" dirty="0">
                <a:solidFill>
                  <a:srgbClr val="2A00FF"/>
                </a:solidFill>
                <a:latin typeface="Courier New" panose="02070309020205020404" pitchFamily="49" charset="0"/>
              </a:rPr>
              <a:t>"whopper"</a:t>
            </a:r>
            <a:r>
              <a:rPr lang="en-GB" sz="1700" b="1" dirty="0">
                <a:solidFill>
                  <a:srgbClr val="000000"/>
                </a:solidFill>
                <a:latin typeface="Courier New" panose="02070309020205020404" pitchFamily="49" charset="0"/>
              </a:rPr>
              <a:t>);</a:t>
            </a:r>
          </a:p>
          <a:p>
            <a:pPr marL="400050" lvl="1" indent="0">
              <a:buNone/>
            </a:pPr>
            <a:r>
              <a:rPr lang="en-GB" sz="1700" b="1" dirty="0" err="1">
                <a:solidFill>
                  <a:srgbClr val="6A3E3E"/>
                </a:solidFill>
                <a:latin typeface="Courier New" panose="02070309020205020404" pitchFamily="49" charset="0"/>
              </a:rPr>
              <a:t>sb</a:t>
            </a:r>
            <a:r>
              <a:rPr lang="en-GB" sz="1700" b="1" dirty="0" err="1">
                <a:solidFill>
                  <a:srgbClr val="000000"/>
                </a:solidFill>
                <a:latin typeface="Courier New" panose="02070309020205020404" pitchFamily="49" charset="0"/>
              </a:rPr>
              <a:t>.append</a:t>
            </a:r>
            <a:r>
              <a:rPr lang="en-GB" sz="1700" b="1" dirty="0">
                <a:solidFill>
                  <a:srgbClr val="000000"/>
                </a:solidFill>
                <a:latin typeface="Courier New" panose="02070309020205020404" pitchFamily="49" charset="0"/>
              </a:rPr>
              <a:t>(</a:t>
            </a:r>
            <a:r>
              <a:rPr lang="en-GB" sz="1700" b="1" dirty="0">
                <a:solidFill>
                  <a:srgbClr val="2A00FF"/>
                </a:solidFill>
                <a:latin typeface="Courier New" panose="02070309020205020404" pitchFamily="49" charset="0"/>
              </a:rPr>
              <a:t>"shopper"</a:t>
            </a:r>
            <a:r>
              <a:rPr lang="en-GB" sz="1700" b="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a:solidFill>
                  <a:srgbClr val="6A3E3E"/>
                </a:solidFill>
                <a:latin typeface="Courier New" panose="02070309020205020404" pitchFamily="49" charset="0"/>
              </a:rPr>
              <a:t>s</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err="1">
                <a:solidFill>
                  <a:srgbClr val="6A3E3E"/>
                </a:solidFill>
                <a:latin typeface="Courier New" panose="02070309020205020404" pitchFamily="49" charset="0"/>
              </a:rPr>
              <a:t>sb</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a:t>
            </a:r>
          </a:p>
          <a:p>
            <a:pPr marL="0" indent="0">
              <a:buNone/>
            </a:pPr>
            <a:endParaRPr lang="en-GB" sz="1800" b="1" dirty="0"/>
          </a:p>
        </p:txBody>
      </p:sp>
      <p:sp>
        <p:nvSpPr>
          <p:cNvPr id="4" name="Title 3"/>
          <p:cNvSpPr>
            <a:spLocks noGrp="1"/>
          </p:cNvSpPr>
          <p:nvPr>
            <p:ph type="title"/>
          </p:nvPr>
        </p:nvSpPr>
        <p:spPr/>
        <p:txBody>
          <a:bodyPr>
            <a:normAutofit fontScale="90000"/>
          </a:bodyPr>
          <a:lstStyle/>
          <a:p>
            <a:r>
              <a:rPr lang="en-GB" dirty="0" smtClean="0"/>
              <a:t>Lies…</a:t>
            </a:r>
            <a:endParaRPr lang="en-GB" dirty="0"/>
          </a:p>
        </p:txBody>
      </p:sp>
    </p:spTree>
    <p:extLst>
      <p:ext uri="{BB962C8B-B14F-4D97-AF65-F5344CB8AC3E}">
        <p14:creationId xmlns:p14="http://schemas.microsoft.com/office/powerpoint/2010/main" val="201434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It’s easy to miss that the first operator in the if statement is assignment then the second is comparison</a:t>
            </a:r>
          </a:p>
          <a:p>
            <a:r>
              <a:rPr lang="en-GB" dirty="0"/>
              <a:t>T</a:t>
            </a:r>
            <a:r>
              <a:rPr lang="en-GB" dirty="0" smtClean="0"/>
              <a:t>hey both do very different things!</a:t>
            </a:r>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b1 = </a:t>
            </a:r>
            <a:r>
              <a:rPr lang="en-GB" sz="1800" b="1" dirty="0">
                <a:solidFill>
                  <a:srgbClr val="7F0055"/>
                </a:solidFill>
                <a:latin typeface="Courier New" panose="02070309020205020404" pitchFamily="49" charset="0"/>
              </a:rPr>
              <a:t>false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i1 = 2;</a:t>
            </a: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i2 = 3;</a:t>
            </a: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(b1 = i1 == i2)</a:t>
            </a:r>
          </a:p>
          <a:p>
            <a:pPr marL="0" indent="0">
              <a:buNone/>
            </a:pPr>
            <a:r>
              <a:rPr lang="en-GB" sz="1800" b="1" dirty="0">
                <a:solidFill>
                  <a:srgbClr val="000000"/>
                </a:solidFill>
                <a:latin typeface="Courier New" panose="02070309020205020404" pitchFamily="49" charset="0"/>
              </a:rPr>
              <a:t> {   </a:t>
            </a:r>
          </a:p>
          <a:p>
            <a:pPr marL="0" indent="0">
              <a:buNone/>
            </a:pPr>
            <a:r>
              <a:rPr lang="en-GB" sz="1800" b="1" dirty="0">
                <a:solidFill>
                  <a:srgbClr val="000000"/>
                </a:solidFill>
                <a:latin typeface="Courier New" panose="02070309020205020404" pitchFamily="49" charset="0"/>
              </a:rPr>
              <a:t>  System.out.println(</a:t>
            </a:r>
            <a:r>
              <a:rPr lang="en-GB" sz="1800" b="1" dirty="0">
                <a:solidFill>
                  <a:srgbClr val="2A00FF"/>
                </a:solidFill>
                <a:latin typeface="Courier New" panose="02070309020205020404" pitchFamily="49" charset="0"/>
              </a:rPr>
              <a:t>"true"</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p>
          <a:p>
            <a:pPr marL="0" indent="0">
              <a:buNone/>
            </a:pP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    System.out.println(</a:t>
            </a:r>
            <a:r>
              <a:rPr lang="en-GB" sz="1800" b="1" dirty="0">
                <a:solidFill>
                  <a:srgbClr val="2A00FF"/>
                </a:solidFill>
                <a:latin typeface="Courier New" panose="02070309020205020404" pitchFamily="49" charset="0"/>
              </a:rPr>
              <a:t>"false"</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 } </a:t>
            </a:r>
            <a:endParaRPr lang="en-GB" sz="1800" b="1" dirty="0"/>
          </a:p>
        </p:txBody>
      </p:sp>
      <p:sp>
        <p:nvSpPr>
          <p:cNvPr id="4" name="Title 3"/>
          <p:cNvSpPr>
            <a:spLocks noGrp="1"/>
          </p:cNvSpPr>
          <p:nvPr>
            <p:ph type="title"/>
          </p:nvPr>
        </p:nvSpPr>
        <p:spPr/>
        <p:txBody>
          <a:bodyPr>
            <a:normAutofit fontScale="90000"/>
          </a:bodyPr>
          <a:lstStyle/>
          <a:p>
            <a:r>
              <a:rPr lang="en-GB" dirty="0" smtClean="0"/>
              <a:t>Deception - Inconsistencies</a:t>
            </a:r>
            <a:endParaRPr lang="en-GB" dirty="0"/>
          </a:p>
        </p:txBody>
      </p:sp>
    </p:spTree>
    <p:extLst>
      <p:ext uri="{BB962C8B-B14F-4D97-AF65-F5344CB8AC3E}">
        <p14:creationId xmlns:p14="http://schemas.microsoft.com/office/powerpoint/2010/main" val="352987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There’s a lot going on here.</a:t>
            </a:r>
          </a:p>
          <a:p>
            <a:r>
              <a:rPr lang="en-GB" dirty="0" smtClean="0"/>
              <a:t>Cases without breaks, got to be careful!</a:t>
            </a:r>
          </a:p>
          <a:p>
            <a:r>
              <a:rPr lang="en-GB" dirty="0" smtClean="0"/>
              <a:t>But switch statements cant use doubles</a:t>
            </a:r>
          </a:p>
          <a:p>
            <a:r>
              <a:rPr lang="en-GB" dirty="0" smtClean="0"/>
              <a:t>So it wouldn’t even compile.</a:t>
            </a:r>
          </a:p>
          <a:p>
            <a:r>
              <a:rPr lang="en-GB" dirty="0" smtClean="0"/>
              <a:t>Don’t be fooled! </a:t>
            </a:r>
            <a:endParaRPr lang="en-GB" dirty="0"/>
          </a:p>
          <a:p>
            <a:r>
              <a:rPr lang="en-GB" dirty="0" smtClean="0"/>
              <a:t>Check the validity of the code before the logic!</a:t>
            </a:r>
            <a:endParaRPr lang="en-GB" dirty="0"/>
          </a:p>
        </p:txBody>
      </p:sp>
      <p:sp>
        <p:nvSpPr>
          <p:cNvPr id="3" name="Content Placeholder 2"/>
          <p:cNvSpPr>
            <a:spLocks noGrp="1"/>
          </p:cNvSpPr>
          <p:nvPr>
            <p:ph sz="quarter" idx="16"/>
          </p:nvPr>
        </p:nvSpPr>
        <p:spPr>
          <a:xfrm>
            <a:off x="6193700" y="1548000"/>
            <a:ext cx="5580000" cy="4928400"/>
          </a:xfrm>
          <a:solidFill>
            <a:schemeClr val="bg1">
              <a:lumMod val="95000"/>
            </a:schemeClr>
          </a:solidFill>
        </p:spPr>
        <p:txBody>
          <a:bodyPr/>
          <a:lstStyle/>
          <a:p>
            <a:pPr marL="0" indent="0">
              <a:buNone/>
            </a:pPr>
            <a:r>
              <a:rPr lang="en-GB" sz="1400" b="1" dirty="0" smtClean="0">
                <a:solidFill>
                  <a:srgbClr val="7F0055"/>
                </a:solidFill>
                <a:latin typeface="Courier New" panose="02070309020205020404" pitchFamily="49" charset="0"/>
              </a:rPr>
              <a:t>public</a:t>
            </a:r>
            <a:r>
              <a:rPr lang="en-GB" sz="1400" b="1" dirty="0" smtClean="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double</a:t>
            </a:r>
            <a:r>
              <a:rPr lang="en-GB" sz="1400" b="1" dirty="0">
                <a:solidFill>
                  <a:srgbClr val="000000"/>
                </a:solidFill>
                <a:latin typeface="Courier New" panose="02070309020205020404" pitchFamily="49" charset="0"/>
              </a:rPr>
              <a:t> </a:t>
            </a:r>
            <a:r>
              <a:rPr lang="en-GB" sz="1400" b="1" dirty="0" err="1">
                <a:solidFill>
                  <a:srgbClr val="000000"/>
                </a:solidFill>
                <a:latin typeface="Courier New" panose="02070309020205020404" pitchFamily="49" charset="0"/>
              </a:rPr>
              <a:t>getSwitch</a:t>
            </a:r>
            <a:r>
              <a:rPr lang="en-GB" sz="1400" b="1" dirty="0">
                <a:solidFill>
                  <a:srgbClr val="000000"/>
                </a:solidFill>
                <a:latin typeface="Courier New" panose="02070309020205020404" pitchFamily="49" charset="0"/>
              </a:rPr>
              <a:t>(String </a:t>
            </a:r>
            <a:r>
              <a:rPr lang="en-GB" sz="1400" b="1" dirty="0" err="1">
                <a:solidFill>
                  <a:srgbClr val="6A3E3E"/>
                </a:solidFill>
                <a:latin typeface="Courier New" panose="02070309020205020404" pitchFamily="49" charset="0"/>
              </a:rPr>
              <a:t>str</a:t>
            </a:r>
            <a:r>
              <a:rPr lang="en-GB" sz="1400" b="1" dirty="0">
                <a:solidFill>
                  <a:srgbClr val="000000"/>
                </a:solidFill>
                <a:latin typeface="Courier New" panose="02070309020205020404" pitchFamily="49" charset="0"/>
              </a:rPr>
              <a:t>) {</a:t>
            </a:r>
          </a:p>
          <a:p>
            <a:pPr marL="0" indent="0">
              <a:buNone/>
            </a:pPr>
            <a:r>
              <a:rPr lang="en-GB" sz="1400" b="1" dirty="0">
                <a:solidFill>
                  <a:srgbClr val="7F0055"/>
                </a:solidFill>
                <a:latin typeface="Courier New" panose="02070309020205020404" pitchFamily="49" charset="0"/>
              </a:rPr>
              <a:t>return</a:t>
            </a:r>
            <a:r>
              <a:rPr lang="en-GB" sz="1400" b="1" dirty="0">
                <a:solidFill>
                  <a:srgbClr val="000000"/>
                </a:solidFill>
                <a:latin typeface="Courier New" panose="02070309020205020404" pitchFamily="49" charset="0"/>
              </a:rPr>
              <a:t> </a:t>
            </a:r>
            <a:r>
              <a:rPr lang="en-GB" sz="1400" b="1" dirty="0" err="1">
                <a:solidFill>
                  <a:srgbClr val="000000"/>
                </a:solidFill>
                <a:latin typeface="Courier New" panose="02070309020205020404" pitchFamily="49" charset="0"/>
              </a:rPr>
              <a:t>Double.</a:t>
            </a:r>
            <a:r>
              <a:rPr lang="en-GB" sz="1400" b="1" i="1" dirty="0" err="1">
                <a:solidFill>
                  <a:srgbClr val="000000"/>
                </a:solidFill>
                <a:latin typeface="Courier New" panose="02070309020205020404" pitchFamily="49" charset="0"/>
              </a:rPr>
              <a:t>parseDouble</a:t>
            </a:r>
            <a:r>
              <a:rPr lang="en-GB" sz="1400" b="1" i="1" dirty="0">
                <a:solidFill>
                  <a:srgbClr val="000000"/>
                </a:solidFill>
                <a:latin typeface="Courier New" panose="02070309020205020404" pitchFamily="49" charset="0"/>
              </a:rPr>
              <a:t>(</a:t>
            </a:r>
            <a:r>
              <a:rPr lang="en-GB" sz="1400" b="1" i="1" dirty="0" err="1">
                <a:solidFill>
                  <a:srgbClr val="6A3E3E"/>
                </a:solidFill>
                <a:latin typeface="Courier New" panose="02070309020205020404" pitchFamily="49" charset="0"/>
              </a:rPr>
              <a:t>str</a:t>
            </a:r>
            <a:r>
              <a:rPr lang="en-GB" sz="1400" b="1" i="1" dirty="0" err="1">
                <a:solidFill>
                  <a:srgbClr val="000000"/>
                </a:solidFill>
                <a:latin typeface="Courier New" panose="02070309020205020404" pitchFamily="49" charset="0"/>
              </a:rPr>
              <a:t>.substring</a:t>
            </a:r>
            <a:r>
              <a:rPr lang="en-GB" sz="1400" b="1" i="1" dirty="0">
                <a:solidFill>
                  <a:srgbClr val="000000"/>
                </a:solidFill>
                <a:latin typeface="Courier New" panose="02070309020205020404" pitchFamily="49" charset="0"/>
              </a:rPr>
              <a:t>(1, </a:t>
            </a:r>
            <a:r>
              <a:rPr lang="en-GB" sz="1400" b="1" i="1" dirty="0" smtClean="0">
                <a:solidFill>
                  <a:srgbClr val="000000"/>
                </a:solidFill>
                <a:latin typeface="Courier New" panose="02070309020205020404" pitchFamily="49" charset="0"/>
              </a:rPr>
              <a:t>	</a:t>
            </a:r>
            <a:r>
              <a:rPr lang="en-GB" sz="1400" b="1" i="1" dirty="0" err="1" smtClean="0">
                <a:solidFill>
                  <a:srgbClr val="6A3E3E"/>
                </a:solidFill>
                <a:latin typeface="Courier New" panose="02070309020205020404" pitchFamily="49" charset="0"/>
              </a:rPr>
              <a:t>str</a:t>
            </a:r>
            <a:r>
              <a:rPr lang="en-GB" sz="1400" b="1" i="1" dirty="0" err="1" smtClean="0">
                <a:solidFill>
                  <a:srgbClr val="000000"/>
                </a:solidFill>
                <a:latin typeface="Courier New" panose="02070309020205020404" pitchFamily="49" charset="0"/>
              </a:rPr>
              <a:t>.length</a:t>
            </a:r>
            <a:r>
              <a:rPr lang="en-GB" sz="1400" b="1" i="1" dirty="0">
                <a:solidFill>
                  <a:srgbClr val="000000"/>
                </a:solidFill>
                <a:latin typeface="Courier New" panose="02070309020205020404" pitchFamily="49" charset="0"/>
              </a:rPr>
              <a:t>() - 1));</a:t>
            </a:r>
          </a:p>
          <a:p>
            <a:pPr marL="0" indent="0">
              <a:buNone/>
            </a:pPr>
            <a:r>
              <a:rPr lang="en-GB" sz="1400"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main(String </a:t>
            </a:r>
            <a:r>
              <a:rPr lang="en-GB" sz="1400" b="1" dirty="0">
                <a:solidFill>
                  <a:srgbClr val="6A3E3E"/>
                </a:solidFill>
                <a:latin typeface="Courier New" panose="02070309020205020404" pitchFamily="49" charset="0"/>
              </a:rPr>
              <a:t>args</a:t>
            </a:r>
            <a:r>
              <a:rPr lang="en-GB" sz="1400" b="1" dirty="0">
                <a:solidFill>
                  <a:srgbClr val="000000"/>
                </a:solidFill>
                <a:latin typeface="Courier New" panose="02070309020205020404" pitchFamily="49" charset="0"/>
              </a:rPr>
              <a:t>[]) {</a:t>
            </a:r>
          </a:p>
          <a:p>
            <a:pPr marL="0" indent="0">
              <a:buNone/>
            </a:pPr>
            <a:r>
              <a:rPr lang="en-GB" sz="1400" b="1" dirty="0">
                <a:solidFill>
                  <a:srgbClr val="7F0055"/>
                </a:solidFill>
                <a:latin typeface="Courier New" panose="02070309020205020404" pitchFamily="49" charset="0"/>
              </a:rPr>
              <a:t>switch</a:t>
            </a:r>
            <a:r>
              <a:rPr lang="en-GB" sz="1400" b="1" dirty="0">
                <a:solidFill>
                  <a:srgbClr val="000000"/>
                </a:solidFill>
                <a:latin typeface="Courier New" panose="02070309020205020404" pitchFamily="49" charset="0"/>
              </a:rPr>
              <a:t> (</a:t>
            </a:r>
            <a:r>
              <a:rPr lang="en-GB" sz="1400" b="1" i="1" dirty="0" err="1">
                <a:solidFill>
                  <a:srgbClr val="000000"/>
                </a:solidFill>
                <a:latin typeface="Courier New" panose="02070309020205020404" pitchFamily="49" charset="0"/>
              </a:rPr>
              <a:t>getSwitch</a:t>
            </a:r>
            <a:r>
              <a:rPr lang="en-GB" sz="1400" b="1" i="1" dirty="0">
                <a:solidFill>
                  <a:srgbClr val="000000"/>
                </a:solidFill>
                <a:latin typeface="Courier New" panose="02070309020205020404" pitchFamily="49" charset="0"/>
              </a:rPr>
              <a:t>(</a:t>
            </a:r>
            <a:r>
              <a:rPr lang="en-GB" sz="1400" b="1" i="1" dirty="0">
                <a:solidFill>
                  <a:srgbClr val="6A3E3E"/>
                </a:solidFill>
                <a:latin typeface="Courier New" panose="02070309020205020404" pitchFamily="49" charset="0"/>
              </a:rPr>
              <a:t>args</a:t>
            </a:r>
            <a:r>
              <a:rPr lang="en-GB" sz="1400" b="1" i="1" dirty="0">
                <a:solidFill>
                  <a:srgbClr val="000000"/>
                </a:solidFill>
                <a:latin typeface="Courier New" panose="02070309020205020404" pitchFamily="49" charset="0"/>
              </a:rPr>
              <a:t>[0])) {</a:t>
            </a:r>
          </a:p>
          <a:p>
            <a:pPr marL="0" indent="0">
              <a:buNone/>
            </a:pPr>
            <a:r>
              <a:rPr lang="en-GB" sz="1400" b="1" dirty="0">
                <a:solidFill>
                  <a:srgbClr val="7F0055"/>
                </a:solidFill>
                <a:latin typeface="Courier New" panose="02070309020205020404" pitchFamily="49" charset="0"/>
              </a:rPr>
              <a:t>case</a:t>
            </a:r>
            <a:r>
              <a:rPr lang="en-GB" sz="1400" b="1" dirty="0">
                <a:solidFill>
                  <a:srgbClr val="000000"/>
                </a:solidFill>
                <a:latin typeface="Courier New" panose="02070309020205020404" pitchFamily="49" charset="0"/>
              </a:rPr>
              <a:t> 0.0 :</a:t>
            </a:r>
          </a:p>
          <a:p>
            <a:pPr marL="0" indent="0">
              <a:buNone/>
            </a:pPr>
            <a:r>
              <a:rPr lang="en-GB" sz="1400" dirty="0" smtClean="0">
                <a:solidFill>
                  <a:srgbClr val="000000"/>
                </a:solidFill>
                <a:latin typeface="Courier New" panose="02070309020205020404" pitchFamily="49" charset="0"/>
              </a:rPr>
              <a:t>	System.</a:t>
            </a:r>
            <a:r>
              <a:rPr lang="en-GB" sz="1400" b="1" i="1" dirty="0" smtClean="0">
                <a:solidFill>
                  <a:srgbClr val="0000C0"/>
                </a:solidFill>
                <a:latin typeface="Courier New" panose="02070309020205020404" pitchFamily="49" charset="0"/>
              </a:rPr>
              <a:t>out</a:t>
            </a:r>
            <a:r>
              <a:rPr lang="en-GB" sz="1400" b="1" i="1" dirty="0" smtClean="0">
                <a:solidFill>
                  <a:srgbClr val="000000"/>
                </a:solidFill>
                <a:latin typeface="Courier New" panose="02070309020205020404" pitchFamily="49" charset="0"/>
              </a:rPr>
              <a:t>.println</a:t>
            </a:r>
            <a:r>
              <a:rPr lang="en-GB" sz="1400" b="1" i="1" dirty="0">
                <a:solidFill>
                  <a:srgbClr val="000000"/>
                </a:solidFill>
                <a:latin typeface="Courier New" panose="02070309020205020404" pitchFamily="49" charset="0"/>
              </a:rPr>
              <a:t>(</a:t>
            </a:r>
            <a:r>
              <a:rPr lang="en-GB" sz="1400" b="1" i="1" dirty="0">
                <a:solidFill>
                  <a:srgbClr val="2A00FF"/>
                </a:solidFill>
                <a:latin typeface="Courier New" panose="02070309020205020404" pitchFamily="49" charset="0"/>
              </a:rPr>
              <a:t>"Hello"</a:t>
            </a:r>
            <a:r>
              <a:rPr lang="en-GB" sz="1400" b="1" i="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case</a:t>
            </a:r>
            <a:r>
              <a:rPr lang="en-GB" sz="1400" b="1" dirty="0">
                <a:solidFill>
                  <a:srgbClr val="000000"/>
                </a:solidFill>
                <a:latin typeface="Courier New" panose="02070309020205020404" pitchFamily="49" charset="0"/>
              </a:rPr>
              <a:t> 1.0 :</a:t>
            </a:r>
          </a:p>
          <a:p>
            <a:pPr marL="0" indent="0">
              <a:buNone/>
            </a:pPr>
            <a:r>
              <a:rPr lang="en-GB" sz="1400" dirty="0" smtClean="0">
                <a:solidFill>
                  <a:srgbClr val="000000"/>
                </a:solidFill>
                <a:latin typeface="Courier New" panose="02070309020205020404" pitchFamily="49" charset="0"/>
              </a:rPr>
              <a:t>	System.</a:t>
            </a:r>
            <a:r>
              <a:rPr lang="en-GB" sz="1400" b="1" i="1" dirty="0" smtClean="0">
                <a:solidFill>
                  <a:srgbClr val="0000C0"/>
                </a:solidFill>
                <a:latin typeface="Courier New" panose="02070309020205020404" pitchFamily="49" charset="0"/>
              </a:rPr>
              <a:t>out</a:t>
            </a:r>
            <a:r>
              <a:rPr lang="en-GB" sz="1400" b="1" i="1" dirty="0" smtClean="0">
                <a:solidFill>
                  <a:srgbClr val="000000"/>
                </a:solidFill>
                <a:latin typeface="Courier New" panose="02070309020205020404" pitchFamily="49" charset="0"/>
              </a:rPr>
              <a:t>.println</a:t>
            </a:r>
            <a:r>
              <a:rPr lang="en-GB" sz="1400" b="1" i="1" dirty="0">
                <a:solidFill>
                  <a:srgbClr val="000000"/>
                </a:solidFill>
                <a:latin typeface="Courier New" panose="02070309020205020404" pitchFamily="49" charset="0"/>
              </a:rPr>
              <a:t>(</a:t>
            </a:r>
            <a:r>
              <a:rPr lang="en-GB" sz="1400" b="1" i="1" dirty="0">
                <a:solidFill>
                  <a:srgbClr val="2A00FF"/>
                </a:solidFill>
                <a:latin typeface="Courier New" panose="02070309020205020404" pitchFamily="49" charset="0"/>
              </a:rPr>
              <a:t>"World"</a:t>
            </a:r>
            <a:r>
              <a:rPr lang="en-GB" sz="1400" b="1" i="1" dirty="0">
                <a:solidFill>
                  <a:srgbClr val="000000"/>
                </a:solidFill>
                <a:latin typeface="Courier New" panose="02070309020205020404" pitchFamily="49" charset="0"/>
              </a:rPr>
              <a:t>);</a:t>
            </a:r>
          </a:p>
          <a:p>
            <a:pPr marL="0" indent="0">
              <a:buNone/>
            </a:pPr>
            <a:r>
              <a:rPr lang="en-GB" sz="1400" b="1" dirty="0" smtClean="0">
                <a:solidFill>
                  <a:srgbClr val="7F0055"/>
                </a:solidFill>
                <a:latin typeface="Courier New" panose="02070309020205020404" pitchFamily="49" charset="0"/>
              </a:rPr>
              <a:t>	break</a:t>
            </a:r>
            <a:r>
              <a:rPr lang="en-GB" sz="1400" b="1" dirty="0">
                <a:solidFill>
                  <a:srgbClr val="000000"/>
                </a:solidFill>
                <a:latin typeface="Courier New" panose="02070309020205020404" pitchFamily="49" charset="0"/>
              </a:rPr>
              <a:t>;</a:t>
            </a:r>
          </a:p>
          <a:p>
            <a:pPr marL="0" indent="0">
              <a:buNone/>
            </a:pPr>
            <a:r>
              <a:rPr lang="en-GB" sz="1400" b="1" dirty="0" smtClean="0">
                <a:solidFill>
                  <a:srgbClr val="7F0055"/>
                </a:solidFill>
                <a:latin typeface="Courier New" panose="02070309020205020404" pitchFamily="49" charset="0"/>
              </a:rPr>
              <a:t>default</a:t>
            </a:r>
            <a:r>
              <a:rPr lang="en-GB" sz="1400" b="1" dirty="0" smtClean="0">
                <a:solidFill>
                  <a:srgbClr val="000000"/>
                </a:solidFill>
                <a:latin typeface="Courier New" panose="02070309020205020404" pitchFamily="49" charset="0"/>
              </a:rPr>
              <a:t> </a:t>
            </a:r>
            <a:r>
              <a:rPr lang="en-GB" sz="1400" b="1" dirty="0">
                <a:solidFill>
                  <a:srgbClr val="000000"/>
                </a:solidFill>
                <a:latin typeface="Courier New" panose="02070309020205020404" pitchFamily="49" charset="0"/>
              </a:rPr>
              <a:t>:</a:t>
            </a:r>
          </a:p>
          <a:p>
            <a:pPr marL="0" indent="0">
              <a:buNone/>
            </a:pPr>
            <a:r>
              <a:rPr lang="en-GB" sz="1400" dirty="0" smtClean="0">
                <a:solidFill>
                  <a:srgbClr val="000000"/>
                </a:solidFill>
                <a:latin typeface="Courier New" panose="02070309020205020404" pitchFamily="49" charset="0"/>
              </a:rPr>
              <a:t>	System.</a:t>
            </a:r>
            <a:r>
              <a:rPr lang="en-GB" sz="1400" b="1" i="1" dirty="0" smtClean="0">
                <a:solidFill>
                  <a:srgbClr val="0000C0"/>
                </a:solidFill>
                <a:latin typeface="Courier New" panose="02070309020205020404" pitchFamily="49" charset="0"/>
              </a:rPr>
              <a:t>out</a:t>
            </a:r>
            <a:r>
              <a:rPr lang="en-GB" sz="1400" b="1" i="1" dirty="0" smtClean="0">
                <a:solidFill>
                  <a:srgbClr val="000000"/>
                </a:solidFill>
                <a:latin typeface="Courier New" panose="02070309020205020404" pitchFamily="49" charset="0"/>
              </a:rPr>
              <a:t>.println</a:t>
            </a:r>
            <a:r>
              <a:rPr lang="en-GB" sz="1400" b="1" i="1" dirty="0">
                <a:solidFill>
                  <a:srgbClr val="000000"/>
                </a:solidFill>
                <a:latin typeface="Courier New" panose="02070309020205020404" pitchFamily="49" charset="0"/>
              </a:rPr>
              <a:t>(</a:t>
            </a:r>
            <a:r>
              <a:rPr lang="en-GB" sz="1400" b="1" i="1" dirty="0">
                <a:solidFill>
                  <a:srgbClr val="2A00FF"/>
                </a:solidFill>
                <a:latin typeface="Courier New" panose="02070309020205020404" pitchFamily="49" charset="0"/>
              </a:rPr>
              <a:t>"Good Bye"</a:t>
            </a:r>
            <a:r>
              <a:rPr lang="en-GB" sz="1400" b="1" i="1" dirty="0">
                <a:solidFill>
                  <a:srgbClr val="000000"/>
                </a:solidFill>
                <a:latin typeface="Courier New" panose="02070309020205020404" pitchFamily="49" charset="0"/>
              </a:rPr>
              <a:t>);</a:t>
            </a:r>
          </a:p>
          <a:p>
            <a:pPr marL="0" indent="0">
              <a:buNone/>
            </a:pPr>
            <a:r>
              <a:rPr lang="en-GB" sz="1400" dirty="0">
                <a:solidFill>
                  <a:srgbClr val="000000"/>
                </a:solidFill>
                <a:latin typeface="Courier New" panose="02070309020205020404" pitchFamily="49" charset="0"/>
              </a:rPr>
              <a:t>}</a:t>
            </a:r>
          </a:p>
          <a:p>
            <a:pPr marL="0" indent="0">
              <a:buNone/>
            </a:pPr>
            <a:r>
              <a:rPr lang="en-GB" sz="1400" dirty="0" smtClean="0">
                <a:solidFill>
                  <a:srgbClr val="000000"/>
                </a:solidFill>
                <a:latin typeface="Courier New" panose="02070309020205020404" pitchFamily="49" charset="0"/>
              </a:rPr>
              <a:t>}</a:t>
            </a:r>
            <a:endParaRPr lang="en-GB" sz="1400" dirty="0"/>
          </a:p>
        </p:txBody>
      </p:sp>
      <p:sp>
        <p:nvSpPr>
          <p:cNvPr id="4" name="Title 3"/>
          <p:cNvSpPr>
            <a:spLocks noGrp="1"/>
          </p:cNvSpPr>
          <p:nvPr>
            <p:ph type="title"/>
          </p:nvPr>
        </p:nvSpPr>
        <p:spPr/>
        <p:txBody>
          <a:bodyPr>
            <a:normAutofit fontScale="90000"/>
          </a:bodyPr>
          <a:lstStyle/>
          <a:p>
            <a:r>
              <a:rPr lang="en-GB" dirty="0" smtClean="0"/>
              <a:t>Absurdity</a:t>
            </a:r>
            <a:endParaRPr lang="en-GB" dirty="0"/>
          </a:p>
        </p:txBody>
      </p:sp>
    </p:spTree>
    <p:extLst>
      <p:ext uri="{BB962C8B-B14F-4D97-AF65-F5344CB8AC3E}">
        <p14:creationId xmlns:p14="http://schemas.microsoft.com/office/powerpoint/2010/main" val="278176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Whilst syntactically correct, this won’t compile because there is code that </a:t>
            </a:r>
            <a:r>
              <a:rPr lang="en-GB" b="1" dirty="0" smtClean="0"/>
              <a:t>never</a:t>
            </a:r>
            <a:r>
              <a:rPr lang="en-GB" dirty="0" smtClean="0"/>
              <a:t> runs.</a:t>
            </a:r>
          </a:p>
          <a:p>
            <a:r>
              <a:rPr lang="en-GB" dirty="0" smtClean="0"/>
              <a:t>“If value&gt;4” and onwards to the end of the for loop can </a:t>
            </a:r>
            <a:r>
              <a:rPr lang="en-GB" b="1" dirty="0" smtClean="0"/>
              <a:t>never</a:t>
            </a:r>
            <a:r>
              <a:rPr lang="en-GB" dirty="0" smtClean="0"/>
              <a:t> be ran</a:t>
            </a:r>
          </a:p>
          <a:p>
            <a:r>
              <a:rPr lang="en-GB" dirty="0" smtClean="0"/>
              <a:t>As the first two conditional statements make the loop either break or skip the code in all cases.</a:t>
            </a:r>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100" b="1" dirty="0">
                <a:solidFill>
                  <a:srgbClr val="7F0055"/>
                </a:solidFill>
                <a:latin typeface="Courier New" panose="02070309020205020404" pitchFamily="49" charset="0"/>
              </a:rPr>
              <a:t>public</a:t>
            </a:r>
            <a:r>
              <a:rPr lang="en-GB" sz="1100" b="1" dirty="0">
                <a:solidFill>
                  <a:srgbClr val="000000"/>
                </a:solidFill>
                <a:latin typeface="Courier New" panose="02070309020205020404" pitchFamily="49" charset="0"/>
              </a:rPr>
              <a:t> </a:t>
            </a:r>
            <a:r>
              <a:rPr lang="en-GB" sz="1100" b="1" dirty="0">
                <a:solidFill>
                  <a:srgbClr val="7F0055"/>
                </a:solidFill>
                <a:latin typeface="Courier New" panose="02070309020205020404" pitchFamily="49" charset="0"/>
              </a:rPr>
              <a:t>static</a:t>
            </a:r>
            <a:r>
              <a:rPr lang="en-GB" sz="1100" b="1" dirty="0">
                <a:solidFill>
                  <a:srgbClr val="000000"/>
                </a:solidFill>
                <a:latin typeface="Courier New" panose="02070309020205020404" pitchFamily="49" charset="0"/>
              </a:rPr>
              <a:t> </a:t>
            </a:r>
            <a:r>
              <a:rPr lang="en-GB" sz="1100" b="1" dirty="0">
                <a:solidFill>
                  <a:srgbClr val="7F0055"/>
                </a:solidFill>
                <a:latin typeface="Courier New" panose="02070309020205020404" pitchFamily="49" charset="0"/>
              </a:rPr>
              <a:t>void</a:t>
            </a:r>
            <a:r>
              <a:rPr lang="en-GB" sz="1100" b="1" dirty="0">
                <a:solidFill>
                  <a:srgbClr val="000000"/>
                </a:solidFill>
                <a:latin typeface="Courier New" panose="02070309020205020404" pitchFamily="49" charset="0"/>
              </a:rPr>
              <a:t> main(String[] </a:t>
            </a:r>
            <a:r>
              <a:rPr lang="en-GB" sz="1100" b="1" dirty="0">
                <a:solidFill>
                  <a:srgbClr val="6A3E3E"/>
                </a:solidFill>
                <a:latin typeface="Courier New" panose="02070309020205020404" pitchFamily="49" charset="0"/>
              </a:rPr>
              <a:t>args</a:t>
            </a:r>
            <a:r>
              <a:rPr lang="en-GB" sz="1100" b="1" dirty="0">
                <a:solidFill>
                  <a:srgbClr val="000000"/>
                </a:solidFill>
                <a:latin typeface="Courier New" panose="02070309020205020404" pitchFamily="49" charset="0"/>
              </a:rPr>
              <a:t>) {</a:t>
            </a:r>
          </a:p>
          <a:p>
            <a:pPr marL="400050" lvl="1" indent="0">
              <a:buNone/>
            </a:pPr>
            <a:r>
              <a:rPr lang="en-GB" sz="1000" b="1" dirty="0">
                <a:solidFill>
                  <a:srgbClr val="7F0055"/>
                </a:solidFill>
                <a:latin typeface="Courier New" panose="02070309020205020404" pitchFamily="49" charset="0"/>
              </a:rPr>
              <a:t>int</a:t>
            </a:r>
            <a:r>
              <a:rPr lang="en-GB" sz="1000" b="1" dirty="0">
                <a:solidFill>
                  <a:srgbClr val="000000"/>
                </a:solidFill>
                <a:latin typeface="Courier New" panose="02070309020205020404" pitchFamily="49" charset="0"/>
              </a:rPr>
              <a:t>[] </a:t>
            </a:r>
            <a:r>
              <a:rPr lang="en-GB" sz="1000" b="1" dirty="0" err="1">
                <a:solidFill>
                  <a:srgbClr val="6A3E3E"/>
                </a:solidFill>
                <a:latin typeface="Courier New" panose="02070309020205020404" pitchFamily="49" charset="0"/>
              </a:rPr>
              <a:t>arr</a:t>
            </a:r>
            <a:r>
              <a:rPr lang="en-GB" sz="1000" b="1" dirty="0">
                <a:solidFill>
                  <a:srgbClr val="000000"/>
                </a:solidFill>
                <a:latin typeface="Courier New" panose="02070309020205020404" pitchFamily="49" charset="0"/>
              </a:rPr>
              <a:t> = {1, 2, 3, 4, 5, 6};</a:t>
            </a:r>
          </a:p>
          <a:p>
            <a:pPr marL="400050" lvl="1" indent="0">
              <a:buNone/>
            </a:pPr>
            <a:r>
              <a:rPr lang="en-GB" sz="1000" b="1" dirty="0">
                <a:solidFill>
                  <a:srgbClr val="7F0055"/>
                </a:solidFill>
                <a:latin typeface="Courier New" panose="02070309020205020404" pitchFamily="49" charset="0"/>
              </a:rPr>
              <a:t>int</a:t>
            </a:r>
            <a:r>
              <a:rPr lang="en-GB" sz="1000" b="1" dirty="0">
                <a:solidFill>
                  <a:srgbClr val="000000"/>
                </a:solidFill>
                <a:latin typeface="Courier New" panose="02070309020205020404" pitchFamily="49" charset="0"/>
              </a:rPr>
              <a:t> </a:t>
            </a:r>
            <a:r>
              <a:rPr lang="en-GB" sz="1000" b="1" dirty="0">
                <a:solidFill>
                  <a:srgbClr val="6A3E3E"/>
                </a:solidFill>
                <a:latin typeface="Courier New" panose="02070309020205020404" pitchFamily="49" charset="0"/>
              </a:rPr>
              <a:t>counter</a:t>
            </a:r>
            <a:r>
              <a:rPr lang="en-GB" sz="1000" b="1" dirty="0">
                <a:solidFill>
                  <a:srgbClr val="000000"/>
                </a:solidFill>
                <a:latin typeface="Courier New" panose="02070309020205020404" pitchFamily="49" charset="0"/>
              </a:rPr>
              <a:t> = 0;</a:t>
            </a:r>
          </a:p>
          <a:p>
            <a:pPr marL="400050" lvl="1" indent="0">
              <a:buNone/>
            </a:pPr>
            <a:r>
              <a:rPr lang="en-GB" sz="1000" b="1" dirty="0">
                <a:solidFill>
                  <a:srgbClr val="7F0055"/>
                </a:solidFill>
                <a:latin typeface="Courier New" panose="02070309020205020404" pitchFamily="49" charset="0"/>
              </a:rPr>
              <a:t>for</a:t>
            </a:r>
            <a:r>
              <a:rPr lang="en-GB" sz="1000" b="1" dirty="0">
                <a:solidFill>
                  <a:srgbClr val="000000"/>
                </a:solidFill>
                <a:latin typeface="Courier New" panose="02070309020205020404" pitchFamily="49" charset="0"/>
              </a:rPr>
              <a:t> (</a:t>
            </a:r>
            <a:r>
              <a:rPr lang="en-GB" sz="1000" b="1" dirty="0">
                <a:solidFill>
                  <a:srgbClr val="7F0055"/>
                </a:solidFill>
                <a:latin typeface="Courier New" panose="02070309020205020404" pitchFamily="49" charset="0"/>
              </a:rPr>
              <a:t>int</a:t>
            </a:r>
            <a:r>
              <a:rPr lang="en-GB" sz="1000" b="1" dirty="0">
                <a:solidFill>
                  <a:srgbClr val="000000"/>
                </a:solidFill>
                <a:latin typeface="Courier New" panose="02070309020205020404" pitchFamily="49" charset="0"/>
              </a:rPr>
              <a:t> </a:t>
            </a:r>
            <a:r>
              <a:rPr lang="en-GB" sz="1000" b="1" dirty="0">
                <a:solidFill>
                  <a:srgbClr val="6A3E3E"/>
                </a:solidFill>
                <a:latin typeface="Courier New" panose="02070309020205020404" pitchFamily="49" charset="0"/>
              </a:rPr>
              <a:t>value</a:t>
            </a:r>
            <a:r>
              <a:rPr lang="en-GB" sz="1000" b="1" dirty="0">
                <a:solidFill>
                  <a:srgbClr val="000000"/>
                </a:solidFill>
                <a:latin typeface="Courier New" panose="02070309020205020404" pitchFamily="49" charset="0"/>
              </a:rPr>
              <a:t> : </a:t>
            </a:r>
            <a:r>
              <a:rPr lang="en-GB" sz="1000" b="1" dirty="0" err="1">
                <a:solidFill>
                  <a:srgbClr val="6A3E3E"/>
                </a:solidFill>
                <a:latin typeface="Courier New" panose="02070309020205020404" pitchFamily="49" charset="0"/>
              </a:rPr>
              <a:t>arr</a:t>
            </a:r>
            <a:r>
              <a:rPr lang="en-GB" sz="1000" b="1" dirty="0">
                <a:solidFill>
                  <a:srgbClr val="000000"/>
                </a:solidFill>
                <a:latin typeface="Courier New" panose="02070309020205020404" pitchFamily="49" charset="0"/>
              </a:rPr>
              <a:t>) {</a:t>
            </a:r>
          </a:p>
          <a:p>
            <a:pPr marL="800100" lvl="2" indent="0">
              <a:buNone/>
            </a:pPr>
            <a:r>
              <a:rPr lang="en-GB" sz="1000" b="1" dirty="0">
                <a:solidFill>
                  <a:srgbClr val="7F0055"/>
                </a:solidFill>
                <a:latin typeface="Courier New" panose="02070309020205020404" pitchFamily="49" charset="0"/>
              </a:rPr>
              <a:t>if</a:t>
            </a:r>
            <a:r>
              <a:rPr lang="en-GB" sz="1000" b="1" dirty="0">
                <a:solidFill>
                  <a:srgbClr val="000000"/>
                </a:solidFill>
                <a:latin typeface="Courier New" panose="02070309020205020404" pitchFamily="49" charset="0"/>
              </a:rPr>
              <a:t> (</a:t>
            </a:r>
            <a:r>
              <a:rPr lang="en-GB" sz="1000" b="1" dirty="0">
                <a:solidFill>
                  <a:srgbClr val="6A3E3E"/>
                </a:solidFill>
                <a:latin typeface="Courier New" panose="02070309020205020404" pitchFamily="49" charset="0"/>
              </a:rPr>
              <a:t>counter</a:t>
            </a:r>
            <a:r>
              <a:rPr lang="en-GB" sz="1000" b="1" dirty="0">
                <a:solidFill>
                  <a:srgbClr val="000000"/>
                </a:solidFill>
                <a:latin typeface="Courier New" panose="02070309020205020404" pitchFamily="49" charset="0"/>
              </a:rPr>
              <a:t> &gt;= 5) {</a:t>
            </a:r>
          </a:p>
          <a:p>
            <a:pPr marL="800100" lvl="2" indent="0">
              <a:buNone/>
            </a:pPr>
            <a:r>
              <a:rPr lang="en-GB" sz="1000" b="1" dirty="0" smtClean="0">
                <a:solidFill>
                  <a:srgbClr val="7F0055"/>
                </a:solidFill>
                <a:latin typeface="Courier New" panose="02070309020205020404" pitchFamily="49" charset="0"/>
              </a:rPr>
              <a:t>	break</a:t>
            </a:r>
            <a:r>
              <a:rPr lang="en-GB" sz="1000" b="1" dirty="0">
                <a:solidFill>
                  <a:srgbClr val="000000"/>
                </a:solidFill>
                <a:latin typeface="Courier New" panose="02070309020205020404" pitchFamily="49" charset="0"/>
              </a:rPr>
              <a:t>;</a:t>
            </a:r>
          </a:p>
          <a:p>
            <a:pPr marL="800100" lvl="2" indent="0">
              <a:buNone/>
            </a:pPr>
            <a:r>
              <a:rPr lang="en-GB" sz="1000" b="1" dirty="0">
                <a:solidFill>
                  <a:srgbClr val="000000"/>
                </a:solidFill>
                <a:latin typeface="Courier New" panose="02070309020205020404" pitchFamily="49" charset="0"/>
              </a:rPr>
              <a:t>} </a:t>
            </a:r>
            <a:r>
              <a:rPr lang="en-GB" sz="1000" b="1" dirty="0">
                <a:solidFill>
                  <a:srgbClr val="7F0055"/>
                </a:solidFill>
                <a:latin typeface="Courier New" panose="02070309020205020404" pitchFamily="49" charset="0"/>
              </a:rPr>
              <a:t>else</a:t>
            </a:r>
            <a:r>
              <a:rPr lang="en-GB" sz="1000" b="1" dirty="0">
                <a:solidFill>
                  <a:srgbClr val="000000"/>
                </a:solidFill>
                <a:latin typeface="Courier New" panose="02070309020205020404" pitchFamily="49" charset="0"/>
              </a:rPr>
              <a:t> {</a:t>
            </a:r>
          </a:p>
          <a:p>
            <a:pPr marL="800100" lvl="2" indent="0">
              <a:buNone/>
            </a:pPr>
            <a:r>
              <a:rPr lang="en-GB" sz="1000" b="1" dirty="0" smtClean="0">
                <a:solidFill>
                  <a:srgbClr val="7F0055"/>
                </a:solidFill>
                <a:latin typeface="Courier New" panose="02070309020205020404" pitchFamily="49" charset="0"/>
              </a:rPr>
              <a:t>	continue</a:t>
            </a:r>
            <a:r>
              <a:rPr lang="en-GB" sz="1000" b="1" dirty="0">
                <a:solidFill>
                  <a:srgbClr val="000000"/>
                </a:solidFill>
                <a:latin typeface="Courier New" panose="02070309020205020404" pitchFamily="49" charset="0"/>
              </a:rPr>
              <a:t>;</a:t>
            </a:r>
          </a:p>
          <a:p>
            <a:pPr marL="800100" lvl="2" indent="0">
              <a:buNone/>
            </a:pPr>
            <a:r>
              <a:rPr lang="en-GB" sz="1000" b="1" dirty="0">
                <a:solidFill>
                  <a:srgbClr val="000000"/>
                </a:solidFill>
                <a:latin typeface="Courier New" panose="02070309020205020404" pitchFamily="49" charset="0"/>
              </a:rPr>
              <a:t>}</a:t>
            </a:r>
          </a:p>
          <a:p>
            <a:pPr marL="800100" lvl="2" indent="0">
              <a:buNone/>
            </a:pPr>
            <a:r>
              <a:rPr lang="en-GB" sz="1000" b="1" dirty="0">
                <a:solidFill>
                  <a:srgbClr val="7F0055"/>
                </a:solidFill>
                <a:latin typeface="Courier New" panose="02070309020205020404" pitchFamily="49" charset="0"/>
              </a:rPr>
              <a:t>if</a:t>
            </a:r>
            <a:r>
              <a:rPr lang="en-GB" sz="1000" b="1" dirty="0">
                <a:solidFill>
                  <a:srgbClr val="000000"/>
                </a:solidFill>
                <a:latin typeface="Courier New" panose="02070309020205020404" pitchFamily="49" charset="0"/>
              </a:rPr>
              <a:t> (</a:t>
            </a:r>
            <a:r>
              <a:rPr lang="en-GB" sz="1000" b="1" dirty="0">
                <a:solidFill>
                  <a:srgbClr val="6A3E3E"/>
                </a:solidFill>
                <a:latin typeface="Courier New" panose="02070309020205020404" pitchFamily="49" charset="0"/>
              </a:rPr>
              <a:t>value</a:t>
            </a:r>
            <a:r>
              <a:rPr lang="en-GB" sz="1000" b="1" dirty="0">
                <a:solidFill>
                  <a:srgbClr val="000000"/>
                </a:solidFill>
                <a:latin typeface="Courier New" panose="02070309020205020404" pitchFamily="49" charset="0"/>
              </a:rPr>
              <a:t> &gt; 4) {</a:t>
            </a:r>
          </a:p>
          <a:p>
            <a:pPr marL="800100" lvl="2" indent="0">
              <a:buNone/>
            </a:pPr>
            <a:r>
              <a:rPr lang="en-GB" sz="1000" b="1" dirty="0" smtClean="0">
                <a:solidFill>
                  <a:srgbClr val="6A3E3E"/>
                </a:solidFill>
                <a:latin typeface="Courier New" panose="02070309020205020404" pitchFamily="49" charset="0"/>
              </a:rPr>
              <a:t>	</a:t>
            </a:r>
            <a:r>
              <a:rPr lang="en-GB" sz="1000" b="1" dirty="0" err="1" smtClean="0">
                <a:solidFill>
                  <a:srgbClr val="6A3E3E"/>
                </a:solidFill>
                <a:latin typeface="Courier New" panose="02070309020205020404" pitchFamily="49" charset="0"/>
              </a:rPr>
              <a:t>arr</a:t>
            </a:r>
            <a:r>
              <a:rPr lang="en-GB" sz="1000" b="1" dirty="0" smtClean="0">
                <a:solidFill>
                  <a:srgbClr val="000000"/>
                </a:solidFill>
                <a:latin typeface="Courier New" panose="02070309020205020404" pitchFamily="49" charset="0"/>
              </a:rPr>
              <a:t>[</a:t>
            </a:r>
            <a:r>
              <a:rPr lang="en-GB" sz="1000" b="1" dirty="0" smtClean="0">
                <a:solidFill>
                  <a:srgbClr val="6A3E3E"/>
                </a:solidFill>
                <a:latin typeface="Courier New" panose="02070309020205020404" pitchFamily="49" charset="0"/>
              </a:rPr>
              <a:t>counter</a:t>
            </a:r>
            <a:r>
              <a:rPr lang="en-GB" sz="1000" b="1" dirty="0">
                <a:solidFill>
                  <a:srgbClr val="000000"/>
                </a:solidFill>
                <a:latin typeface="Courier New" panose="02070309020205020404" pitchFamily="49" charset="0"/>
              </a:rPr>
              <a:t>] = </a:t>
            </a:r>
            <a:r>
              <a:rPr lang="en-GB" sz="1000" b="1" dirty="0">
                <a:solidFill>
                  <a:srgbClr val="6A3E3E"/>
                </a:solidFill>
                <a:latin typeface="Courier New" panose="02070309020205020404" pitchFamily="49" charset="0"/>
              </a:rPr>
              <a:t>value</a:t>
            </a:r>
            <a:r>
              <a:rPr lang="en-GB" sz="1000" b="1" dirty="0">
                <a:solidFill>
                  <a:srgbClr val="000000"/>
                </a:solidFill>
                <a:latin typeface="Courier New" panose="02070309020205020404" pitchFamily="49" charset="0"/>
              </a:rPr>
              <a:t> + 1;</a:t>
            </a:r>
          </a:p>
          <a:p>
            <a:pPr marL="800100" lvl="2" indent="0">
              <a:buNone/>
            </a:pPr>
            <a:r>
              <a:rPr lang="en-GB" sz="1000" b="1" dirty="0">
                <a:solidFill>
                  <a:srgbClr val="000000"/>
                </a:solidFill>
                <a:latin typeface="Courier New" panose="02070309020205020404" pitchFamily="49" charset="0"/>
              </a:rPr>
              <a:t>}</a:t>
            </a:r>
          </a:p>
          <a:p>
            <a:pPr marL="800100" lvl="2" indent="0">
              <a:buNone/>
            </a:pPr>
            <a:r>
              <a:rPr lang="en-GB" sz="1000" b="1" dirty="0" smtClean="0">
                <a:solidFill>
                  <a:srgbClr val="6A3E3E"/>
                </a:solidFill>
                <a:latin typeface="Courier New" panose="02070309020205020404" pitchFamily="49" charset="0"/>
              </a:rPr>
              <a:t>counter</a:t>
            </a:r>
            <a:r>
              <a:rPr lang="en-GB" sz="1000" b="1" dirty="0">
                <a:solidFill>
                  <a:srgbClr val="000000"/>
                </a:solidFill>
                <a:latin typeface="Courier New" panose="02070309020205020404" pitchFamily="49" charset="0"/>
              </a:rPr>
              <a:t>++;</a:t>
            </a:r>
          </a:p>
          <a:p>
            <a:pPr marL="400050" lvl="1" indent="0">
              <a:buNone/>
            </a:pPr>
            <a:r>
              <a:rPr lang="en-GB" sz="1000" b="1" dirty="0">
                <a:solidFill>
                  <a:srgbClr val="000000"/>
                </a:solidFill>
                <a:latin typeface="Courier New" panose="02070309020205020404" pitchFamily="49" charset="0"/>
              </a:rPr>
              <a:t>}</a:t>
            </a:r>
          </a:p>
          <a:p>
            <a:pPr marL="400050" lvl="1" indent="0">
              <a:buNone/>
            </a:pPr>
            <a:r>
              <a:rPr lang="en-GB" sz="1000" b="1" dirty="0">
                <a:solidFill>
                  <a:srgbClr val="000000"/>
                </a:solidFill>
                <a:latin typeface="Courier New" panose="02070309020205020404" pitchFamily="49" charset="0"/>
              </a:rPr>
              <a:t>System.</a:t>
            </a:r>
            <a:r>
              <a:rPr lang="en-GB" sz="1000" b="1" i="1" dirty="0">
                <a:solidFill>
                  <a:srgbClr val="0000C0"/>
                </a:solidFill>
                <a:latin typeface="Courier New" panose="02070309020205020404" pitchFamily="49" charset="0"/>
              </a:rPr>
              <a:t>out</a:t>
            </a:r>
            <a:r>
              <a:rPr lang="en-GB" sz="1000" b="1" i="1" dirty="0">
                <a:solidFill>
                  <a:srgbClr val="000000"/>
                </a:solidFill>
                <a:latin typeface="Courier New" panose="02070309020205020404" pitchFamily="49" charset="0"/>
              </a:rPr>
              <a:t>.println(</a:t>
            </a:r>
            <a:r>
              <a:rPr lang="en-GB" sz="1000" b="1" i="1" dirty="0" err="1">
                <a:solidFill>
                  <a:srgbClr val="6A3E3E"/>
                </a:solidFill>
                <a:latin typeface="Courier New" panose="02070309020205020404" pitchFamily="49" charset="0"/>
              </a:rPr>
              <a:t>arr</a:t>
            </a:r>
            <a:r>
              <a:rPr lang="en-GB" sz="1000" b="1" i="1" dirty="0">
                <a:solidFill>
                  <a:srgbClr val="000000"/>
                </a:solidFill>
                <a:latin typeface="Courier New" panose="02070309020205020404" pitchFamily="49" charset="0"/>
              </a:rPr>
              <a:t>[</a:t>
            </a:r>
            <a:r>
              <a:rPr lang="en-GB" sz="1000" b="1" i="1" dirty="0">
                <a:solidFill>
                  <a:srgbClr val="6A3E3E"/>
                </a:solidFill>
                <a:latin typeface="Courier New" panose="02070309020205020404" pitchFamily="49" charset="0"/>
              </a:rPr>
              <a:t>counter</a:t>
            </a:r>
            <a:r>
              <a:rPr lang="en-GB" sz="1000" b="1" i="1" dirty="0">
                <a:solidFill>
                  <a:srgbClr val="000000"/>
                </a:solidFill>
                <a:latin typeface="Courier New" panose="02070309020205020404" pitchFamily="49" charset="0"/>
              </a:rPr>
              <a:t>]);</a:t>
            </a:r>
          </a:p>
          <a:p>
            <a:pPr marL="0" indent="0">
              <a:buNone/>
            </a:pPr>
            <a:r>
              <a:rPr lang="en-GB" sz="1100" b="1" dirty="0">
                <a:solidFill>
                  <a:srgbClr val="000000"/>
                </a:solidFill>
                <a:latin typeface="Courier New" panose="02070309020205020404" pitchFamily="49" charset="0"/>
              </a:rPr>
              <a:t>}</a:t>
            </a:r>
            <a:endParaRPr lang="en-GB" sz="1100" b="1" dirty="0"/>
          </a:p>
        </p:txBody>
      </p:sp>
      <p:sp>
        <p:nvSpPr>
          <p:cNvPr id="4" name="Title 3"/>
          <p:cNvSpPr>
            <a:spLocks noGrp="1"/>
          </p:cNvSpPr>
          <p:nvPr>
            <p:ph type="title"/>
          </p:nvPr>
        </p:nvSpPr>
        <p:spPr/>
        <p:txBody>
          <a:bodyPr>
            <a:normAutofit fontScale="90000"/>
          </a:bodyPr>
          <a:lstStyle/>
          <a:p>
            <a:r>
              <a:rPr lang="en-GB" dirty="0" smtClean="0"/>
              <a:t>Basically valid code aka Dead Code</a:t>
            </a:r>
            <a:endParaRPr lang="en-GB" dirty="0"/>
          </a:p>
        </p:txBody>
      </p:sp>
    </p:spTree>
    <p:extLst>
      <p:ext uri="{BB962C8B-B14F-4D97-AF65-F5344CB8AC3E}">
        <p14:creationId xmlns:p14="http://schemas.microsoft.com/office/powerpoint/2010/main" val="304380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2000" b="1" dirty="0" smtClean="0">
                <a:solidFill>
                  <a:srgbClr val="7F0055"/>
                </a:solidFill>
                <a:latin typeface="Courier New" panose="02070309020205020404" pitchFamily="49" charset="0"/>
              </a:rPr>
              <a:t>try</a:t>
            </a:r>
            <a:r>
              <a:rPr lang="en-GB" sz="2000" b="1" dirty="0" smtClean="0">
                <a:solidFill>
                  <a:srgbClr val="000000"/>
                </a:solidFill>
                <a:latin typeface="Courier New" panose="02070309020205020404" pitchFamily="49" charset="0"/>
              </a:rPr>
              <a:t> </a:t>
            </a:r>
            <a:r>
              <a:rPr lang="en-GB" sz="2000" b="1" dirty="0">
                <a:solidFill>
                  <a:srgbClr val="000000"/>
                </a:solidFill>
                <a:latin typeface="Courier New" panose="02070309020205020404" pitchFamily="49" charset="0"/>
              </a:rPr>
              <a:t>{</a:t>
            </a:r>
          </a:p>
          <a:p>
            <a:pPr marL="0" indent="0">
              <a:buNone/>
            </a:pPr>
            <a:r>
              <a:rPr lang="en-GB" sz="2000" dirty="0">
                <a:solidFill>
                  <a:srgbClr val="3F7F5F"/>
                </a:solidFill>
                <a:latin typeface="Courier New" panose="02070309020205020404" pitchFamily="49" charset="0"/>
              </a:rPr>
              <a:t>// code</a:t>
            </a:r>
          </a:p>
          <a:p>
            <a:pPr marL="0" indent="0">
              <a:buNone/>
            </a:pPr>
            <a:r>
              <a:rPr lang="en-GB" sz="2000"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catch</a:t>
            </a:r>
            <a:r>
              <a:rPr lang="en-GB" sz="2000" b="1" dirty="0">
                <a:solidFill>
                  <a:srgbClr val="000000"/>
                </a:solidFill>
                <a:latin typeface="Courier New" panose="02070309020205020404" pitchFamily="49" charset="0"/>
              </a:rPr>
              <a:t> (Exception </a:t>
            </a:r>
            <a:r>
              <a:rPr lang="en-GB" sz="2000" b="1" dirty="0">
                <a:solidFill>
                  <a:srgbClr val="6A3E3E"/>
                </a:solidFill>
                <a:latin typeface="Courier New" panose="02070309020205020404" pitchFamily="49" charset="0"/>
              </a:rPr>
              <a:t>e</a:t>
            </a:r>
            <a:r>
              <a:rPr lang="en-GB" sz="2000" b="1" dirty="0">
                <a:solidFill>
                  <a:srgbClr val="000000"/>
                </a:solidFill>
                <a:latin typeface="Courier New" panose="02070309020205020404" pitchFamily="49" charset="0"/>
              </a:rPr>
              <a:t>) {</a:t>
            </a:r>
          </a:p>
          <a:p>
            <a:pPr marL="0" indent="0">
              <a:buNone/>
            </a:pPr>
            <a:endParaRPr lang="en-GB" sz="2000" dirty="0">
              <a:latin typeface="Courier New" panose="02070309020205020404" pitchFamily="49" charset="0"/>
            </a:endParaRPr>
          </a:p>
          <a:p>
            <a:pPr marL="0" indent="0">
              <a:buNone/>
            </a:pPr>
            <a:r>
              <a:rPr lang="en-GB" sz="2000"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catch</a:t>
            </a:r>
            <a:r>
              <a:rPr lang="en-GB" sz="2000" b="1" dirty="0">
                <a:solidFill>
                  <a:srgbClr val="000000"/>
                </a:solidFill>
                <a:latin typeface="Courier New" panose="02070309020205020404" pitchFamily="49" charset="0"/>
              </a:rPr>
              <a:t> (IOException </a:t>
            </a:r>
            <a:r>
              <a:rPr lang="en-GB" sz="2000" b="1" dirty="0">
                <a:solidFill>
                  <a:srgbClr val="6A3E3E"/>
                </a:solidFill>
                <a:latin typeface="Courier New" panose="02070309020205020404" pitchFamily="49" charset="0"/>
              </a:rPr>
              <a:t>e</a:t>
            </a:r>
            <a:r>
              <a:rPr lang="en-GB" sz="2000" b="1" dirty="0">
                <a:solidFill>
                  <a:srgbClr val="000000"/>
                </a:solidFill>
                <a:latin typeface="Courier New" panose="02070309020205020404" pitchFamily="49" charset="0"/>
              </a:rPr>
              <a:t>) {</a:t>
            </a:r>
          </a:p>
          <a:p>
            <a:pPr marL="0" indent="0">
              <a:buNone/>
            </a:pPr>
            <a:r>
              <a:rPr lang="en-GB" sz="2000" dirty="0">
                <a:solidFill>
                  <a:srgbClr val="3F7F5F"/>
                </a:solidFill>
                <a:latin typeface="Courier New" panose="02070309020205020404" pitchFamily="49" charset="0"/>
              </a:rPr>
              <a:t>//dead code, can never be run, wont compile.</a:t>
            </a:r>
          </a:p>
          <a:p>
            <a:pPr marL="0" indent="0">
              <a:buNone/>
            </a:pPr>
            <a:r>
              <a:rPr lang="en-GB" sz="2000" dirty="0">
                <a:solidFill>
                  <a:srgbClr val="000000"/>
                </a:solidFill>
                <a:latin typeface="Courier New" panose="02070309020205020404" pitchFamily="49" charset="0"/>
              </a:rPr>
              <a:t>}</a:t>
            </a:r>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nn-NO" sz="1600" b="1" dirty="0" smtClean="0">
                <a:solidFill>
                  <a:srgbClr val="7F0055"/>
                </a:solidFill>
                <a:latin typeface="Courier New" panose="02070309020205020404" pitchFamily="49" charset="0"/>
              </a:rPr>
              <a:t>for</a:t>
            </a:r>
            <a:r>
              <a:rPr lang="nn-NO" sz="1600" b="1" dirty="0" smtClean="0">
                <a:solidFill>
                  <a:srgbClr val="000000"/>
                </a:solidFill>
                <a:latin typeface="Courier New" panose="02070309020205020404" pitchFamily="49" charset="0"/>
              </a:rPr>
              <a:t>(</a:t>
            </a:r>
            <a:r>
              <a:rPr lang="nn-NO" sz="1600" b="1" dirty="0" smtClean="0">
                <a:solidFill>
                  <a:srgbClr val="7F0055"/>
                </a:solidFill>
                <a:latin typeface="Courier New" panose="02070309020205020404" pitchFamily="49" charset="0"/>
              </a:rPr>
              <a:t>int</a:t>
            </a:r>
            <a:r>
              <a:rPr lang="nn-NO" sz="1600" b="1" dirty="0" smtClean="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 0;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&gt; 1;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a:t>
            </a:r>
          </a:p>
          <a:p>
            <a:pPr marL="0" indent="0">
              <a:buNone/>
            </a:pPr>
            <a:r>
              <a:rPr lang="en-GB" sz="1600" b="1" dirty="0">
                <a:solidFill>
                  <a:srgbClr val="000000"/>
                </a:solidFill>
                <a:latin typeface="Courier New" panose="02070309020205020404" pitchFamily="49" charset="0"/>
              </a:rPr>
              <a:t>{</a:t>
            </a:r>
          </a:p>
          <a:p>
            <a:pPr marL="0" indent="0">
              <a:buNone/>
            </a:pPr>
            <a:r>
              <a:rPr lang="en-GB" sz="1600" b="1" dirty="0">
                <a:solidFill>
                  <a:srgbClr val="3F7F5F"/>
                </a:solidFill>
                <a:latin typeface="Courier New" panose="02070309020205020404" pitchFamily="49" charset="0"/>
              </a:rPr>
              <a:t>//acceptable</a:t>
            </a:r>
          </a:p>
          <a:p>
            <a:pPr marL="0" indent="0">
              <a:buNone/>
            </a:pPr>
            <a:r>
              <a:rPr lang="en-GB" sz="1600" b="1" dirty="0">
                <a:solidFill>
                  <a:srgbClr val="000000"/>
                </a:solidFill>
                <a:latin typeface="Courier New" panose="02070309020205020404" pitchFamily="49" charset="0"/>
              </a:rPr>
              <a:t>}</a:t>
            </a:r>
          </a:p>
          <a:p>
            <a:pPr marL="0" indent="0">
              <a:buNone/>
            </a:pPr>
            <a:r>
              <a:rPr lang="en-GB" sz="1600" b="1" dirty="0">
                <a:solidFill>
                  <a:srgbClr val="7F0055"/>
                </a:solidFill>
                <a:latin typeface="Courier New" panose="02070309020205020404" pitchFamily="49" charset="0"/>
              </a:rPr>
              <a:t>while</a:t>
            </a:r>
            <a:r>
              <a:rPr lang="en-GB" sz="1600" b="1" dirty="0">
                <a:solidFill>
                  <a:srgbClr val="000000"/>
                </a:solidFill>
                <a:latin typeface="Courier New" panose="02070309020205020404" pitchFamily="49" charset="0"/>
              </a:rPr>
              <a:t>(</a:t>
            </a:r>
            <a:r>
              <a:rPr lang="en-GB" sz="1600" b="1" dirty="0">
                <a:solidFill>
                  <a:srgbClr val="7F0055"/>
                </a:solidFill>
                <a:latin typeface="Courier New" panose="02070309020205020404" pitchFamily="49" charset="0"/>
              </a:rPr>
              <a:t>false</a:t>
            </a:r>
            <a:r>
              <a:rPr lang="en-GB" sz="1600" b="1" dirty="0">
                <a:solidFill>
                  <a:srgbClr val="000000"/>
                </a:solidFill>
                <a:latin typeface="Courier New" panose="02070309020205020404" pitchFamily="49" charset="0"/>
              </a:rPr>
              <a:t>)</a:t>
            </a:r>
          </a:p>
          <a:p>
            <a:pPr marL="0" indent="0">
              <a:buNone/>
            </a:pPr>
            <a:r>
              <a:rPr lang="en-GB" sz="1600" b="1" dirty="0">
                <a:solidFill>
                  <a:srgbClr val="000000"/>
                </a:solidFill>
                <a:latin typeface="Courier New" panose="02070309020205020404" pitchFamily="49" charset="0"/>
              </a:rPr>
              <a:t>{</a:t>
            </a:r>
          </a:p>
          <a:p>
            <a:pPr marL="0" indent="0">
              <a:buNone/>
            </a:pPr>
            <a:r>
              <a:rPr lang="en-GB" sz="1600" b="1" dirty="0">
                <a:solidFill>
                  <a:srgbClr val="3F7F5F"/>
                </a:solidFill>
                <a:latin typeface="Courier New" panose="02070309020205020404" pitchFamily="49" charset="0"/>
              </a:rPr>
              <a:t>//not acceptable.</a:t>
            </a:r>
          </a:p>
          <a:p>
            <a:pPr marL="0" indent="0">
              <a:buNone/>
            </a:pPr>
            <a:r>
              <a:rPr lang="en-GB" sz="1600" b="1" dirty="0">
                <a:solidFill>
                  <a:srgbClr val="000000"/>
                </a:solidFill>
                <a:latin typeface="Courier New" panose="02070309020205020404" pitchFamily="49" charset="0"/>
              </a:rPr>
              <a:t>}</a:t>
            </a:r>
          </a:p>
          <a:p>
            <a:pPr marL="0" indent="0">
              <a:buNone/>
            </a:pPr>
            <a:r>
              <a:rPr lang="en-GB" sz="1600" b="1" dirty="0">
                <a:solidFill>
                  <a:srgbClr val="7F0055"/>
                </a:solidFill>
                <a:latin typeface="Courier New" panose="02070309020205020404" pitchFamily="49" charset="0"/>
              </a:rPr>
              <a:t>if</a:t>
            </a:r>
            <a:r>
              <a:rPr lang="en-GB" sz="1600" b="1" dirty="0">
                <a:solidFill>
                  <a:srgbClr val="000000"/>
                </a:solidFill>
                <a:latin typeface="Courier New" panose="02070309020205020404" pitchFamily="49" charset="0"/>
              </a:rPr>
              <a:t>(</a:t>
            </a:r>
            <a:r>
              <a:rPr lang="en-GB" sz="1600" b="1" dirty="0">
                <a:solidFill>
                  <a:srgbClr val="7F0055"/>
                </a:solidFill>
                <a:latin typeface="Courier New" panose="02070309020205020404" pitchFamily="49" charset="0"/>
              </a:rPr>
              <a:t>false</a:t>
            </a:r>
            <a:r>
              <a:rPr lang="en-GB" sz="1600" b="1" dirty="0">
                <a:solidFill>
                  <a:srgbClr val="000000"/>
                </a:solidFill>
                <a:latin typeface="Courier New" panose="02070309020205020404" pitchFamily="49" charset="0"/>
              </a:rPr>
              <a:t>)</a:t>
            </a:r>
          </a:p>
          <a:p>
            <a:pPr marL="0" indent="0">
              <a:buNone/>
            </a:pPr>
            <a:r>
              <a:rPr lang="en-GB" sz="1600" b="1" dirty="0">
                <a:solidFill>
                  <a:srgbClr val="000000"/>
                </a:solidFill>
                <a:latin typeface="Courier New" panose="02070309020205020404" pitchFamily="49" charset="0"/>
              </a:rPr>
              <a:t>{</a:t>
            </a:r>
          </a:p>
          <a:p>
            <a:pPr marL="0" indent="0">
              <a:buNone/>
            </a:pPr>
            <a:r>
              <a:rPr lang="en-GB" sz="1600" b="1" dirty="0">
                <a:solidFill>
                  <a:srgbClr val="3F7F5F"/>
                </a:solidFill>
                <a:latin typeface="Courier New" panose="02070309020205020404" pitchFamily="49" charset="0"/>
              </a:rPr>
              <a:t>//acceptable but warning</a:t>
            </a:r>
          </a:p>
          <a:p>
            <a:pPr marL="0" indent="0">
              <a:buNone/>
            </a:pPr>
            <a:r>
              <a:rPr lang="en-GB" sz="1600" b="1" dirty="0">
                <a:solidFill>
                  <a:srgbClr val="000000"/>
                </a:solidFill>
                <a:latin typeface="Courier New" panose="02070309020205020404" pitchFamily="49" charset="0"/>
              </a:rPr>
              <a:t>}</a:t>
            </a:r>
            <a:endParaRPr lang="en-GB" sz="1600" b="1" dirty="0"/>
          </a:p>
        </p:txBody>
      </p:sp>
      <p:sp>
        <p:nvSpPr>
          <p:cNvPr id="4" name="Title 3"/>
          <p:cNvSpPr>
            <a:spLocks noGrp="1"/>
          </p:cNvSpPr>
          <p:nvPr>
            <p:ph type="title"/>
          </p:nvPr>
        </p:nvSpPr>
        <p:spPr/>
        <p:txBody>
          <a:bodyPr>
            <a:normAutofit fontScale="90000"/>
          </a:bodyPr>
          <a:lstStyle/>
          <a:p>
            <a:r>
              <a:rPr lang="en-GB" dirty="0" smtClean="0"/>
              <a:t>Conditionals &amp; Dead Code</a:t>
            </a:r>
            <a:endParaRPr lang="en-GB" dirty="0"/>
          </a:p>
        </p:txBody>
      </p:sp>
    </p:spTree>
    <p:extLst>
      <p:ext uri="{BB962C8B-B14F-4D97-AF65-F5344CB8AC3E}">
        <p14:creationId xmlns:p14="http://schemas.microsoft.com/office/powerpoint/2010/main" val="112041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Whilst quite simple in this example, when a main method and lots of other code is thrown in, it can be easy to lose track.</a:t>
            </a:r>
          </a:p>
          <a:p>
            <a:endParaRPr lang="en-GB" dirty="0"/>
          </a:p>
          <a:p>
            <a:r>
              <a:rPr lang="en-GB" dirty="0" smtClean="0"/>
              <a:t>C is-a A</a:t>
            </a:r>
          </a:p>
          <a:p>
            <a:r>
              <a:rPr lang="en-GB" dirty="0" smtClean="0"/>
              <a:t>C is-a X1</a:t>
            </a:r>
          </a:p>
          <a:p>
            <a:r>
              <a:rPr lang="en-GB" dirty="0" smtClean="0"/>
              <a:t>C is-a X2</a:t>
            </a:r>
          </a:p>
          <a:p>
            <a:r>
              <a:rPr lang="en-GB" dirty="0"/>
              <a:t>C has a </a:t>
            </a:r>
            <a:r>
              <a:rPr lang="en-GB" dirty="0" smtClean="0"/>
              <a:t>D</a:t>
            </a:r>
          </a:p>
          <a:p>
            <a:r>
              <a:rPr lang="en-GB" dirty="0" smtClean="0"/>
              <a:t>D is not a B</a:t>
            </a:r>
          </a:p>
          <a:p>
            <a:r>
              <a:rPr lang="en-GB" dirty="0" smtClean="0"/>
              <a:t>B does not have a D</a:t>
            </a:r>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400" b="1" dirty="0" smtClean="0">
                <a:solidFill>
                  <a:srgbClr val="7F0055"/>
                </a:solidFill>
                <a:latin typeface="Courier New" panose="02070309020205020404" pitchFamily="49" charset="0"/>
              </a:rPr>
              <a:t>interface</a:t>
            </a:r>
            <a:r>
              <a:rPr lang="en-GB" sz="1400" b="1" dirty="0" smtClean="0">
                <a:solidFill>
                  <a:srgbClr val="000000"/>
                </a:solidFill>
                <a:latin typeface="Courier New" panose="02070309020205020404" pitchFamily="49" charset="0"/>
              </a:rPr>
              <a:t> </a:t>
            </a:r>
            <a:r>
              <a:rPr lang="en-GB" sz="1400" b="1" dirty="0">
                <a:solidFill>
                  <a:srgbClr val="000000"/>
                </a:solidFill>
                <a:latin typeface="Courier New" panose="02070309020205020404" pitchFamily="49" charset="0"/>
              </a:rPr>
              <a:t>X1 {</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interface</a:t>
            </a:r>
            <a:r>
              <a:rPr lang="en-GB" sz="1400" b="1" dirty="0">
                <a:solidFill>
                  <a:srgbClr val="000000"/>
                </a:solidFill>
                <a:latin typeface="Courier New" panose="02070309020205020404" pitchFamily="49" charset="0"/>
              </a:rPr>
              <a:t> X2 {</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class</a:t>
            </a:r>
            <a:r>
              <a:rPr lang="en-GB" sz="1400" b="1" dirty="0">
                <a:solidFill>
                  <a:srgbClr val="000000"/>
                </a:solidFill>
                <a:latin typeface="Courier New" panose="02070309020205020404" pitchFamily="49" charset="0"/>
              </a:rPr>
              <a:t> A {</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class</a:t>
            </a:r>
            <a:r>
              <a:rPr lang="en-GB" sz="1400" b="1" dirty="0">
                <a:solidFill>
                  <a:srgbClr val="000000"/>
                </a:solidFill>
                <a:latin typeface="Courier New" panose="02070309020205020404" pitchFamily="49" charset="0"/>
              </a:rPr>
              <a:t> B </a:t>
            </a:r>
            <a:r>
              <a:rPr lang="en-GB" sz="1400" b="1" dirty="0">
                <a:solidFill>
                  <a:srgbClr val="7F0055"/>
                </a:solidFill>
                <a:latin typeface="Courier New" panose="02070309020205020404" pitchFamily="49" charset="0"/>
              </a:rPr>
              <a:t>extends</a:t>
            </a:r>
            <a:r>
              <a:rPr lang="en-GB" sz="1400" b="1" dirty="0">
                <a:solidFill>
                  <a:srgbClr val="000000"/>
                </a:solidFill>
                <a:latin typeface="Courier New" panose="02070309020205020404" pitchFamily="49" charset="0"/>
              </a:rPr>
              <a:t> A </a:t>
            </a:r>
            <a:r>
              <a:rPr lang="en-GB" sz="1400" b="1" dirty="0">
                <a:solidFill>
                  <a:srgbClr val="7F0055"/>
                </a:solidFill>
                <a:latin typeface="Courier New" panose="02070309020205020404" pitchFamily="49" charset="0"/>
              </a:rPr>
              <a:t>implements</a:t>
            </a:r>
            <a:r>
              <a:rPr lang="en-GB" sz="1400" b="1" dirty="0">
                <a:solidFill>
                  <a:srgbClr val="000000"/>
                </a:solidFill>
                <a:latin typeface="Courier New" panose="02070309020205020404" pitchFamily="49" charset="0"/>
              </a:rPr>
              <a:t> X1 {</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class</a:t>
            </a:r>
            <a:r>
              <a:rPr lang="en-GB" sz="1400" b="1" dirty="0">
                <a:solidFill>
                  <a:srgbClr val="000000"/>
                </a:solidFill>
                <a:latin typeface="Courier New" panose="02070309020205020404" pitchFamily="49" charset="0"/>
              </a:rPr>
              <a:t> C </a:t>
            </a:r>
            <a:r>
              <a:rPr lang="en-GB" sz="1400" b="1" dirty="0">
                <a:solidFill>
                  <a:srgbClr val="7F0055"/>
                </a:solidFill>
                <a:latin typeface="Courier New" panose="02070309020205020404" pitchFamily="49" charset="0"/>
              </a:rPr>
              <a:t>extends</a:t>
            </a:r>
            <a:r>
              <a:rPr lang="en-GB" sz="1400" b="1" dirty="0">
                <a:solidFill>
                  <a:srgbClr val="000000"/>
                </a:solidFill>
                <a:latin typeface="Courier New" panose="02070309020205020404" pitchFamily="49" charset="0"/>
              </a:rPr>
              <a:t> B </a:t>
            </a:r>
            <a:r>
              <a:rPr lang="en-GB" sz="1400" b="1" dirty="0">
                <a:solidFill>
                  <a:srgbClr val="7F0055"/>
                </a:solidFill>
                <a:latin typeface="Courier New" panose="02070309020205020404" pitchFamily="49" charset="0"/>
              </a:rPr>
              <a:t>implements</a:t>
            </a:r>
            <a:r>
              <a:rPr lang="en-GB" sz="1400" b="1" dirty="0">
                <a:solidFill>
                  <a:srgbClr val="000000"/>
                </a:solidFill>
                <a:latin typeface="Courier New" panose="02070309020205020404" pitchFamily="49" charset="0"/>
              </a:rPr>
              <a:t> X2 {</a:t>
            </a:r>
          </a:p>
          <a:p>
            <a:pPr marL="0" indent="0">
              <a:buNone/>
            </a:pPr>
            <a:r>
              <a:rPr lang="en-GB" sz="1400" b="1" dirty="0" smtClean="0">
                <a:solidFill>
                  <a:srgbClr val="000000"/>
                </a:solidFill>
                <a:latin typeface="Courier New" panose="02070309020205020404" pitchFamily="49" charset="0"/>
              </a:rPr>
              <a:t>	D </a:t>
            </a:r>
            <a:r>
              <a:rPr lang="en-GB" sz="1400" b="1" dirty="0" err="1">
                <a:solidFill>
                  <a:srgbClr val="0000C0"/>
                </a:solidFill>
                <a:latin typeface="Courier New" panose="02070309020205020404" pitchFamily="49" charset="0"/>
              </a:rPr>
              <a:t>d</a:t>
            </a:r>
            <a:r>
              <a:rPr lang="en-GB" sz="1400" b="1"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new</a:t>
            </a:r>
            <a:r>
              <a:rPr lang="en-GB" sz="1400" b="1" dirty="0">
                <a:solidFill>
                  <a:srgbClr val="000000"/>
                </a:solidFill>
                <a:latin typeface="Courier New" panose="02070309020205020404" pitchFamily="49" charset="0"/>
              </a:rPr>
              <a:t> D();</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class</a:t>
            </a:r>
            <a:r>
              <a:rPr lang="en-GB" sz="1400" b="1" dirty="0">
                <a:solidFill>
                  <a:srgbClr val="000000"/>
                </a:solidFill>
                <a:latin typeface="Courier New" panose="02070309020205020404" pitchFamily="49" charset="0"/>
              </a:rPr>
              <a:t> D {</a:t>
            </a:r>
          </a:p>
          <a:p>
            <a:pPr marL="0" indent="0">
              <a:buNone/>
            </a:pPr>
            <a:r>
              <a:rPr lang="en-GB" sz="1400" b="1" dirty="0">
                <a:solidFill>
                  <a:srgbClr val="000000"/>
                </a:solidFill>
                <a:latin typeface="Courier New" panose="02070309020205020404" pitchFamily="49" charset="0"/>
              </a:rPr>
              <a:t>}</a:t>
            </a:r>
            <a:endParaRPr lang="en-GB" sz="1400" b="1" dirty="0"/>
          </a:p>
        </p:txBody>
      </p:sp>
      <p:sp>
        <p:nvSpPr>
          <p:cNvPr id="4" name="Title 3"/>
          <p:cNvSpPr>
            <a:spLocks noGrp="1"/>
          </p:cNvSpPr>
          <p:nvPr>
            <p:ph type="title"/>
          </p:nvPr>
        </p:nvSpPr>
        <p:spPr/>
        <p:txBody>
          <a:bodyPr>
            <a:normAutofit fontScale="90000"/>
          </a:bodyPr>
          <a:lstStyle/>
          <a:p>
            <a:r>
              <a:rPr lang="en-GB" dirty="0" smtClean="0"/>
              <a:t>Inheritance, what is what, what can see what?</a:t>
            </a:r>
            <a:endParaRPr lang="en-GB" dirty="0"/>
          </a:p>
        </p:txBody>
      </p:sp>
    </p:spTree>
    <p:extLst>
      <p:ext uri="{BB962C8B-B14F-4D97-AF65-F5344CB8AC3E}">
        <p14:creationId xmlns:p14="http://schemas.microsoft.com/office/powerpoint/2010/main" val="3775765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3139</Words>
  <Application>Microsoft Office PowerPoint</Application>
  <PresentationFormat>Widescreen</PresentationFormat>
  <Paragraphs>549</Paragraphs>
  <Slides>36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Calibri Light</vt:lpstr>
      <vt:lpstr>Courier New</vt:lpstr>
      <vt:lpstr>Segoe UI</vt:lpstr>
      <vt:lpstr>Segoe UI Light</vt:lpstr>
      <vt:lpstr>Wingdings</vt:lpstr>
      <vt:lpstr>Office Theme</vt:lpstr>
      <vt:lpstr>PPM Courseware Slides</vt:lpstr>
      <vt:lpstr>OCA Exam</vt:lpstr>
      <vt:lpstr>OCA Exam</vt:lpstr>
      <vt:lpstr>Basic Tricks – Main Method</vt:lpstr>
      <vt:lpstr>Lies…</vt:lpstr>
      <vt:lpstr>Deception - Inconsistencies</vt:lpstr>
      <vt:lpstr>Absurdity</vt:lpstr>
      <vt:lpstr>Basically valid code aka Dead Code</vt:lpstr>
      <vt:lpstr>Conditionals &amp; Dead Code</vt:lpstr>
      <vt:lpstr>Inheritance, what is what, what can see what?</vt:lpstr>
      <vt:lpstr>Inheritance &amp; Order of Initialization </vt:lpstr>
      <vt:lpstr>Exceptions</vt:lpstr>
      <vt:lpstr>Math Puzzles</vt:lpstr>
      <vt:lpstr>Relevant Facts</vt:lpstr>
      <vt:lpstr>Relevant Facts</vt:lpstr>
      <vt:lpstr>RelevantFacts</vt:lpstr>
      <vt:lpstr>RelevantFacts - Overriding</vt:lpstr>
      <vt:lpstr>Relevant Facts </vt:lpstr>
      <vt:lpstr>Relevant Facts</vt:lpstr>
      <vt:lpstr>Relevant Facts</vt:lpstr>
      <vt:lpstr>Widening/Boxing/VarArgs</vt:lpstr>
      <vt:lpstr>Relevant Facts </vt:lpstr>
      <vt:lpstr>Relevant Facts</vt:lpstr>
      <vt:lpstr>Forms of For Loops</vt:lpstr>
      <vt:lpstr>Bitwise Operators</vt:lpstr>
      <vt:lpstr>Bitwise Operators - ~</vt:lpstr>
      <vt:lpstr>Bitwise Operators - &amp;</vt:lpstr>
      <vt:lpstr>Bitwise Operators - ^</vt:lpstr>
      <vt:lpstr>Bitwise Operators- |</vt:lpstr>
      <vt:lpstr>BitShift Operators - &lt;&lt;</vt:lpstr>
      <vt:lpstr>BitShift Operators - &gt;&gt;</vt:lpstr>
      <vt:lpstr>BitShift Operators - &gt;&gt;&gt;</vt:lpstr>
      <vt:lpstr>Ternary Operator</vt:lpstr>
      <vt:lpstr>Implicit Narrowing</vt:lpstr>
      <vt:lpstr>Integer Literal Types</vt:lpstr>
      <vt:lpstr>Numeric Literals - Underscores</vt:lpstr>
      <vt:lpstr>Numeric Literals</vt:lpstr>
    </vt:vector>
  </TitlesOfParts>
  <Company>QA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OCA Exam</dc:title>
  <dc:creator>Womack, Elliot</dc:creator>
  <cp:lastModifiedBy>Womack, Elliot</cp:lastModifiedBy>
  <cp:revision>40</cp:revision>
  <dcterms:created xsi:type="dcterms:W3CDTF">2016-12-01T13:45:48Z</dcterms:created>
  <dcterms:modified xsi:type="dcterms:W3CDTF">2017-02-15T10:22:12Z</dcterms:modified>
</cp:coreProperties>
</file>