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Titillium Web"/>
      <p:regular r:id="rId25"/>
      <p:bold r:id="rId26"/>
      <p:italic r:id="rId27"/>
      <p:boldItalic r:id="rId28"/>
    </p:embeddedFont>
    <p:embeddedFont>
      <p:font typeface="EB Garamond"/>
      <p:regular r:id="rId29"/>
      <p:bold r:id="rId30"/>
      <p:italic r:id="rId31"/>
      <p:boldItalic r:id="rId32"/>
    </p:embeddedFont>
    <p:embeddedFont>
      <p:font typeface="Titillium Web Extra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B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BGaramond-italic.fntdata"/><Relationship Id="rId30" Type="http://schemas.openxmlformats.org/officeDocument/2006/relationships/font" Target="fonts/EBGaramond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ExtraLight-regular.fntdata"/><Relationship Id="rId10" Type="http://schemas.openxmlformats.org/officeDocument/2006/relationships/slide" Target="slides/slide6.xml"/><Relationship Id="rId32" Type="http://schemas.openxmlformats.org/officeDocument/2006/relationships/font" Target="fonts/EBGaramond-bold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393fe4a0c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393fe4a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393fe4a0c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3393fe4a0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393fe4a0c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393fe4a0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393fe4a0c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393fe4a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393fe4a0c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393fe4a0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393fe4a0c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393fe4a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393fe4a0c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393fe4a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393fe4a0c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393fe4a0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393fe4a0c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3393fe4a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393fe4a0c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393fe4a0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393fe4a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393fe4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393fe4a0c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393fe4a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393fe4a0c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393fe4a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393fe4a0c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393fe4a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393fe4a0c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3393fe4a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393fe4a0c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393fe4a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393fe4a0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393fe4a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393fe4a0c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393fe4a0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393fe4a0c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393fe4a0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06825" y="4783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EB Garamond"/>
                <a:ea typeface="EB Garamond"/>
                <a:cs typeface="EB Garamond"/>
                <a:sym typeface="EB Garamond"/>
              </a:rPr>
              <a:t>Yelp Review Classification &amp; Sentiment Analysis</a:t>
            </a:r>
            <a:endParaRPr sz="4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Jonathan Beatty | DSI 2018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5" name="Google Shape;845;p24"/>
          <p:cNvSpPr txBox="1"/>
          <p:nvPr>
            <p:ph type="title"/>
          </p:nvPr>
        </p:nvSpPr>
        <p:spPr>
          <a:xfrm>
            <a:off x="729000" y="2317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VADER Sentiment Analysis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6" name="Google Shape;846;p2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VADER(Valence Awareness Dictionary for Sentiment Reasoning) is a qualitative and quantitative analysis tool in python</a:t>
            </a: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which is specifically attuned to sentiment in microblog-like contexts.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▫"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4 different scores, compound, negative,neutral and positive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▫"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Can be done to individual words or to full sentences or paragraphs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▫"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Very useful in seeing trends in how the computer represents positivity and negativity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5"/>
          <p:cNvSpPr txBox="1"/>
          <p:nvPr>
            <p:ph type="title"/>
          </p:nvPr>
        </p:nvSpPr>
        <p:spPr>
          <a:xfrm>
            <a:off x="2264775" y="1375599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Top 5 words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2" name="Google Shape;852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3" name="Google Shape;8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88" y="848900"/>
            <a:ext cx="3733600" cy="16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92975"/>
            <a:ext cx="3683775" cy="196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175" y="3092975"/>
            <a:ext cx="3977599" cy="19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25"/>
          <p:cNvSpPr txBox="1"/>
          <p:nvPr/>
        </p:nvSpPr>
        <p:spPr>
          <a:xfrm>
            <a:off x="518325" y="353900"/>
            <a:ext cx="2332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Negative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>
            <a:off x="7305275" y="358850"/>
            <a:ext cx="1281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Positive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58" name="Google Shape;85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9175" y="807650"/>
            <a:ext cx="3977599" cy="17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25"/>
          <p:cNvSpPr txBox="1"/>
          <p:nvPr/>
        </p:nvSpPr>
        <p:spPr>
          <a:xfrm>
            <a:off x="518325" y="2655675"/>
            <a:ext cx="2232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Neutral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0" name="Google Shape;860;p25"/>
          <p:cNvSpPr txBox="1"/>
          <p:nvPr/>
        </p:nvSpPr>
        <p:spPr>
          <a:xfrm>
            <a:off x="7334400" y="2693475"/>
            <a:ext cx="18096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Compound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Positive and Compound Comparison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6" name="Google Shape;866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7" name="Google Shape;8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00" y="900825"/>
            <a:ext cx="8471352" cy="18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50" y="2933475"/>
            <a:ext cx="8472802" cy="20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27"/>
          <p:cNvSpPr txBox="1"/>
          <p:nvPr>
            <p:ph type="title"/>
          </p:nvPr>
        </p:nvSpPr>
        <p:spPr>
          <a:xfrm>
            <a:off x="739675" y="2318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Word2Vec Analysis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5" name="Google Shape;875;p2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▫"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Word2vec is a group of related models that are used to produce word embeddings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▫"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These models are shallow, two-layer neural networks that are trained to reconstruct linguistic contexts of words.</a:t>
            </a:r>
            <a:b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▫"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Word vectors are positioned in the vector space such that words that share common contexts in the corpus are located in close proximity to one another in the space.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8"/>
          <p:cNvSpPr txBox="1"/>
          <p:nvPr>
            <p:ph type="title"/>
          </p:nvPr>
        </p:nvSpPr>
        <p:spPr>
          <a:xfrm>
            <a:off x="729000" y="2318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Most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Similar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Function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81" name="Google Shape;881;p2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5" name="Google Shape;8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22" y="1162650"/>
            <a:ext cx="2723053" cy="28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725" y="1162650"/>
            <a:ext cx="2654089" cy="28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475" y="1162650"/>
            <a:ext cx="3010942" cy="28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3" name="Google Shape;893;p29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Binary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Classification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4" name="Google Shape;894;p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>
                <a:solidFill>
                  <a:srgbClr val="FFFFFF"/>
                </a:solidFill>
              </a:rPr>
              <a:t>Logistic Regression- Used for a basic model, performs very well on binary classification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    Linear Support Vector Classifier- All the benefits of a basic SVC but works on the one vs. all principle, faster processing.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0" name="Google Shape;900;p30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Logistic Regression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01" name="Google Shape;9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" y="1831800"/>
            <a:ext cx="4637276" cy="12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401" y="1195275"/>
            <a:ext cx="36861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75" y="3800722"/>
            <a:ext cx="4297600" cy="2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9" name="Google Shape;909;p31"/>
          <p:cNvSpPr txBox="1"/>
          <p:nvPr>
            <p:ph type="title"/>
          </p:nvPr>
        </p:nvSpPr>
        <p:spPr>
          <a:xfrm>
            <a:off x="372999" y="26207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Logistic Regression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Feature Importances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0" name="Google Shape;910;p31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Do we see anything unexpected?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How can this help restaurants better serve their guests?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1" name="Google Shape;9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927" y="420363"/>
            <a:ext cx="4302776" cy="43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2"/>
          <p:cNvSpPr txBox="1"/>
          <p:nvPr>
            <p:ph type="title"/>
          </p:nvPr>
        </p:nvSpPr>
        <p:spPr>
          <a:xfrm>
            <a:off x="729000" y="2118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Linear Support Vector Classifier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7" name="Google Shape;917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8" name="Google Shape;9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650"/>
            <a:ext cx="4435051" cy="13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02925"/>
            <a:ext cx="47295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300" y="1221650"/>
            <a:ext cx="3769450" cy="3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6" name="Google Shape;926;p3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Linear SVC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7" name="Google Shape;927;p33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Do we see anything unexpected?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How can this help restaurants better serve their guests?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8" name="Google Shape;9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99" y="329450"/>
            <a:ext cx="4302776" cy="43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16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Problem Statement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6" name="Google Shape;786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Can Yelp reviews be better analyzed to give Restaurant Operators more actionable insights?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What are some keywords that are considered positive or negative in reviews?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Can we classify yelp reviews as positive or negative?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p34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Future Work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5" name="Google Shape;935;p3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Set up a multi class classification neural network to improve upon the binary classification model.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Group reviews by state and analyze differences between geographical regions.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Learn to use AWS or Google cloud to run models on the full dataset.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2" name="Google Shape;792;p17"/>
          <p:cNvSpPr txBox="1"/>
          <p:nvPr>
            <p:ph type="title"/>
          </p:nvPr>
        </p:nvSpPr>
        <p:spPr>
          <a:xfrm>
            <a:off x="649950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Data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3" name="Google Shape;793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Gathered from Yelp Kaggle competition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Almost 6 million reviews, only roughly 3.5 million from restaurants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Gathered from multiple states/countries(I remove all non english reviews)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Will use review text for topic modeling/classification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We work on a subset of the data to save memory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9" name="Google Shape;799;p18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Exploratory Data Analysis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0" name="Google Shape;800;p1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Text length for negative reviews is much longer than for positive reviews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75" y="2578950"/>
            <a:ext cx="8359875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19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EDA continued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8" name="Google Shape;808;p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Imbalanced classes are an issue on yelp, the majority of reviews are 4-5 stars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9" name="Google Shape;8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137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/>
          <p:nvPr>
            <p:ph type="title"/>
          </p:nvPr>
        </p:nvSpPr>
        <p:spPr>
          <a:xfrm>
            <a:off x="729000" y="2417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Top 20 most rated by star count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5" name="Google Shape;815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6" name="Google Shape;8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39" y="1141900"/>
            <a:ext cx="6677723" cy="37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21"/>
          <p:cNvSpPr txBox="1"/>
          <p:nvPr>
            <p:ph type="title"/>
          </p:nvPr>
        </p:nvSpPr>
        <p:spPr>
          <a:xfrm>
            <a:off x="729000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Topic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3" name="Google Shape;823;p2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What is Topic Modeling?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1. Gives structure to a collection of documents(reviews)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2. Clustering technique to group words that have some form of relation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3. Can be used to analyze different topics in your corpus(collection of reviews) to gain insight into how a word is being used in its surroundings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22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Latent Semantic Analysis(LSA)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0" name="Google Shape;830;p2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Latent Semantic Analysis (LSA) is a theory and method for extracting and representing the</a:t>
            </a:r>
            <a:endParaRPr sz="1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contextual-usage meaning of words by statistical computations applied to a large corpus of</a:t>
            </a:r>
            <a:endParaRPr sz="1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</a:t>
            </a:r>
            <a:r>
              <a:rPr lang="en" sz="1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ext. </a:t>
            </a:r>
            <a:endParaRPr sz="1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EB Garamond"/>
              <a:buChar char="▫"/>
            </a:pPr>
            <a:r>
              <a:rPr lang="en" sz="1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Worked with 100 topics, any more and it would take too much memory and computing power</a:t>
            </a:r>
            <a:endParaRPr sz="1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1" name="Google Shape;8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2353125"/>
            <a:ext cx="4096875" cy="26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50" y="2353125"/>
            <a:ext cx="4249558" cy="26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3"/>
          <p:cNvSpPr txBox="1"/>
          <p:nvPr>
            <p:ph type="title"/>
          </p:nvPr>
        </p:nvSpPr>
        <p:spPr>
          <a:xfrm>
            <a:off x="739675" y="401250"/>
            <a:ext cx="7686000" cy="6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LSA Termite Plot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8" name="Google Shape;838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9" name="Google Shape;8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25" y="1179125"/>
            <a:ext cx="6971667" cy="37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