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01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49CBA55-E8D4-4A52-9BEA-F949718C3B04}" type="datetimeFigureOut">
              <a:rPr lang="fr-FR" smtClean="0"/>
              <a:t>05/10/2023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58888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67819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4222544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742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1149062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9CBA55-E8D4-4A52-9BEA-F949718C3B04}" type="datetimeFigureOut">
              <a:rPr lang="fr-FR" smtClean="0"/>
              <a:t>05/10/2023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79411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9CBA55-E8D4-4A52-9BEA-F949718C3B04}" type="datetimeFigureOut">
              <a:rPr lang="fr-FR" smtClean="0"/>
              <a:t>05/10/2023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16709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9CBA55-E8D4-4A52-9BEA-F949718C3B0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710879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9CBA55-E8D4-4A52-9BEA-F949718C3B0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8116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9CBA55-E8D4-4A52-9BEA-F949718C3B0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01573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49CBA55-E8D4-4A52-9BEA-F949718C3B0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6625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99845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49CBA55-E8D4-4A52-9BEA-F949718C3B04}" type="datetimeFigureOut">
              <a:rPr lang="fr-FR" smtClean="0"/>
              <a:t>05/10/2023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92369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49CBA55-E8D4-4A52-9BEA-F949718C3B04}" type="datetimeFigureOut">
              <a:rPr lang="fr-FR" smtClean="0"/>
              <a:t>05/10/2023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36697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CBA55-E8D4-4A52-9BEA-F949718C3B04}" type="datetimeFigureOut">
              <a:rPr lang="fr-FR" smtClean="0"/>
              <a:t>05/10/2023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285507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11085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49CBA55-E8D4-4A52-9BEA-F949718C3B0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B48B7E4-CFEB-43FC-90DD-9EA00E8563C5}" type="slidenum">
              <a:rPr lang="fr-FR" smtClean="0"/>
              <a:t>‹N°›</a:t>
            </a:fld>
            <a:endParaRPr lang="fr-FR"/>
          </a:p>
        </p:txBody>
      </p:sp>
    </p:spTree>
    <p:extLst>
      <p:ext uri="{BB962C8B-B14F-4D97-AF65-F5344CB8AC3E}">
        <p14:creationId xmlns:p14="http://schemas.microsoft.com/office/powerpoint/2010/main" val="392874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9CBA55-E8D4-4A52-9BEA-F949718C3B04}" type="datetimeFigureOut">
              <a:rPr lang="fr-FR" smtClean="0"/>
              <a:t>05/10/2023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48B7E4-CFEB-43FC-90DD-9EA00E8563C5}" type="slidenum">
              <a:rPr lang="fr-FR" smtClean="0"/>
              <a:t>‹N°›</a:t>
            </a:fld>
            <a:endParaRPr lang="fr-FR"/>
          </a:p>
        </p:txBody>
      </p:sp>
    </p:spTree>
    <p:extLst>
      <p:ext uri="{BB962C8B-B14F-4D97-AF65-F5344CB8AC3E}">
        <p14:creationId xmlns:p14="http://schemas.microsoft.com/office/powerpoint/2010/main" val="181774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F3947-9284-E8EF-22F4-4CE9754812E7}"/>
              </a:ext>
            </a:extLst>
          </p:cNvPr>
          <p:cNvSpPr>
            <a:spLocks noGrp="1"/>
          </p:cNvSpPr>
          <p:nvPr>
            <p:ph type="ctrTitle"/>
          </p:nvPr>
        </p:nvSpPr>
        <p:spPr>
          <a:xfrm>
            <a:off x="1876423" y="1168400"/>
            <a:ext cx="8791575" cy="3400791"/>
          </a:xfrm>
        </p:spPr>
        <p:txBody>
          <a:bodyPr anchor="ctr">
            <a:normAutofit fontScale="90000"/>
          </a:bodyPr>
          <a:lstStyle/>
          <a:p>
            <a:pPr algn="ctr"/>
            <a:br>
              <a:rPr lang="en-US" sz="4900" dirty="0"/>
            </a:br>
            <a:r>
              <a:rPr lang="fr-FR" sz="5300" kern="100" dirty="0">
                <a:effectLst/>
                <a:latin typeface="Times New Roman" panose="02020603050405020304" pitchFamily="18" charset="0"/>
                <a:ea typeface="Calibri" panose="020F0502020204030204" pitchFamily="34" charset="0"/>
                <a:cs typeface="Times New Roman" panose="02020603050405020304" pitchFamily="18" charset="0"/>
              </a:rPr>
              <a:t>Rapport Finale sur Les mosquées de GOMA(</a:t>
            </a:r>
            <a:r>
              <a:rPr lang="fr-FR" sz="5300" kern="100" dirty="0" err="1">
                <a:effectLst/>
                <a:latin typeface="Times New Roman" panose="02020603050405020304" pitchFamily="18" charset="0"/>
                <a:ea typeface="Calibri" panose="020F0502020204030204" pitchFamily="34" charset="0"/>
                <a:cs typeface="Times New Roman" panose="02020603050405020304" pitchFamily="18" charset="0"/>
              </a:rPr>
              <a:t>waypoints</a:t>
            </a:r>
            <a:r>
              <a:rPr lang="fr-FR" sz="5300" kern="100" dirty="0">
                <a:effectLst/>
                <a:latin typeface="Times New Roman" panose="02020603050405020304" pitchFamily="18" charset="0"/>
                <a:ea typeface="Calibri" panose="020F0502020204030204" pitchFamily="34" charset="0"/>
                <a:cs typeface="Times New Roman" panose="02020603050405020304" pitchFamily="18" charset="0"/>
              </a:rPr>
              <a:t> et </a:t>
            </a:r>
            <a:r>
              <a:rPr lang="fr-FR" sz="5300" kern="100" dirty="0" err="1">
                <a:effectLst/>
                <a:latin typeface="Times New Roman" panose="02020603050405020304" pitchFamily="18" charset="0"/>
                <a:ea typeface="Calibri" panose="020F0502020204030204" pitchFamily="34" charset="0"/>
                <a:cs typeface="Times New Roman" panose="02020603050405020304" pitchFamily="18" charset="0"/>
              </a:rPr>
              <a:t>tracks</a:t>
            </a:r>
            <a:r>
              <a:rPr lang="fr-FR" sz="53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fr-FR" sz="53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2800" dirty="0"/>
            </a:br>
            <a:endParaRPr lang="fr-FR" dirty="0"/>
          </a:p>
        </p:txBody>
      </p:sp>
      <p:sp>
        <p:nvSpPr>
          <p:cNvPr id="3" name="Sous-titre 2">
            <a:extLst>
              <a:ext uri="{FF2B5EF4-FFF2-40B4-BE49-F238E27FC236}">
                <a16:creationId xmlns:a16="http://schemas.microsoft.com/office/drawing/2014/main" id="{AB97A7C7-D78F-96F5-17E6-FFDE2587B7CB}"/>
              </a:ext>
            </a:extLst>
          </p:cNvPr>
          <p:cNvSpPr>
            <a:spLocks noGrp="1"/>
          </p:cNvSpPr>
          <p:nvPr>
            <p:ph type="subTitle" idx="1"/>
          </p:nvPr>
        </p:nvSpPr>
        <p:spPr>
          <a:xfrm>
            <a:off x="1876424" y="4569191"/>
            <a:ext cx="8791575" cy="1655762"/>
          </a:xfrm>
        </p:spPr>
        <p:txBody>
          <a:bodyPr/>
          <a:lstStyle/>
          <a:p>
            <a:pPr algn="ctr"/>
            <a:endParaRPr lang="en-US" dirty="0"/>
          </a:p>
          <a:p>
            <a:pPr algn="ctr"/>
            <a:r>
              <a:rPr lang="en-US" dirty="0"/>
              <a:t>Presenter par : BOROTO BISIMWA JONATHAN</a:t>
            </a:r>
          </a:p>
          <a:p>
            <a:pPr algn="ctr"/>
            <a:endParaRPr lang="fr-FR" dirty="0"/>
          </a:p>
        </p:txBody>
      </p:sp>
    </p:spTree>
    <p:extLst>
      <p:ext uri="{BB962C8B-B14F-4D97-AF65-F5344CB8AC3E}">
        <p14:creationId xmlns:p14="http://schemas.microsoft.com/office/powerpoint/2010/main" val="4847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7476B1-1A57-A35D-DDC8-C9B25CEEEB7E}"/>
              </a:ext>
            </a:extLst>
          </p:cNvPr>
          <p:cNvSpPr>
            <a:spLocks noGrp="1"/>
          </p:cNvSpPr>
          <p:nvPr>
            <p:ph idx="1"/>
          </p:nvPr>
        </p:nvSpPr>
        <p:spPr>
          <a:xfrm>
            <a:off x="1143000" y="1148820"/>
            <a:ext cx="9905999" cy="3541714"/>
          </a:xfrm>
        </p:spPr>
        <p:txBody>
          <a:bodyPr>
            <a:normAutofit lnSpcReduction="10000"/>
          </a:bodyPr>
          <a:lstStyle/>
          <a:p>
            <a:pPr marL="0" indent="0" algn="just">
              <a:buNone/>
            </a:pPr>
            <a:r>
              <a:rPr lang="fr-FR" sz="3200" dirty="0">
                <a:effectLst/>
                <a:latin typeface="Bookman Old Style" panose="02050604050505020204" pitchFamily="18" charset="0"/>
                <a:ea typeface="Calibri" panose="020F0502020204030204" pitchFamily="34" charset="0"/>
              </a:rPr>
              <a:t>Compte tenu de notre sujet ils nous été demander de faire une descente sur terrain pour récolter les données qui sont composées des </a:t>
            </a:r>
            <a:r>
              <a:rPr lang="fr-FR" sz="3200" dirty="0" err="1">
                <a:effectLst/>
                <a:latin typeface="Bookman Old Style" panose="02050604050505020204" pitchFamily="18" charset="0"/>
                <a:ea typeface="Calibri" panose="020F0502020204030204" pitchFamily="34" charset="0"/>
              </a:rPr>
              <a:t>wayspoints</a:t>
            </a:r>
            <a:r>
              <a:rPr lang="fr-FR" sz="3200" dirty="0">
                <a:effectLst/>
                <a:latin typeface="Bookman Old Style" panose="02050604050505020204" pitchFamily="18" charset="0"/>
                <a:ea typeface="Calibri" panose="020F0502020204030204" pitchFamily="34" charset="0"/>
              </a:rPr>
              <a:t> et </a:t>
            </a:r>
            <a:r>
              <a:rPr lang="fr-FR" sz="3200" dirty="0" err="1">
                <a:effectLst/>
                <a:latin typeface="Bookman Old Style" panose="02050604050505020204" pitchFamily="18" charset="0"/>
                <a:ea typeface="Calibri" panose="020F0502020204030204" pitchFamily="34" charset="0"/>
              </a:rPr>
              <a:t>tracks</a:t>
            </a:r>
            <a:r>
              <a:rPr lang="fr-FR" sz="3200" dirty="0">
                <a:effectLst/>
                <a:latin typeface="Bookman Old Style" panose="02050604050505020204" pitchFamily="18" charset="0"/>
                <a:ea typeface="Calibri" panose="020F0502020204030204" pitchFamily="34" charset="0"/>
              </a:rPr>
              <a:t>. Pour faire la récolte des </a:t>
            </a:r>
            <a:r>
              <a:rPr lang="fr-FR" sz="3200" dirty="0" err="1">
                <a:effectLst/>
                <a:latin typeface="Bookman Old Style" panose="02050604050505020204" pitchFamily="18" charset="0"/>
                <a:ea typeface="Calibri" panose="020F0502020204030204" pitchFamily="34" charset="0"/>
              </a:rPr>
              <a:t>wayspoints</a:t>
            </a:r>
            <a:r>
              <a:rPr lang="fr-FR" sz="3200" dirty="0">
                <a:effectLst/>
                <a:latin typeface="Bookman Old Style" panose="02050604050505020204" pitchFamily="18" charset="0"/>
                <a:ea typeface="Calibri" panose="020F0502020204030204" pitchFamily="34" charset="0"/>
              </a:rPr>
              <a:t> et </a:t>
            </a:r>
            <a:r>
              <a:rPr lang="fr-FR" sz="3200" dirty="0" err="1">
                <a:effectLst/>
                <a:latin typeface="Bookman Old Style" panose="02050604050505020204" pitchFamily="18" charset="0"/>
                <a:ea typeface="Calibri" panose="020F0502020204030204" pitchFamily="34" charset="0"/>
              </a:rPr>
              <a:t>tracks</a:t>
            </a:r>
            <a:r>
              <a:rPr lang="fr-FR" sz="3200" dirty="0">
                <a:effectLst/>
                <a:latin typeface="Bookman Old Style" panose="02050604050505020204" pitchFamily="18" charset="0"/>
                <a:ea typeface="Calibri" panose="020F0502020204030204" pitchFamily="34" charset="0"/>
              </a:rPr>
              <a:t> avec nos téléphones </a:t>
            </a:r>
            <a:r>
              <a:rPr lang="fr-FR" sz="3200" dirty="0" err="1">
                <a:effectLst/>
                <a:latin typeface="Bookman Old Style" panose="02050604050505020204" pitchFamily="18" charset="0"/>
                <a:ea typeface="Calibri" panose="020F0502020204030204" pitchFamily="34" charset="0"/>
              </a:rPr>
              <a:t>ios</a:t>
            </a:r>
            <a:r>
              <a:rPr lang="fr-FR" sz="3200" dirty="0">
                <a:effectLst/>
                <a:latin typeface="Bookman Old Style" panose="02050604050505020204" pitchFamily="18" charset="0"/>
                <a:ea typeface="Calibri" panose="020F0502020204030204" pitchFamily="34" charset="0"/>
              </a:rPr>
              <a:t> nous avions utilisées l’application </a:t>
            </a:r>
            <a:r>
              <a:rPr lang="fr-FR" sz="3200" dirty="0" err="1">
                <a:effectLst/>
                <a:latin typeface="Bookman Old Style" panose="02050604050505020204" pitchFamily="18" charset="0"/>
                <a:ea typeface="Calibri" panose="020F0502020204030204" pitchFamily="34" charset="0"/>
              </a:rPr>
              <a:t>Mytracks</a:t>
            </a:r>
            <a:endParaRPr lang="fr-FR" sz="4000" dirty="0">
              <a:latin typeface="Bookman Old Style" panose="02050604050505020204" pitchFamily="18" charset="0"/>
            </a:endParaRPr>
          </a:p>
        </p:txBody>
      </p:sp>
    </p:spTree>
    <p:extLst>
      <p:ext uri="{BB962C8B-B14F-4D97-AF65-F5344CB8AC3E}">
        <p14:creationId xmlns:p14="http://schemas.microsoft.com/office/powerpoint/2010/main" val="404972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6F2CE4-2452-BCDC-5B72-7C5B8A490AF2}"/>
              </a:ext>
            </a:extLst>
          </p:cNvPr>
          <p:cNvSpPr>
            <a:spLocks noGrp="1"/>
          </p:cNvSpPr>
          <p:nvPr>
            <p:ph type="title"/>
          </p:nvPr>
        </p:nvSpPr>
        <p:spPr>
          <a:xfrm>
            <a:off x="1141413" y="0"/>
            <a:ext cx="9905998" cy="1478570"/>
          </a:xfrm>
        </p:spPr>
        <p:txBody>
          <a:bodyPr/>
          <a:lstStyle/>
          <a:p>
            <a:pPr algn="ctr"/>
            <a:r>
              <a:rPr lang="fr-FR" b="1" dirty="0">
                <a:latin typeface="Bookman Old Style" panose="02050604050505020204" pitchFamily="18" charset="0"/>
              </a:rPr>
              <a:t>C’est quoi </a:t>
            </a:r>
            <a:r>
              <a:rPr lang="fr-FR" sz="3600" b="1" dirty="0" err="1">
                <a:effectLst/>
                <a:latin typeface="Bookman Old Style" panose="02050604050505020204" pitchFamily="18" charset="0"/>
                <a:ea typeface="Calibri" panose="020F0502020204030204" pitchFamily="34" charset="0"/>
              </a:rPr>
              <a:t>Mytracks</a:t>
            </a:r>
            <a:endParaRPr lang="fr-FR"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CCB18113-6B23-4548-EBF9-6BC24E3F81ED}"/>
              </a:ext>
            </a:extLst>
          </p:cNvPr>
          <p:cNvSpPr>
            <a:spLocks noGrp="1"/>
          </p:cNvSpPr>
          <p:nvPr>
            <p:ph idx="1"/>
          </p:nvPr>
        </p:nvSpPr>
        <p:spPr>
          <a:xfrm>
            <a:off x="722312" y="2923380"/>
            <a:ext cx="10744200" cy="3541714"/>
          </a:xfrm>
        </p:spPr>
        <p:txBody>
          <a:bodyPr>
            <a:normAutofit fontScale="92500" lnSpcReduction="10000"/>
          </a:bodyPr>
          <a:lstStyle/>
          <a:p>
            <a:pPr marL="0" indent="0" algn="just">
              <a:buNone/>
            </a:pPr>
            <a:r>
              <a:rPr lang="fr-FR" sz="3500" b="1" dirty="0" err="1">
                <a:latin typeface="Bookman Old Style" panose="02050604050505020204" pitchFamily="18" charset="0"/>
              </a:rPr>
              <a:t>MyTracks</a:t>
            </a:r>
            <a:r>
              <a:rPr lang="fr-FR" sz="3500" b="1" dirty="0">
                <a:latin typeface="Bookman Old Style" panose="02050604050505020204" pitchFamily="18" charset="0"/>
              </a:rPr>
              <a:t> était une application de suivi du système de positionnement global. L'application utilisait les capacités GPS d'un appareil pour collecter des données, permettant un examen en temps réel du chemin, de la vitesse, de la distance et de l'élévation.</a:t>
            </a:r>
          </a:p>
        </p:txBody>
      </p:sp>
      <p:pic>
        <p:nvPicPr>
          <p:cNvPr id="5" name="Image 4">
            <a:extLst>
              <a:ext uri="{FF2B5EF4-FFF2-40B4-BE49-F238E27FC236}">
                <a16:creationId xmlns:a16="http://schemas.microsoft.com/office/drawing/2014/main" id="{41E08494-B11E-B861-7784-233F59BC4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937" y="1198561"/>
            <a:ext cx="3028950" cy="1514475"/>
          </a:xfrm>
          <a:prstGeom prst="rect">
            <a:avLst/>
          </a:prstGeom>
        </p:spPr>
      </p:pic>
    </p:spTree>
    <p:extLst>
      <p:ext uri="{BB962C8B-B14F-4D97-AF65-F5344CB8AC3E}">
        <p14:creationId xmlns:p14="http://schemas.microsoft.com/office/powerpoint/2010/main" val="179080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FA72E0-4949-2F2A-5E69-ABC2ECFD2D46}"/>
              </a:ext>
            </a:extLst>
          </p:cNvPr>
          <p:cNvSpPr>
            <a:spLocks noGrp="1"/>
          </p:cNvSpPr>
          <p:nvPr>
            <p:ph type="title"/>
          </p:nvPr>
        </p:nvSpPr>
        <p:spPr>
          <a:xfrm>
            <a:off x="1141412" y="618518"/>
            <a:ext cx="10644187" cy="1478570"/>
          </a:xfrm>
        </p:spPr>
        <p:txBody>
          <a:bodyPr>
            <a:normAutofit fontScale="90000"/>
          </a:bodyPr>
          <a:lstStyle/>
          <a:p>
            <a:pPr algn="ctr">
              <a:lnSpc>
                <a:spcPct val="107000"/>
              </a:lnSpc>
              <a:spcAft>
                <a:spcPts val="800"/>
              </a:spcAft>
            </a:pPr>
            <a:r>
              <a:rPr lang="fr-FR" sz="3200" b="1" kern="100" dirty="0">
                <a:effectLst/>
                <a:latin typeface="Bookman Old Style" panose="02050604050505020204" pitchFamily="18" charset="0"/>
                <a:ea typeface="Calibri" panose="020F0502020204030204" pitchFamily="34" charset="0"/>
                <a:cs typeface="Times New Roman" panose="02020603050405020304" pitchFamily="18" charset="0"/>
              </a:rPr>
              <a:t>Apres descente sur terrain nous avions pu récolter 7 grandes mosquées qui sont :</a:t>
            </a:r>
          </a:p>
        </p:txBody>
      </p:sp>
      <p:graphicFrame>
        <p:nvGraphicFramePr>
          <p:cNvPr id="6" name="Espace réservé du contenu 5">
            <a:extLst>
              <a:ext uri="{FF2B5EF4-FFF2-40B4-BE49-F238E27FC236}">
                <a16:creationId xmlns:a16="http://schemas.microsoft.com/office/drawing/2014/main" id="{6288E985-8CA4-DCA5-1D3D-1BEBD5EE7F1C}"/>
              </a:ext>
            </a:extLst>
          </p:cNvPr>
          <p:cNvGraphicFramePr>
            <a:graphicFrameLocks noGrp="1"/>
          </p:cNvGraphicFramePr>
          <p:nvPr>
            <p:ph idx="1"/>
            <p:extLst>
              <p:ext uri="{D42A27DB-BD31-4B8C-83A1-F6EECF244321}">
                <p14:modId xmlns:p14="http://schemas.microsoft.com/office/powerpoint/2010/main" val="3489701892"/>
              </p:ext>
            </p:extLst>
          </p:nvPr>
        </p:nvGraphicFramePr>
        <p:xfrm>
          <a:off x="1354666" y="1896534"/>
          <a:ext cx="10126134" cy="4758266"/>
        </p:xfrm>
        <a:graphic>
          <a:graphicData uri="http://schemas.openxmlformats.org/drawingml/2006/table">
            <a:tbl>
              <a:tblPr firstRow="1" firstCol="1" bandRow="1">
                <a:tableStyleId>{7DF18680-E054-41AD-8BC1-D1AEF772440D}</a:tableStyleId>
              </a:tblPr>
              <a:tblGrid>
                <a:gridCol w="1687689">
                  <a:extLst>
                    <a:ext uri="{9D8B030D-6E8A-4147-A177-3AD203B41FA5}">
                      <a16:colId xmlns:a16="http://schemas.microsoft.com/office/drawing/2014/main" val="4036388039"/>
                    </a:ext>
                  </a:extLst>
                </a:gridCol>
                <a:gridCol w="1687689">
                  <a:extLst>
                    <a:ext uri="{9D8B030D-6E8A-4147-A177-3AD203B41FA5}">
                      <a16:colId xmlns:a16="http://schemas.microsoft.com/office/drawing/2014/main" val="2444819826"/>
                    </a:ext>
                  </a:extLst>
                </a:gridCol>
                <a:gridCol w="1687689">
                  <a:extLst>
                    <a:ext uri="{9D8B030D-6E8A-4147-A177-3AD203B41FA5}">
                      <a16:colId xmlns:a16="http://schemas.microsoft.com/office/drawing/2014/main" val="1034900638"/>
                    </a:ext>
                  </a:extLst>
                </a:gridCol>
                <a:gridCol w="1687689">
                  <a:extLst>
                    <a:ext uri="{9D8B030D-6E8A-4147-A177-3AD203B41FA5}">
                      <a16:colId xmlns:a16="http://schemas.microsoft.com/office/drawing/2014/main" val="677212526"/>
                    </a:ext>
                  </a:extLst>
                </a:gridCol>
                <a:gridCol w="1687689">
                  <a:extLst>
                    <a:ext uri="{9D8B030D-6E8A-4147-A177-3AD203B41FA5}">
                      <a16:colId xmlns:a16="http://schemas.microsoft.com/office/drawing/2014/main" val="2443244333"/>
                    </a:ext>
                  </a:extLst>
                </a:gridCol>
                <a:gridCol w="1687689">
                  <a:extLst>
                    <a:ext uri="{9D8B030D-6E8A-4147-A177-3AD203B41FA5}">
                      <a16:colId xmlns:a16="http://schemas.microsoft.com/office/drawing/2014/main" val="700417771"/>
                    </a:ext>
                  </a:extLst>
                </a:gridCol>
              </a:tblGrid>
              <a:tr h="310288">
                <a:tc>
                  <a:txBody>
                    <a:bodyPr/>
                    <a:lstStyle/>
                    <a:p>
                      <a:pPr algn="ctr">
                        <a:lnSpc>
                          <a:spcPct val="107000"/>
                        </a:lnSpc>
                        <a:spcAft>
                          <a:spcPts val="800"/>
                        </a:spcAft>
                      </a:pPr>
                      <a:r>
                        <a:rPr lang="fr-FR" sz="1600" kern="100">
                          <a:effectLst/>
                        </a:rPr>
                        <a:t>id</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Designation</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Commune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Latitude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Longitude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Quartiers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5984721"/>
                  </a:ext>
                </a:extLst>
              </a:tr>
              <a:tr h="635426">
                <a:tc>
                  <a:txBody>
                    <a:bodyPr/>
                    <a:lstStyle/>
                    <a:p>
                      <a:pPr algn="ctr">
                        <a:lnSpc>
                          <a:spcPct val="107000"/>
                        </a:lnSpc>
                        <a:spcAft>
                          <a:spcPts val="800"/>
                        </a:spcAft>
                      </a:pPr>
                      <a:r>
                        <a:rPr lang="fr-FR" sz="1600" kern="100">
                          <a:effectLst/>
                        </a:rPr>
                        <a:t>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AZUHURI</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KARISIMBI</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-1,6672554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29,2360059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Virunga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1609756"/>
                  </a:ext>
                </a:extLst>
              </a:tr>
              <a:tr h="635426">
                <a:tc>
                  <a:txBody>
                    <a:bodyPr/>
                    <a:lstStyle/>
                    <a:p>
                      <a:pPr algn="ctr">
                        <a:lnSpc>
                          <a:spcPct val="107000"/>
                        </a:lnSpc>
                        <a:spcAft>
                          <a:spcPts val="800"/>
                        </a:spcAft>
                      </a:pPr>
                      <a:r>
                        <a:rPr lang="fr-FR" sz="1600" kern="100">
                          <a:effectLst/>
                        </a:rPr>
                        <a:t>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OFFICE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KARISIMBI</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-1,67407817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29,2350645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Murara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7130889"/>
                  </a:ext>
                </a:extLst>
              </a:tr>
              <a:tr h="635426">
                <a:tc>
                  <a:txBody>
                    <a:bodyPr/>
                    <a:lstStyle/>
                    <a:p>
                      <a:pPr algn="ctr">
                        <a:lnSpc>
                          <a:spcPct val="107000"/>
                        </a:lnSpc>
                        <a:spcAft>
                          <a:spcPts val="800"/>
                        </a:spcAft>
                      </a:pPr>
                      <a:r>
                        <a:rPr lang="fr-FR" sz="1600" kern="100">
                          <a:effectLst/>
                        </a:rPr>
                        <a:t>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BIRERE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GOMA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-1,68256533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29,2405844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Mapendo</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0562727"/>
                  </a:ext>
                </a:extLst>
              </a:tr>
              <a:tr h="310288">
                <a:tc>
                  <a:txBody>
                    <a:bodyPr/>
                    <a:lstStyle/>
                    <a:p>
                      <a:pPr algn="ctr">
                        <a:lnSpc>
                          <a:spcPct val="107000"/>
                        </a:lnSpc>
                        <a:spcAft>
                          <a:spcPts val="800"/>
                        </a:spcAft>
                      </a:pPr>
                      <a:r>
                        <a:rPr lang="fr-FR" sz="1600" kern="100">
                          <a:effectLst/>
                        </a:rPr>
                        <a:t>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IBB</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GOMA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-1,6791712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29,2278254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Les volcans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8973272"/>
                  </a:ext>
                </a:extLst>
              </a:tr>
              <a:tr h="635426">
                <a:tc>
                  <a:txBody>
                    <a:bodyPr/>
                    <a:lstStyle/>
                    <a:p>
                      <a:pPr algn="ctr">
                        <a:lnSpc>
                          <a:spcPct val="107000"/>
                        </a:lnSpc>
                        <a:spcAft>
                          <a:spcPts val="800"/>
                        </a:spcAft>
                      </a:pPr>
                      <a:r>
                        <a:rPr lang="fr-FR" sz="1600" kern="100">
                          <a:effectLst/>
                        </a:rPr>
                        <a:t>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TMK</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KARISIMBI</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-1,67275406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29,2219001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Mabanga sud</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8128582"/>
                  </a:ext>
                </a:extLst>
              </a:tr>
              <a:tr h="960560">
                <a:tc>
                  <a:txBody>
                    <a:bodyPr/>
                    <a:lstStyle/>
                    <a:p>
                      <a:pPr algn="ctr">
                        <a:lnSpc>
                          <a:spcPct val="107000"/>
                        </a:lnSpc>
                        <a:spcAft>
                          <a:spcPts val="800"/>
                        </a:spcAft>
                      </a:pPr>
                      <a:r>
                        <a:rPr lang="fr-FR" sz="1600" kern="100">
                          <a:effectLst/>
                        </a:rPr>
                        <a:t>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ENTREE PRESIDENT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GOMA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-1,66689963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29,1940872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Himbi</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7784556"/>
                  </a:ext>
                </a:extLst>
              </a:tr>
              <a:tr h="635426">
                <a:tc>
                  <a:txBody>
                    <a:bodyPr/>
                    <a:lstStyle/>
                    <a:p>
                      <a:pPr algn="ctr">
                        <a:lnSpc>
                          <a:spcPct val="107000"/>
                        </a:lnSpc>
                        <a:spcAft>
                          <a:spcPts val="800"/>
                        </a:spcAft>
                      </a:pPr>
                      <a:r>
                        <a:rPr lang="fr-FR" sz="1600" kern="100">
                          <a:effectLst/>
                        </a:rPr>
                        <a:t>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MOSQUEE TERMINUS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GOMA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-1,66196878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a:effectLst/>
                        </a:rPr>
                        <a:t>29,2009154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600" kern="100" dirty="0" err="1">
                          <a:effectLst/>
                        </a:rPr>
                        <a:t>Katoyi</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23049815"/>
                  </a:ext>
                </a:extLst>
              </a:tr>
            </a:tbl>
          </a:graphicData>
        </a:graphic>
      </p:graphicFrame>
    </p:spTree>
    <p:extLst>
      <p:ext uri="{BB962C8B-B14F-4D97-AF65-F5344CB8AC3E}">
        <p14:creationId xmlns:p14="http://schemas.microsoft.com/office/powerpoint/2010/main" val="60224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4E3DC-4053-B117-8433-8246E5E41283}"/>
              </a:ext>
            </a:extLst>
          </p:cNvPr>
          <p:cNvSpPr>
            <a:spLocks noGrp="1"/>
          </p:cNvSpPr>
          <p:nvPr>
            <p:ph type="title"/>
          </p:nvPr>
        </p:nvSpPr>
        <p:spPr>
          <a:xfrm>
            <a:off x="1141413" y="-465215"/>
            <a:ext cx="9905998" cy="1478570"/>
          </a:xfrm>
        </p:spPr>
        <p:txBody>
          <a:bodyPr/>
          <a:lstStyle/>
          <a:p>
            <a:pPr algn="ctr"/>
            <a:r>
              <a:rPr lang="fr-FR" b="1" dirty="0">
                <a:latin typeface="Bookman Old Style" panose="02050604050505020204" pitchFamily="18" charset="0"/>
              </a:rPr>
              <a:t>REPRESENTER DANS ARCGIS</a:t>
            </a:r>
            <a:br>
              <a:rPr lang="fr-FR" b="1" dirty="0">
                <a:latin typeface="Bookman Old Style" panose="02050604050505020204" pitchFamily="18" charset="0"/>
              </a:rPr>
            </a:br>
            <a:endParaRPr lang="fr-FR" b="1" dirty="0">
              <a:latin typeface="Bookman Old Style" panose="02050604050505020204" pitchFamily="18" charset="0"/>
            </a:endParaRPr>
          </a:p>
        </p:txBody>
      </p:sp>
      <p:pic>
        <p:nvPicPr>
          <p:cNvPr id="11" name="Image 10">
            <a:extLst>
              <a:ext uri="{FF2B5EF4-FFF2-40B4-BE49-F238E27FC236}">
                <a16:creationId xmlns:a16="http://schemas.microsoft.com/office/drawing/2014/main" id="{629A4173-7E36-C06B-6C1B-B9389BBFA49A}"/>
              </a:ext>
            </a:extLst>
          </p:cNvPr>
          <p:cNvPicPr>
            <a:picLocks noChangeAspect="1"/>
          </p:cNvPicPr>
          <p:nvPr/>
        </p:nvPicPr>
        <p:blipFill>
          <a:blip r:embed="rId2"/>
          <a:stretch>
            <a:fillRect/>
          </a:stretch>
        </p:blipFill>
        <p:spPr>
          <a:xfrm>
            <a:off x="3098800" y="590983"/>
            <a:ext cx="5469995" cy="6064875"/>
          </a:xfrm>
          <a:prstGeom prst="rect">
            <a:avLst/>
          </a:prstGeom>
        </p:spPr>
      </p:pic>
    </p:spTree>
    <p:extLst>
      <p:ext uri="{BB962C8B-B14F-4D97-AF65-F5344CB8AC3E}">
        <p14:creationId xmlns:p14="http://schemas.microsoft.com/office/powerpoint/2010/main" val="403526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1E8BF-B74D-7FA2-F932-1AC2D5F7C19E}"/>
              </a:ext>
            </a:extLst>
          </p:cNvPr>
          <p:cNvSpPr>
            <a:spLocks noGrp="1"/>
          </p:cNvSpPr>
          <p:nvPr>
            <p:ph type="title"/>
          </p:nvPr>
        </p:nvSpPr>
        <p:spPr>
          <a:xfrm>
            <a:off x="1141413" y="0"/>
            <a:ext cx="9905998" cy="694267"/>
          </a:xfrm>
        </p:spPr>
        <p:txBody>
          <a:bodyPr>
            <a:normAutofit/>
          </a:bodyPr>
          <a:lstStyle/>
          <a:p>
            <a:pPr algn="ctr"/>
            <a:r>
              <a:rPr lang="fr-FR" b="1" dirty="0">
                <a:latin typeface="Bookman Old Style" panose="02050604050505020204" pitchFamily="18" charset="0"/>
              </a:rPr>
              <a:t>REPRESENTER DANS QGIS</a:t>
            </a:r>
            <a:endParaRPr lang="fr-FR" dirty="0"/>
          </a:p>
        </p:txBody>
      </p:sp>
      <p:pic>
        <p:nvPicPr>
          <p:cNvPr id="5" name="Espace réservé du contenu 4">
            <a:extLst>
              <a:ext uri="{FF2B5EF4-FFF2-40B4-BE49-F238E27FC236}">
                <a16:creationId xmlns:a16="http://schemas.microsoft.com/office/drawing/2014/main" id="{29C50AB7-E9B1-28C5-9684-4002FC17E91E}"/>
              </a:ext>
            </a:extLst>
          </p:cNvPr>
          <p:cNvPicPr>
            <a:picLocks noGrp="1" noChangeAspect="1"/>
          </p:cNvPicPr>
          <p:nvPr>
            <p:ph idx="1"/>
          </p:nvPr>
        </p:nvPicPr>
        <p:blipFill>
          <a:blip r:embed="rId2"/>
          <a:stretch>
            <a:fillRect/>
          </a:stretch>
        </p:blipFill>
        <p:spPr>
          <a:xfrm>
            <a:off x="2326746" y="948267"/>
            <a:ext cx="7581734" cy="5455151"/>
          </a:xfrm>
        </p:spPr>
      </p:pic>
    </p:spTree>
    <p:extLst>
      <p:ext uri="{BB962C8B-B14F-4D97-AF65-F5344CB8AC3E}">
        <p14:creationId xmlns:p14="http://schemas.microsoft.com/office/powerpoint/2010/main" val="296881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7A6FE-369F-3CC2-CC06-8FF985A07D4F}"/>
              </a:ext>
            </a:extLst>
          </p:cNvPr>
          <p:cNvSpPr>
            <a:spLocks noGrp="1"/>
          </p:cNvSpPr>
          <p:nvPr>
            <p:ph type="title"/>
          </p:nvPr>
        </p:nvSpPr>
        <p:spPr>
          <a:xfrm>
            <a:off x="1141413" y="-448282"/>
            <a:ext cx="9905998" cy="1478570"/>
          </a:xfrm>
        </p:spPr>
        <p:txBody>
          <a:bodyPr/>
          <a:lstStyle/>
          <a:p>
            <a:pPr algn="ctr"/>
            <a:r>
              <a:rPr lang="fr-FR" b="1" dirty="0" err="1">
                <a:latin typeface="Bookman Old Style" panose="02050604050505020204" pitchFamily="18" charset="0"/>
              </a:rPr>
              <a:t>Representer</a:t>
            </a:r>
            <a:r>
              <a:rPr lang="fr-FR" b="1" dirty="0">
                <a:latin typeface="Bookman Old Style" panose="02050604050505020204" pitchFamily="18" charset="0"/>
              </a:rPr>
              <a:t> dans power bi</a:t>
            </a:r>
            <a:endParaRPr lang="fr-FR" dirty="0"/>
          </a:p>
        </p:txBody>
      </p:sp>
      <p:pic>
        <p:nvPicPr>
          <p:cNvPr id="5" name="Espace réservé du contenu 4">
            <a:extLst>
              <a:ext uri="{FF2B5EF4-FFF2-40B4-BE49-F238E27FC236}">
                <a16:creationId xmlns:a16="http://schemas.microsoft.com/office/drawing/2014/main" id="{4833D41E-1409-1D06-4B64-A0091B0E76F9}"/>
              </a:ext>
            </a:extLst>
          </p:cNvPr>
          <p:cNvPicPr>
            <a:picLocks noGrp="1" noChangeAspect="1"/>
          </p:cNvPicPr>
          <p:nvPr>
            <p:ph idx="1"/>
          </p:nvPr>
        </p:nvPicPr>
        <p:blipFill>
          <a:blip r:embed="rId2"/>
          <a:stretch>
            <a:fillRect/>
          </a:stretch>
        </p:blipFill>
        <p:spPr>
          <a:xfrm>
            <a:off x="726387" y="862999"/>
            <a:ext cx="10739226" cy="5688434"/>
          </a:xfrm>
        </p:spPr>
      </p:pic>
    </p:spTree>
    <p:extLst>
      <p:ext uri="{BB962C8B-B14F-4D97-AF65-F5344CB8AC3E}">
        <p14:creationId xmlns:p14="http://schemas.microsoft.com/office/powerpoint/2010/main" val="39342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2CB3E-7D13-0744-2F46-E056C9DA809A}"/>
              </a:ext>
            </a:extLst>
          </p:cNvPr>
          <p:cNvSpPr>
            <a:spLocks noGrp="1"/>
          </p:cNvSpPr>
          <p:nvPr>
            <p:ph type="title"/>
          </p:nvPr>
        </p:nvSpPr>
        <p:spPr>
          <a:xfrm>
            <a:off x="1141412" y="0"/>
            <a:ext cx="9905998" cy="725488"/>
          </a:xfrm>
        </p:spPr>
        <p:txBody>
          <a:bodyPr/>
          <a:lstStyle/>
          <a:p>
            <a:pPr algn="ctr"/>
            <a:r>
              <a:rPr lang="en-US" b="1" dirty="0">
                <a:latin typeface="Bookman Old Style" panose="02050604050505020204" pitchFamily="18" charset="0"/>
              </a:rPr>
              <a:t>NOS CRITIQUES</a:t>
            </a:r>
            <a:endParaRPr lang="fr-FR" b="1" dirty="0">
              <a:latin typeface="Bookman Old Style" panose="02050604050505020204" pitchFamily="18" charset="0"/>
            </a:endParaRPr>
          </a:p>
        </p:txBody>
      </p:sp>
      <p:sp>
        <p:nvSpPr>
          <p:cNvPr id="4" name="Espace réservé du contenu 3">
            <a:extLst>
              <a:ext uri="{FF2B5EF4-FFF2-40B4-BE49-F238E27FC236}">
                <a16:creationId xmlns:a16="http://schemas.microsoft.com/office/drawing/2014/main" id="{53AB0698-9B4C-6F32-5CB1-BB8244078CFD}"/>
              </a:ext>
            </a:extLst>
          </p:cNvPr>
          <p:cNvSpPr>
            <a:spLocks noGrp="1"/>
          </p:cNvSpPr>
          <p:nvPr>
            <p:ph idx="1"/>
          </p:nvPr>
        </p:nvSpPr>
        <p:spPr>
          <a:xfrm>
            <a:off x="1141411" y="1081087"/>
            <a:ext cx="9905999" cy="3541714"/>
          </a:xfrm>
        </p:spPr>
        <p:txBody>
          <a:bodyPr>
            <a:normAutofit fontScale="92500" lnSpcReduction="20000"/>
          </a:bodyPr>
          <a:lstStyle/>
          <a:p>
            <a:pPr marL="0" indent="0" algn="just">
              <a:buNone/>
            </a:pPr>
            <a:r>
              <a:rPr lang="fr-FR" b="1" dirty="0">
                <a:latin typeface="Bookman Old Style" panose="02050604050505020204" pitchFamily="18" charset="0"/>
              </a:rPr>
              <a:t>Apres nos analyses nous a permis a conclure que :</a:t>
            </a:r>
          </a:p>
          <a:p>
            <a:pPr algn="just">
              <a:buFontTx/>
              <a:buChar char="-"/>
            </a:pPr>
            <a:r>
              <a:rPr lang="fr-FR" sz="2400" b="1" dirty="0">
                <a:latin typeface="Bookman Old Style" panose="02050604050505020204" pitchFamily="18" charset="0"/>
              </a:rPr>
              <a:t>Vue la situation démographiques de la ville de Goma les mosquées de </a:t>
            </a:r>
            <a:r>
              <a:rPr lang="fr-FR" b="1" dirty="0">
                <a:latin typeface="Bookman Old Style" panose="02050604050505020204" pitchFamily="18" charset="0"/>
              </a:rPr>
              <a:t>G</a:t>
            </a:r>
            <a:r>
              <a:rPr lang="fr-FR" sz="2400" b="1" dirty="0">
                <a:latin typeface="Bookman Old Style" panose="02050604050505020204" pitchFamily="18" charset="0"/>
              </a:rPr>
              <a:t>oma sont insuffisantes.</a:t>
            </a:r>
          </a:p>
          <a:p>
            <a:pPr algn="just">
              <a:buFontTx/>
              <a:buChar char="-"/>
            </a:pPr>
            <a:r>
              <a:rPr lang="fr-FR" sz="2400" b="1" dirty="0">
                <a:latin typeface="Bookman Old Style" panose="02050604050505020204" pitchFamily="18" charset="0"/>
              </a:rPr>
              <a:t>Les mosquées de la ville sont re</a:t>
            </a:r>
            <a:r>
              <a:rPr lang="fr-FR" b="1" dirty="0">
                <a:latin typeface="Bookman Old Style" panose="02050604050505020204" pitchFamily="18" charset="0"/>
              </a:rPr>
              <a:t>parties par rapport à la démographie des musulmans se trouvant dans les différents quartiers la ville de Goma.</a:t>
            </a:r>
          </a:p>
          <a:p>
            <a:pPr marL="0" indent="0" algn="just">
              <a:buNone/>
            </a:pPr>
            <a:r>
              <a:rPr lang="fr-FR" sz="2400" b="1" dirty="0">
                <a:latin typeface="Bookman Old Style" panose="02050604050505020204" pitchFamily="18" charset="0"/>
              </a:rPr>
              <a:t>Il serait peut être cordial que la communauté musulmanes d’ajouter d’autres mosquées dans la ville de Goma pour satisfaire les musulmans vivant dans  la ville de Goma</a:t>
            </a:r>
          </a:p>
          <a:p>
            <a:pPr marL="0" indent="0" algn="just">
              <a:buNone/>
            </a:pPr>
            <a:endParaRPr lang="fr-FR" dirty="0"/>
          </a:p>
        </p:txBody>
      </p:sp>
    </p:spTree>
    <p:extLst>
      <p:ext uri="{BB962C8B-B14F-4D97-AF65-F5344CB8AC3E}">
        <p14:creationId xmlns:p14="http://schemas.microsoft.com/office/powerpoint/2010/main" val="1567748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254</TotalTime>
  <Words>282</Words>
  <Application>Microsoft Office PowerPoint</Application>
  <PresentationFormat>Grand écran</PresentationFormat>
  <Paragraphs>63</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Bookman Old Style</vt:lpstr>
      <vt:lpstr>Calibri</vt:lpstr>
      <vt:lpstr>Times New Roman</vt:lpstr>
      <vt:lpstr>Tw Cen MT</vt:lpstr>
      <vt:lpstr>Circuit</vt:lpstr>
      <vt:lpstr> Rapport Finale sur Les mosquées de GOMA(waypoints et tracks).  </vt:lpstr>
      <vt:lpstr>Présentation PowerPoint</vt:lpstr>
      <vt:lpstr>C’est quoi Mytracks</vt:lpstr>
      <vt:lpstr>Apres descente sur terrain nous avions pu récolter 7 grandes mosquées qui sont :</vt:lpstr>
      <vt:lpstr>REPRESENTER DANS ARCGIS </vt:lpstr>
      <vt:lpstr>REPRESENTER DANS QGIS</vt:lpstr>
      <vt:lpstr>Representer dans power bi</vt:lpstr>
      <vt:lpstr>NOS CRITIQUES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 : PARLER NOUS D’ ENTITY FRAMEWORK </dc:title>
  <dc:creator>BOB</dc:creator>
  <cp:lastModifiedBy>BOB</cp:lastModifiedBy>
  <cp:revision>14</cp:revision>
  <dcterms:created xsi:type="dcterms:W3CDTF">2023-05-03T10:55:17Z</dcterms:created>
  <dcterms:modified xsi:type="dcterms:W3CDTF">2023-10-05T13:12:55Z</dcterms:modified>
</cp:coreProperties>
</file>