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109D1-2E94-42C4-8412-A6E4A8D6412E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969713-F098-43CB-BBEA-8456675F4A0F}">
      <dgm:prSet/>
      <dgm:spPr/>
      <dgm:t>
        <a:bodyPr/>
        <a:lstStyle/>
        <a:p>
          <a:r>
            <a:rPr lang="en-US"/>
            <a:t>Retrieved posts from the past 250 days</a:t>
          </a:r>
        </a:p>
      </dgm:t>
    </dgm:pt>
    <dgm:pt modelId="{16EDDAB7-EA8E-4476-B736-DAE6A2EE5176}" type="parTrans" cxnId="{60928461-F356-450D-914E-91CEC43C51DF}">
      <dgm:prSet/>
      <dgm:spPr/>
      <dgm:t>
        <a:bodyPr/>
        <a:lstStyle/>
        <a:p>
          <a:endParaRPr lang="en-US"/>
        </a:p>
      </dgm:t>
    </dgm:pt>
    <dgm:pt modelId="{F68D88E1-3C37-433D-81F3-E2986CED07B1}" type="sibTrans" cxnId="{60928461-F356-450D-914E-91CEC43C51DF}">
      <dgm:prSet/>
      <dgm:spPr/>
      <dgm:t>
        <a:bodyPr/>
        <a:lstStyle/>
        <a:p>
          <a:endParaRPr lang="en-US"/>
        </a:p>
      </dgm:t>
    </dgm:pt>
    <dgm:pt modelId="{A67EC425-DBCE-4283-B201-668D3D4A2ADE}">
      <dgm:prSet/>
      <dgm:spPr/>
      <dgm:t>
        <a:bodyPr/>
        <a:lstStyle/>
        <a:p>
          <a:endParaRPr lang="en-US" dirty="0"/>
        </a:p>
        <a:p>
          <a:r>
            <a:rPr lang="en-US" dirty="0"/>
            <a:t>3,247 total documents: </a:t>
          </a:r>
        </a:p>
      </dgm:t>
    </dgm:pt>
    <dgm:pt modelId="{5E9F3DA4-665E-4778-B1C3-8579FDBA91FA}" type="parTrans" cxnId="{CA5F08F8-546A-4FA0-A4B6-F2F400D1C6A4}">
      <dgm:prSet/>
      <dgm:spPr/>
      <dgm:t>
        <a:bodyPr/>
        <a:lstStyle/>
        <a:p>
          <a:endParaRPr lang="en-US"/>
        </a:p>
      </dgm:t>
    </dgm:pt>
    <dgm:pt modelId="{EC24E111-29F3-4309-A453-B7C191B28616}" type="sibTrans" cxnId="{CA5F08F8-546A-4FA0-A4B6-F2F400D1C6A4}">
      <dgm:prSet/>
      <dgm:spPr/>
      <dgm:t>
        <a:bodyPr/>
        <a:lstStyle/>
        <a:p>
          <a:endParaRPr lang="en-US"/>
        </a:p>
      </dgm:t>
    </dgm:pt>
    <dgm:pt modelId="{998DAA03-2200-4134-8D71-036C1085695D}">
      <dgm:prSet/>
      <dgm:spPr/>
      <dgm:t>
        <a:bodyPr/>
        <a:lstStyle/>
        <a:p>
          <a:r>
            <a:rPr lang="en-US" dirty="0"/>
            <a:t>2,002 for Phys. Therapy</a:t>
          </a:r>
        </a:p>
      </dgm:t>
    </dgm:pt>
    <dgm:pt modelId="{1BF92463-AD85-47B4-A8A9-076B92709A21}" type="parTrans" cxnId="{0E261C2D-BF08-4808-B10E-E35F35F34183}">
      <dgm:prSet/>
      <dgm:spPr/>
      <dgm:t>
        <a:bodyPr/>
        <a:lstStyle/>
        <a:p>
          <a:endParaRPr lang="en-US"/>
        </a:p>
      </dgm:t>
    </dgm:pt>
    <dgm:pt modelId="{34BE6FF6-D129-4538-B6C9-EE03BDA9E580}" type="sibTrans" cxnId="{0E261C2D-BF08-4808-B10E-E35F35F34183}">
      <dgm:prSet/>
      <dgm:spPr/>
      <dgm:t>
        <a:bodyPr/>
        <a:lstStyle/>
        <a:p>
          <a:endParaRPr lang="en-US"/>
        </a:p>
      </dgm:t>
    </dgm:pt>
    <dgm:pt modelId="{F36AD343-3611-41AB-A470-BA847ADFEECE}">
      <dgm:prSet/>
      <dgm:spPr/>
      <dgm:t>
        <a:bodyPr/>
        <a:lstStyle/>
        <a:p>
          <a:endParaRPr lang="en-US" dirty="0"/>
        </a:p>
        <a:p>
          <a:r>
            <a:rPr lang="en-US" dirty="0"/>
            <a:t>Filtered for self posts only</a:t>
          </a:r>
        </a:p>
      </dgm:t>
    </dgm:pt>
    <dgm:pt modelId="{9AD88123-64CF-45C3-BFBC-F0B4A3AB0811}" type="parTrans" cxnId="{1AAE1579-0067-4015-8C78-3D5C1648A164}">
      <dgm:prSet/>
      <dgm:spPr/>
      <dgm:t>
        <a:bodyPr/>
        <a:lstStyle/>
        <a:p>
          <a:endParaRPr lang="en-US"/>
        </a:p>
      </dgm:t>
    </dgm:pt>
    <dgm:pt modelId="{6464234C-21B9-4387-B351-3C18F4DD7E3F}" type="sibTrans" cxnId="{1AAE1579-0067-4015-8C78-3D5C1648A164}">
      <dgm:prSet/>
      <dgm:spPr/>
      <dgm:t>
        <a:bodyPr/>
        <a:lstStyle/>
        <a:p>
          <a:endParaRPr lang="en-US"/>
        </a:p>
      </dgm:t>
    </dgm:pt>
    <dgm:pt modelId="{FB348F16-83D4-4479-BBC4-471B56A02567}">
      <dgm:prSet/>
      <dgm:spPr/>
      <dgm:t>
        <a:bodyPr/>
        <a:lstStyle/>
        <a:p>
          <a:r>
            <a:rPr lang="en-US" dirty="0"/>
            <a:t>Mapped numerical values to classes:</a:t>
          </a:r>
        </a:p>
      </dgm:t>
    </dgm:pt>
    <dgm:pt modelId="{4CC30DBA-D28E-462E-A9E2-0309A925A971}" type="parTrans" cxnId="{7A2B64F1-37F9-4E60-8BC9-4B324D1E4808}">
      <dgm:prSet/>
      <dgm:spPr/>
      <dgm:t>
        <a:bodyPr/>
        <a:lstStyle/>
        <a:p>
          <a:endParaRPr lang="en-US"/>
        </a:p>
      </dgm:t>
    </dgm:pt>
    <dgm:pt modelId="{92E66781-4669-4493-B74E-EA0AF9D72050}" type="sibTrans" cxnId="{7A2B64F1-37F9-4E60-8BC9-4B324D1E4808}">
      <dgm:prSet/>
      <dgm:spPr/>
      <dgm:t>
        <a:bodyPr/>
        <a:lstStyle/>
        <a:p>
          <a:endParaRPr lang="en-US"/>
        </a:p>
      </dgm:t>
    </dgm:pt>
    <dgm:pt modelId="{423628D7-B9F7-4D8C-AA2B-863FF343E8F3}">
      <dgm:prSet/>
      <dgm:spPr/>
      <dgm:t>
        <a:bodyPr/>
        <a:lstStyle/>
        <a:p>
          <a:r>
            <a:rPr lang="en-US" dirty="0"/>
            <a:t>0 for Personal Training</a:t>
          </a:r>
        </a:p>
      </dgm:t>
    </dgm:pt>
    <dgm:pt modelId="{CDB7DB97-EF6D-49DE-BBA5-919AE24AF949}" type="parTrans" cxnId="{3DF1D32B-E5BD-4AAE-8803-3755D242820F}">
      <dgm:prSet/>
      <dgm:spPr/>
      <dgm:t>
        <a:bodyPr/>
        <a:lstStyle/>
        <a:p>
          <a:endParaRPr lang="en-US"/>
        </a:p>
      </dgm:t>
    </dgm:pt>
    <dgm:pt modelId="{37603533-0958-4AEF-854A-E606436CA68D}" type="sibTrans" cxnId="{3DF1D32B-E5BD-4AAE-8803-3755D242820F}">
      <dgm:prSet/>
      <dgm:spPr/>
      <dgm:t>
        <a:bodyPr/>
        <a:lstStyle/>
        <a:p>
          <a:endParaRPr lang="en-US"/>
        </a:p>
      </dgm:t>
    </dgm:pt>
    <dgm:pt modelId="{0F9BA7D8-AC49-4965-9D89-AE81FC6A8CDD}">
      <dgm:prSet/>
      <dgm:spPr/>
      <dgm:t>
        <a:bodyPr/>
        <a:lstStyle/>
        <a:p>
          <a:r>
            <a:rPr lang="en-US" dirty="0"/>
            <a:t>Filtered out ‘[deleted]’ and ‘[removed]’</a:t>
          </a:r>
        </a:p>
      </dgm:t>
    </dgm:pt>
    <dgm:pt modelId="{099864A3-00A5-4BB5-AEA5-9397434252A5}" type="parTrans" cxnId="{E463C33F-A67B-4F60-925D-D6F25FD86A97}">
      <dgm:prSet/>
      <dgm:spPr/>
      <dgm:t>
        <a:bodyPr/>
        <a:lstStyle/>
        <a:p>
          <a:endParaRPr lang="en-US"/>
        </a:p>
      </dgm:t>
    </dgm:pt>
    <dgm:pt modelId="{D6B6AD7A-1D72-47A1-BCDA-86D6F55FB740}" type="sibTrans" cxnId="{E463C33F-A67B-4F60-925D-D6F25FD86A97}">
      <dgm:prSet/>
      <dgm:spPr/>
      <dgm:t>
        <a:bodyPr/>
        <a:lstStyle/>
        <a:p>
          <a:endParaRPr lang="en-US"/>
        </a:p>
      </dgm:t>
    </dgm:pt>
    <dgm:pt modelId="{FF6EE7CA-7F07-47C1-8617-1E6A12713863}">
      <dgm:prSet/>
      <dgm:spPr/>
      <dgm:t>
        <a:bodyPr/>
        <a:lstStyle/>
        <a:p>
          <a:r>
            <a:rPr lang="en-US" dirty="0"/>
            <a:t>Concatenated title and </a:t>
          </a:r>
          <a:r>
            <a:rPr lang="en-US" dirty="0" err="1"/>
            <a:t>selftext</a:t>
          </a:r>
          <a:r>
            <a:rPr lang="en-US" dirty="0"/>
            <a:t> features</a:t>
          </a:r>
        </a:p>
      </dgm:t>
    </dgm:pt>
    <dgm:pt modelId="{3FE0D5F8-0E94-462B-B03D-51AB250BBCD7}" type="parTrans" cxnId="{F904374A-E159-46D0-933D-D3C0BA87200E}">
      <dgm:prSet/>
      <dgm:spPr/>
      <dgm:t>
        <a:bodyPr/>
        <a:lstStyle/>
        <a:p>
          <a:endParaRPr lang="en-US"/>
        </a:p>
      </dgm:t>
    </dgm:pt>
    <dgm:pt modelId="{5EE32BAA-0451-4900-A2FF-CA6470447FCF}" type="sibTrans" cxnId="{F904374A-E159-46D0-933D-D3C0BA87200E}">
      <dgm:prSet/>
      <dgm:spPr/>
      <dgm:t>
        <a:bodyPr/>
        <a:lstStyle/>
        <a:p>
          <a:endParaRPr lang="en-US"/>
        </a:p>
      </dgm:t>
    </dgm:pt>
    <dgm:pt modelId="{DC14ABF0-B3E6-4272-B802-F0FB35329316}">
      <dgm:prSet/>
      <dgm:spPr/>
      <dgm:t>
        <a:bodyPr/>
        <a:lstStyle/>
        <a:p>
          <a:r>
            <a:rPr lang="en-US"/>
            <a:t>1 </a:t>
          </a:r>
          <a:r>
            <a:rPr lang="en-US" dirty="0"/>
            <a:t>for Physical Therapy</a:t>
          </a:r>
        </a:p>
      </dgm:t>
    </dgm:pt>
    <dgm:pt modelId="{2B808E54-4E61-4077-8137-3EE242947ECD}" type="parTrans" cxnId="{DD6C3544-5395-4C79-B535-BB2DE4E651C6}">
      <dgm:prSet/>
      <dgm:spPr/>
      <dgm:t>
        <a:bodyPr/>
        <a:lstStyle/>
        <a:p>
          <a:endParaRPr lang="en-US"/>
        </a:p>
      </dgm:t>
    </dgm:pt>
    <dgm:pt modelId="{7A017FD1-7774-4D25-95BE-A1D790D87851}" type="sibTrans" cxnId="{DD6C3544-5395-4C79-B535-BB2DE4E651C6}">
      <dgm:prSet/>
      <dgm:spPr/>
      <dgm:t>
        <a:bodyPr/>
        <a:lstStyle/>
        <a:p>
          <a:endParaRPr lang="en-US"/>
        </a:p>
      </dgm:t>
    </dgm:pt>
    <dgm:pt modelId="{2D2495D2-145F-4EF0-8EE9-D2DA0C83BA2E}">
      <dgm:prSet/>
      <dgm:spPr/>
      <dgm:t>
        <a:bodyPr/>
        <a:lstStyle/>
        <a:p>
          <a:r>
            <a:rPr lang="en-US" dirty="0"/>
            <a:t>1,245 for Personal training</a:t>
          </a:r>
        </a:p>
      </dgm:t>
    </dgm:pt>
    <dgm:pt modelId="{12121A1C-7E56-4AFE-A6C2-A2A743B3E549}" type="parTrans" cxnId="{D0C1F8C3-2BCA-4C09-A8E7-54462BD11C68}">
      <dgm:prSet/>
      <dgm:spPr/>
      <dgm:t>
        <a:bodyPr/>
        <a:lstStyle/>
        <a:p>
          <a:endParaRPr lang="en-US"/>
        </a:p>
      </dgm:t>
    </dgm:pt>
    <dgm:pt modelId="{D58A1B07-57B6-4082-A44B-8CC9B86BB556}" type="sibTrans" cxnId="{D0C1F8C3-2BCA-4C09-A8E7-54462BD11C68}">
      <dgm:prSet/>
      <dgm:spPr/>
      <dgm:t>
        <a:bodyPr/>
        <a:lstStyle/>
        <a:p>
          <a:endParaRPr lang="en-US"/>
        </a:p>
      </dgm:t>
    </dgm:pt>
    <dgm:pt modelId="{348AFD8D-C0A9-4BF1-8839-7067E4A42801}" type="pres">
      <dgm:prSet presAssocID="{E40109D1-2E94-42C4-8412-A6E4A8D6412E}" presName="Name0" presStyleCnt="0">
        <dgm:presLayoutVars>
          <dgm:dir/>
          <dgm:resizeHandles val="exact"/>
        </dgm:presLayoutVars>
      </dgm:prSet>
      <dgm:spPr/>
    </dgm:pt>
    <dgm:pt modelId="{9B0D815E-B708-4378-B6AD-DD4DA59E2026}" type="pres">
      <dgm:prSet presAssocID="{C5969713-F098-43CB-BBEA-8456675F4A0F}" presName="parAndChTx" presStyleLbl="node1" presStyleIdx="0" presStyleCnt="5">
        <dgm:presLayoutVars>
          <dgm:bulletEnabled val="1"/>
        </dgm:presLayoutVars>
      </dgm:prSet>
      <dgm:spPr/>
    </dgm:pt>
    <dgm:pt modelId="{67597356-7784-4F09-A050-C7D2231933DA}" type="pres">
      <dgm:prSet presAssocID="{F68D88E1-3C37-433D-81F3-E2986CED07B1}" presName="parAndChSpace" presStyleCnt="0"/>
      <dgm:spPr/>
    </dgm:pt>
    <dgm:pt modelId="{83001471-7F61-4535-AEB1-A09B1DBE4409}" type="pres">
      <dgm:prSet presAssocID="{A67EC425-DBCE-4283-B201-668D3D4A2ADE}" presName="parAndChTx" presStyleLbl="node1" presStyleIdx="1" presStyleCnt="5">
        <dgm:presLayoutVars>
          <dgm:bulletEnabled val="1"/>
        </dgm:presLayoutVars>
      </dgm:prSet>
      <dgm:spPr/>
    </dgm:pt>
    <dgm:pt modelId="{7FD128A0-8CCB-4423-BA6F-EEF4566AE9AD}" type="pres">
      <dgm:prSet presAssocID="{EC24E111-29F3-4309-A453-B7C191B28616}" presName="parAndChSpace" presStyleCnt="0"/>
      <dgm:spPr/>
    </dgm:pt>
    <dgm:pt modelId="{7C1D6437-2D6D-4F35-81DF-DD30A7FA1A3C}" type="pres">
      <dgm:prSet presAssocID="{F36AD343-3611-41AB-A470-BA847ADFEECE}" presName="parAndChTx" presStyleLbl="node1" presStyleIdx="2" presStyleCnt="5">
        <dgm:presLayoutVars>
          <dgm:bulletEnabled val="1"/>
        </dgm:presLayoutVars>
      </dgm:prSet>
      <dgm:spPr/>
    </dgm:pt>
    <dgm:pt modelId="{ABEF7DC4-BCE8-4C29-ADF8-678FF686BF5F}" type="pres">
      <dgm:prSet presAssocID="{6464234C-21B9-4387-B351-3C18F4DD7E3F}" presName="parAndChSpace" presStyleCnt="0"/>
      <dgm:spPr/>
    </dgm:pt>
    <dgm:pt modelId="{B01878CD-2544-4D93-A4E7-BE08FDF46220}" type="pres">
      <dgm:prSet presAssocID="{FB348F16-83D4-4479-BBC4-471B56A02567}" presName="parAndChTx" presStyleLbl="node1" presStyleIdx="3" presStyleCnt="5">
        <dgm:presLayoutVars>
          <dgm:bulletEnabled val="1"/>
        </dgm:presLayoutVars>
      </dgm:prSet>
      <dgm:spPr/>
    </dgm:pt>
    <dgm:pt modelId="{FD9F03D3-9290-4EB3-BE98-2F7973928A86}" type="pres">
      <dgm:prSet presAssocID="{92E66781-4669-4493-B74E-EA0AF9D72050}" presName="parAndChSpace" presStyleCnt="0"/>
      <dgm:spPr/>
    </dgm:pt>
    <dgm:pt modelId="{7E2ED84C-4716-4CCF-9416-80949198D233}" type="pres">
      <dgm:prSet presAssocID="{FF6EE7CA-7F07-47C1-8617-1E6A12713863}" presName="parAndChTx" presStyleLbl="node1" presStyleIdx="4" presStyleCnt="5">
        <dgm:presLayoutVars>
          <dgm:bulletEnabled val="1"/>
        </dgm:presLayoutVars>
      </dgm:prSet>
      <dgm:spPr/>
    </dgm:pt>
  </dgm:ptLst>
  <dgm:cxnLst>
    <dgm:cxn modelId="{3DF1D32B-E5BD-4AAE-8803-3755D242820F}" srcId="{FB348F16-83D4-4479-BBC4-471B56A02567}" destId="{423628D7-B9F7-4D8C-AA2B-863FF343E8F3}" srcOrd="0" destOrd="0" parTransId="{CDB7DB97-EF6D-49DE-BBA5-919AE24AF949}" sibTransId="{37603533-0958-4AEF-854A-E606436CA68D}"/>
    <dgm:cxn modelId="{0E261C2D-BF08-4808-B10E-E35F35F34183}" srcId="{A67EC425-DBCE-4283-B201-668D3D4A2ADE}" destId="{998DAA03-2200-4134-8D71-036C1085695D}" srcOrd="0" destOrd="0" parTransId="{1BF92463-AD85-47B4-A8A9-076B92709A21}" sibTransId="{34BE6FF6-D129-4538-B6C9-EE03BDA9E580}"/>
    <dgm:cxn modelId="{3F758038-BCF4-457D-A348-381865E4C5F2}" type="presOf" srcId="{998DAA03-2200-4134-8D71-036C1085695D}" destId="{83001471-7F61-4535-AEB1-A09B1DBE4409}" srcOrd="0" destOrd="1" presId="urn:microsoft.com/office/officeart/2005/8/layout/hChevron3"/>
    <dgm:cxn modelId="{E463C33F-A67B-4F60-925D-D6F25FD86A97}" srcId="{F36AD343-3611-41AB-A470-BA847ADFEECE}" destId="{0F9BA7D8-AC49-4965-9D89-AE81FC6A8CDD}" srcOrd="0" destOrd="0" parTransId="{099864A3-00A5-4BB5-AEA5-9397434252A5}" sibTransId="{D6B6AD7A-1D72-47A1-BCDA-86D6F55FB740}"/>
    <dgm:cxn modelId="{60928461-F356-450D-914E-91CEC43C51DF}" srcId="{E40109D1-2E94-42C4-8412-A6E4A8D6412E}" destId="{C5969713-F098-43CB-BBEA-8456675F4A0F}" srcOrd="0" destOrd="0" parTransId="{16EDDAB7-EA8E-4476-B736-DAE6A2EE5176}" sibTransId="{F68D88E1-3C37-433D-81F3-E2986CED07B1}"/>
    <dgm:cxn modelId="{DD6C3544-5395-4C79-B535-BB2DE4E651C6}" srcId="{FB348F16-83D4-4479-BBC4-471B56A02567}" destId="{DC14ABF0-B3E6-4272-B802-F0FB35329316}" srcOrd="1" destOrd="0" parTransId="{2B808E54-4E61-4077-8137-3EE242947ECD}" sibTransId="{7A017FD1-7774-4D25-95BE-A1D790D87851}"/>
    <dgm:cxn modelId="{F904374A-E159-46D0-933D-D3C0BA87200E}" srcId="{E40109D1-2E94-42C4-8412-A6E4A8D6412E}" destId="{FF6EE7CA-7F07-47C1-8617-1E6A12713863}" srcOrd="4" destOrd="0" parTransId="{3FE0D5F8-0E94-462B-B03D-51AB250BBCD7}" sibTransId="{5EE32BAA-0451-4900-A2FF-CA6470447FCF}"/>
    <dgm:cxn modelId="{218D726E-8922-4931-973E-ED22A9B366BF}" type="presOf" srcId="{FF6EE7CA-7F07-47C1-8617-1E6A12713863}" destId="{7E2ED84C-4716-4CCF-9416-80949198D233}" srcOrd="0" destOrd="0" presId="urn:microsoft.com/office/officeart/2005/8/layout/hChevron3"/>
    <dgm:cxn modelId="{1AAE1579-0067-4015-8C78-3D5C1648A164}" srcId="{E40109D1-2E94-42C4-8412-A6E4A8D6412E}" destId="{F36AD343-3611-41AB-A470-BA847ADFEECE}" srcOrd="2" destOrd="0" parTransId="{9AD88123-64CF-45C3-BFBC-F0B4A3AB0811}" sibTransId="{6464234C-21B9-4387-B351-3C18F4DD7E3F}"/>
    <dgm:cxn modelId="{CDA50184-C1CA-4AC2-B22B-6387E35254EB}" type="presOf" srcId="{C5969713-F098-43CB-BBEA-8456675F4A0F}" destId="{9B0D815E-B708-4378-B6AD-DD4DA59E2026}" srcOrd="0" destOrd="0" presId="urn:microsoft.com/office/officeart/2005/8/layout/hChevron3"/>
    <dgm:cxn modelId="{03A36D95-B97C-454D-B63C-E055A22B4384}" type="presOf" srcId="{DC14ABF0-B3E6-4272-B802-F0FB35329316}" destId="{B01878CD-2544-4D93-A4E7-BE08FDF46220}" srcOrd="0" destOrd="2" presId="urn:microsoft.com/office/officeart/2005/8/layout/hChevron3"/>
    <dgm:cxn modelId="{432D8AA3-910E-42A6-AC2C-A804BFE2E1D2}" type="presOf" srcId="{E40109D1-2E94-42C4-8412-A6E4A8D6412E}" destId="{348AFD8D-C0A9-4BF1-8839-7067E4A42801}" srcOrd="0" destOrd="0" presId="urn:microsoft.com/office/officeart/2005/8/layout/hChevron3"/>
    <dgm:cxn modelId="{FCDE51B7-15F7-477A-9E1A-0801646695A3}" type="presOf" srcId="{0F9BA7D8-AC49-4965-9D89-AE81FC6A8CDD}" destId="{7C1D6437-2D6D-4F35-81DF-DD30A7FA1A3C}" srcOrd="0" destOrd="1" presId="urn:microsoft.com/office/officeart/2005/8/layout/hChevron3"/>
    <dgm:cxn modelId="{D686C1BC-E216-4259-ADAE-4F4EF4A95727}" type="presOf" srcId="{2D2495D2-145F-4EF0-8EE9-D2DA0C83BA2E}" destId="{83001471-7F61-4535-AEB1-A09B1DBE4409}" srcOrd="0" destOrd="2" presId="urn:microsoft.com/office/officeart/2005/8/layout/hChevron3"/>
    <dgm:cxn modelId="{E64E91C0-F1E6-486E-80D4-BFAB82C96E65}" type="presOf" srcId="{423628D7-B9F7-4D8C-AA2B-863FF343E8F3}" destId="{B01878CD-2544-4D93-A4E7-BE08FDF46220}" srcOrd="0" destOrd="1" presId="urn:microsoft.com/office/officeart/2005/8/layout/hChevron3"/>
    <dgm:cxn modelId="{D0C1F8C3-2BCA-4C09-A8E7-54462BD11C68}" srcId="{A67EC425-DBCE-4283-B201-668D3D4A2ADE}" destId="{2D2495D2-145F-4EF0-8EE9-D2DA0C83BA2E}" srcOrd="1" destOrd="0" parTransId="{12121A1C-7E56-4AFE-A6C2-A2A743B3E549}" sibTransId="{D58A1B07-57B6-4082-A44B-8CC9B86BB556}"/>
    <dgm:cxn modelId="{E0E363DE-7D63-4CDE-B443-19BD26C98938}" type="presOf" srcId="{FB348F16-83D4-4479-BBC4-471B56A02567}" destId="{B01878CD-2544-4D93-A4E7-BE08FDF46220}" srcOrd="0" destOrd="0" presId="urn:microsoft.com/office/officeart/2005/8/layout/hChevron3"/>
    <dgm:cxn modelId="{A4D96DE5-059B-4DDB-846D-FAF5C15D1AF5}" type="presOf" srcId="{F36AD343-3611-41AB-A470-BA847ADFEECE}" destId="{7C1D6437-2D6D-4F35-81DF-DD30A7FA1A3C}" srcOrd="0" destOrd="0" presId="urn:microsoft.com/office/officeart/2005/8/layout/hChevron3"/>
    <dgm:cxn modelId="{7A2B64F1-37F9-4E60-8BC9-4B324D1E4808}" srcId="{E40109D1-2E94-42C4-8412-A6E4A8D6412E}" destId="{FB348F16-83D4-4479-BBC4-471B56A02567}" srcOrd="3" destOrd="0" parTransId="{4CC30DBA-D28E-462E-A9E2-0309A925A971}" sibTransId="{92E66781-4669-4493-B74E-EA0AF9D72050}"/>
    <dgm:cxn modelId="{CA5F08F8-546A-4FA0-A4B6-F2F400D1C6A4}" srcId="{E40109D1-2E94-42C4-8412-A6E4A8D6412E}" destId="{A67EC425-DBCE-4283-B201-668D3D4A2ADE}" srcOrd="1" destOrd="0" parTransId="{5E9F3DA4-665E-4778-B1C3-8579FDBA91FA}" sibTransId="{EC24E111-29F3-4309-A453-B7C191B28616}"/>
    <dgm:cxn modelId="{9E8B16FB-A325-486D-BE76-4AD30F276B8B}" type="presOf" srcId="{A67EC425-DBCE-4283-B201-668D3D4A2ADE}" destId="{83001471-7F61-4535-AEB1-A09B1DBE4409}" srcOrd="0" destOrd="0" presId="urn:microsoft.com/office/officeart/2005/8/layout/hChevron3"/>
    <dgm:cxn modelId="{8DC4947A-F24B-49C2-B2AD-31CAD23AE3E0}" type="presParOf" srcId="{348AFD8D-C0A9-4BF1-8839-7067E4A42801}" destId="{9B0D815E-B708-4378-B6AD-DD4DA59E2026}" srcOrd="0" destOrd="0" presId="urn:microsoft.com/office/officeart/2005/8/layout/hChevron3"/>
    <dgm:cxn modelId="{977EDC8E-EC9F-4A44-AB3B-6A518C485CF7}" type="presParOf" srcId="{348AFD8D-C0A9-4BF1-8839-7067E4A42801}" destId="{67597356-7784-4F09-A050-C7D2231933DA}" srcOrd="1" destOrd="0" presId="urn:microsoft.com/office/officeart/2005/8/layout/hChevron3"/>
    <dgm:cxn modelId="{43A1A2A7-E940-4E3B-994C-24FE51B96B1D}" type="presParOf" srcId="{348AFD8D-C0A9-4BF1-8839-7067E4A42801}" destId="{83001471-7F61-4535-AEB1-A09B1DBE4409}" srcOrd="2" destOrd="0" presId="urn:microsoft.com/office/officeart/2005/8/layout/hChevron3"/>
    <dgm:cxn modelId="{71A70C21-3CFA-4B5B-AF86-132A6E6B3C52}" type="presParOf" srcId="{348AFD8D-C0A9-4BF1-8839-7067E4A42801}" destId="{7FD128A0-8CCB-4423-BA6F-EEF4566AE9AD}" srcOrd="3" destOrd="0" presId="urn:microsoft.com/office/officeart/2005/8/layout/hChevron3"/>
    <dgm:cxn modelId="{CBC78AA9-7100-4E3D-99E1-41E992F41EFD}" type="presParOf" srcId="{348AFD8D-C0A9-4BF1-8839-7067E4A42801}" destId="{7C1D6437-2D6D-4F35-81DF-DD30A7FA1A3C}" srcOrd="4" destOrd="0" presId="urn:microsoft.com/office/officeart/2005/8/layout/hChevron3"/>
    <dgm:cxn modelId="{8A5F877E-617A-4592-B464-81C0A6A5C1FE}" type="presParOf" srcId="{348AFD8D-C0A9-4BF1-8839-7067E4A42801}" destId="{ABEF7DC4-BCE8-4C29-ADF8-678FF686BF5F}" srcOrd="5" destOrd="0" presId="urn:microsoft.com/office/officeart/2005/8/layout/hChevron3"/>
    <dgm:cxn modelId="{015E709E-C652-4A6D-AFE7-5274BB5698E6}" type="presParOf" srcId="{348AFD8D-C0A9-4BF1-8839-7067E4A42801}" destId="{B01878CD-2544-4D93-A4E7-BE08FDF46220}" srcOrd="6" destOrd="0" presId="urn:microsoft.com/office/officeart/2005/8/layout/hChevron3"/>
    <dgm:cxn modelId="{8B8CE73B-6F8B-4361-8649-CA5F6261A985}" type="presParOf" srcId="{348AFD8D-C0A9-4BF1-8839-7067E4A42801}" destId="{FD9F03D3-9290-4EB3-BE98-2F7973928A86}" srcOrd="7" destOrd="0" presId="urn:microsoft.com/office/officeart/2005/8/layout/hChevron3"/>
    <dgm:cxn modelId="{A671E337-1F34-4A5A-91B3-D9A62B61BF94}" type="presParOf" srcId="{348AFD8D-C0A9-4BF1-8839-7067E4A42801}" destId="{7E2ED84C-4716-4CCF-9416-80949198D23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D815E-B708-4378-B6AD-DD4DA59E2026}">
      <dsp:nvSpPr>
        <dsp:cNvPr id="0" name=""/>
        <dsp:cNvSpPr/>
      </dsp:nvSpPr>
      <dsp:spPr>
        <a:xfrm>
          <a:off x="1322" y="768193"/>
          <a:ext cx="2578094" cy="2062475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949" tIns="43180" rIns="363798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Retrieved posts from the past 250 days</a:t>
          </a:r>
        </a:p>
      </dsp:txBody>
      <dsp:txXfrm>
        <a:off x="1322" y="768193"/>
        <a:ext cx="2320285" cy="2062475"/>
      </dsp:txXfrm>
    </dsp:sp>
    <dsp:sp modelId="{83001471-7F61-4535-AEB1-A09B1DBE4409}">
      <dsp:nvSpPr>
        <dsp:cNvPr id="0" name=""/>
        <dsp:cNvSpPr/>
      </dsp:nvSpPr>
      <dsp:spPr>
        <a:xfrm>
          <a:off x="2063797" y="768193"/>
          <a:ext cx="2578094" cy="2062475"/>
        </a:xfrm>
        <a:prstGeom prst="chevron">
          <a:avLst>
            <a:gd name="adj" fmla="val 25000"/>
          </a:avLst>
        </a:prstGeom>
        <a:solidFill>
          <a:schemeClr val="accent2">
            <a:hueOff val="1385580"/>
            <a:satOff val="-238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949" tIns="43180" rIns="90949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3,247 total documents: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2,002 for Phys. Therapy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1,245 for Personal training</a:t>
          </a:r>
        </a:p>
      </dsp:txBody>
      <dsp:txXfrm>
        <a:off x="2579416" y="768193"/>
        <a:ext cx="1546856" cy="2062475"/>
      </dsp:txXfrm>
    </dsp:sp>
    <dsp:sp modelId="{7C1D6437-2D6D-4F35-81DF-DD30A7FA1A3C}">
      <dsp:nvSpPr>
        <dsp:cNvPr id="0" name=""/>
        <dsp:cNvSpPr/>
      </dsp:nvSpPr>
      <dsp:spPr>
        <a:xfrm>
          <a:off x="4126273" y="768193"/>
          <a:ext cx="2578094" cy="2062475"/>
        </a:xfrm>
        <a:prstGeom prst="chevron">
          <a:avLst>
            <a:gd name="adj" fmla="val 25000"/>
          </a:avLst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949" tIns="43180" rIns="90949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Filtered for self posts only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Filtered out ‘[deleted]’ and ‘[removed]’</a:t>
          </a:r>
        </a:p>
      </dsp:txBody>
      <dsp:txXfrm>
        <a:off x="4641892" y="768193"/>
        <a:ext cx="1546856" cy="2062475"/>
      </dsp:txXfrm>
    </dsp:sp>
    <dsp:sp modelId="{B01878CD-2544-4D93-A4E7-BE08FDF46220}">
      <dsp:nvSpPr>
        <dsp:cNvPr id="0" name=""/>
        <dsp:cNvSpPr/>
      </dsp:nvSpPr>
      <dsp:spPr>
        <a:xfrm>
          <a:off x="6188748" y="768193"/>
          <a:ext cx="2578094" cy="2062475"/>
        </a:xfrm>
        <a:prstGeom prst="chevron">
          <a:avLst>
            <a:gd name="adj" fmla="val 25000"/>
          </a:avLst>
        </a:prstGeom>
        <a:solidFill>
          <a:schemeClr val="accent2">
            <a:hueOff val="4156739"/>
            <a:satOff val="-715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949" tIns="43180" rIns="90949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Mapped numerical values to classes: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0 for Personal Training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1 </a:t>
          </a:r>
          <a:r>
            <a:rPr lang="en-US" sz="1300" kern="1200" dirty="0"/>
            <a:t>for Physical Therapy</a:t>
          </a:r>
        </a:p>
      </dsp:txBody>
      <dsp:txXfrm>
        <a:off x="6704367" y="768193"/>
        <a:ext cx="1546856" cy="2062475"/>
      </dsp:txXfrm>
    </dsp:sp>
    <dsp:sp modelId="{7E2ED84C-4716-4CCF-9416-80949198D233}">
      <dsp:nvSpPr>
        <dsp:cNvPr id="0" name=""/>
        <dsp:cNvSpPr/>
      </dsp:nvSpPr>
      <dsp:spPr>
        <a:xfrm>
          <a:off x="8251224" y="768193"/>
          <a:ext cx="2578094" cy="2062475"/>
        </a:xfrm>
        <a:prstGeom prst="chevron">
          <a:avLst>
            <a:gd name="adj" fmla="val 2500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949" tIns="43180" rIns="90949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Concatenated title and </a:t>
          </a:r>
          <a:r>
            <a:rPr lang="en-US" sz="1700" kern="1200" dirty="0" err="1"/>
            <a:t>selftext</a:t>
          </a:r>
          <a:r>
            <a:rPr lang="en-US" sz="1700" kern="1200" dirty="0"/>
            <a:t> features</a:t>
          </a:r>
        </a:p>
      </dsp:txBody>
      <dsp:txXfrm>
        <a:off x="8766843" y="768193"/>
        <a:ext cx="1546856" cy="2062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8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6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3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9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0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4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B16E-95BF-433E-A484-CCCF9204B2C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F36B-0602-4358-8477-53994CA1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1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F7DB5-FEFB-4DCC-8DFA-42A06C5E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n-US" sz="3400"/>
              <a:t>PT or PT?</a:t>
            </a:r>
            <a:br>
              <a:rPr lang="en-US" sz="3400"/>
            </a:br>
            <a:r>
              <a:rPr lang="en-US" sz="3400"/>
              <a:t>Physical Therapy vs Personal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EC7D9-54F2-40F3-80DE-DB537506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n-US"/>
              <a:t>Jonathan Cheung</a:t>
            </a:r>
          </a:p>
          <a:p>
            <a:r>
              <a:rPr lang="en-US"/>
              <a:t>Project 3 (Subreddits)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1ADB5-53BD-41C1-B022-2E235A738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47" b="19786"/>
          <a:stretch/>
        </p:blipFill>
        <p:spPr>
          <a:xfrm>
            <a:off x="5284606" y="2255063"/>
            <a:ext cx="6260963" cy="234787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11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421478-61A0-4778-A507-D2413AC4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17AB2-F83D-4A77-B891-85570B17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Across several different models, these words held most influence: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 5 Physical Therapy Words: ['</a:t>
            </a:r>
            <a:r>
              <a:rPr lang="en-US" dirty="0" err="1"/>
              <a:t>dpt</a:t>
            </a:r>
            <a:r>
              <a:rPr lang="en-US" dirty="0"/>
              <a:t>', 'patient', 'physical', 'therapist', 'weak’]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 5 Personal Training Words: ['client', 'fitness', '</a:t>
            </a:r>
            <a:r>
              <a:rPr lang="en-US" dirty="0" err="1"/>
              <a:t>nasm</a:t>
            </a:r>
            <a:r>
              <a:rPr lang="en-US" dirty="0"/>
              <a:t>', 'trainer', 'training']</a:t>
            </a:r>
          </a:p>
        </p:txBody>
      </p:sp>
    </p:spTree>
    <p:extLst>
      <p:ext uri="{BB962C8B-B14F-4D97-AF65-F5344CB8AC3E}">
        <p14:creationId xmlns:p14="http://schemas.microsoft.com/office/powerpoint/2010/main" val="40873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0DAF-24E0-4575-9A89-957192E1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5A96-E297-4FBC-BB47-569AD48A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Overview: Physical Therapy and Personal Training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Work Flow – Data retrieval/cleaning, preprocessing, modeling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Modeling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25C07-5114-492A-A3ED-5CA803F0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Physical Therapy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1676-72D6-4123-B127-11466D34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701429" cy="3599316"/>
          </a:xfrm>
        </p:spPr>
        <p:txBody>
          <a:bodyPr>
            <a:normAutofit/>
          </a:bodyPr>
          <a:lstStyle/>
          <a:p>
            <a:r>
              <a:rPr lang="en-US" dirty="0"/>
              <a:t>Physical therapists (PTs) are movement experts who optimize quality of life through prescribed exercise, hands-on care, and patient education.</a:t>
            </a:r>
          </a:p>
          <a:p>
            <a:endParaRPr lang="en-US" dirty="0"/>
          </a:p>
          <a:p>
            <a:r>
              <a:rPr lang="en-US" dirty="0"/>
              <a:t>3-year doctorate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0D3D5-6D3F-42C8-AB7B-6C4FD47BF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0" y="1949519"/>
            <a:ext cx="5094203" cy="332396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18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1217-7637-49ED-9D33-685B8966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Personal Training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4CF6-2E8E-416D-AE7A-DA64F335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529" cy="3599316"/>
          </a:xfrm>
        </p:spPr>
        <p:txBody>
          <a:bodyPr>
            <a:normAutofit/>
          </a:bodyPr>
          <a:lstStyle/>
          <a:p>
            <a:r>
              <a:rPr lang="en-US" dirty="0"/>
              <a:t>An individual certified to have a varying degree of knowledge of general fitness involved in exercise prescription and instruction.</a:t>
            </a:r>
          </a:p>
          <a:p>
            <a:endParaRPr lang="en-US" sz="1800" dirty="0"/>
          </a:p>
          <a:p>
            <a:r>
              <a:rPr lang="en-US" dirty="0"/>
              <a:t>Highschool Diploma / GED and a 3-month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0ED6C-ED4D-4935-AD0C-A06C30A4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2336873"/>
            <a:ext cx="5483224" cy="257711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4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E623-F431-42BC-B8A6-8F48E085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Workflow: Data retrieval, cleaning, preprocessing</a:t>
            </a:r>
          </a:p>
        </p:txBody>
      </p:sp>
      <p:graphicFrame>
        <p:nvGraphicFramePr>
          <p:cNvPr id="23" name="Content Placeholder 7">
            <a:extLst>
              <a:ext uri="{FF2B5EF4-FFF2-40B4-BE49-F238E27FC236}">
                <a16:creationId xmlns:a16="http://schemas.microsoft.com/office/drawing/2014/main" id="{8F23C0D6-6329-4870-87A5-AAF777212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04255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74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CB69C-0326-40C0-B25A-81EF7FB7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Handling imbalanced classes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8989-7E9B-4AF1-BF42-EA1AFB9A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dirty="0"/>
              <a:t>65% of data Class 1; 35% Class 0</a:t>
            </a:r>
          </a:p>
          <a:p>
            <a:r>
              <a:rPr lang="en-US" sz="2400" dirty="0"/>
              <a:t>Random Oversampling (my pick)</a:t>
            </a:r>
          </a:p>
          <a:p>
            <a:r>
              <a:rPr lang="en-US" sz="2400" dirty="0"/>
              <a:t>SMOTE (Synthetic Minority Oversampling Technique)</a:t>
            </a:r>
            <a:endParaRPr lang="en-US" dirty="0"/>
          </a:p>
          <a:p>
            <a:r>
              <a:rPr lang="en-US" sz="2400" dirty="0"/>
              <a:t>ADASYN (Adaptive Synthetic Sampling)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68865-AB71-41F0-A4B1-70DB9EEC3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09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28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657-269F-4040-A455-9BD7DDFB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225B-C225-4A4C-9991-B01CAD8C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LemmaTokenizer</a:t>
            </a:r>
            <a:r>
              <a:rPr lang="en-US" dirty="0"/>
              <a:t> that filtered non-alphanumeric characters and English stop words</a:t>
            </a:r>
          </a:p>
          <a:p>
            <a:endParaRPr lang="en-US" dirty="0"/>
          </a:p>
          <a:p>
            <a:r>
              <a:rPr lang="en-US" dirty="0"/>
              <a:t>Two main models:</a:t>
            </a:r>
          </a:p>
          <a:p>
            <a:pPr lvl="1"/>
            <a:r>
              <a:rPr lang="en-US" sz="2400" dirty="0" err="1"/>
              <a:t>CountVectorizer</a:t>
            </a:r>
            <a:r>
              <a:rPr lang="en-US" sz="2400" dirty="0"/>
              <a:t> with Logistic Regression (L1 penalty)</a:t>
            </a:r>
          </a:p>
          <a:p>
            <a:pPr lvl="2"/>
            <a:r>
              <a:rPr lang="en-US" sz="2400" dirty="0"/>
              <a:t>N-gram range</a:t>
            </a:r>
          </a:p>
          <a:p>
            <a:pPr lvl="2"/>
            <a:r>
              <a:rPr lang="en-US" sz="2400" dirty="0"/>
              <a:t>Max features</a:t>
            </a:r>
          </a:p>
          <a:p>
            <a:pPr lvl="1"/>
            <a:r>
              <a:rPr lang="en-US" sz="2400" dirty="0" err="1"/>
              <a:t>CountVectorizer</a:t>
            </a:r>
            <a:r>
              <a:rPr lang="en-US" sz="2400" dirty="0"/>
              <a:t> with Multinomial Naïve Bayes</a:t>
            </a:r>
          </a:p>
          <a:p>
            <a:pPr lvl="2"/>
            <a:r>
              <a:rPr lang="en-US" sz="2400" dirty="0"/>
              <a:t>N-gram range</a:t>
            </a:r>
          </a:p>
          <a:p>
            <a:pPr lvl="2"/>
            <a:r>
              <a:rPr lang="en-US" sz="2400" dirty="0"/>
              <a:t>Max features</a:t>
            </a:r>
          </a:p>
          <a:p>
            <a:pPr lvl="2"/>
            <a:r>
              <a:rPr lang="en-US" sz="2400" dirty="0"/>
              <a:t>Alpha (smoothing)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4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80F72-B46E-42A1-B8F4-0E56D372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D0EA4A-FEB9-4AD3-826A-C5AA45D5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073" y="2427478"/>
            <a:ext cx="170886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Multinomial Naïve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1C578-D7C0-4818-BD2C-A084E4239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009" y="2291404"/>
            <a:ext cx="8348067" cy="42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8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0F72-B46E-42A1-B8F4-0E56D372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D0EA4A-FEB9-4AD3-826A-C5AA45D5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173" y="2380304"/>
            <a:ext cx="170886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873CA-381D-48A9-B16A-3FCAE3C6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44" y="2224162"/>
            <a:ext cx="6016312" cy="40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22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PT or PT? Physical Therapy vs Personal Training</vt:lpstr>
      <vt:lpstr>Agenda</vt:lpstr>
      <vt:lpstr>Physical Therapy</vt:lpstr>
      <vt:lpstr>Personal Training</vt:lpstr>
      <vt:lpstr>Workflow: Data retrieval, cleaning, preprocessing</vt:lpstr>
      <vt:lpstr>Handling imbalanced classes</vt:lpstr>
      <vt:lpstr>Modeling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or PT? Physical Therapy vs Personal Training</dc:title>
  <dc:creator>Jonathan Cheung</dc:creator>
  <cp:lastModifiedBy>Jonathan Cheung</cp:lastModifiedBy>
  <cp:revision>9</cp:revision>
  <dcterms:created xsi:type="dcterms:W3CDTF">2020-04-24T11:09:36Z</dcterms:created>
  <dcterms:modified xsi:type="dcterms:W3CDTF">2020-04-25T04:53:31Z</dcterms:modified>
</cp:coreProperties>
</file>