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6" r:id="rId13"/>
    <p:sldId id="268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9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58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8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5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31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911B-E037-4561-BE84-A39325B92577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5B41-97D3-4604-ABA7-78478F8F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sejournal.com/stock-market-prediction-by-recurrent-neural-network-on-lstm-model-56de700bff68#:~:text=The%20prediction%20of%20the%20market,models%20for%20processing%20sequential%20data." TargetMode="External"/><Relationship Id="rId2" Type="http://schemas.openxmlformats.org/officeDocument/2006/relationships/hyperlink" Target="https://people.duke.edu/~rnau/Notes_on_nonseasonal_ARIMA_models--Robert_Nau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8CA89-19F7-4C37-8C03-B03E3E9AC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Time series analysis: </a:t>
            </a:r>
            <a:br>
              <a:rPr lang="en-US" dirty="0"/>
            </a:br>
            <a:r>
              <a:rPr lang="en-US" dirty="0" err="1"/>
              <a:t>tsla</a:t>
            </a:r>
            <a:r>
              <a:rPr lang="en-US" dirty="0"/>
              <a:t> stock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38D128-19A6-4B6F-8F8D-31A9AD321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Jonathan Cheung</a:t>
            </a:r>
          </a:p>
        </p:txBody>
      </p:sp>
    </p:spTree>
    <p:extLst>
      <p:ext uri="{BB962C8B-B14F-4D97-AF65-F5344CB8AC3E}">
        <p14:creationId xmlns:p14="http://schemas.microsoft.com/office/powerpoint/2010/main" val="272400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32B-80F1-47D3-BAE3-36B1473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9251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Time Series Analysis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7280-663D-4E10-801A-364F475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 transformed closing price to decrease variability and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Adjusts for inflation and linearizes trend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 natural log units over 10 years translates to an average annual increase of 50%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4901-624C-4592-A840-A05C0AF0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42" y="2237117"/>
            <a:ext cx="6462977" cy="23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08BF-3941-42D4-9B28-44C20BD1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246858"/>
            <a:ext cx="9521295" cy="1639884"/>
          </a:xfrm>
        </p:spPr>
        <p:txBody>
          <a:bodyPr>
            <a:normAutofit/>
          </a:bodyPr>
          <a:lstStyle/>
          <a:p>
            <a:r>
              <a:rPr lang="en-US" sz="3600" dirty="0"/>
              <a:t>Significance of stationarity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62854-E438-4D17-9907-068D44BCC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9565745" cy="354171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statistical properties of a process generating a time series does not change over time (!!!!)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Not that the series doesn’t change over time, rather, the </a:t>
            </a:r>
            <a:r>
              <a:rPr lang="en-US" sz="2000" b="1" i="1" dirty="0">
                <a:solidFill>
                  <a:schemeClr val="tx2"/>
                </a:solidFill>
              </a:rPr>
              <a:t>way</a:t>
            </a:r>
            <a:r>
              <a:rPr lang="en-US" sz="2000" dirty="0"/>
              <a:t> the series changes does not change over time.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 series data is merely a single run of a stochastic process. Stationarity allows us to treat this single process as if it were replicable.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We’re able to predict the </a:t>
            </a:r>
            <a:r>
              <a:rPr lang="en-US" sz="2200" b="1" i="1" dirty="0">
                <a:solidFill>
                  <a:schemeClr val="tx2"/>
                </a:solidFill>
              </a:rPr>
              <a:t>way</a:t>
            </a:r>
            <a:r>
              <a:rPr lang="en-US" sz="2200" dirty="0"/>
              <a:t> the series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Assumptions for statistical inference are satisfied</a:t>
            </a:r>
          </a:p>
        </p:txBody>
      </p:sp>
    </p:spTree>
    <p:extLst>
      <p:ext uri="{BB962C8B-B14F-4D97-AF65-F5344CB8AC3E}">
        <p14:creationId xmlns:p14="http://schemas.microsoft.com/office/powerpoint/2010/main" val="296207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32B-80F1-47D3-BAE3-36B1473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9251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Time Series Analysis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7280-663D-4E10-801A-364F475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difference of log transformed data is essentially the percent difference (or percent daily returns) of the original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Mostly ranges between +- 10%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837F7-7D99-48BE-9C3D-178F9BA9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42" y="2249486"/>
            <a:ext cx="6902450" cy="25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32B-80F1-47D3-BAE3-36B1473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9251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Time Series Analysis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7280-663D-4E10-801A-364F475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ACF plot of the differenced data shows no significant correlation between day-to-day changes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Suggests a geometric random-walk with drift might be appropriate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07F17-4EE1-4CB1-A9C3-26F84B11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1169193"/>
            <a:ext cx="5670550" cy="45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32B-80F1-47D3-BAE3-36B1473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9251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Intuition behind ACF and PACF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7280-663D-4E10-801A-364F475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965045" cy="4316414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Ideally, your residuals will have no autocorrelation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Your model would have captured all the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practice, for non-seasonal data, you only tune for either p OR q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Their effects may cancel one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Tuning for ARIMA(p, d, q):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Adjust q for spikes at lags 1-3 in residual ACF plot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Adjust p for spikes at lags 1-3 in residual PACF plot</a:t>
            </a:r>
          </a:p>
          <a:p>
            <a:pPr lvl="1"/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F472C-C0EF-4C0C-8ECF-06C77510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81" y="1308100"/>
            <a:ext cx="5772781" cy="424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44AA6-A507-4972-98F1-A58AFF634DBB}"/>
              </a:ext>
            </a:extLst>
          </p:cNvPr>
          <p:cNvSpPr txBox="1"/>
          <p:nvPr/>
        </p:nvSpPr>
        <p:spPr>
          <a:xfrm>
            <a:off x="5893746" y="5549900"/>
            <a:ext cx="548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 taken from https://people.duke.edu/~rnau/Notes_on_nonseasonal_ARIMA_models--Robert_Nau.pdf</a:t>
            </a:r>
          </a:p>
        </p:txBody>
      </p:sp>
    </p:spTree>
    <p:extLst>
      <p:ext uri="{BB962C8B-B14F-4D97-AF65-F5344CB8AC3E}">
        <p14:creationId xmlns:p14="http://schemas.microsoft.com/office/powerpoint/2010/main" val="375405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32B-80F1-47D3-BAE3-36B1473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9251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Arima(0, 1, 0) + c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7280-663D-4E10-801A-364F475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Short term predictions converge on the mean almost immediately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Could utilize 95% confidence bands for decision 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AKA Geometric Random Walk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residuals from this model are uncorrelated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BCCDC-A5B0-4BD5-BD28-7C5BE556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21" y="710006"/>
            <a:ext cx="5192073" cy="2558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834BE-6FA7-4887-B9B2-65AA4BA7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1" y="4020343"/>
            <a:ext cx="6066312" cy="21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4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32B-80F1-47D3-BAE3-36B1473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9251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7280-663D-4E10-801A-364F475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10696045" cy="354171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element of human behavior cannot be accounted for in a machine learning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 the long game with TSLA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Burton </a:t>
            </a:r>
            <a:r>
              <a:rPr lang="en-US" sz="2400" dirty="0" err="1"/>
              <a:t>Malkiel</a:t>
            </a:r>
            <a:r>
              <a:rPr lang="en-US" sz="2400" dirty="0"/>
              <a:t> is an economist who theorized that stock prices follow a random-walk process and claims that it is impossible to consistently “beat the market”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 steps: Add more complexity/dimensionality to my model. Finish LSTM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42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F5048C-ED4D-4894-9CA7-03B659E0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6173B-EA3E-4122-B878-53D0D686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https://people.duke.edu/~rnau/Notes_on_nonseasonal_ARIMA_models--Robert_Nau.pdf</a:t>
            </a:r>
            <a:endParaRPr lang="en-US" dirty="0"/>
          </a:p>
          <a:p>
            <a:r>
              <a:rPr lang="en-US" dirty="0">
                <a:hlinkClick r:id="rId3"/>
              </a:rPr>
              <a:t>https://blog.usejournal.com/stock-market-prediction-by-recurrent-neural-network-on-lstm-model-56de700bff68#:~:text=The%20prediction%20of%20the%20market,models%20for%20processing%20sequential%20data.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B929-CA21-4C6A-8143-76EC0606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A360-FE5E-49FB-902B-0379E2D9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Focus</a:t>
            </a:r>
          </a:p>
          <a:p>
            <a:r>
              <a:rPr lang="en-US" dirty="0"/>
              <a:t>Brief overview of Tesla</a:t>
            </a:r>
          </a:p>
          <a:p>
            <a:r>
              <a:rPr lang="en-US" dirty="0"/>
              <a:t>Data Retrieval, Cleaning and Preprocessing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Forecasting (ARIMA / LSTM)</a:t>
            </a:r>
          </a:p>
          <a:p>
            <a:r>
              <a:rPr lang="en-US" dirty="0"/>
              <a:t>Findings +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3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3280-31D2-4A9E-BC9D-0C89F95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3C82-328A-4869-94C4-9C601F1E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Studying the workings of time series analysis as a tool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Exactly how hard is it to forecast stock price?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concerned with due diligence at this time</a:t>
            </a:r>
          </a:p>
        </p:txBody>
      </p:sp>
    </p:spTree>
    <p:extLst>
      <p:ext uri="{BB962C8B-B14F-4D97-AF65-F5344CB8AC3E}">
        <p14:creationId xmlns:p14="http://schemas.microsoft.com/office/powerpoint/2010/main" val="65082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9E81-E08F-4089-AC32-0AE30D14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875B-8C49-4391-B9B8-F3246A5D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Full-Electric commercial motor vehicles</a:t>
            </a:r>
          </a:p>
          <a:p>
            <a:r>
              <a:rPr lang="en-US" dirty="0"/>
              <a:t>IPO on June 29, 2010 at $17/share</a:t>
            </a:r>
          </a:p>
          <a:p>
            <a:r>
              <a:rPr lang="en-US" dirty="0"/>
              <a:t>Quarterly financial reports typically in April, July, October and January.</a:t>
            </a:r>
          </a:p>
          <a:p>
            <a:r>
              <a:rPr lang="en-US" dirty="0"/>
              <a:t>Recent major events:</a:t>
            </a:r>
          </a:p>
          <a:p>
            <a:pPr lvl="1"/>
            <a:r>
              <a:rPr lang="en-US" dirty="0"/>
              <a:t>Profitability reported in Q1 despite COVID (Apr 29, 2020)</a:t>
            </a:r>
          </a:p>
          <a:p>
            <a:pPr lvl="1"/>
            <a:r>
              <a:rPr lang="en-US" dirty="0"/>
              <a:t>Early scheduled delivery of the new Model Y</a:t>
            </a:r>
          </a:p>
          <a:p>
            <a:pPr lvl="1"/>
            <a:r>
              <a:rPr lang="en-US" dirty="0"/>
              <a:t>$1.8B increase in cash position to $8.1B total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A8D1-D944-43FD-B46A-023B5CA3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246858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Scraping with HTML/</a:t>
            </a:r>
            <a:r>
              <a:rPr lang="en-US" sz="3600" dirty="0" err="1"/>
              <a:t>Lxml</a:t>
            </a:r>
            <a:endParaRPr lang="en-US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CB44B-62F4-4CA6-B610-9DA9D5B6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Request page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Parse contents to HTML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xpath</a:t>
            </a:r>
            <a:r>
              <a:rPr lang="en-US" sz="2400" dirty="0"/>
              <a:t> to search for tag of interest (first 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to string and </a:t>
            </a:r>
            <a:r>
              <a:rPr lang="en-US" sz="2400" dirty="0" err="1"/>
              <a:t>pd.read_html</a:t>
            </a:r>
            <a:r>
              <a:rPr lang="en-US" sz="2400" dirty="0"/>
              <a:t> returns list of </a:t>
            </a:r>
            <a:r>
              <a:rPr lang="en-US" sz="2400" dirty="0" err="1"/>
              <a:t>dataframes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56AEB-57BD-43BB-AFFE-245442D0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14" y="2249485"/>
            <a:ext cx="607910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0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7FEE-440A-4418-A028-5856C394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246858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Scraping cont.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50C0F-48FF-4777-966F-FEB2465C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Yahoo only returns 100 rows of data per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Looped 45 times to get all stock data from IPO to present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F5B9B-E8FA-4CB8-81EE-01C9BEFB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75" y="1429543"/>
            <a:ext cx="5057657" cy="40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6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5A1B0E-BAC2-4C18-9E8A-16F63A98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246858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Cleaning and preprocessing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A5752-2960-4050-92F5-ADBDA020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was mostly clean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Resampled by “Day” to remove some duplicate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Performed front fill to fix gaps in index frequency (filled weekends with Friday data)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0A5DB-564D-4A9F-8A8F-A2494166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19" y="1231900"/>
            <a:ext cx="6048696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6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32B-80F1-47D3-BAE3-36B1473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9251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/>
              <a:t>Time Series Analysis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7280-663D-4E10-801A-364F475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Non-linear trend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Variability increased dramatically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2013, Musk announced Tesla was profitable for the first time ever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96E3E-003C-4F2A-BC0B-95190BE1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42" y="1618058"/>
            <a:ext cx="6661150" cy="36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0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32B-80F1-47D3-BAE3-36B1473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9251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/>
              <a:t>Time Series Analysis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7280-663D-4E10-801A-364F475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Non-stationary data evidenced by slow decay in ACF plot with 90 lags (confirmed with </a:t>
            </a:r>
            <a:r>
              <a:rPr lang="en-US" sz="2400" dirty="0" err="1"/>
              <a:t>ADFuller</a:t>
            </a:r>
            <a:r>
              <a:rPr lang="en-US" sz="2400" dirty="0"/>
              <a:t> 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signs of seasonality in our PACF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38109-C2ED-4196-BBA0-F17157D72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952500"/>
            <a:ext cx="621418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1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841</TotalTime>
  <Words>717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Time series analysis:  tsla stock</vt:lpstr>
      <vt:lpstr>agenda</vt:lpstr>
      <vt:lpstr>Focus</vt:lpstr>
      <vt:lpstr>Overview of TSLA</vt:lpstr>
      <vt:lpstr>Scraping with HTML/Lxml</vt:lpstr>
      <vt:lpstr>Scraping cont.</vt:lpstr>
      <vt:lpstr>Cleaning and preprocessing</vt:lpstr>
      <vt:lpstr>Time Series Analysis</vt:lpstr>
      <vt:lpstr>Time Series Analysis cont.</vt:lpstr>
      <vt:lpstr>Time Series Analysis cont.</vt:lpstr>
      <vt:lpstr>Significance of stationarity</vt:lpstr>
      <vt:lpstr>Time Series Analysis cont.</vt:lpstr>
      <vt:lpstr>Time Series Analysis cont.</vt:lpstr>
      <vt:lpstr>Intuition behind ACF and PACF</vt:lpstr>
      <vt:lpstr>Arima(0, 1, 0) + c Results</vt:lpstr>
      <vt:lpstr>Findings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analysis: tsla stock</dc:title>
  <dc:creator>Jonathan Cheung</dc:creator>
  <cp:lastModifiedBy>Jonathan Cheung</cp:lastModifiedBy>
  <cp:revision>39</cp:revision>
  <dcterms:created xsi:type="dcterms:W3CDTF">2020-06-09T05:15:26Z</dcterms:created>
  <dcterms:modified xsi:type="dcterms:W3CDTF">2020-06-09T21:05:22Z</dcterms:modified>
</cp:coreProperties>
</file>