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0"/>
  </p:notesMasterIdLst>
  <p:handoutMasterIdLst>
    <p:handoutMasterId r:id="rId21"/>
  </p:handoutMasterIdLst>
  <p:sldIdLst>
    <p:sldId id="289" r:id="rId5"/>
    <p:sldId id="288" r:id="rId6"/>
    <p:sldId id="261" r:id="rId7"/>
    <p:sldId id="263" r:id="rId8"/>
    <p:sldId id="268" r:id="rId9"/>
    <p:sldId id="267" r:id="rId10"/>
    <p:sldId id="292" r:id="rId11"/>
    <p:sldId id="290" r:id="rId12"/>
    <p:sldId id="291" r:id="rId13"/>
    <p:sldId id="293" r:id="rId14"/>
    <p:sldId id="294" r:id="rId15"/>
    <p:sldId id="264" r:id="rId16"/>
    <p:sldId id="283" r:id="rId17"/>
    <p:sldId id="265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94" autoAdjust="0"/>
  </p:normalViewPr>
  <p:slideViewPr>
    <p:cSldViewPr snapToGrid="0">
      <p:cViewPr varScale="1">
        <p:scale>
          <a:sx n="105" d="100"/>
          <a:sy n="105" d="100"/>
        </p:scale>
        <p:origin x="6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55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1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2" r:id="rId14"/>
    <p:sldLayoutId id="2147483683" r:id="rId15"/>
    <p:sldLayoutId id="2147483685" r:id="rId16"/>
    <p:sldLayoutId id="2147483686" r:id="rId17"/>
    <p:sldLayoutId id="2147483687" r:id="rId18"/>
    <p:sldLayoutId id="2147483688" r:id="rId19"/>
    <p:sldLayoutId id="2147483690" r:id="rId20"/>
    <p:sldLayoutId id="214748369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://www.linkedin.com/in/jonathancao38" TargetMode="External"/><Relationship Id="rId4" Type="http://schemas.openxmlformats.org/officeDocument/2006/relationships/hyperlink" Target="mailto:jonathancao38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Bike sales across the globe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634"/>
            <a:ext cx="10330405" cy="617854"/>
          </a:xfrm>
          <a:noFill/>
        </p:spPr>
        <p:txBody>
          <a:bodyPr>
            <a:noAutofit/>
          </a:bodyPr>
          <a:lstStyle/>
          <a:p>
            <a:r>
              <a:rPr lang="en-US" dirty="0"/>
              <a:t>Performance by country overview: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6465" y="2769890"/>
            <a:ext cx="4729062" cy="2946994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images show the profits earned from each country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country with the highest sales is the United States. However, it seems like sales here are experiencing a damped trend.</a:t>
            </a:r>
          </a:p>
          <a:p>
            <a:pPr marL="971550" lvl="1" indent="-285750"/>
            <a:r>
              <a:rPr lang="en-US" dirty="0"/>
              <a:t>California brings in the highest sales from the United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graph, Australia seems to have a seasonal trend with the next year projected to return large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United Kingdom is experiencing an S-curve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D7E807B-1A22-AA92-F63E-369026787D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1029950" y="6123305"/>
            <a:ext cx="1091155" cy="61785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E08D7-1759-5025-DFB6-BB697F1E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937" y="1233488"/>
            <a:ext cx="5235613" cy="1233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ECF87-2CA2-A6A3-0CC7-68B41D29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61" y="1147591"/>
            <a:ext cx="5916700" cy="48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7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634"/>
            <a:ext cx="10330405" cy="617854"/>
          </a:xfrm>
          <a:noFill/>
        </p:spPr>
        <p:txBody>
          <a:bodyPr>
            <a:noAutofit/>
          </a:bodyPr>
          <a:lstStyle/>
          <a:p>
            <a:r>
              <a:rPr lang="en-US" dirty="0"/>
              <a:t>Performance by month overview: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4990"/>
            <a:ext cx="4729062" cy="354709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image shows the sum of the profits earned from each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3 months with the highest sales are December, June, and May.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explanations for these months being the most popular include:</a:t>
            </a:r>
          </a:p>
          <a:p>
            <a:pPr marL="971550" lvl="1" indent="-285750"/>
            <a:r>
              <a:rPr lang="en-US" dirty="0"/>
              <a:t>Christmas (gift giving)</a:t>
            </a:r>
          </a:p>
          <a:p>
            <a:pPr marL="971550" lvl="1" indent="-285750"/>
            <a:r>
              <a:rPr lang="en-US" dirty="0"/>
              <a:t>Summer season (outdoor activities)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D7E807B-1A22-AA92-F63E-369026787D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1029950" y="6123305"/>
            <a:ext cx="1091155" cy="617854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379F0-5E7B-B8AC-5613-057961C0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57" y="1233488"/>
            <a:ext cx="5828070" cy="50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5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7766"/>
            <a:ext cx="9906000" cy="620157"/>
          </a:xfrm>
          <a:noFill/>
        </p:spPr>
        <p:txBody>
          <a:bodyPr/>
          <a:lstStyle/>
          <a:p>
            <a:pPr algn="ctr"/>
            <a:r>
              <a:rPr lang="en-US" dirty="0"/>
              <a:t>Extra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2644" y="2896881"/>
            <a:ext cx="4587638" cy="62015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1200" dirty="0"/>
              <a:t>Top 10 days where bike sales were the highest with the company’s highest selling demographic (males aged 35-64).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72644" y="4751583"/>
            <a:ext cx="5765316" cy="414777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algn="ctr"/>
            <a:r>
              <a:rPr lang="en-US" sz="1200" dirty="0"/>
              <a:t>The sum of revenue for each country for products sold in the top 3 busiest months (May, June, and December).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095636-D070-7C3B-37EA-F8B51C15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44" y="1067923"/>
            <a:ext cx="4587638" cy="18060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F7CF92-F18F-F922-C881-994412A51CAE}"/>
              </a:ext>
            </a:extLst>
          </p:cNvPr>
          <p:cNvSpPr txBox="1"/>
          <p:nvPr/>
        </p:nvSpPr>
        <p:spPr>
          <a:xfrm>
            <a:off x="6096000" y="2461260"/>
            <a:ext cx="424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average age, order quantity, and revenue for each country listed in order of highest revenue to lowest for the year 2015 (the company’s best performing year).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D2A91-AA04-92AD-25D9-49E58ADF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829" y="3517038"/>
            <a:ext cx="1943268" cy="11659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2F36A3-29F3-B251-5FD3-041E42A2A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071524"/>
            <a:ext cx="4244708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727" y="817628"/>
            <a:ext cx="5549377" cy="782573"/>
          </a:xfrm>
          <a:noFill/>
        </p:spPr>
        <p:txBody>
          <a:bodyPr>
            <a:noAutofit/>
          </a:bodyPr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727" y="2095500"/>
            <a:ext cx="5028565" cy="3500628"/>
          </a:xfrm>
          <a:noFill/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With our three research questions answered, we find that: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Males tend to spend 4% more than females on bikes and accessories.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Adults ages 35-64 bring in the most profits from the specified age groups.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United States bring in the most sales out of the countries with bike stores.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three months with the highest sales are May, June, and December.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810767"/>
          </a:xfrm>
          <a:noFill/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/>
              <a:t>Focus on sales in the United States since bike sales are the highest there, specifically in the west coast region.</a:t>
            </a:r>
          </a:p>
          <a:p>
            <a:r>
              <a:rPr lang="en-US" dirty="0"/>
              <a:t>Increase bike promotions/marketing campaigns during the months with highest sales (May, June, and December).</a:t>
            </a:r>
          </a:p>
          <a:p>
            <a:r>
              <a:rPr lang="en-US" dirty="0"/>
              <a:t>The 4% difference in profits between Males and Females can be disregarded, meaning that both men and females are just as likely to purchase bike products.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The main target demographic for this company seem to be individuals aged 35-64. Some characteristics of this demographic include:</a:t>
            </a:r>
          </a:p>
          <a:p>
            <a:pPr lvl="1"/>
            <a:r>
              <a:rPr lang="en-US" dirty="0"/>
              <a:t>Middle aged individuals</a:t>
            </a:r>
          </a:p>
          <a:p>
            <a:pPr lvl="1"/>
            <a:r>
              <a:rPr lang="en-US" dirty="0"/>
              <a:t>Married with children </a:t>
            </a:r>
          </a:p>
          <a:p>
            <a:pPr lvl="1"/>
            <a:r>
              <a:rPr lang="en-US" dirty="0"/>
              <a:t>Established careers</a:t>
            </a:r>
          </a:p>
          <a:p>
            <a:pPr lvl="1"/>
            <a:r>
              <a:rPr lang="en-US" dirty="0"/>
              <a:t>Homeowners</a:t>
            </a:r>
          </a:p>
          <a:p>
            <a:pPr lvl="1"/>
            <a:r>
              <a:rPr lang="en-US" dirty="0"/>
              <a:t>Higher end of the age range entering retirement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Jonathan Cao</a:t>
            </a:r>
          </a:p>
          <a:p>
            <a:r>
              <a:rPr lang="en-US" dirty="0"/>
              <a:t>626-782-2079</a:t>
            </a:r>
          </a:p>
          <a:p>
            <a:r>
              <a:rPr lang="en-US" dirty="0">
                <a:hlinkClick r:id="rId4"/>
              </a:rPr>
              <a:t>jonathancao38@gmail.com</a:t>
            </a:r>
            <a:endParaRPr lang="en-US" dirty="0"/>
          </a:p>
          <a:p>
            <a:r>
              <a:rPr lang="en-US" dirty="0">
                <a:hlinkClick r:id="rId5"/>
              </a:rPr>
              <a:t>www.linkedin.com/in/jonathancao38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Collection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Interpretation</a:t>
            </a:r>
          </a:p>
          <a:p>
            <a:r>
              <a:rPr lang="en-US" dirty="0"/>
              <a:t>Recommendations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purpose of this project is to analyze the general tendencies of bike sales by identifying trends using descriptive statistics. </a:t>
            </a:r>
          </a:p>
          <a:p>
            <a:r>
              <a:rPr lang="en-US" dirty="0"/>
              <a:t>A dataset with 18 features and 113,036 observations was used.</a:t>
            </a:r>
          </a:p>
          <a:p>
            <a:r>
              <a:rPr lang="en-US" dirty="0"/>
              <a:t>Some questions that will be answered by the end of this project include:</a:t>
            </a:r>
          </a:p>
          <a:p>
            <a:pPr lvl="1"/>
            <a:r>
              <a:rPr lang="en-US" dirty="0"/>
              <a:t>What is the spending by age and gender?</a:t>
            </a:r>
          </a:p>
          <a:p>
            <a:pPr lvl="1"/>
            <a:r>
              <a:rPr lang="en-US" dirty="0"/>
              <a:t>What country is the best place to sell bikes?</a:t>
            </a:r>
          </a:p>
          <a:p>
            <a:pPr lvl="1"/>
            <a:r>
              <a:rPr lang="en-US" dirty="0"/>
              <a:t>Which month of the year have the highest/lowest sales?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dataset used for this project was taken from Kaggle.com labeled as “Bike Sales in Europe”.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Data preprocessing and cleaning were performed to ensure no missing/duplicate data was included.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dataset contains information on sales data from a bike retail chain located in Australia, Canada, France, Germany, United Kingdom, and the United States of America from 2011 to 2016. 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634"/>
            <a:ext cx="10330405" cy="617854"/>
          </a:xfrm>
          <a:noFill/>
        </p:spPr>
        <p:txBody>
          <a:bodyPr>
            <a:noAutofit/>
          </a:bodyPr>
          <a:lstStyle/>
          <a:p>
            <a:r>
              <a:rPr lang="en-US" dirty="0"/>
              <a:t>spending by age &amp; Gender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6213" y="3053756"/>
            <a:ext cx="4729062" cy="2946994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images show the profits earned from bike equipment sales categorized by gender and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age group with the highest spendings come from Adults ages 35-64.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all age groups, men are seen to have a higher spending on bike equipment compared to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category that brings in the most sales is the “Bikes” category. 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D7E807B-1A22-AA92-F63E-369026787D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1029950" y="6123305"/>
            <a:ext cx="1091155" cy="617854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98183D-9CD2-6B94-385C-A1ECACBA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33488"/>
            <a:ext cx="6158014" cy="4889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E7AF68-34D5-93E6-48A7-791153E3F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745" y="1356043"/>
            <a:ext cx="4715530" cy="16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77693"/>
            <a:ext cx="9906000" cy="646332"/>
          </a:xfrm>
          <a:noFill/>
        </p:spPr>
        <p:txBody>
          <a:bodyPr/>
          <a:lstStyle/>
          <a:p>
            <a:pPr algn="ctr"/>
            <a:r>
              <a:rPr lang="en-US" dirty="0"/>
              <a:t>Bike sales performance by country: United States of America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14849B7-9417-FC6B-C50D-730F4180242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1525251" y="6238394"/>
            <a:ext cx="666749" cy="619606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A1FD1-F15B-5511-EC26-AD7B522B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00" y="1724025"/>
            <a:ext cx="8209800" cy="436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0B294-2312-C8BD-D4AA-AEFF09AF7334}"/>
              </a:ext>
            </a:extLst>
          </p:cNvPr>
          <p:cNvSpPr txBox="1"/>
          <p:nvPr/>
        </p:nvSpPr>
        <p:spPr>
          <a:xfrm>
            <a:off x="9020174" y="5265060"/>
            <a:ext cx="20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there is no sales data provided from Alaska and Hawaii.</a:t>
            </a: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77693"/>
            <a:ext cx="9906000" cy="646332"/>
          </a:xfrm>
          <a:noFill/>
        </p:spPr>
        <p:txBody>
          <a:bodyPr/>
          <a:lstStyle/>
          <a:p>
            <a:pPr algn="ctr"/>
            <a:r>
              <a:rPr lang="en-US" dirty="0"/>
              <a:t>Bike sales performance by country: France, Germany, &amp; United Kingdom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14849B7-9417-FC6B-C50D-730F4180242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1525251" y="6238394"/>
            <a:ext cx="666749" cy="619606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B8E3C-EC74-9BEE-C847-35C861C0C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70" y="1724025"/>
            <a:ext cx="5748860" cy="45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77693"/>
            <a:ext cx="9906000" cy="646332"/>
          </a:xfrm>
          <a:noFill/>
        </p:spPr>
        <p:txBody>
          <a:bodyPr/>
          <a:lstStyle/>
          <a:p>
            <a:pPr algn="ctr"/>
            <a:r>
              <a:rPr lang="en-US" dirty="0"/>
              <a:t>Bike sales performance by country: Canada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14849B7-9417-FC6B-C50D-730F4180242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1525251" y="6238394"/>
            <a:ext cx="666749" cy="61960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0B294-2312-C8BD-D4AA-AEFF09AF7334}"/>
              </a:ext>
            </a:extLst>
          </p:cNvPr>
          <p:cNvSpPr txBox="1"/>
          <p:nvPr/>
        </p:nvSpPr>
        <p:spPr>
          <a:xfrm>
            <a:off x="9822656" y="5318642"/>
            <a:ext cx="184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data on bike sales were only provided for the shown territories.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4CF45-8FC3-AB0E-F6E7-560723C7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43" y="1724025"/>
            <a:ext cx="7453313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3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77693"/>
            <a:ext cx="9906000" cy="646332"/>
          </a:xfrm>
          <a:noFill/>
        </p:spPr>
        <p:txBody>
          <a:bodyPr/>
          <a:lstStyle/>
          <a:p>
            <a:pPr algn="ctr"/>
            <a:r>
              <a:rPr lang="en-US" dirty="0"/>
              <a:t>Bike sales performance by country: Australia 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14849B7-9417-FC6B-C50D-730F4180242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1525251" y="6238394"/>
            <a:ext cx="666749" cy="619606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E196A-9D8B-ECC3-0256-E9A0E3E7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493" y="1815558"/>
            <a:ext cx="5497013" cy="45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664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{A5E560D4-0839-4AE3-8AE6-7364280FB0F7}tf22797433_win32</Template>
  <TotalTime>0</TotalTime>
  <Words>729</Words>
  <Application>Microsoft Office PowerPoint</Application>
  <PresentationFormat>Widescreen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Univers Condensed Light</vt:lpstr>
      <vt:lpstr>Walbaum Display Light</vt:lpstr>
      <vt:lpstr>AngleLinesVTI</vt:lpstr>
      <vt:lpstr>Analyzing Bike sales across the globe</vt:lpstr>
      <vt:lpstr>AGENDA</vt:lpstr>
      <vt:lpstr>Overview</vt:lpstr>
      <vt:lpstr>Data Collection</vt:lpstr>
      <vt:lpstr>spending by age &amp; Gender</vt:lpstr>
      <vt:lpstr>Bike sales performance by country: United States of America</vt:lpstr>
      <vt:lpstr>Bike sales performance by country: France, Germany, &amp; United Kingdom</vt:lpstr>
      <vt:lpstr>Bike sales performance by country: Canada</vt:lpstr>
      <vt:lpstr>Bike sales performance by country: Australia </vt:lpstr>
      <vt:lpstr>Performance by country overview:</vt:lpstr>
      <vt:lpstr>Performance by month overview:</vt:lpstr>
      <vt:lpstr>Extra information</vt:lpstr>
      <vt:lpstr>Interpretation</vt:lpstr>
      <vt:lpstr>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Cao, Jonathan</dc:creator>
  <cp:lastModifiedBy>Cao, Jonathan</cp:lastModifiedBy>
  <cp:revision>2</cp:revision>
  <dcterms:created xsi:type="dcterms:W3CDTF">2024-09-23T04:18:17Z</dcterms:created>
  <dcterms:modified xsi:type="dcterms:W3CDTF">2024-09-24T01:37:57Z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