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sldIdLst>
    <p:sldId id="486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3" r:id="rId38"/>
    <p:sldId id="524" r:id="rId39"/>
    <p:sldId id="525" r:id="rId40"/>
    <p:sldId id="526" r:id="rId41"/>
    <p:sldId id="527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5" r:id="rId50"/>
    <p:sldId id="537" r:id="rId51"/>
    <p:sldId id="538" r:id="rId52"/>
    <p:sldId id="53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C5CC"/>
    <a:srgbClr val="00FF00"/>
    <a:srgbClr val="DC9E1F"/>
    <a:srgbClr val="FE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0" autoAdjust="0"/>
    <p:restoredTop sz="93993" autoAdjust="0"/>
  </p:normalViewPr>
  <p:slideViewPr>
    <p:cSldViewPr>
      <p:cViewPr varScale="1">
        <p:scale>
          <a:sx n="119" d="100"/>
          <a:sy n="119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45C2-1477-434D-B458-E0E8AF302BF6}" type="datetimeFigureOut">
              <a:rPr lang="en-GB" smtClean="0"/>
              <a:pPr/>
              <a:t>04/03/2019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C8D7F-E525-4C02-8599-2680F338CA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7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C775AA-FFA4-45A3-A73D-3DE6E034939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6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C8D7F-E525-4C02-8599-2680F338CA1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4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C8D7F-E525-4C02-8599-2680F338CA1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31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C8D7F-E525-4C02-8599-2680F338CA11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85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97F2B6C0-2ABC-4F10-8460-11B4F5E85E1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43BF0BCB-A930-4703-B823-6C7928510A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43BF0BCB-A930-4703-B823-6C7928510A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43BF0BCB-A930-4703-B823-6C7928510A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43BF0BCB-A930-4703-B823-6C7928510A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43BF0BCB-A930-4703-B823-6C7928510A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43BF0BCB-A930-4703-B823-6C7928510A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43BF0BCB-A930-4703-B823-6C7928510A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27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6340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792162"/>
            <a:ext cx="9144000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 userDrawn="1"/>
        </p:nvSpPr>
        <p:spPr>
          <a:xfrm rot="5400000">
            <a:off x="304800" y="411162"/>
            <a:ext cx="228600" cy="22860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844824"/>
            <a:ext cx="3733800" cy="3870176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844824"/>
            <a:ext cx="3733800" cy="3870176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26133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126133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97F2B6C0-2ABC-4F10-8460-11B4F5E85E1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97F2B6C0-2ABC-4F10-8460-11B4F5E85E1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97F2B6C0-2ABC-4F10-8460-11B4F5E85E1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96752"/>
            <a:ext cx="7924800" cy="4929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/>
          <a:lstStyle/>
          <a:p>
            <a:fld id="{97F2B6C0-2ABC-4F10-8460-11B4F5E85E1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95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500" dirty="0"/>
          </a:p>
          <a:p>
            <a:r>
              <a:rPr lang="en-GB" sz="2500" dirty="0"/>
              <a:t>Dr Alessio Magro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GB" sz="5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97483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happens during execution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1B9AB-587A-415C-8307-C2760987FE88}"/>
              </a:ext>
            </a:extLst>
          </p:cNvPr>
          <p:cNvSpPr/>
          <p:nvPr/>
        </p:nvSpPr>
        <p:spPr>
          <a:xfrm>
            <a:off x="1524000" y="1371600"/>
            <a:ext cx="3302001" cy="2811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5EF74-CAE4-476F-BF76-D0AFCACE5258}"/>
              </a:ext>
            </a:extLst>
          </p:cNvPr>
          <p:cNvSpPr/>
          <p:nvPr/>
        </p:nvSpPr>
        <p:spPr>
          <a:xfrm>
            <a:off x="1716690" y="1678151"/>
            <a:ext cx="884621" cy="2250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R0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R31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E8C29-F6B8-4C2F-9B83-C66E4CB5B917}"/>
              </a:ext>
            </a:extLst>
          </p:cNvPr>
          <p:cNvSpPr/>
          <p:nvPr/>
        </p:nvSpPr>
        <p:spPr>
          <a:xfrm>
            <a:off x="5903311" y="1257738"/>
            <a:ext cx="1252482" cy="3573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Instr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pPr algn="ctr"/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Instr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algn="ctr"/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Instr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Instr83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Instr237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Data0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Data1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52091-99BE-4812-B35E-AFB506821008}"/>
              </a:ext>
            </a:extLst>
          </p:cNvPr>
          <p:cNvSpPr/>
          <p:nvPr/>
        </p:nvSpPr>
        <p:spPr>
          <a:xfrm>
            <a:off x="3161863" y="2089808"/>
            <a:ext cx="1453930" cy="13313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Decode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7DEDB-BE82-4649-99DC-83BAA355AA76}"/>
              </a:ext>
            </a:extLst>
          </p:cNvPr>
          <p:cNvSpPr txBox="1"/>
          <p:nvPr/>
        </p:nvSpPr>
        <p:spPr>
          <a:xfrm>
            <a:off x="2874314" y="1371600"/>
            <a:ext cx="57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1" name="Left-Right Arrow 8">
            <a:extLst>
              <a:ext uri="{FF2B5EF4-FFF2-40B4-BE49-F238E27FC236}">
                <a16:creationId xmlns:a16="http://schemas.microsoft.com/office/drawing/2014/main" id="{74B1FB68-86BE-4333-9CB6-EB7D18C0D9AA}"/>
              </a:ext>
            </a:extLst>
          </p:cNvPr>
          <p:cNvSpPr/>
          <p:nvPr/>
        </p:nvSpPr>
        <p:spPr>
          <a:xfrm>
            <a:off x="4826001" y="2582040"/>
            <a:ext cx="1077309" cy="48172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Left-Right Arrow 9">
            <a:extLst>
              <a:ext uri="{FF2B5EF4-FFF2-40B4-BE49-F238E27FC236}">
                <a16:creationId xmlns:a16="http://schemas.microsoft.com/office/drawing/2014/main" id="{B0E17921-019B-4B4E-A74F-B32236633994}"/>
              </a:ext>
            </a:extLst>
          </p:cNvPr>
          <p:cNvSpPr/>
          <p:nvPr/>
        </p:nvSpPr>
        <p:spPr>
          <a:xfrm>
            <a:off x="2601311" y="2582040"/>
            <a:ext cx="560552" cy="35735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C2D8D-0060-43CC-8C33-5D224CA0FB3A}"/>
              </a:ext>
            </a:extLst>
          </p:cNvPr>
          <p:cNvSpPr txBox="1"/>
          <p:nvPr/>
        </p:nvSpPr>
        <p:spPr>
          <a:xfrm>
            <a:off x="5984932" y="1308819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1F39F-8D56-4538-9E6A-A66A6B2B1249}"/>
              </a:ext>
            </a:extLst>
          </p:cNvPr>
          <p:cNvSpPr txBox="1"/>
          <p:nvPr/>
        </p:nvSpPr>
        <p:spPr>
          <a:xfrm>
            <a:off x="5668473" y="888406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8D98-58CC-4827-B180-8D28ABF92C4E}"/>
              </a:ext>
            </a:extLst>
          </p:cNvPr>
          <p:cNvSpPr txBox="1"/>
          <p:nvPr/>
        </p:nvSpPr>
        <p:spPr>
          <a:xfrm>
            <a:off x="5677967" y="4842048"/>
            <a:ext cx="12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B48BC-7D21-445C-8084-96E921E91905}"/>
              </a:ext>
            </a:extLst>
          </p:cNvPr>
          <p:cNvSpPr txBox="1"/>
          <p:nvPr/>
        </p:nvSpPr>
        <p:spPr>
          <a:xfrm>
            <a:off x="1354614" y="4578725"/>
            <a:ext cx="339067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Fetch Instruction at PC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Decode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Write results to registers/memory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Update PC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</a:p>
        </p:txBody>
      </p:sp>
      <p:sp>
        <p:nvSpPr>
          <p:cNvPr id="17" name="Curved Right Arrow 15">
            <a:extLst>
              <a:ext uri="{FF2B5EF4-FFF2-40B4-BE49-F238E27FC236}">
                <a16:creationId xmlns:a16="http://schemas.microsoft.com/office/drawing/2014/main" id="{0B60339B-DDAA-4C48-9AE9-42777EB84248}"/>
              </a:ext>
            </a:extLst>
          </p:cNvPr>
          <p:cNvSpPr/>
          <p:nvPr/>
        </p:nvSpPr>
        <p:spPr>
          <a:xfrm flipV="1">
            <a:off x="983435" y="4671988"/>
            <a:ext cx="376620" cy="1499335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3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Processor 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E326E-6CE6-468A-995B-55E3E1B04049}"/>
              </a:ext>
            </a:extLst>
          </p:cNvPr>
          <p:cNvSpPr/>
          <p:nvPr/>
        </p:nvSpPr>
        <p:spPr>
          <a:xfrm>
            <a:off x="641959" y="2422189"/>
            <a:ext cx="2153695" cy="3055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PC:  0x1000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R1: 12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R2: 66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R32: 95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0x2023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E6018-6CC3-4E0E-BD63-9095FD7C9D3B}"/>
              </a:ext>
            </a:extLst>
          </p:cNvPr>
          <p:cNvSpPr txBox="1"/>
          <p:nvPr/>
        </p:nvSpPr>
        <p:spPr>
          <a:xfrm>
            <a:off x="789809" y="1905000"/>
            <a:ext cx="18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 for Process1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B851B0-51A1-467D-B92F-A98FB833D4B2}"/>
              </a:ext>
            </a:extLst>
          </p:cNvPr>
          <p:cNvSpPr txBox="1"/>
          <p:nvPr/>
        </p:nvSpPr>
        <p:spPr>
          <a:xfrm>
            <a:off x="3316207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343AD-5CB1-40E7-9655-D7C0BF21D6FA}"/>
              </a:ext>
            </a:extLst>
          </p:cNvPr>
          <p:cNvSpPr/>
          <p:nvPr/>
        </p:nvSpPr>
        <p:spPr>
          <a:xfrm>
            <a:off x="3316207" y="2426732"/>
            <a:ext cx="2153695" cy="3055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PC:  0x3000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R1: 56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R2: 34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R32: 95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0x4175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2E356-DDC1-4B42-AF6D-AA0A5FECCFCA}"/>
              </a:ext>
            </a:extLst>
          </p:cNvPr>
          <p:cNvSpPr txBox="1"/>
          <p:nvPr/>
        </p:nvSpPr>
        <p:spPr>
          <a:xfrm>
            <a:off x="3464057" y="1909543"/>
            <a:ext cx="18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 for Process2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77F8B-CBB9-4D64-AF9C-AD7D6C5830CE}"/>
              </a:ext>
            </a:extLst>
          </p:cNvPr>
          <p:cNvSpPr txBox="1"/>
          <p:nvPr/>
        </p:nvSpPr>
        <p:spPr>
          <a:xfrm>
            <a:off x="6040540" y="20528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633CBF-EB73-4A7F-89EE-E5D862F0C582}"/>
              </a:ext>
            </a:extLst>
          </p:cNvPr>
          <p:cNvSpPr/>
          <p:nvPr/>
        </p:nvSpPr>
        <p:spPr>
          <a:xfrm>
            <a:off x="6040540" y="2422189"/>
            <a:ext cx="2153695" cy="3055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PC:  0x5000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R1: 96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R2: 55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R32: 78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0x6690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264BA-3037-4040-8E81-3575CF83DE6E}"/>
              </a:ext>
            </a:extLst>
          </p:cNvPr>
          <p:cNvSpPr txBox="1"/>
          <p:nvPr/>
        </p:nvSpPr>
        <p:spPr>
          <a:xfrm>
            <a:off x="6188390" y="1905000"/>
            <a:ext cx="18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 for Process3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905AAF-1B54-4CF1-85EA-392A24F6406D}"/>
              </a:ext>
            </a:extLst>
          </p:cNvPr>
          <p:cNvSpPr txBox="1"/>
          <p:nvPr/>
        </p:nvSpPr>
        <p:spPr>
          <a:xfrm>
            <a:off x="2427501" y="582455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Illusion that there are multiple processors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7EC560-1F94-4139-9AFC-BEAD7666C3AE}"/>
              </a:ext>
            </a:extLst>
          </p:cNvPr>
          <p:cNvSpPr txBox="1"/>
          <p:nvPr/>
        </p:nvSpPr>
        <p:spPr>
          <a:xfrm>
            <a:off x="1350811" y="963463"/>
            <a:ext cx="608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process has its own processor state</a:t>
            </a:r>
          </a:p>
        </p:txBody>
      </p:sp>
    </p:spTree>
    <p:extLst>
      <p:ext uri="{BB962C8B-B14F-4D97-AF65-F5344CB8AC3E}">
        <p14:creationId xmlns:p14="http://schemas.microsoft.com/office/powerpoint/2010/main" val="263972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illusion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80B157-BBB1-44C3-8057-8551EF6C6AF2}"/>
              </a:ext>
            </a:extLst>
          </p:cNvPr>
          <p:cNvSpPr/>
          <p:nvPr/>
        </p:nvSpPr>
        <p:spPr>
          <a:xfrm>
            <a:off x="2671379" y="3153980"/>
            <a:ext cx="3801242" cy="735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Shared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29B78-B0B7-4A75-AB3C-33CF43AFCA1A}"/>
              </a:ext>
            </a:extLst>
          </p:cNvPr>
          <p:cNvSpPr txBox="1"/>
          <p:nvPr/>
        </p:nvSpPr>
        <p:spPr>
          <a:xfrm>
            <a:off x="5106276" y="200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C72FE7-4D19-4B26-84B2-C289A13DC08E}"/>
              </a:ext>
            </a:extLst>
          </p:cNvPr>
          <p:cNvGrpSpPr/>
          <p:nvPr/>
        </p:nvGrpSpPr>
        <p:grpSpPr>
          <a:xfrm>
            <a:off x="2474310" y="1752600"/>
            <a:ext cx="867103" cy="1401380"/>
            <a:chOff x="2395482" y="2250965"/>
            <a:chExt cx="867103" cy="14013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6766E7-D3B1-4982-891C-AF9F8507FB96}"/>
                </a:ext>
              </a:extLst>
            </p:cNvPr>
            <p:cNvSpPr/>
            <p:nvPr/>
          </p:nvSpPr>
          <p:spPr>
            <a:xfrm>
              <a:off x="2395482" y="2250965"/>
              <a:ext cx="867103" cy="8495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CPU1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CBAD40-846F-4523-86E6-894CEF23B2AE}"/>
                </a:ext>
              </a:extLst>
            </p:cNvPr>
            <p:cNvCxnSpPr>
              <a:stCxn id="16" idx="4"/>
            </p:cNvCxnSpPr>
            <p:nvPr/>
          </p:nvCxnSpPr>
          <p:spPr>
            <a:xfrm>
              <a:off x="2829034" y="3100552"/>
              <a:ext cx="113863" cy="551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209060-B750-46FB-A62D-7EF4E3821C14}"/>
              </a:ext>
            </a:extLst>
          </p:cNvPr>
          <p:cNvGrpSpPr/>
          <p:nvPr/>
        </p:nvGrpSpPr>
        <p:grpSpPr>
          <a:xfrm>
            <a:off x="3835400" y="1752600"/>
            <a:ext cx="867103" cy="1401380"/>
            <a:chOff x="3756572" y="2250965"/>
            <a:chExt cx="867103" cy="14013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AB387B-2C19-4C7C-A8E1-3A5C65C3A479}"/>
                </a:ext>
              </a:extLst>
            </p:cNvPr>
            <p:cNvSpPr/>
            <p:nvPr/>
          </p:nvSpPr>
          <p:spPr>
            <a:xfrm>
              <a:off x="3756572" y="2250965"/>
              <a:ext cx="867103" cy="8495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CPU2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B87C28-711E-4D2C-AC62-73E0C960FBD6}"/>
                </a:ext>
              </a:extLst>
            </p:cNvPr>
            <p:cNvCxnSpPr>
              <a:stCxn id="29" idx="4"/>
            </p:cNvCxnSpPr>
            <p:nvPr/>
          </p:nvCxnSpPr>
          <p:spPr>
            <a:xfrm flipH="1">
              <a:off x="4186621" y="3100552"/>
              <a:ext cx="3503" cy="551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2B1A6B-8AFC-4E82-927E-3E933B9B4AB2}"/>
              </a:ext>
            </a:extLst>
          </p:cNvPr>
          <p:cNvGrpSpPr/>
          <p:nvPr/>
        </p:nvGrpSpPr>
        <p:grpSpPr>
          <a:xfrm>
            <a:off x="5779813" y="1752600"/>
            <a:ext cx="867103" cy="1401380"/>
            <a:chOff x="5700985" y="2250965"/>
            <a:chExt cx="867103" cy="14013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8EA126-0D99-4CD5-A845-0F02AAA76CFF}"/>
                </a:ext>
              </a:extLst>
            </p:cNvPr>
            <p:cNvSpPr/>
            <p:nvPr/>
          </p:nvSpPr>
          <p:spPr>
            <a:xfrm>
              <a:off x="5700985" y="2250965"/>
              <a:ext cx="867103" cy="8495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CPUN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640B31-E4AB-4086-93F2-D1A5E30F70E3}"/>
                </a:ext>
              </a:extLst>
            </p:cNvPr>
            <p:cNvCxnSpPr>
              <a:stCxn id="32" idx="4"/>
            </p:cNvCxnSpPr>
            <p:nvPr/>
          </p:nvCxnSpPr>
          <p:spPr>
            <a:xfrm flipH="1">
              <a:off x="5955862" y="3100552"/>
              <a:ext cx="178675" cy="551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B0F7439-9E86-4EFE-8853-1787133A39D8}"/>
              </a:ext>
            </a:extLst>
          </p:cNvPr>
          <p:cNvSpPr txBox="1"/>
          <p:nvPr/>
        </p:nvSpPr>
        <p:spPr>
          <a:xfrm>
            <a:off x="1233486" y="4399373"/>
            <a:ext cx="6677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Assuming a single processor, how can we provide illusion of multiple ‘virtual’ processors?</a:t>
            </a:r>
          </a:p>
        </p:txBody>
      </p:sp>
    </p:spTree>
    <p:extLst>
      <p:ext uri="{BB962C8B-B14F-4D97-AF65-F5344CB8AC3E}">
        <p14:creationId xmlns:p14="http://schemas.microsoft.com/office/powerpoint/2010/main" val="220856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illusion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C3717-C4B0-48FA-949D-F240A442E139}"/>
              </a:ext>
            </a:extLst>
          </p:cNvPr>
          <p:cNvSpPr/>
          <p:nvPr/>
        </p:nvSpPr>
        <p:spPr>
          <a:xfrm>
            <a:off x="2671379" y="3115849"/>
            <a:ext cx="3801242" cy="735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Shared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EC89A5-CD9D-4EB6-960C-7BC97FF54281}"/>
              </a:ext>
            </a:extLst>
          </p:cNvPr>
          <p:cNvSpPr txBox="1"/>
          <p:nvPr/>
        </p:nvSpPr>
        <p:spPr>
          <a:xfrm>
            <a:off x="5106276" y="196773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4917FC-F066-4175-850B-E1B5630A8514}"/>
              </a:ext>
            </a:extLst>
          </p:cNvPr>
          <p:cNvGrpSpPr/>
          <p:nvPr/>
        </p:nvGrpSpPr>
        <p:grpSpPr>
          <a:xfrm>
            <a:off x="2474310" y="1714469"/>
            <a:ext cx="867103" cy="1401380"/>
            <a:chOff x="2395482" y="2250965"/>
            <a:chExt cx="867103" cy="140138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48001-C163-44DC-BF5D-6060CE1D2192}"/>
                </a:ext>
              </a:extLst>
            </p:cNvPr>
            <p:cNvSpPr/>
            <p:nvPr/>
          </p:nvSpPr>
          <p:spPr>
            <a:xfrm>
              <a:off x="2395482" y="2250965"/>
              <a:ext cx="867103" cy="8495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CPU1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8E0365B-FE5B-4F6C-B734-4D11E800B623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2829034" y="3100552"/>
              <a:ext cx="113863" cy="551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D76AC7-92E1-4CE6-B3D6-26499B1A26B8}"/>
              </a:ext>
            </a:extLst>
          </p:cNvPr>
          <p:cNvGrpSpPr/>
          <p:nvPr/>
        </p:nvGrpSpPr>
        <p:grpSpPr>
          <a:xfrm>
            <a:off x="3835400" y="1714469"/>
            <a:ext cx="867103" cy="1401380"/>
            <a:chOff x="3756572" y="2250965"/>
            <a:chExt cx="867103" cy="140138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0908C6-D185-467C-82B5-818266323C6D}"/>
                </a:ext>
              </a:extLst>
            </p:cNvPr>
            <p:cNvSpPr/>
            <p:nvPr/>
          </p:nvSpPr>
          <p:spPr>
            <a:xfrm>
              <a:off x="3756572" y="2250965"/>
              <a:ext cx="867103" cy="8495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CPU2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BFA719-7D0D-4DCA-9478-D7870B7B6B50}"/>
                </a:ext>
              </a:extLst>
            </p:cNvPr>
            <p:cNvCxnSpPr>
              <a:stCxn id="24" idx="4"/>
            </p:cNvCxnSpPr>
            <p:nvPr/>
          </p:nvCxnSpPr>
          <p:spPr>
            <a:xfrm flipH="1">
              <a:off x="4186621" y="3100552"/>
              <a:ext cx="3503" cy="551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081906-B549-4B6B-A205-89619D8F0E1F}"/>
              </a:ext>
            </a:extLst>
          </p:cNvPr>
          <p:cNvGrpSpPr/>
          <p:nvPr/>
        </p:nvGrpSpPr>
        <p:grpSpPr>
          <a:xfrm>
            <a:off x="5779813" y="1714469"/>
            <a:ext cx="867103" cy="1401380"/>
            <a:chOff x="5700985" y="2250965"/>
            <a:chExt cx="867103" cy="14013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726450D-24E5-4875-A11C-239E7D0BB897}"/>
                </a:ext>
              </a:extLst>
            </p:cNvPr>
            <p:cNvSpPr/>
            <p:nvPr/>
          </p:nvSpPr>
          <p:spPr>
            <a:xfrm>
              <a:off x="5700985" y="2250965"/>
              <a:ext cx="867103" cy="8495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CPUN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4DFFD4-EF73-47FD-9FFF-FA512BCD34E3}"/>
                </a:ext>
              </a:extLst>
            </p:cNvPr>
            <p:cNvCxnSpPr>
              <a:stCxn id="27" idx="4"/>
            </p:cNvCxnSpPr>
            <p:nvPr/>
          </p:nvCxnSpPr>
          <p:spPr>
            <a:xfrm flipH="1">
              <a:off x="5955862" y="3100552"/>
              <a:ext cx="178675" cy="551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51F1697-BF3F-4944-82EF-91475C705B59}"/>
              </a:ext>
            </a:extLst>
          </p:cNvPr>
          <p:cNvSpPr txBox="1"/>
          <p:nvPr/>
        </p:nvSpPr>
        <p:spPr>
          <a:xfrm>
            <a:off x="327663" y="3974193"/>
            <a:ext cx="5299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Each ‘virtual CPU’ or thread, needs a structure to hold: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Program Counter (PC)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Stack Pointer (SP)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9E8B3B-55F8-4466-865B-2FFCEC8370FD}"/>
              </a:ext>
            </a:extLst>
          </p:cNvPr>
          <p:cNvSpPr txBox="1"/>
          <p:nvPr/>
        </p:nvSpPr>
        <p:spPr>
          <a:xfrm>
            <a:off x="4432207" y="4712857"/>
            <a:ext cx="442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to switch from one thread to the next?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Save PC, SP and registers of active thread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Load PC, SP and registers of new thread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8A8814-1D88-4FC1-859A-810F296E423F}"/>
              </a:ext>
            </a:extLst>
          </p:cNvPr>
          <p:cNvSpPr txBox="1"/>
          <p:nvPr/>
        </p:nvSpPr>
        <p:spPr>
          <a:xfrm>
            <a:off x="4432285" y="5858470"/>
            <a:ext cx="4726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triggers the switch?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- Timer, voluntary yield (cooperative threading), 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I/O, interrupt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13E04E-3A3D-4BF3-9A38-8EB2A143ADD9}"/>
              </a:ext>
            </a:extLst>
          </p:cNvPr>
          <p:cNvSpPr txBox="1"/>
          <p:nvPr/>
        </p:nvSpPr>
        <p:spPr>
          <a:xfrm>
            <a:off x="2932712" y="853888"/>
            <a:ext cx="2665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Multiplex in time</a:t>
            </a:r>
          </a:p>
        </p:txBody>
      </p:sp>
    </p:spTree>
    <p:extLst>
      <p:ext uri="{BB962C8B-B14F-4D97-AF65-F5344CB8AC3E}">
        <p14:creationId xmlns:p14="http://schemas.microsoft.com/office/powerpoint/2010/main" val="382847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Basic problem of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Single CPU, Memory and set of devices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Users and applications think they have exclusive access to resources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Actually shared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Give illusion that multiple processes/threads are running at the same time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OS needs to coordinate access to resources whilst avoiding chaos</a:t>
            </a:r>
          </a:p>
        </p:txBody>
      </p:sp>
    </p:spTree>
    <p:extLst>
      <p:ext uri="{BB962C8B-B14F-4D97-AF65-F5344CB8AC3E}">
        <p14:creationId xmlns:p14="http://schemas.microsoft.com/office/powerpoint/2010/main" val="261545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now multiplex CPU in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Now we can share CPU amongst different processes in time…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But processes still share all resources (given the techniques we’ve covered)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Processes share non-CPU resources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I/O devices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Consequence of sharing: Each thread can access other’s data and instructions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This unprotected mode common in: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Some embedded OS/applications (that have multiple threads)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Early Windows and Macs (cooperative threading)</a:t>
            </a:r>
          </a:p>
        </p:txBody>
      </p:sp>
    </p:spTree>
    <p:extLst>
      <p:ext uri="{BB962C8B-B14F-4D97-AF65-F5344CB8AC3E}">
        <p14:creationId xmlns:p14="http://schemas.microsoft.com/office/powerpoint/2010/main" val="85739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Process: A program in execution that: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Has one or more threads of execution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Has its own address space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Why own address space?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Each process is protected from other processes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OS is protected from them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 Process abstraction introduces memory protection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(threads are more efficient than processes… we’ll see later)</a:t>
            </a:r>
          </a:p>
        </p:txBody>
      </p:sp>
    </p:spTree>
    <p:extLst>
      <p:ext uri="{BB962C8B-B14F-4D97-AF65-F5344CB8AC3E}">
        <p14:creationId xmlns:p14="http://schemas.microsoft.com/office/powerpoint/2010/main" val="54786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to protect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 fontScale="92500"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Need to protect access to: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Processes should only access their own memory address space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I/O Devices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Processes should only access devices they have acquired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Processes should not be able to hog the processor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Use of timer, which cannot be disabled from user level</a:t>
            </a:r>
          </a:p>
        </p:txBody>
      </p:sp>
    </p:spTree>
    <p:extLst>
      <p:ext uri="{BB962C8B-B14F-4D97-AF65-F5344CB8AC3E}">
        <p14:creationId xmlns:p14="http://schemas.microsoft.com/office/powerpoint/2010/main" val="276470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to keep track of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4724400" cy="5638800"/>
          </a:xfrm>
        </p:spPr>
        <p:txBody>
          <a:bodyPr>
            <a:no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state of a process in the Process Control Block (PCB):</a:t>
            </a:r>
          </a:p>
          <a:p>
            <a:pPr lvl="1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Snapshot of the execution and protection environment</a:t>
            </a:r>
          </a:p>
          <a:p>
            <a:pPr lvl="1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Only one PCB active at a time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Give out the CPU to difference processes (Scheduling)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Give resources to different processes:</a:t>
            </a:r>
          </a:p>
          <a:p>
            <a:pPr lvl="1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Protection</a:t>
            </a:r>
          </a:p>
          <a:p>
            <a:pPr lvl="1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Controlling access to non-CPU resources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25C20060-D5E2-43E2-828B-2B240A67D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1038" y="1091852"/>
            <a:ext cx="3223362" cy="51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93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4BDF3-F655-4B3D-BD82-5951B5FCE3B8}"/>
              </a:ext>
            </a:extLst>
          </p:cNvPr>
          <p:cNvSpPr txBox="1"/>
          <p:nvPr/>
        </p:nvSpPr>
        <p:spPr>
          <a:xfrm>
            <a:off x="2054787" y="2514600"/>
            <a:ext cx="68852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isAProcessReadyToRun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nextProcess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selectNextProcess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run(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nextProcess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run_idle_process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651C5E8-8673-45D9-937F-00B3FB6DFC68}"/>
              </a:ext>
            </a:extLst>
          </p:cNvPr>
          <p:cNvSpPr/>
          <p:nvPr/>
        </p:nvSpPr>
        <p:spPr>
          <a:xfrm>
            <a:off x="533400" y="2062595"/>
            <a:ext cx="1758175" cy="3136913"/>
          </a:xfrm>
          <a:custGeom>
            <a:avLst/>
            <a:gdLst>
              <a:gd name="connsiteX0" fmla="*/ 1695067 w 1758175"/>
              <a:gd name="connsiteY0" fmla="*/ 2221461 h 3136913"/>
              <a:gd name="connsiteX1" fmla="*/ 1553952 w 1758175"/>
              <a:gd name="connsiteY1" fmla="*/ 3100761 h 3136913"/>
              <a:gd name="connsiteX2" fmla="*/ 1684 w 1758175"/>
              <a:gd name="connsiteY2" fmla="*/ 1135905 h 3136913"/>
              <a:gd name="connsiteX3" fmla="*/ 1260866 w 1758175"/>
              <a:gd name="connsiteY3" fmla="*/ 17782 h 3136913"/>
              <a:gd name="connsiteX4" fmla="*/ 1684212 w 1758175"/>
              <a:gd name="connsiteY4" fmla="*/ 419438 h 31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75" h="3136913">
                <a:moveTo>
                  <a:pt x="1695067" y="2221461"/>
                </a:moveTo>
                <a:cubicBezTo>
                  <a:pt x="1765624" y="2751574"/>
                  <a:pt x="1836182" y="3281687"/>
                  <a:pt x="1553952" y="3100761"/>
                </a:cubicBezTo>
                <a:cubicBezTo>
                  <a:pt x="1271722" y="2919835"/>
                  <a:pt x="50532" y="1649735"/>
                  <a:pt x="1684" y="1135905"/>
                </a:cubicBezTo>
                <a:cubicBezTo>
                  <a:pt x="-47164" y="622075"/>
                  <a:pt x="980445" y="137193"/>
                  <a:pt x="1260866" y="17782"/>
                </a:cubicBezTo>
                <a:cubicBezTo>
                  <a:pt x="1541287" y="-101629"/>
                  <a:pt x="1684212" y="419438"/>
                  <a:pt x="1684212" y="41943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09480" y="152280"/>
            <a:ext cx="7924320" cy="633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b="0" strike="noStrike" cap="all" spc="49" dirty="0">
                <a:solidFill>
                  <a:srgbClr val="FFFFFF"/>
                </a:solidFill>
                <a:latin typeface="Calibri"/>
              </a:rPr>
              <a:t>Some fundamental </a:t>
            </a:r>
            <a:r>
              <a:rPr lang="en-US" sz="3000" b="0" strike="noStrike" cap="all" spc="49" dirty="0" err="1">
                <a:solidFill>
                  <a:srgbClr val="FFFFFF"/>
                </a:solidFill>
                <a:latin typeface="Calibri"/>
              </a:rPr>
              <a:t>os</a:t>
            </a:r>
            <a:r>
              <a:rPr lang="en-US" sz="3000" b="0" strike="noStrike" cap="all" spc="49" dirty="0">
                <a:solidFill>
                  <a:srgbClr val="FFFFFF"/>
                </a:solidFill>
                <a:latin typeface="Calibri"/>
              </a:rPr>
              <a:t> Concepts</a:t>
            </a:r>
            <a:endParaRPr lang="en-US" sz="30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04920" y="914400"/>
            <a:ext cx="8686440" cy="579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b="0" strike="noStrike" spc="29" dirty="0">
                <a:solidFill>
                  <a:srgbClr val="FFFFFF"/>
                </a:solidFill>
                <a:latin typeface="Calibri"/>
              </a:rPr>
              <a:t>Thread</a:t>
            </a:r>
          </a:p>
          <a:p>
            <a:pPr marL="800280" lvl="1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b="0" strike="noStrike" spc="29" dirty="0">
                <a:solidFill>
                  <a:srgbClr val="FFFFFF"/>
                </a:solidFill>
                <a:latin typeface="Calibri"/>
              </a:rPr>
              <a:t>Single sequence of execution</a:t>
            </a:r>
          </a:p>
          <a:p>
            <a:pPr marL="800280" lvl="1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latin typeface="Calibri"/>
              </a:rPr>
              <a:t>Program Counter, Registers, Stack</a:t>
            </a:r>
          </a:p>
          <a:p>
            <a:pPr marL="343080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b="0" strike="noStrike" spc="29" dirty="0">
                <a:solidFill>
                  <a:srgbClr val="FFFFFF"/>
                </a:solidFill>
                <a:latin typeface="Calibri"/>
              </a:rPr>
              <a:t>Process</a:t>
            </a:r>
          </a:p>
          <a:p>
            <a:pPr marL="800280" lvl="1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latin typeface="Calibri"/>
              </a:rPr>
              <a:t>An instance of a program in execution (may have a single or multiple threads of execution)</a:t>
            </a:r>
          </a:p>
          <a:p>
            <a:pPr marL="800280" lvl="1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b="0" strike="noStrike" spc="29" dirty="0">
                <a:solidFill>
                  <a:srgbClr val="FFFFFF"/>
                </a:solidFill>
                <a:latin typeface="Calibri"/>
              </a:rPr>
              <a:t>Has its own address space</a:t>
            </a:r>
          </a:p>
          <a:p>
            <a:pPr marL="343080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latin typeface="Calibri"/>
              </a:rPr>
              <a:t>Address Space</a:t>
            </a:r>
          </a:p>
          <a:p>
            <a:pPr marL="800280" lvl="1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b="0" strike="noStrike" spc="29" dirty="0">
                <a:solidFill>
                  <a:srgbClr val="FFFFFF"/>
                </a:solidFill>
                <a:latin typeface="Calibri"/>
              </a:rPr>
              <a:t>Memory allocated to a specific process</a:t>
            </a:r>
          </a:p>
          <a:p>
            <a:pPr marL="800280" lvl="1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latin typeface="Calibri"/>
              </a:rPr>
              <a:t>Programs believe they have their own memory available to themselves</a:t>
            </a:r>
          </a:p>
          <a:p>
            <a:pPr marL="800280" lvl="1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b="0" strike="noStrike" spc="29" dirty="0">
                <a:solidFill>
                  <a:srgbClr val="FFFFFF"/>
                </a:solidFill>
                <a:latin typeface="Calibri"/>
              </a:rPr>
              <a:t>Translation: Translate a program’s memory from where it thinks it is, to where it actually is</a:t>
            </a:r>
          </a:p>
          <a:p>
            <a:pPr marL="343080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latin typeface="Calibri"/>
              </a:rPr>
              <a:t>Dual mode operation</a:t>
            </a:r>
          </a:p>
          <a:p>
            <a:pPr marL="800280" lvl="1" indent="-342720">
              <a:spcBef>
                <a:spcPts val="561"/>
              </a:spcBef>
              <a:spcAft>
                <a:spcPts val="601"/>
              </a:spcAft>
              <a:buClr>
                <a:srgbClr val="DC9E1F"/>
              </a:buClr>
              <a:buFont typeface="Arial"/>
              <a:buChar char="•"/>
            </a:pPr>
            <a:r>
              <a:rPr lang="en-US" sz="2800" b="0" strike="noStrike" spc="29" dirty="0">
                <a:solidFill>
                  <a:srgbClr val="FFFFFF"/>
                </a:solidFill>
                <a:latin typeface="Calibri"/>
              </a:rPr>
              <a:t>Only kernel can access all resources (User applications need to be restricted)</a:t>
            </a:r>
            <a:endParaRPr lang="en-US" sz="2800" b="0" strike="noStrike" spc="29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44884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Switching from process to process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BC1F65C6-533E-4960-A236-1D10A93D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089025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4396F9-81FB-4B65-BB75-EE24D33ED6DD}"/>
              </a:ext>
            </a:extLst>
          </p:cNvPr>
          <p:cNvSpPr txBox="1"/>
          <p:nvPr/>
        </p:nvSpPr>
        <p:spPr>
          <a:xfrm>
            <a:off x="3775673" y="6092965"/>
            <a:ext cx="159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363658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299" y="5181600"/>
            <a:ext cx="8382000" cy="129540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As a process executes it changes state: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 process may use more I/O than you think (file system etc…)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9C356AF-DDF4-4BA9-AFEE-17CD8252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337" y="1524000"/>
            <a:ext cx="78339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53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scheduling</a:t>
            </a:r>
          </a:p>
        </p:txBody>
      </p:sp>
      <p:pic>
        <p:nvPicPr>
          <p:cNvPr id="7" name="Picture 4" descr="3">
            <a:extLst>
              <a:ext uri="{FF2B5EF4-FFF2-40B4-BE49-F238E27FC236}">
                <a16:creationId xmlns:a16="http://schemas.microsoft.com/office/drawing/2014/main" id="{9D290826-7636-4935-A1F3-23F06026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096" y="1600200"/>
            <a:ext cx="751980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703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Ready and Device Queues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1D4380E-E4C3-4C36-A744-F1F0244C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9700" y="1066800"/>
            <a:ext cx="6324600" cy="545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47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I/O and CPU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Processes can be described as:</a:t>
            </a:r>
          </a:p>
          <a:p>
            <a:pPr lvl="1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I/O bound: spends more time doing I/O</a:t>
            </a:r>
          </a:p>
          <a:p>
            <a:pPr lvl="2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Many short CPU bursts</a:t>
            </a:r>
          </a:p>
          <a:p>
            <a:pPr lvl="1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CPU bound: spends more time doing computation</a:t>
            </a:r>
          </a:p>
          <a:p>
            <a:pPr lvl="2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Few very long CPU bursts</a:t>
            </a:r>
          </a:p>
        </p:txBody>
      </p:sp>
    </p:spTree>
    <p:extLst>
      <p:ext uri="{BB962C8B-B14F-4D97-AF65-F5344CB8AC3E}">
        <p14:creationId xmlns:p14="http://schemas.microsoft.com/office/powerpoint/2010/main" val="382755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to create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Make a PCB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Assign an address space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Copy data from parent process?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Unix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: child process gets copy of parent process’ memory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Linux’s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vfork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: does not copy parent’s memory</a:t>
            </a:r>
          </a:p>
        </p:txBody>
      </p:sp>
    </p:spTree>
    <p:extLst>
      <p:ext uri="{BB962C8B-B14F-4D97-AF65-F5344CB8AC3E}">
        <p14:creationId xmlns:p14="http://schemas.microsoft.com/office/powerpoint/2010/main" val="138493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creation</a:t>
            </a:r>
          </a:p>
        </p:txBody>
      </p:sp>
      <p:pic>
        <p:nvPicPr>
          <p:cNvPr id="5" name="Picture 4" descr="3">
            <a:extLst>
              <a:ext uri="{FF2B5EF4-FFF2-40B4-BE49-F238E27FC236}">
                <a16:creationId xmlns:a16="http://schemas.microsoft.com/office/drawing/2014/main" id="{F83C2707-61DE-46BA-B361-57DA129A8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87030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754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creation</a:t>
            </a:r>
          </a:p>
        </p:txBody>
      </p:sp>
      <p:pic>
        <p:nvPicPr>
          <p:cNvPr id="4" name="Picture 5" descr="Screen Shot 2012-12-04 at 11.21.10 AM.png">
            <a:extLst>
              <a:ext uri="{FF2B5EF4-FFF2-40B4-BE49-F238E27FC236}">
                <a16:creationId xmlns:a16="http://schemas.microsoft.com/office/drawing/2014/main" id="{1DC5C739-FCFD-404E-AE0A-FA36B189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977980"/>
            <a:ext cx="6172200" cy="572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15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creation</a:t>
            </a:r>
          </a:p>
        </p:txBody>
      </p:sp>
      <p:pic>
        <p:nvPicPr>
          <p:cNvPr id="5" name="Picture 1" descr="Screen Shot 2012-12-04 at 11.23.48 AM.png">
            <a:extLst>
              <a:ext uri="{FF2B5EF4-FFF2-40B4-BE49-F238E27FC236}">
                <a16:creationId xmlns:a16="http://schemas.microsoft.com/office/drawing/2014/main" id="{EB6CDBF3-1DDA-4FED-A716-238E65867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906641"/>
            <a:ext cx="4572000" cy="579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945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creation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02221-5EEA-40DA-A573-1DB17848081C}"/>
              </a:ext>
            </a:extLst>
          </p:cNvPr>
          <p:cNvGrpSpPr/>
          <p:nvPr/>
        </p:nvGrpSpPr>
        <p:grpSpPr>
          <a:xfrm>
            <a:off x="762000" y="1676400"/>
            <a:ext cx="7620000" cy="4114800"/>
            <a:chOff x="762000" y="1828800"/>
            <a:chExt cx="7086600" cy="37417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820E21-5375-46B7-B168-F8CA648C886E}"/>
                </a:ext>
              </a:extLst>
            </p:cNvPr>
            <p:cNvSpPr/>
            <p:nvPr/>
          </p:nvSpPr>
          <p:spPr>
            <a:xfrm>
              <a:off x="762000" y="1828800"/>
              <a:ext cx="7086600" cy="3733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1" descr="3_08.pdf">
              <a:extLst>
                <a:ext uri="{FF2B5EF4-FFF2-40B4-BE49-F238E27FC236}">
                  <a16:creationId xmlns:a16="http://schemas.microsoft.com/office/drawing/2014/main" id="{CF4C3540-7DC1-4DF6-BE20-59A5D19FD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828800"/>
              <a:ext cx="7061200" cy="374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3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92B-3D11-4342-BD84-690EB559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OS and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30A41-E70F-4FAD-ACCB-3D509162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59" y="2520383"/>
            <a:ext cx="1383096" cy="1383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A988C-C8B7-48A1-BC90-05F31004D610}"/>
              </a:ext>
            </a:extLst>
          </p:cNvPr>
          <p:cNvSpPr txBox="1"/>
          <p:nvPr/>
        </p:nvSpPr>
        <p:spPr>
          <a:xfrm>
            <a:off x="935045" y="3870912"/>
            <a:ext cx="8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main.c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8238-3773-4745-9ED2-9EAF859E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1" y="2286000"/>
            <a:ext cx="1860002" cy="18600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6D7E2-5D7C-420D-AA17-43292C3EA34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025055" y="3211931"/>
            <a:ext cx="736856" cy="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0AFD48-3339-42C6-B282-12514601BB87}"/>
              </a:ext>
            </a:extLst>
          </p:cNvPr>
          <p:cNvSpPr txBox="1"/>
          <p:nvPr/>
        </p:nvSpPr>
        <p:spPr>
          <a:xfrm>
            <a:off x="2910658" y="4146002"/>
            <a:ext cx="1436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a.out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(or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main.exe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5BD4F-1C32-48E8-8E33-497095BD0629}"/>
              </a:ext>
            </a:extLst>
          </p:cNvPr>
          <p:cNvSpPr txBox="1"/>
          <p:nvPr/>
        </p:nvSpPr>
        <p:spPr>
          <a:xfrm>
            <a:off x="739654" y="2151051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0AA75-E0E0-4B43-8156-4FE243AE520A}"/>
              </a:ext>
            </a:extLst>
          </p:cNvPr>
          <p:cNvSpPr txBox="1"/>
          <p:nvPr/>
        </p:nvSpPr>
        <p:spPr>
          <a:xfrm>
            <a:off x="2997498" y="1988338"/>
            <a:ext cx="120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1E0B4F-3D71-4CA9-ABC8-B0DE44E1987C}"/>
              </a:ext>
            </a:extLst>
          </p:cNvPr>
          <p:cNvSpPr/>
          <p:nvPr/>
        </p:nvSpPr>
        <p:spPr>
          <a:xfrm>
            <a:off x="7035567" y="2357670"/>
            <a:ext cx="1715093" cy="3174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6B96B-0476-445D-A4AF-8BF098BF59EF}"/>
              </a:ext>
            </a:extLst>
          </p:cNvPr>
          <p:cNvSpPr txBox="1"/>
          <p:nvPr/>
        </p:nvSpPr>
        <p:spPr>
          <a:xfrm>
            <a:off x="7372072" y="1916668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C87F17-7676-41D4-BC23-0B2F1AF209E3}"/>
              </a:ext>
            </a:extLst>
          </p:cNvPr>
          <p:cNvSpPr/>
          <p:nvPr/>
        </p:nvSpPr>
        <p:spPr>
          <a:xfrm>
            <a:off x="7133262" y="2520383"/>
            <a:ext cx="1519703" cy="2425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4463E-107E-435C-8B19-79685FBF177F}"/>
              </a:ext>
            </a:extLst>
          </p:cNvPr>
          <p:cNvSpPr/>
          <p:nvPr/>
        </p:nvSpPr>
        <p:spPr>
          <a:xfrm>
            <a:off x="7252817" y="2676800"/>
            <a:ext cx="1291748" cy="4559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CD7C53-085C-4EE9-8066-AE44612EF2AC}"/>
              </a:ext>
            </a:extLst>
          </p:cNvPr>
          <p:cNvSpPr/>
          <p:nvPr/>
        </p:nvSpPr>
        <p:spPr>
          <a:xfrm>
            <a:off x="7252667" y="3132733"/>
            <a:ext cx="1291748" cy="4559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A99D2E-DE53-46CA-A9AC-E2F7F955C727}"/>
              </a:ext>
            </a:extLst>
          </p:cNvPr>
          <p:cNvSpPr/>
          <p:nvPr/>
        </p:nvSpPr>
        <p:spPr>
          <a:xfrm>
            <a:off x="7252667" y="3588666"/>
            <a:ext cx="1291748" cy="4559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B730A-8A69-402D-8801-8ADC82AFF8DB}"/>
              </a:ext>
            </a:extLst>
          </p:cNvPr>
          <p:cNvSpPr/>
          <p:nvPr/>
        </p:nvSpPr>
        <p:spPr>
          <a:xfrm>
            <a:off x="7241962" y="4379823"/>
            <a:ext cx="1291748" cy="4559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F21E5F-87AB-4B7E-9EEE-A90D78CBA6DE}"/>
              </a:ext>
            </a:extLst>
          </p:cNvPr>
          <p:cNvCxnSpPr/>
          <p:nvPr/>
        </p:nvCxnSpPr>
        <p:spPr>
          <a:xfrm flipH="1" flipV="1">
            <a:off x="8446720" y="4379823"/>
            <a:ext cx="10855" cy="45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A84B6F-41E0-4DA5-B5B2-2A88195BFF3D}"/>
              </a:ext>
            </a:extLst>
          </p:cNvPr>
          <p:cNvCxnSpPr/>
          <p:nvPr/>
        </p:nvCxnSpPr>
        <p:spPr>
          <a:xfrm>
            <a:off x="8360030" y="3588666"/>
            <a:ext cx="0" cy="45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CD6FB2-2852-45E4-A3A8-FFB2AC09854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621913" y="3216001"/>
            <a:ext cx="2511349" cy="516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AF808C-1AFB-4B6F-A600-FEB83091A1E7}"/>
              </a:ext>
            </a:extLst>
          </p:cNvPr>
          <p:cNvSpPr txBox="1"/>
          <p:nvPr/>
        </p:nvSpPr>
        <p:spPr>
          <a:xfrm>
            <a:off x="1953579" y="284666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40CCD-6F2C-4F8D-A61A-D0F802A998E8}"/>
              </a:ext>
            </a:extLst>
          </p:cNvPr>
          <p:cNvSpPr txBox="1"/>
          <p:nvPr/>
        </p:nvSpPr>
        <p:spPr>
          <a:xfrm>
            <a:off x="5320473" y="3031335"/>
            <a:ext cx="83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60907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 process should as their last statement: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Invoke the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system call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 status value can be passed back to the parent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Resources acquired will be deallocated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Parent can also terminate a child process using the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system call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Some OSes do not allow child processes to exist without parents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Cascading termination: all children, grandchildren etc… are terminated (by OS)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 parent process can wait for a child process to terminate using the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system call </a:t>
            </a:r>
          </a:p>
          <a:p>
            <a:pPr lvl="1"/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99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3733800"/>
            <a:ext cx="8382000" cy="297180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Zombie: a child process that terminated but still exists in the process list: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Needed so that parent process can read the child’s exit status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Once the exit status is read the Zombie is removed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Orphan: parent process terminates without calling wait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Orphan is then adopted by the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B80F-5AD7-4908-8BB1-0F21B4CC8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104129"/>
            <a:ext cx="3925229" cy="2205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43D05-BA1F-48AC-8CA8-ABF36F65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06" y="1104129"/>
            <a:ext cx="3472851" cy="2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73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== Program?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EE9A7D-954F-4BD9-9BB6-BEA369B26683}"/>
              </a:ext>
            </a:extLst>
          </p:cNvPr>
          <p:cNvSpPr/>
          <p:nvPr/>
        </p:nvSpPr>
        <p:spPr>
          <a:xfrm>
            <a:off x="457200" y="1417638"/>
            <a:ext cx="3772392" cy="3011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2CF4E-352B-42B1-A717-071E9AFDE26E}"/>
              </a:ext>
            </a:extLst>
          </p:cNvPr>
          <p:cNvSpPr txBox="1"/>
          <p:nvPr/>
        </p:nvSpPr>
        <p:spPr>
          <a:xfrm>
            <a:off x="1668747" y="4565877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5AF9E-8EB4-4EB4-878F-1A3D92F8EB72}"/>
              </a:ext>
            </a:extLst>
          </p:cNvPr>
          <p:cNvSpPr/>
          <p:nvPr/>
        </p:nvSpPr>
        <p:spPr>
          <a:xfrm>
            <a:off x="4776221" y="1417638"/>
            <a:ext cx="3772392" cy="3011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845CD-2B08-4031-B496-5F5E7890B119}"/>
              </a:ext>
            </a:extLst>
          </p:cNvPr>
          <p:cNvSpPr txBox="1"/>
          <p:nvPr/>
        </p:nvSpPr>
        <p:spPr>
          <a:xfrm>
            <a:off x="6260644" y="4604780"/>
            <a:ext cx="1291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DAE1B-4E85-4AE8-B724-B5F8044F2AB0}"/>
              </a:ext>
            </a:extLst>
          </p:cNvPr>
          <p:cNvSpPr/>
          <p:nvPr/>
        </p:nvSpPr>
        <p:spPr>
          <a:xfrm>
            <a:off x="7163455" y="1595433"/>
            <a:ext cx="1222262" cy="11126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</a:p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B934-23A6-4281-97FA-233BF937F096}"/>
              </a:ext>
            </a:extLst>
          </p:cNvPr>
          <p:cNvSpPr/>
          <p:nvPr/>
        </p:nvSpPr>
        <p:spPr>
          <a:xfrm>
            <a:off x="7163455" y="3143837"/>
            <a:ext cx="1222262" cy="11126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545359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Collaborative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2565516"/>
            <a:ext cx="8382000" cy="414008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If a program has multiple processes in it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Processes need to communicate with each other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If collaborative: requires synchronisation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Each process has a different memory address space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Shared memory functionality via OS services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Message passing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7CC90-F0FB-453A-9EB0-FC52F0C9B6EF}"/>
              </a:ext>
            </a:extLst>
          </p:cNvPr>
          <p:cNvSpPr/>
          <p:nvPr/>
        </p:nvSpPr>
        <p:spPr>
          <a:xfrm>
            <a:off x="1847386" y="1192269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ABA0C-48F0-423C-8D40-BA44548B0924}"/>
              </a:ext>
            </a:extLst>
          </p:cNvPr>
          <p:cNvSpPr/>
          <p:nvPr/>
        </p:nvSpPr>
        <p:spPr>
          <a:xfrm>
            <a:off x="3962400" y="1192269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63453-41FC-4357-A152-F52A5506B055}"/>
              </a:ext>
            </a:extLst>
          </p:cNvPr>
          <p:cNvSpPr/>
          <p:nvPr/>
        </p:nvSpPr>
        <p:spPr>
          <a:xfrm>
            <a:off x="6077414" y="1192269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 3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DB2B0BD6-5D70-462B-85F1-844598F732A9}"/>
              </a:ext>
            </a:extLst>
          </p:cNvPr>
          <p:cNvSpPr/>
          <p:nvPr/>
        </p:nvSpPr>
        <p:spPr>
          <a:xfrm>
            <a:off x="2761786" y="1433683"/>
            <a:ext cx="1200614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46E5BBF-8001-44C8-A69F-18310CB5DFF9}"/>
              </a:ext>
            </a:extLst>
          </p:cNvPr>
          <p:cNvSpPr/>
          <p:nvPr/>
        </p:nvSpPr>
        <p:spPr>
          <a:xfrm>
            <a:off x="4876800" y="1433683"/>
            <a:ext cx="1200614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18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BF559D-C4E6-4B74-A242-8023032694A1}"/>
              </a:ext>
            </a:extLst>
          </p:cNvPr>
          <p:cNvSpPr/>
          <p:nvPr/>
        </p:nvSpPr>
        <p:spPr>
          <a:xfrm>
            <a:off x="1600200" y="2286000"/>
            <a:ext cx="6324600" cy="441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Inter-process communication (IPC)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1143000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Cooperative processes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Can affect or be affected by other processes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Cooperation requires IPC</a:t>
            </a:r>
          </a:p>
        </p:txBody>
      </p:sp>
      <p:pic>
        <p:nvPicPr>
          <p:cNvPr id="4" name="Picture 1" descr="3_12.pdf">
            <a:extLst>
              <a:ext uri="{FF2B5EF4-FFF2-40B4-BE49-F238E27FC236}">
                <a16:creationId xmlns:a16="http://schemas.microsoft.com/office/drawing/2014/main" id="{38EA3E86-7B8F-4871-874C-195D2D16B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2490117"/>
            <a:ext cx="6100762" cy="418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592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SHARED MEMORY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4ABA03-ACB2-452F-93F7-29B8265C1E14}"/>
              </a:ext>
            </a:extLst>
          </p:cNvPr>
          <p:cNvSpPr txBox="1">
            <a:spLocks/>
          </p:cNvSpPr>
          <p:nvPr/>
        </p:nvSpPr>
        <p:spPr>
          <a:xfrm>
            <a:off x="364383" y="5457187"/>
            <a:ext cx="8229600" cy="12244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Communication by standard reading/writing to memory</a:t>
            </a:r>
          </a:p>
          <a:p>
            <a:pPr lvl="1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Low overhead</a:t>
            </a:r>
          </a:p>
          <a:p>
            <a:pPr lvl="1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Requires synchronisation code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2234D9-CA5E-4FC3-899D-DF3C06957BFB}"/>
              </a:ext>
            </a:extLst>
          </p:cNvPr>
          <p:cNvSpPr/>
          <p:nvPr/>
        </p:nvSpPr>
        <p:spPr>
          <a:xfrm>
            <a:off x="458840" y="1343292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512A9-94F5-4564-A9A0-C766CB568311}"/>
              </a:ext>
            </a:extLst>
          </p:cNvPr>
          <p:cNvSpPr/>
          <p:nvPr/>
        </p:nvSpPr>
        <p:spPr>
          <a:xfrm>
            <a:off x="458840" y="1772997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99135-554A-4F26-AF69-EA522863C5CD}"/>
              </a:ext>
            </a:extLst>
          </p:cNvPr>
          <p:cNvSpPr/>
          <p:nvPr/>
        </p:nvSpPr>
        <p:spPr>
          <a:xfrm>
            <a:off x="458840" y="2202702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424A0-13FF-4F45-8D46-5A2D43C32591}"/>
              </a:ext>
            </a:extLst>
          </p:cNvPr>
          <p:cNvSpPr/>
          <p:nvPr/>
        </p:nvSpPr>
        <p:spPr>
          <a:xfrm>
            <a:off x="458840" y="2632407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0A38A-7729-43AF-BF57-0BCAD90EC46A}"/>
              </a:ext>
            </a:extLst>
          </p:cNvPr>
          <p:cNvSpPr/>
          <p:nvPr/>
        </p:nvSpPr>
        <p:spPr>
          <a:xfrm>
            <a:off x="458840" y="3062112"/>
            <a:ext cx="1547396" cy="429705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07A009-F393-41DB-A8AE-67272016046E}"/>
              </a:ext>
            </a:extLst>
          </p:cNvPr>
          <p:cNvSpPr txBox="1"/>
          <p:nvPr/>
        </p:nvSpPr>
        <p:spPr>
          <a:xfrm>
            <a:off x="458840" y="3491817"/>
            <a:ext cx="1620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Virtual Address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37746-3057-4810-A0A6-5D7435CA1921}"/>
              </a:ext>
            </a:extLst>
          </p:cNvPr>
          <p:cNvSpPr/>
          <p:nvPr/>
        </p:nvSpPr>
        <p:spPr>
          <a:xfrm>
            <a:off x="3581400" y="1128439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050E2C-B0C0-4585-8F31-3024AB71085E}"/>
              </a:ext>
            </a:extLst>
          </p:cNvPr>
          <p:cNvSpPr/>
          <p:nvPr/>
        </p:nvSpPr>
        <p:spPr>
          <a:xfrm>
            <a:off x="3581400" y="1558144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Stack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A0A9B-5A74-4CF7-842F-588B9E3A990B}"/>
              </a:ext>
            </a:extLst>
          </p:cNvPr>
          <p:cNvSpPr/>
          <p:nvPr/>
        </p:nvSpPr>
        <p:spPr>
          <a:xfrm>
            <a:off x="3581400" y="1987849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Heap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EEDB4-4E95-45BD-A88A-296878CD07C8}"/>
              </a:ext>
            </a:extLst>
          </p:cNvPr>
          <p:cNvSpPr/>
          <p:nvPr/>
        </p:nvSpPr>
        <p:spPr>
          <a:xfrm>
            <a:off x="3581400" y="2417554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Code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3062F5-44CB-471E-BF78-2E6D5F72955C}"/>
              </a:ext>
            </a:extLst>
          </p:cNvPr>
          <p:cNvSpPr/>
          <p:nvPr/>
        </p:nvSpPr>
        <p:spPr>
          <a:xfrm>
            <a:off x="3581400" y="2847259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Stack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A1FB5F-3B94-4F79-AD3C-721E24345497}"/>
              </a:ext>
            </a:extLst>
          </p:cNvPr>
          <p:cNvSpPr/>
          <p:nvPr/>
        </p:nvSpPr>
        <p:spPr>
          <a:xfrm>
            <a:off x="3581400" y="3295388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56DB4A-4187-4491-ABE2-10E7D38D84EB}"/>
              </a:ext>
            </a:extLst>
          </p:cNvPr>
          <p:cNvSpPr/>
          <p:nvPr/>
        </p:nvSpPr>
        <p:spPr>
          <a:xfrm>
            <a:off x="3581400" y="3725093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Heap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B8597E-6B9A-4BAA-AF72-78139052538A}"/>
              </a:ext>
            </a:extLst>
          </p:cNvPr>
          <p:cNvSpPr/>
          <p:nvPr/>
        </p:nvSpPr>
        <p:spPr>
          <a:xfrm>
            <a:off x="3581400" y="4154798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Code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7A1418-2A80-4532-A807-A6CA4444B5C4}"/>
              </a:ext>
            </a:extLst>
          </p:cNvPr>
          <p:cNvSpPr/>
          <p:nvPr/>
        </p:nvSpPr>
        <p:spPr>
          <a:xfrm>
            <a:off x="3581400" y="4584503"/>
            <a:ext cx="1547396" cy="429705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3D6A9-4FBA-487C-BC29-D0E5C367CD7E}"/>
              </a:ext>
            </a:extLst>
          </p:cNvPr>
          <p:cNvSpPr/>
          <p:nvPr/>
        </p:nvSpPr>
        <p:spPr>
          <a:xfrm>
            <a:off x="6939885" y="1343291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A4FB31-AAF1-45CF-B38B-7189886F2907}"/>
              </a:ext>
            </a:extLst>
          </p:cNvPr>
          <p:cNvSpPr/>
          <p:nvPr/>
        </p:nvSpPr>
        <p:spPr>
          <a:xfrm>
            <a:off x="6939885" y="1772996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7E8BB2-B33B-481E-8807-EB48AE690815}"/>
              </a:ext>
            </a:extLst>
          </p:cNvPr>
          <p:cNvSpPr/>
          <p:nvPr/>
        </p:nvSpPr>
        <p:spPr>
          <a:xfrm>
            <a:off x="6939885" y="2202701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FE0AF-F66D-4C3F-BC41-A6AB47882E8B}"/>
              </a:ext>
            </a:extLst>
          </p:cNvPr>
          <p:cNvSpPr/>
          <p:nvPr/>
        </p:nvSpPr>
        <p:spPr>
          <a:xfrm>
            <a:off x="6939885" y="2632406"/>
            <a:ext cx="1547396" cy="429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C02C1-691B-49F1-9EE7-E36E24CD0C5E}"/>
              </a:ext>
            </a:extLst>
          </p:cNvPr>
          <p:cNvSpPr/>
          <p:nvPr/>
        </p:nvSpPr>
        <p:spPr>
          <a:xfrm>
            <a:off x="6939885" y="3062111"/>
            <a:ext cx="1547396" cy="429705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5A02D8-52B0-4239-B9B8-493C94AF3CF8}"/>
              </a:ext>
            </a:extLst>
          </p:cNvPr>
          <p:cNvSpPr txBox="1"/>
          <p:nvPr/>
        </p:nvSpPr>
        <p:spPr>
          <a:xfrm>
            <a:off x="6939885" y="3491816"/>
            <a:ext cx="1620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Virtual Address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2DED6A-4254-49BE-A7D6-43A2D214946D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2006236" y="1558145"/>
            <a:ext cx="1575164" cy="1074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491ECB-C1F1-4FFD-9A2E-37D3640AC03E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2006236" y="1987850"/>
            <a:ext cx="1575164" cy="1522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76ACB5-EE58-46DE-9DF2-7B207298E1D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 flipV="1">
            <a:off x="2006236" y="2202702"/>
            <a:ext cx="1575164" cy="214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0B4E5D-6C54-4A8F-B250-8F3AEA0EEB0D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2006236" y="1772997"/>
            <a:ext cx="1575164" cy="1074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3E9A4B-BB25-42D9-B61E-DDA83CF4E771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2006236" y="3276965"/>
            <a:ext cx="1575164" cy="1522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2B2E51-0DC0-4631-85E3-3EFCAE549C7E}"/>
              </a:ext>
            </a:extLst>
          </p:cNvPr>
          <p:cNvCxnSpPr>
            <a:stCxn id="24" idx="1"/>
          </p:cNvCxnSpPr>
          <p:nvPr/>
        </p:nvCxnSpPr>
        <p:spPr>
          <a:xfrm flipH="1">
            <a:off x="5128796" y="1558144"/>
            <a:ext cx="1811089" cy="2857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1CF953-8563-4C47-A30E-0D5DE1EA35E9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5128796" y="1343292"/>
            <a:ext cx="1811089" cy="644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C64E86-EA77-4E84-AE16-5778BE766257}"/>
              </a:ext>
            </a:extLst>
          </p:cNvPr>
          <p:cNvCxnSpPr>
            <a:stCxn id="26" idx="1"/>
            <a:endCxn id="21" idx="3"/>
          </p:cNvCxnSpPr>
          <p:nvPr/>
        </p:nvCxnSpPr>
        <p:spPr>
          <a:xfrm flipH="1">
            <a:off x="5128796" y="2417554"/>
            <a:ext cx="1811089" cy="1522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231A83-605A-4930-8404-84684437513B}"/>
              </a:ext>
            </a:extLst>
          </p:cNvPr>
          <p:cNvCxnSpPr>
            <a:stCxn id="27" idx="1"/>
            <a:endCxn id="19" idx="3"/>
          </p:cNvCxnSpPr>
          <p:nvPr/>
        </p:nvCxnSpPr>
        <p:spPr>
          <a:xfrm flipH="1">
            <a:off x="5128796" y="2847259"/>
            <a:ext cx="1811089" cy="214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274639-4360-4BBE-ABA0-14B69B6803E2}"/>
              </a:ext>
            </a:extLst>
          </p:cNvPr>
          <p:cNvCxnSpPr>
            <a:stCxn id="28" idx="1"/>
            <a:endCxn id="23" idx="3"/>
          </p:cNvCxnSpPr>
          <p:nvPr/>
        </p:nvCxnSpPr>
        <p:spPr>
          <a:xfrm flipH="1">
            <a:off x="5128796" y="3276964"/>
            <a:ext cx="1811089" cy="1522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49B523-CE87-4533-AEB1-34122BBF4CB8}"/>
              </a:ext>
            </a:extLst>
          </p:cNvPr>
          <p:cNvSpPr txBox="1"/>
          <p:nvPr/>
        </p:nvSpPr>
        <p:spPr>
          <a:xfrm>
            <a:off x="3811422" y="5077358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690971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MULTI-PROCESS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Many web browsers used a single process for different browsing tabs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If one site causes problems, all tabs could hang or crash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Chrome and other browsers now use multiple processes, one for each tab (among other processes)</a:t>
            </a:r>
          </a:p>
        </p:txBody>
      </p:sp>
    </p:spTree>
    <p:extLst>
      <p:ext uri="{BB962C8B-B14F-4D97-AF65-F5344CB8AC3E}">
        <p14:creationId xmlns:p14="http://schemas.microsoft.com/office/powerpoint/2010/main" val="2858499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Process with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 single process: single address space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Thread: A sequential execution stream within a process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No protection between threads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Multithreading: a single process made up of a number of different threads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Sharing the same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13004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Context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When CPU is switched to another process: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State of old process saved: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state save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State of new processes loaded: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state restore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State of a process is in the PCB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Context switch time is overhead</a:t>
            </a:r>
          </a:p>
        </p:txBody>
      </p:sp>
    </p:spTree>
    <p:extLst>
      <p:ext uri="{BB962C8B-B14F-4D97-AF65-F5344CB8AC3E}">
        <p14:creationId xmlns:p14="http://schemas.microsoft.com/office/powerpoint/2010/main" val="4115244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Single vs Multithreaded process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417DB556-8CB3-407A-9E66-B7CF2C37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609600" y="1366044"/>
            <a:ext cx="7781683" cy="450135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5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F6FC-6C94-4CF4-B8FB-8776B9E3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Key Architecture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7E9935-8D85-4E81-A546-D3FCAFD5CF97}"/>
              </a:ext>
            </a:extLst>
          </p:cNvPr>
          <p:cNvSpPr/>
          <p:nvPr/>
        </p:nvSpPr>
        <p:spPr>
          <a:xfrm>
            <a:off x="6420865" y="1522353"/>
            <a:ext cx="2265935" cy="4563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11BA8-1449-413A-A610-15AD41FADC46}"/>
              </a:ext>
            </a:extLst>
          </p:cNvPr>
          <p:cNvSpPr txBox="1"/>
          <p:nvPr/>
        </p:nvSpPr>
        <p:spPr>
          <a:xfrm>
            <a:off x="6420865" y="1153021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6CDF2-B578-495D-BCEC-60A9EA6C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40" y="1762289"/>
            <a:ext cx="2245460" cy="35465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3C199D-5291-41EA-989E-36DE0E1BCCF5}"/>
              </a:ext>
            </a:extLst>
          </p:cNvPr>
          <p:cNvSpPr/>
          <p:nvPr/>
        </p:nvSpPr>
        <p:spPr>
          <a:xfrm>
            <a:off x="282230" y="1153020"/>
            <a:ext cx="1887453" cy="48096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85017-C383-4B5C-A510-1D1016152BE8}"/>
              </a:ext>
            </a:extLst>
          </p:cNvPr>
          <p:cNvCxnSpPr/>
          <p:nvPr/>
        </p:nvCxnSpPr>
        <p:spPr>
          <a:xfrm>
            <a:off x="2169683" y="1522353"/>
            <a:ext cx="4251182" cy="3828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ABDBF-3715-4561-A3CA-0601918A2935}"/>
              </a:ext>
            </a:extLst>
          </p:cNvPr>
          <p:cNvCxnSpPr/>
          <p:nvPr/>
        </p:nvCxnSpPr>
        <p:spPr>
          <a:xfrm flipH="1">
            <a:off x="2169683" y="2089913"/>
            <a:ext cx="4251182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D0C369-6B90-4FAF-B6FB-245EB4589DAD}"/>
              </a:ext>
            </a:extLst>
          </p:cNvPr>
          <p:cNvSpPr txBox="1"/>
          <p:nvPr/>
        </p:nvSpPr>
        <p:spPr>
          <a:xfrm>
            <a:off x="2787079" y="1674084"/>
            <a:ext cx="7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B988B-D5D2-4615-8EFC-B608F0C87436}"/>
              </a:ext>
            </a:extLst>
          </p:cNvPr>
          <p:cNvSpPr txBox="1"/>
          <p:nvPr/>
        </p:nvSpPr>
        <p:spPr>
          <a:xfrm>
            <a:off x="2169683" y="210868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Retrieves the next instruction and operands</a:t>
            </a:r>
          </a:p>
        </p:txBody>
      </p:sp>
      <p:sp>
        <p:nvSpPr>
          <p:cNvPr id="12" name="Curved Left Arrow 32">
            <a:extLst>
              <a:ext uri="{FF2B5EF4-FFF2-40B4-BE49-F238E27FC236}">
                <a16:creationId xmlns:a16="http://schemas.microsoft.com/office/drawing/2014/main" id="{4A1896C7-578F-4958-92DB-4966C7C5C4E8}"/>
              </a:ext>
            </a:extLst>
          </p:cNvPr>
          <p:cNvSpPr/>
          <p:nvPr/>
        </p:nvSpPr>
        <p:spPr>
          <a:xfrm>
            <a:off x="2169683" y="2981356"/>
            <a:ext cx="388074" cy="74092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1FD46-FCA8-42EF-80F2-BABA7DD05579}"/>
              </a:ext>
            </a:extLst>
          </p:cNvPr>
          <p:cNvSpPr txBox="1"/>
          <p:nvPr/>
        </p:nvSpPr>
        <p:spPr>
          <a:xfrm>
            <a:off x="2450744" y="2822586"/>
            <a:ext cx="8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3C965-5C27-44FA-8764-391F442E698A}"/>
              </a:ext>
            </a:extLst>
          </p:cNvPr>
          <p:cNvSpPr txBox="1"/>
          <p:nvPr/>
        </p:nvSpPr>
        <p:spPr>
          <a:xfrm>
            <a:off x="2557757" y="3156636"/>
            <a:ext cx="365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Figures out which operation it 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Might retrieve values from registers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memory</a:t>
            </a:r>
          </a:p>
        </p:txBody>
      </p:sp>
      <p:sp>
        <p:nvSpPr>
          <p:cNvPr id="15" name="Curved Left Arrow 35">
            <a:extLst>
              <a:ext uri="{FF2B5EF4-FFF2-40B4-BE49-F238E27FC236}">
                <a16:creationId xmlns:a16="http://schemas.microsoft.com/office/drawing/2014/main" id="{A45CB7DA-2B52-48E5-89A6-950D20CE2825}"/>
              </a:ext>
            </a:extLst>
          </p:cNvPr>
          <p:cNvSpPr/>
          <p:nvPr/>
        </p:nvSpPr>
        <p:spPr>
          <a:xfrm>
            <a:off x="2169683" y="4585569"/>
            <a:ext cx="388074" cy="74092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62399-4D20-41E6-A43E-5A11F48EC31C}"/>
              </a:ext>
            </a:extLst>
          </p:cNvPr>
          <p:cNvSpPr txBox="1"/>
          <p:nvPr/>
        </p:nvSpPr>
        <p:spPr>
          <a:xfrm>
            <a:off x="2557757" y="4446704"/>
            <a:ext cx="92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37986E-CC81-4746-AAF9-48B70A9C3A59}"/>
              </a:ext>
            </a:extLst>
          </p:cNvPr>
          <p:cNvSpPr txBox="1"/>
          <p:nvPr/>
        </p:nvSpPr>
        <p:spPr>
          <a:xfrm>
            <a:off x="2557757" y="4816036"/>
            <a:ext cx="2495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Performs the operation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Store result in registers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(or perhaps memory)</a:t>
            </a:r>
          </a:p>
        </p:txBody>
      </p:sp>
    </p:spTree>
    <p:extLst>
      <p:ext uri="{BB962C8B-B14F-4D97-AF65-F5344CB8AC3E}">
        <p14:creationId xmlns:p14="http://schemas.microsoft.com/office/powerpoint/2010/main" val="1199458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Thread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State shared by all threads in a process: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Contents of memory (global variables, heap)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I/O state (file system, network connections, …)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State “private” to this thread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Thread Control Block (PC, SP, Registers…)</a:t>
            </a:r>
          </a:p>
        </p:txBody>
      </p:sp>
    </p:spTree>
    <p:extLst>
      <p:ext uri="{BB962C8B-B14F-4D97-AF65-F5344CB8AC3E}">
        <p14:creationId xmlns:p14="http://schemas.microsoft.com/office/powerpoint/2010/main" val="38276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3CD802-6CEF-4D05-98CA-CE10F213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81816"/>
              </p:ext>
            </p:extLst>
          </p:nvPr>
        </p:nvGraphicFramePr>
        <p:xfrm>
          <a:off x="254073" y="1417638"/>
          <a:ext cx="8247092" cy="4397294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340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733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 Space</a:t>
                      </a:r>
                    </a:p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Threads of</a:t>
                      </a:r>
                      <a:r>
                        <a:rPr lang="en-GB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Execution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9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MS/DOS, Early Macintosh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Traditional</a:t>
                      </a:r>
                      <a:r>
                        <a:rPr lang="en-GB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UNIX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97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Embedded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</a:t>
                      </a:r>
                      <a:r>
                        <a:rPr lang="en-GB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 OS X, Windows NT+, Linux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655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Popular problem for cooperating processes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Producer: produces information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Consumer: consumer the information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Shared memory often used for this</a:t>
            </a:r>
          </a:p>
        </p:txBody>
      </p:sp>
    </p:spTree>
    <p:extLst>
      <p:ext uri="{BB962C8B-B14F-4D97-AF65-F5344CB8AC3E}">
        <p14:creationId xmlns:p14="http://schemas.microsoft.com/office/powerpoint/2010/main" val="452722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Unbounded buffer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“No” limit on size of buffer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Consumer: has to wait for new items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Producer: never waits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Bounded buffer: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Has a fixed size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Consumer: has to wait for new items</a:t>
            </a:r>
          </a:p>
          <a:p>
            <a:pPr lvl="2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Producer: has to wait when buffer is full</a:t>
            </a:r>
          </a:p>
        </p:txBody>
      </p:sp>
    </p:spTree>
    <p:extLst>
      <p:ext uri="{BB962C8B-B14F-4D97-AF65-F5344CB8AC3E}">
        <p14:creationId xmlns:p14="http://schemas.microsoft.com/office/powerpoint/2010/main" val="1628909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715CE-5637-4859-AB5B-960B3834A273}"/>
              </a:ext>
            </a:extLst>
          </p:cNvPr>
          <p:cNvSpPr/>
          <p:nvPr/>
        </p:nvSpPr>
        <p:spPr>
          <a:xfrm>
            <a:off x="3583263" y="331980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8AC56-CAD6-4649-9F05-8DAB125456EA}"/>
              </a:ext>
            </a:extLst>
          </p:cNvPr>
          <p:cNvSpPr/>
          <p:nvPr/>
        </p:nvSpPr>
        <p:spPr>
          <a:xfrm>
            <a:off x="4455869" y="331980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67FF5-340B-4742-99F4-521E2F5FD272}"/>
              </a:ext>
            </a:extLst>
          </p:cNvPr>
          <p:cNvSpPr/>
          <p:nvPr/>
        </p:nvSpPr>
        <p:spPr>
          <a:xfrm>
            <a:off x="5328475" y="331980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F23C7-7B7F-47D0-9D5A-4CBFCD47FDBD}"/>
              </a:ext>
            </a:extLst>
          </p:cNvPr>
          <p:cNvSpPr/>
          <p:nvPr/>
        </p:nvSpPr>
        <p:spPr>
          <a:xfrm>
            <a:off x="6201081" y="331980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48FC7-569D-41B5-B159-EC2D6D476319}"/>
              </a:ext>
            </a:extLst>
          </p:cNvPr>
          <p:cNvSpPr txBox="1"/>
          <p:nvPr/>
        </p:nvSpPr>
        <p:spPr>
          <a:xfrm>
            <a:off x="1011838" y="2572440"/>
            <a:ext cx="2367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‘a’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‘b’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‘c’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‘d’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0B603-F307-400D-8CA0-36D647501A1D}"/>
              </a:ext>
            </a:extLst>
          </p:cNvPr>
          <p:cNvSpPr/>
          <p:nvPr/>
        </p:nvSpPr>
        <p:spPr>
          <a:xfrm>
            <a:off x="3727024" y="342900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4DB489-15CC-4B54-8B85-05D7F5DC4173}"/>
              </a:ext>
            </a:extLst>
          </p:cNvPr>
          <p:cNvSpPr/>
          <p:nvPr/>
        </p:nvSpPr>
        <p:spPr>
          <a:xfrm>
            <a:off x="4553317" y="342900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CF0336-7233-4CD2-BA75-7EC7473C5F9B}"/>
              </a:ext>
            </a:extLst>
          </p:cNvPr>
          <p:cNvSpPr/>
          <p:nvPr/>
        </p:nvSpPr>
        <p:spPr>
          <a:xfrm>
            <a:off x="5486400" y="342900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CC56B-007F-46DC-ADE2-1C92BBC9DF63}"/>
              </a:ext>
            </a:extLst>
          </p:cNvPr>
          <p:cNvSpPr/>
          <p:nvPr/>
        </p:nvSpPr>
        <p:spPr>
          <a:xfrm>
            <a:off x="6350366" y="342900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9C9D5-75CD-4449-9383-0D6727602D2A}"/>
              </a:ext>
            </a:extLst>
          </p:cNvPr>
          <p:cNvSpPr txBox="1"/>
          <p:nvPr/>
        </p:nvSpPr>
        <p:spPr>
          <a:xfrm>
            <a:off x="4747458" y="27208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B28FDB-C3FC-4D7F-BEA2-D6D2FDF2C1B3}"/>
              </a:ext>
            </a:extLst>
          </p:cNvPr>
          <p:cNvCxnSpPr>
            <a:endCxn id="11" idx="1"/>
          </p:cNvCxnSpPr>
          <p:nvPr/>
        </p:nvCxnSpPr>
        <p:spPr>
          <a:xfrm>
            <a:off x="2771136" y="2797080"/>
            <a:ext cx="955888" cy="890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91887-FE09-4D5B-96D2-9D0F7E09A8E0}"/>
              </a:ext>
            </a:extLst>
          </p:cNvPr>
          <p:cNvCxnSpPr>
            <a:endCxn id="12" idx="1"/>
          </p:cNvCxnSpPr>
          <p:nvPr/>
        </p:nvCxnSpPr>
        <p:spPr>
          <a:xfrm>
            <a:off x="2684739" y="3090209"/>
            <a:ext cx="1868578" cy="597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B750A-229B-4FCA-B5D0-7AC67AA3CD57}"/>
              </a:ext>
            </a:extLst>
          </p:cNvPr>
          <p:cNvCxnSpPr>
            <a:endCxn id="13" idx="1"/>
          </p:cNvCxnSpPr>
          <p:nvPr/>
        </p:nvCxnSpPr>
        <p:spPr>
          <a:xfrm>
            <a:off x="2771136" y="3319800"/>
            <a:ext cx="2715264" cy="36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00051-C669-4CA3-9B39-305D391586D4}"/>
              </a:ext>
            </a:extLst>
          </p:cNvPr>
          <p:cNvCxnSpPr>
            <a:endCxn id="14" idx="1"/>
          </p:cNvCxnSpPr>
          <p:nvPr/>
        </p:nvCxnSpPr>
        <p:spPr>
          <a:xfrm>
            <a:off x="2771136" y="3591960"/>
            <a:ext cx="3579230" cy="95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16324B-3888-4B8C-9CD1-57C9E11B0576}"/>
              </a:ext>
            </a:extLst>
          </p:cNvPr>
          <p:cNvCxnSpPr>
            <a:stCxn id="11" idx="1"/>
          </p:cNvCxnSpPr>
          <p:nvPr/>
        </p:nvCxnSpPr>
        <p:spPr>
          <a:xfrm flipH="1">
            <a:off x="3254957" y="3687600"/>
            <a:ext cx="472067" cy="189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66B6D-C20B-47E0-AC7B-04813885A2C9}"/>
              </a:ext>
            </a:extLst>
          </p:cNvPr>
          <p:cNvCxnSpPr/>
          <p:nvPr/>
        </p:nvCxnSpPr>
        <p:spPr>
          <a:xfrm flipH="1">
            <a:off x="3254957" y="3877080"/>
            <a:ext cx="1298360" cy="285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9E8E83-DB3E-4E44-A265-6B4464BBF5AA}"/>
              </a:ext>
            </a:extLst>
          </p:cNvPr>
          <p:cNvCxnSpPr/>
          <p:nvPr/>
        </p:nvCxnSpPr>
        <p:spPr>
          <a:xfrm flipH="1">
            <a:off x="3254957" y="3877080"/>
            <a:ext cx="2231443" cy="57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1C4726-16CC-43C8-9CBB-590DE2BCB2FD}"/>
              </a:ext>
            </a:extLst>
          </p:cNvPr>
          <p:cNvCxnSpPr/>
          <p:nvPr/>
        </p:nvCxnSpPr>
        <p:spPr>
          <a:xfrm flipH="1">
            <a:off x="3254957" y="3877080"/>
            <a:ext cx="3095409" cy="84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47187E0-66EF-4BCB-9170-7ED7A4C4C3BB}"/>
              </a:ext>
            </a:extLst>
          </p:cNvPr>
          <p:cNvSpPr/>
          <p:nvPr/>
        </p:nvSpPr>
        <p:spPr>
          <a:xfrm>
            <a:off x="7073687" y="331980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7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Keeping track of a buffer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A7E7B-7F2C-4482-B65D-63186D50143A}"/>
              </a:ext>
            </a:extLst>
          </p:cNvPr>
          <p:cNvSpPr/>
          <p:nvPr/>
        </p:nvSpPr>
        <p:spPr>
          <a:xfrm>
            <a:off x="3024097" y="306120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02AA94-B55B-4C3E-8BA4-A9B6FC591988}"/>
              </a:ext>
            </a:extLst>
          </p:cNvPr>
          <p:cNvSpPr/>
          <p:nvPr/>
        </p:nvSpPr>
        <p:spPr>
          <a:xfrm>
            <a:off x="3896703" y="306120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4B1A60-8846-4FB7-B40B-F7CCF93F175C}"/>
              </a:ext>
            </a:extLst>
          </p:cNvPr>
          <p:cNvSpPr/>
          <p:nvPr/>
        </p:nvSpPr>
        <p:spPr>
          <a:xfrm>
            <a:off x="4769309" y="306120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B8B703-62FD-4D71-8A2C-A7CF6CC1DAB2}"/>
              </a:ext>
            </a:extLst>
          </p:cNvPr>
          <p:cNvSpPr/>
          <p:nvPr/>
        </p:nvSpPr>
        <p:spPr>
          <a:xfrm>
            <a:off x="5641915" y="306120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700E92-92F7-476B-9C77-94B7D426CC62}"/>
              </a:ext>
            </a:extLst>
          </p:cNvPr>
          <p:cNvSpPr txBox="1"/>
          <p:nvPr/>
        </p:nvSpPr>
        <p:spPr>
          <a:xfrm>
            <a:off x="452672" y="2313840"/>
            <a:ext cx="2367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‘a’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‘b’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‘c’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‘d’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6E299-C966-4924-B5C1-445C78687AB7}"/>
              </a:ext>
            </a:extLst>
          </p:cNvPr>
          <p:cNvSpPr/>
          <p:nvPr/>
        </p:nvSpPr>
        <p:spPr>
          <a:xfrm>
            <a:off x="3167858" y="317040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5FBEAA-6518-469A-AC0F-E40C7FC517EB}"/>
              </a:ext>
            </a:extLst>
          </p:cNvPr>
          <p:cNvSpPr/>
          <p:nvPr/>
        </p:nvSpPr>
        <p:spPr>
          <a:xfrm>
            <a:off x="3994151" y="317040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28DEA-F0F0-4F55-93DA-2947D3D1BD52}"/>
              </a:ext>
            </a:extLst>
          </p:cNvPr>
          <p:cNvSpPr/>
          <p:nvPr/>
        </p:nvSpPr>
        <p:spPr>
          <a:xfrm>
            <a:off x="4927234" y="317040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1689AC-C2E0-47ED-856F-09FD78CF2DF3}"/>
              </a:ext>
            </a:extLst>
          </p:cNvPr>
          <p:cNvSpPr/>
          <p:nvPr/>
        </p:nvSpPr>
        <p:spPr>
          <a:xfrm>
            <a:off x="5791200" y="317040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3F460-B5F4-44BB-95DB-C2C9B9B369D9}"/>
              </a:ext>
            </a:extLst>
          </p:cNvPr>
          <p:cNvSpPr txBox="1"/>
          <p:nvPr/>
        </p:nvSpPr>
        <p:spPr>
          <a:xfrm>
            <a:off x="4188292" y="24622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36B36E-7623-4F1F-93E8-EE722FAF9490}"/>
              </a:ext>
            </a:extLst>
          </p:cNvPr>
          <p:cNvCxnSpPr>
            <a:endCxn id="30" idx="1"/>
          </p:cNvCxnSpPr>
          <p:nvPr/>
        </p:nvCxnSpPr>
        <p:spPr>
          <a:xfrm>
            <a:off x="2211970" y="2538480"/>
            <a:ext cx="955888" cy="890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4E2C85-C0CE-460D-AC79-6CC8EF22186A}"/>
              </a:ext>
            </a:extLst>
          </p:cNvPr>
          <p:cNvCxnSpPr>
            <a:endCxn id="31" idx="1"/>
          </p:cNvCxnSpPr>
          <p:nvPr/>
        </p:nvCxnSpPr>
        <p:spPr>
          <a:xfrm>
            <a:off x="2125573" y="2831609"/>
            <a:ext cx="1868578" cy="597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AC6853-91DC-4F0D-8D22-4F0A286DCDC6}"/>
              </a:ext>
            </a:extLst>
          </p:cNvPr>
          <p:cNvCxnSpPr>
            <a:endCxn id="32" idx="1"/>
          </p:cNvCxnSpPr>
          <p:nvPr/>
        </p:nvCxnSpPr>
        <p:spPr>
          <a:xfrm>
            <a:off x="2211970" y="3061200"/>
            <a:ext cx="2715264" cy="36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E81DAC-2BE3-458C-8446-0F086ABEB749}"/>
              </a:ext>
            </a:extLst>
          </p:cNvPr>
          <p:cNvCxnSpPr>
            <a:endCxn id="33" idx="1"/>
          </p:cNvCxnSpPr>
          <p:nvPr/>
        </p:nvCxnSpPr>
        <p:spPr>
          <a:xfrm>
            <a:off x="2211970" y="3333360"/>
            <a:ext cx="3579230" cy="95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B2E99D-AAB8-46E5-8424-5B449EBFCFA5}"/>
              </a:ext>
            </a:extLst>
          </p:cNvPr>
          <p:cNvCxnSpPr>
            <a:stCxn id="30" idx="1"/>
          </p:cNvCxnSpPr>
          <p:nvPr/>
        </p:nvCxnSpPr>
        <p:spPr>
          <a:xfrm flipH="1">
            <a:off x="2695791" y="3429000"/>
            <a:ext cx="472067" cy="189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22BE85-C3BA-407C-A86F-C0A9A4AD118F}"/>
              </a:ext>
            </a:extLst>
          </p:cNvPr>
          <p:cNvCxnSpPr/>
          <p:nvPr/>
        </p:nvCxnSpPr>
        <p:spPr>
          <a:xfrm flipH="1">
            <a:off x="2695791" y="3618480"/>
            <a:ext cx="1298360" cy="285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E45ADA-C534-49F2-BA10-3B60CD2E35E6}"/>
              </a:ext>
            </a:extLst>
          </p:cNvPr>
          <p:cNvCxnSpPr/>
          <p:nvPr/>
        </p:nvCxnSpPr>
        <p:spPr>
          <a:xfrm flipH="1">
            <a:off x="2695791" y="3618480"/>
            <a:ext cx="2231443" cy="57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C4A11A-360A-445E-8E0B-1897BE7FF18A}"/>
              </a:ext>
            </a:extLst>
          </p:cNvPr>
          <p:cNvCxnSpPr/>
          <p:nvPr/>
        </p:nvCxnSpPr>
        <p:spPr>
          <a:xfrm flipH="1">
            <a:off x="2695791" y="3618480"/>
            <a:ext cx="3095409" cy="84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53BE9A-0FB7-402A-9B31-C79F23F65FEE}"/>
              </a:ext>
            </a:extLst>
          </p:cNvPr>
          <p:cNvSpPr txBox="1"/>
          <p:nvPr/>
        </p:nvSpPr>
        <p:spPr>
          <a:xfrm>
            <a:off x="2907827" y="38193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905D12-5FDD-4BB3-854D-F545A57D73DF}"/>
              </a:ext>
            </a:extLst>
          </p:cNvPr>
          <p:cNvSpPr txBox="1"/>
          <p:nvPr/>
        </p:nvSpPr>
        <p:spPr>
          <a:xfrm>
            <a:off x="3843321" y="38193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2AE7B-47B3-4546-8902-9497C638385C}"/>
              </a:ext>
            </a:extLst>
          </p:cNvPr>
          <p:cNvSpPr txBox="1"/>
          <p:nvPr/>
        </p:nvSpPr>
        <p:spPr>
          <a:xfrm>
            <a:off x="4769309" y="38193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878B59-1C0D-4E2B-AFD8-A7AEBDA9AFF1}"/>
              </a:ext>
            </a:extLst>
          </p:cNvPr>
          <p:cNvSpPr txBox="1"/>
          <p:nvPr/>
        </p:nvSpPr>
        <p:spPr>
          <a:xfrm>
            <a:off x="5641915" y="38193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9E8F59-6960-485A-A2EF-6264D81F617B}"/>
              </a:ext>
            </a:extLst>
          </p:cNvPr>
          <p:cNvSpPr/>
          <p:nvPr/>
        </p:nvSpPr>
        <p:spPr>
          <a:xfrm>
            <a:off x="3526152" y="5484720"/>
            <a:ext cx="662140" cy="587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D549F0-4DDE-4471-BC42-1781269DD303}"/>
              </a:ext>
            </a:extLst>
          </p:cNvPr>
          <p:cNvSpPr/>
          <p:nvPr/>
        </p:nvSpPr>
        <p:spPr>
          <a:xfrm>
            <a:off x="4540861" y="5484720"/>
            <a:ext cx="662140" cy="587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658A08-6A87-44CF-AA14-73BEF1AD3AE8}"/>
              </a:ext>
            </a:extLst>
          </p:cNvPr>
          <p:cNvCxnSpPr>
            <a:endCxn id="43" idx="2"/>
          </p:cNvCxnSpPr>
          <p:nvPr/>
        </p:nvCxnSpPr>
        <p:spPr>
          <a:xfrm flipH="1" flipV="1">
            <a:off x="3058657" y="4188720"/>
            <a:ext cx="467495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ED74F9-0239-443A-8993-B16702ED4163}"/>
              </a:ext>
            </a:extLst>
          </p:cNvPr>
          <p:cNvCxnSpPr>
            <a:endCxn id="44" idx="2"/>
          </p:cNvCxnSpPr>
          <p:nvPr/>
        </p:nvCxnSpPr>
        <p:spPr>
          <a:xfrm flipV="1">
            <a:off x="3732550" y="4188720"/>
            <a:ext cx="261601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829002-FA9B-4BF2-A334-D8B499FF03A6}"/>
              </a:ext>
            </a:extLst>
          </p:cNvPr>
          <p:cNvCxnSpPr>
            <a:endCxn id="45" idx="2"/>
          </p:cNvCxnSpPr>
          <p:nvPr/>
        </p:nvCxnSpPr>
        <p:spPr>
          <a:xfrm flipV="1">
            <a:off x="3994151" y="4188720"/>
            <a:ext cx="925988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27267-AA87-4A56-B51F-5D227DBF221D}"/>
              </a:ext>
            </a:extLst>
          </p:cNvPr>
          <p:cNvCxnSpPr>
            <a:endCxn id="46" idx="2"/>
          </p:cNvCxnSpPr>
          <p:nvPr/>
        </p:nvCxnSpPr>
        <p:spPr>
          <a:xfrm flipV="1">
            <a:off x="4188292" y="4188720"/>
            <a:ext cx="1604453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518BF3-DA4B-4243-AE61-117DA39E8C21}"/>
              </a:ext>
            </a:extLst>
          </p:cNvPr>
          <p:cNvCxnSpPr/>
          <p:nvPr/>
        </p:nvCxnSpPr>
        <p:spPr>
          <a:xfrm flipH="1" flipV="1">
            <a:off x="3058657" y="4188720"/>
            <a:ext cx="1482204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D42048-8FCC-4F00-BEAB-694257553B05}"/>
              </a:ext>
            </a:extLst>
          </p:cNvPr>
          <p:cNvCxnSpPr>
            <a:endCxn id="44" idx="2"/>
          </p:cNvCxnSpPr>
          <p:nvPr/>
        </p:nvCxnSpPr>
        <p:spPr>
          <a:xfrm flipH="1" flipV="1">
            <a:off x="3994151" y="4188720"/>
            <a:ext cx="775158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832B26-037D-468D-9E1D-828DACE1672A}"/>
              </a:ext>
            </a:extLst>
          </p:cNvPr>
          <p:cNvCxnSpPr>
            <a:stCxn id="48" idx="0"/>
            <a:endCxn id="45" idx="2"/>
          </p:cNvCxnSpPr>
          <p:nvPr/>
        </p:nvCxnSpPr>
        <p:spPr>
          <a:xfrm flipV="1">
            <a:off x="4871931" y="4188720"/>
            <a:ext cx="48208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2AA611-CDFC-422F-BEEE-420DAFD7C483}"/>
              </a:ext>
            </a:extLst>
          </p:cNvPr>
          <p:cNvCxnSpPr>
            <a:endCxn id="46" idx="2"/>
          </p:cNvCxnSpPr>
          <p:nvPr/>
        </p:nvCxnSpPr>
        <p:spPr>
          <a:xfrm flipV="1">
            <a:off x="5203001" y="4188720"/>
            <a:ext cx="589744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8917E8D-4D25-4163-B3DF-F9195BB26258}"/>
              </a:ext>
            </a:extLst>
          </p:cNvPr>
          <p:cNvSpPr/>
          <p:nvPr/>
        </p:nvSpPr>
        <p:spPr>
          <a:xfrm>
            <a:off x="6514521" y="3059068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2F1BB8-78AD-4FED-8750-70574A135DB1}"/>
              </a:ext>
            </a:extLst>
          </p:cNvPr>
          <p:cNvSpPr txBox="1"/>
          <p:nvPr/>
        </p:nvSpPr>
        <p:spPr>
          <a:xfrm>
            <a:off x="6514521" y="38193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A9FDD2-7D5E-4F7D-8741-4E9E5BA0053F}"/>
              </a:ext>
            </a:extLst>
          </p:cNvPr>
          <p:cNvCxnSpPr>
            <a:endCxn id="58" idx="2"/>
          </p:cNvCxnSpPr>
          <p:nvPr/>
        </p:nvCxnSpPr>
        <p:spPr>
          <a:xfrm flipV="1">
            <a:off x="4188292" y="4188720"/>
            <a:ext cx="2477059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B5BC8-496A-4AC9-A04F-3DA16520028B}"/>
              </a:ext>
            </a:extLst>
          </p:cNvPr>
          <p:cNvCxnSpPr>
            <a:endCxn id="58" idx="2"/>
          </p:cNvCxnSpPr>
          <p:nvPr/>
        </p:nvCxnSpPr>
        <p:spPr>
          <a:xfrm flipV="1">
            <a:off x="5203001" y="4188720"/>
            <a:ext cx="1462350" cy="135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6D5208-B692-4DA7-AE07-7A5553C91275}"/>
              </a:ext>
            </a:extLst>
          </p:cNvPr>
          <p:cNvSpPr txBox="1"/>
          <p:nvPr/>
        </p:nvSpPr>
        <p:spPr>
          <a:xfrm>
            <a:off x="7473523" y="4188720"/>
            <a:ext cx="12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123085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Circular buffer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CB21A0-DB99-417A-AEAE-187EB63F6C9B}"/>
              </a:ext>
            </a:extLst>
          </p:cNvPr>
          <p:cNvSpPr/>
          <p:nvPr/>
        </p:nvSpPr>
        <p:spPr>
          <a:xfrm>
            <a:off x="3594512" y="277584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0820C4-CE69-4A31-9812-A642DC0C72F6}"/>
              </a:ext>
            </a:extLst>
          </p:cNvPr>
          <p:cNvSpPr/>
          <p:nvPr/>
        </p:nvSpPr>
        <p:spPr>
          <a:xfrm>
            <a:off x="4467118" y="277584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21BD58-6003-41AD-803B-1796D9EE28D8}"/>
              </a:ext>
            </a:extLst>
          </p:cNvPr>
          <p:cNvSpPr/>
          <p:nvPr/>
        </p:nvSpPr>
        <p:spPr>
          <a:xfrm>
            <a:off x="5339724" y="277584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F44BD-EA6E-49C1-A316-FC06931DAA9A}"/>
              </a:ext>
            </a:extLst>
          </p:cNvPr>
          <p:cNvSpPr/>
          <p:nvPr/>
        </p:nvSpPr>
        <p:spPr>
          <a:xfrm>
            <a:off x="6212330" y="277584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A6BC9D-2A00-49F1-9ED0-E92DD090B966}"/>
              </a:ext>
            </a:extLst>
          </p:cNvPr>
          <p:cNvSpPr txBox="1"/>
          <p:nvPr/>
        </p:nvSpPr>
        <p:spPr>
          <a:xfrm>
            <a:off x="1023087" y="2028480"/>
            <a:ext cx="23676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‘a’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‘b’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‘c’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‘d’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‘e’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‘f’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‘g’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‘h’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AFC0D38-C9FE-4E7A-86E1-C9A2A70C2013}"/>
              </a:ext>
            </a:extLst>
          </p:cNvPr>
          <p:cNvSpPr/>
          <p:nvPr/>
        </p:nvSpPr>
        <p:spPr>
          <a:xfrm>
            <a:off x="3738273" y="288504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A83B03-245A-4C41-8CB4-B3C2CC82E68A}"/>
              </a:ext>
            </a:extLst>
          </p:cNvPr>
          <p:cNvSpPr/>
          <p:nvPr/>
        </p:nvSpPr>
        <p:spPr>
          <a:xfrm>
            <a:off x="4564566" y="288504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871945-9836-422C-A3C5-8E445278AFB0}"/>
              </a:ext>
            </a:extLst>
          </p:cNvPr>
          <p:cNvSpPr/>
          <p:nvPr/>
        </p:nvSpPr>
        <p:spPr>
          <a:xfrm>
            <a:off x="5497649" y="288504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19133C-B805-486A-8195-044361867A31}"/>
              </a:ext>
            </a:extLst>
          </p:cNvPr>
          <p:cNvSpPr/>
          <p:nvPr/>
        </p:nvSpPr>
        <p:spPr>
          <a:xfrm>
            <a:off x="6361615" y="288504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51E3DE-CC5A-4A16-8EC1-E4E106E22722}"/>
              </a:ext>
            </a:extLst>
          </p:cNvPr>
          <p:cNvSpPr txBox="1"/>
          <p:nvPr/>
        </p:nvSpPr>
        <p:spPr>
          <a:xfrm>
            <a:off x="4758707" y="21769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8DD2180-FF9D-4F48-9A05-B6D7F44655D1}"/>
              </a:ext>
            </a:extLst>
          </p:cNvPr>
          <p:cNvCxnSpPr>
            <a:endCxn id="67" idx="1"/>
          </p:cNvCxnSpPr>
          <p:nvPr/>
        </p:nvCxnSpPr>
        <p:spPr>
          <a:xfrm>
            <a:off x="2782385" y="2253120"/>
            <a:ext cx="955888" cy="890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CA8493-F8AA-4D12-994B-DC1316E375A4}"/>
              </a:ext>
            </a:extLst>
          </p:cNvPr>
          <p:cNvCxnSpPr>
            <a:endCxn id="68" idx="1"/>
          </p:cNvCxnSpPr>
          <p:nvPr/>
        </p:nvCxnSpPr>
        <p:spPr>
          <a:xfrm>
            <a:off x="2695988" y="2546249"/>
            <a:ext cx="1868578" cy="597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D4C286-610A-4C3B-907A-7FD4DC6F08FF}"/>
              </a:ext>
            </a:extLst>
          </p:cNvPr>
          <p:cNvCxnSpPr>
            <a:endCxn id="69" idx="1"/>
          </p:cNvCxnSpPr>
          <p:nvPr/>
        </p:nvCxnSpPr>
        <p:spPr>
          <a:xfrm>
            <a:off x="2782385" y="2775840"/>
            <a:ext cx="2715264" cy="36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654C483-6336-4085-818D-A7D12EA8247A}"/>
              </a:ext>
            </a:extLst>
          </p:cNvPr>
          <p:cNvCxnSpPr>
            <a:endCxn id="70" idx="1"/>
          </p:cNvCxnSpPr>
          <p:nvPr/>
        </p:nvCxnSpPr>
        <p:spPr>
          <a:xfrm>
            <a:off x="2782385" y="3048000"/>
            <a:ext cx="3579230" cy="95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67B5EB-8C8F-4211-837A-2578F5C6E935}"/>
              </a:ext>
            </a:extLst>
          </p:cNvPr>
          <p:cNvCxnSpPr>
            <a:stCxn id="67" idx="1"/>
          </p:cNvCxnSpPr>
          <p:nvPr/>
        </p:nvCxnSpPr>
        <p:spPr>
          <a:xfrm flipH="1">
            <a:off x="3266206" y="3143640"/>
            <a:ext cx="472067" cy="189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82A8DD-4966-476F-9157-40AA452C1BF4}"/>
              </a:ext>
            </a:extLst>
          </p:cNvPr>
          <p:cNvCxnSpPr/>
          <p:nvPr/>
        </p:nvCxnSpPr>
        <p:spPr>
          <a:xfrm flipH="1">
            <a:off x="3266206" y="3333120"/>
            <a:ext cx="1298360" cy="285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225A51-09F2-4E74-8CCB-6C19557AA83F}"/>
              </a:ext>
            </a:extLst>
          </p:cNvPr>
          <p:cNvCxnSpPr/>
          <p:nvPr/>
        </p:nvCxnSpPr>
        <p:spPr>
          <a:xfrm flipH="1">
            <a:off x="3266206" y="3333120"/>
            <a:ext cx="2231443" cy="57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A05A2E-E5B4-4DD3-BB48-A7DF55461FC7}"/>
              </a:ext>
            </a:extLst>
          </p:cNvPr>
          <p:cNvCxnSpPr/>
          <p:nvPr/>
        </p:nvCxnSpPr>
        <p:spPr>
          <a:xfrm flipH="1">
            <a:off x="3266206" y="3333120"/>
            <a:ext cx="3095409" cy="84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2D0DA05-C7A4-4432-A424-C341EFE27DB2}"/>
              </a:ext>
            </a:extLst>
          </p:cNvPr>
          <p:cNvSpPr txBox="1"/>
          <p:nvPr/>
        </p:nvSpPr>
        <p:spPr>
          <a:xfrm>
            <a:off x="3478242" y="3534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0305CDA-0B13-4E7D-980C-04305D85801F}"/>
              </a:ext>
            </a:extLst>
          </p:cNvPr>
          <p:cNvSpPr txBox="1"/>
          <p:nvPr/>
        </p:nvSpPr>
        <p:spPr>
          <a:xfrm>
            <a:off x="4413736" y="3534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EC0FF3-9E34-46F6-905E-34FEFC055736}"/>
              </a:ext>
            </a:extLst>
          </p:cNvPr>
          <p:cNvSpPr txBox="1"/>
          <p:nvPr/>
        </p:nvSpPr>
        <p:spPr>
          <a:xfrm>
            <a:off x="5339724" y="3534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126FBC-AB97-48AA-A1CC-FBE991232604}"/>
              </a:ext>
            </a:extLst>
          </p:cNvPr>
          <p:cNvSpPr txBox="1"/>
          <p:nvPr/>
        </p:nvSpPr>
        <p:spPr>
          <a:xfrm>
            <a:off x="6212330" y="3534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C1E889A-5A6C-4146-A6F8-3653747ED600}"/>
              </a:ext>
            </a:extLst>
          </p:cNvPr>
          <p:cNvSpPr/>
          <p:nvPr/>
        </p:nvSpPr>
        <p:spPr>
          <a:xfrm>
            <a:off x="4096567" y="5199360"/>
            <a:ext cx="662140" cy="587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8EA128A-DB3D-4541-850A-B5A23588FBF4}"/>
              </a:ext>
            </a:extLst>
          </p:cNvPr>
          <p:cNvSpPr/>
          <p:nvPr/>
        </p:nvSpPr>
        <p:spPr>
          <a:xfrm>
            <a:off x="5111276" y="5199360"/>
            <a:ext cx="662140" cy="587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2CA410-3830-4192-9F33-3A9A34648CC6}"/>
              </a:ext>
            </a:extLst>
          </p:cNvPr>
          <p:cNvCxnSpPr>
            <a:endCxn id="80" idx="2"/>
          </p:cNvCxnSpPr>
          <p:nvPr/>
        </p:nvCxnSpPr>
        <p:spPr>
          <a:xfrm flipH="1" flipV="1">
            <a:off x="3629072" y="3903360"/>
            <a:ext cx="467495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479F86-B3CF-42BF-B4E4-D20226BD3047}"/>
              </a:ext>
            </a:extLst>
          </p:cNvPr>
          <p:cNvCxnSpPr>
            <a:endCxn id="81" idx="2"/>
          </p:cNvCxnSpPr>
          <p:nvPr/>
        </p:nvCxnSpPr>
        <p:spPr>
          <a:xfrm flipV="1">
            <a:off x="4302965" y="3903360"/>
            <a:ext cx="261601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474747-001F-4AF5-A590-7FFCCADC3EA4}"/>
              </a:ext>
            </a:extLst>
          </p:cNvPr>
          <p:cNvCxnSpPr>
            <a:endCxn id="82" idx="2"/>
          </p:cNvCxnSpPr>
          <p:nvPr/>
        </p:nvCxnSpPr>
        <p:spPr>
          <a:xfrm flipV="1">
            <a:off x="4564566" y="3903360"/>
            <a:ext cx="925988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2E4ED4-E38E-42CE-A6C1-3B3C325F2E48}"/>
              </a:ext>
            </a:extLst>
          </p:cNvPr>
          <p:cNvCxnSpPr>
            <a:endCxn id="83" idx="2"/>
          </p:cNvCxnSpPr>
          <p:nvPr/>
        </p:nvCxnSpPr>
        <p:spPr>
          <a:xfrm flipV="1">
            <a:off x="4758707" y="3903360"/>
            <a:ext cx="1604453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F1DA502-0185-4BC0-B740-FA070D23D169}"/>
              </a:ext>
            </a:extLst>
          </p:cNvPr>
          <p:cNvCxnSpPr/>
          <p:nvPr/>
        </p:nvCxnSpPr>
        <p:spPr>
          <a:xfrm flipH="1" flipV="1">
            <a:off x="3629072" y="3903360"/>
            <a:ext cx="1482204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C6F331-F4B4-48ED-BF08-A7A82D959791}"/>
              </a:ext>
            </a:extLst>
          </p:cNvPr>
          <p:cNvCxnSpPr>
            <a:endCxn id="81" idx="2"/>
          </p:cNvCxnSpPr>
          <p:nvPr/>
        </p:nvCxnSpPr>
        <p:spPr>
          <a:xfrm flipH="1" flipV="1">
            <a:off x="4564566" y="3903360"/>
            <a:ext cx="775158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30FE0A-DCF7-4B34-A871-8113A2530823}"/>
              </a:ext>
            </a:extLst>
          </p:cNvPr>
          <p:cNvCxnSpPr>
            <a:stCxn id="85" idx="0"/>
            <a:endCxn id="82" idx="2"/>
          </p:cNvCxnSpPr>
          <p:nvPr/>
        </p:nvCxnSpPr>
        <p:spPr>
          <a:xfrm flipV="1">
            <a:off x="5442346" y="3903360"/>
            <a:ext cx="48208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88646D-F95F-42DD-B674-396F78B37D61}"/>
              </a:ext>
            </a:extLst>
          </p:cNvPr>
          <p:cNvCxnSpPr>
            <a:endCxn id="83" idx="2"/>
          </p:cNvCxnSpPr>
          <p:nvPr/>
        </p:nvCxnSpPr>
        <p:spPr>
          <a:xfrm flipV="1">
            <a:off x="5773416" y="3903360"/>
            <a:ext cx="589744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5A638FF-7743-4977-91FD-C32410CB9F34}"/>
              </a:ext>
            </a:extLst>
          </p:cNvPr>
          <p:cNvSpPr txBox="1"/>
          <p:nvPr/>
        </p:nvSpPr>
        <p:spPr>
          <a:xfrm>
            <a:off x="6652267" y="48905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BC91B9-6452-4E6A-BB2B-DE33D81B7551}"/>
              </a:ext>
            </a:extLst>
          </p:cNvPr>
          <p:cNvSpPr/>
          <p:nvPr/>
        </p:nvSpPr>
        <p:spPr>
          <a:xfrm>
            <a:off x="7084936" y="2773708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8CED94-F9A1-497B-B967-5184E8FC660E}"/>
              </a:ext>
            </a:extLst>
          </p:cNvPr>
          <p:cNvSpPr txBox="1"/>
          <p:nvPr/>
        </p:nvSpPr>
        <p:spPr>
          <a:xfrm>
            <a:off x="7084936" y="3534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D79CAB1-7777-49A5-8F3D-07BBE0B51729}"/>
              </a:ext>
            </a:extLst>
          </p:cNvPr>
          <p:cNvCxnSpPr>
            <a:endCxn id="96" idx="2"/>
          </p:cNvCxnSpPr>
          <p:nvPr/>
        </p:nvCxnSpPr>
        <p:spPr>
          <a:xfrm flipV="1">
            <a:off x="4758707" y="3903360"/>
            <a:ext cx="2477059" cy="135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8C0F441-1DD0-4E85-83C9-895C97A4FFC6}"/>
              </a:ext>
            </a:extLst>
          </p:cNvPr>
          <p:cNvCxnSpPr>
            <a:endCxn id="96" idx="2"/>
          </p:cNvCxnSpPr>
          <p:nvPr/>
        </p:nvCxnSpPr>
        <p:spPr>
          <a:xfrm flipV="1">
            <a:off x="5773416" y="3903360"/>
            <a:ext cx="1462350" cy="135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Circular buffer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D79C4E-5787-49CA-9C63-3286863EDB29}"/>
              </a:ext>
            </a:extLst>
          </p:cNvPr>
          <p:cNvSpPr/>
          <p:nvPr/>
        </p:nvSpPr>
        <p:spPr>
          <a:xfrm>
            <a:off x="3637970" y="272856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5A9D13-C59C-42EB-84A8-4A4992D93F8F}"/>
              </a:ext>
            </a:extLst>
          </p:cNvPr>
          <p:cNvSpPr/>
          <p:nvPr/>
        </p:nvSpPr>
        <p:spPr>
          <a:xfrm>
            <a:off x="4510576" y="272856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28977A-9ED4-47F5-9B5B-CECB1692CF30}"/>
              </a:ext>
            </a:extLst>
          </p:cNvPr>
          <p:cNvSpPr/>
          <p:nvPr/>
        </p:nvSpPr>
        <p:spPr>
          <a:xfrm>
            <a:off x="5383182" y="272856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279216-6FA8-456F-88B9-12AA5CA584AA}"/>
              </a:ext>
            </a:extLst>
          </p:cNvPr>
          <p:cNvSpPr/>
          <p:nvPr/>
        </p:nvSpPr>
        <p:spPr>
          <a:xfrm>
            <a:off x="6255788" y="2728560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E537F9-EA59-439F-AE05-BBA2F1EB743A}"/>
              </a:ext>
            </a:extLst>
          </p:cNvPr>
          <p:cNvSpPr txBox="1"/>
          <p:nvPr/>
        </p:nvSpPr>
        <p:spPr>
          <a:xfrm>
            <a:off x="1066545" y="1981200"/>
            <a:ext cx="23676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‘a’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‘b’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‘c’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‘d’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Consumer take an item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‘e’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‘f’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‘g’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Producer adds ‘h’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F61B57-5823-4181-A7E7-09C2C304411A}"/>
              </a:ext>
            </a:extLst>
          </p:cNvPr>
          <p:cNvSpPr/>
          <p:nvPr/>
        </p:nvSpPr>
        <p:spPr>
          <a:xfrm>
            <a:off x="3781731" y="283776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994122-4587-4F89-BCE3-0CDDE04F94DC}"/>
              </a:ext>
            </a:extLst>
          </p:cNvPr>
          <p:cNvSpPr/>
          <p:nvPr/>
        </p:nvSpPr>
        <p:spPr>
          <a:xfrm>
            <a:off x="4608024" y="283776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8E068E-9FB5-48C7-B5F2-18F111DEDD91}"/>
              </a:ext>
            </a:extLst>
          </p:cNvPr>
          <p:cNvSpPr/>
          <p:nvPr/>
        </p:nvSpPr>
        <p:spPr>
          <a:xfrm>
            <a:off x="5541107" y="283776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5EAB4E-55FC-4F4B-BE25-17A717FC899E}"/>
              </a:ext>
            </a:extLst>
          </p:cNvPr>
          <p:cNvSpPr txBox="1"/>
          <p:nvPr/>
        </p:nvSpPr>
        <p:spPr>
          <a:xfrm>
            <a:off x="4802165" y="212963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2F5D96-C167-45FF-A035-377E9F431F8F}"/>
              </a:ext>
            </a:extLst>
          </p:cNvPr>
          <p:cNvSpPr txBox="1"/>
          <p:nvPr/>
        </p:nvSpPr>
        <p:spPr>
          <a:xfrm>
            <a:off x="3521700" y="3486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BF7D9A-0A73-422F-BE19-9AF5683914CD}"/>
              </a:ext>
            </a:extLst>
          </p:cNvPr>
          <p:cNvSpPr txBox="1"/>
          <p:nvPr/>
        </p:nvSpPr>
        <p:spPr>
          <a:xfrm>
            <a:off x="4457194" y="3486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7123D7-4699-4921-8658-8BA6BD2A5FCD}"/>
              </a:ext>
            </a:extLst>
          </p:cNvPr>
          <p:cNvSpPr txBox="1"/>
          <p:nvPr/>
        </p:nvSpPr>
        <p:spPr>
          <a:xfrm>
            <a:off x="5383182" y="3486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A7E04C-60AF-4354-A3EB-68CB0ECD335A}"/>
              </a:ext>
            </a:extLst>
          </p:cNvPr>
          <p:cNvSpPr txBox="1"/>
          <p:nvPr/>
        </p:nvSpPr>
        <p:spPr>
          <a:xfrm>
            <a:off x="6255788" y="3486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A65AA9-181E-4E31-8757-15E69672396E}"/>
              </a:ext>
            </a:extLst>
          </p:cNvPr>
          <p:cNvSpPr/>
          <p:nvPr/>
        </p:nvSpPr>
        <p:spPr>
          <a:xfrm>
            <a:off x="4140025" y="5152080"/>
            <a:ext cx="662140" cy="587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B8C04A-225C-4D7D-B0C7-D2BCF95F60EA}"/>
              </a:ext>
            </a:extLst>
          </p:cNvPr>
          <p:cNvSpPr/>
          <p:nvPr/>
        </p:nvSpPr>
        <p:spPr>
          <a:xfrm>
            <a:off x="5154734" y="5152080"/>
            <a:ext cx="662140" cy="587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ED5274-6E6C-428E-8BB1-6D6430964631}"/>
              </a:ext>
            </a:extLst>
          </p:cNvPr>
          <p:cNvCxnSpPr>
            <a:endCxn id="49" idx="2"/>
          </p:cNvCxnSpPr>
          <p:nvPr/>
        </p:nvCxnSpPr>
        <p:spPr>
          <a:xfrm flipH="1" flipV="1">
            <a:off x="3672530" y="3856080"/>
            <a:ext cx="467495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581D36-1F31-4281-99BA-330B09FFEF4E}"/>
              </a:ext>
            </a:extLst>
          </p:cNvPr>
          <p:cNvCxnSpPr>
            <a:endCxn id="50" idx="2"/>
          </p:cNvCxnSpPr>
          <p:nvPr/>
        </p:nvCxnSpPr>
        <p:spPr>
          <a:xfrm flipV="1">
            <a:off x="4346423" y="3856080"/>
            <a:ext cx="261601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1FEC40-6F0D-46A8-B7C7-8640B95EAF2C}"/>
              </a:ext>
            </a:extLst>
          </p:cNvPr>
          <p:cNvCxnSpPr>
            <a:endCxn id="51" idx="2"/>
          </p:cNvCxnSpPr>
          <p:nvPr/>
        </p:nvCxnSpPr>
        <p:spPr>
          <a:xfrm flipV="1">
            <a:off x="4608024" y="3856080"/>
            <a:ext cx="925988" cy="12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E8D6A0-8CDC-4C80-B9C5-8FB45C2E724E}"/>
              </a:ext>
            </a:extLst>
          </p:cNvPr>
          <p:cNvSpPr txBox="1"/>
          <p:nvPr/>
        </p:nvSpPr>
        <p:spPr>
          <a:xfrm>
            <a:off x="6695725" y="48432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D707C7-4CCC-4971-B7AA-D42705747A72}"/>
              </a:ext>
            </a:extLst>
          </p:cNvPr>
          <p:cNvSpPr/>
          <p:nvPr/>
        </p:nvSpPr>
        <p:spPr>
          <a:xfrm>
            <a:off x="7128394" y="2726428"/>
            <a:ext cx="872606" cy="75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7631DB-D638-4274-9E0F-0776422C76FE}"/>
              </a:ext>
            </a:extLst>
          </p:cNvPr>
          <p:cNvSpPr txBox="1"/>
          <p:nvPr/>
        </p:nvSpPr>
        <p:spPr>
          <a:xfrm>
            <a:off x="7128394" y="3486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FC0B66-FD39-47D6-9442-EE1C313B6382}"/>
              </a:ext>
            </a:extLst>
          </p:cNvPr>
          <p:cNvCxnSpPr>
            <a:endCxn id="60" idx="2"/>
          </p:cNvCxnSpPr>
          <p:nvPr/>
        </p:nvCxnSpPr>
        <p:spPr>
          <a:xfrm flipV="1">
            <a:off x="4802165" y="3856080"/>
            <a:ext cx="2477059" cy="135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450FE2B-D478-4999-B818-994F0D1752D4}"/>
              </a:ext>
            </a:extLst>
          </p:cNvPr>
          <p:cNvCxnSpPr>
            <a:endCxn id="60" idx="2"/>
          </p:cNvCxnSpPr>
          <p:nvPr/>
        </p:nvCxnSpPr>
        <p:spPr>
          <a:xfrm flipV="1">
            <a:off x="5816874" y="3856080"/>
            <a:ext cx="1462350" cy="135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2199DC-4FE2-4CCC-95BE-A3BEA556729A}"/>
              </a:ext>
            </a:extLst>
          </p:cNvPr>
          <p:cNvSpPr/>
          <p:nvPr/>
        </p:nvSpPr>
        <p:spPr>
          <a:xfrm>
            <a:off x="7279224" y="2838360"/>
            <a:ext cx="564692" cy="51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D0D72A-720D-4135-BE2F-89B8A992D5B8}"/>
              </a:ext>
            </a:extLst>
          </p:cNvPr>
          <p:cNvCxnSpPr/>
          <p:nvPr/>
        </p:nvCxnSpPr>
        <p:spPr>
          <a:xfrm flipV="1">
            <a:off x="2843122" y="3294480"/>
            <a:ext cx="4436102" cy="108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2D39F44-B250-499D-95E3-F7CC8E13444C}"/>
              </a:ext>
            </a:extLst>
          </p:cNvPr>
          <p:cNvCxnSpPr>
            <a:endCxn id="45" idx="2"/>
          </p:cNvCxnSpPr>
          <p:nvPr/>
        </p:nvCxnSpPr>
        <p:spPr>
          <a:xfrm flipV="1">
            <a:off x="2843122" y="3354960"/>
            <a:ext cx="1220955" cy="1278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5508CD4-79EF-46AA-91F6-EB62BA047422}"/>
              </a:ext>
            </a:extLst>
          </p:cNvPr>
          <p:cNvCxnSpPr>
            <a:endCxn id="46" idx="2"/>
          </p:cNvCxnSpPr>
          <p:nvPr/>
        </p:nvCxnSpPr>
        <p:spPr>
          <a:xfrm flipV="1">
            <a:off x="2843122" y="3354960"/>
            <a:ext cx="2047248" cy="1589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A5EE3C-3072-4F3F-B7C1-B63FE99CB000}"/>
              </a:ext>
            </a:extLst>
          </p:cNvPr>
          <p:cNvCxnSpPr>
            <a:endCxn id="47" idx="2"/>
          </p:cNvCxnSpPr>
          <p:nvPr/>
        </p:nvCxnSpPr>
        <p:spPr>
          <a:xfrm flipV="1">
            <a:off x="2843122" y="3354960"/>
            <a:ext cx="2980331" cy="185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10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91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Producer-Consumer with a Bounded-Buffer in Shared Memory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0875CB-8C86-47AC-97B9-6BB873B8302A}"/>
              </a:ext>
            </a:extLst>
          </p:cNvPr>
          <p:cNvSpPr txBox="1">
            <a:spLocks/>
          </p:cNvSpPr>
          <p:nvPr/>
        </p:nvSpPr>
        <p:spPr>
          <a:xfrm>
            <a:off x="811318" y="1921401"/>
            <a:ext cx="4234136" cy="17220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>
                <a:latin typeface="Courier New"/>
                <a:cs typeface="Courier New"/>
              </a:rPr>
              <a:t>#define BUFFER_SIZE 10</a:t>
            </a:r>
          </a:p>
          <a:p>
            <a:pPr marL="0" indent="0">
              <a:buFont typeface="Arial" pitchFamily="34" charset="0"/>
              <a:buNone/>
            </a:pPr>
            <a:r>
              <a:rPr lang="en-GB" sz="2000">
                <a:latin typeface="Courier New"/>
                <a:cs typeface="Courier New"/>
              </a:rPr>
              <a:t>char buffer[BUFFER_SIZE];</a:t>
            </a:r>
          </a:p>
          <a:p>
            <a:pPr marL="0" indent="0">
              <a:buFont typeface="Arial" pitchFamily="34" charset="0"/>
              <a:buNone/>
            </a:pPr>
            <a:r>
              <a:rPr lang="en-GB" sz="2000">
                <a:latin typeface="Courier New"/>
                <a:cs typeface="Courier New"/>
              </a:rPr>
              <a:t>int in = 0;</a:t>
            </a:r>
          </a:p>
          <a:p>
            <a:pPr marL="0" indent="0">
              <a:buFont typeface="Arial" pitchFamily="34" charset="0"/>
              <a:buNone/>
            </a:pPr>
            <a:r>
              <a:rPr lang="en-GB" sz="2000">
                <a:latin typeface="Courier New"/>
                <a:cs typeface="Courier New"/>
              </a:rPr>
              <a:t>int out = 0;</a:t>
            </a: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DCA276-A848-4D1F-A3AC-912AC2977F97}"/>
              </a:ext>
            </a:extLst>
          </p:cNvPr>
          <p:cNvSpPr txBox="1">
            <a:spLocks/>
          </p:cNvSpPr>
          <p:nvPr/>
        </p:nvSpPr>
        <p:spPr>
          <a:xfrm>
            <a:off x="735627" y="4428839"/>
            <a:ext cx="8305292" cy="2361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char </a:t>
            </a:r>
            <a:r>
              <a:rPr lang="en-GB" dirty="0" err="1">
                <a:latin typeface="Courier New"/>
                <a:cs typeface="Courier New"/>
              </a:rPr>
              <a:t>nextProduced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while(true) {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	</a:t>
            </a:r>
            <a:r>
              <a:rPr lang="en-GB" dirty="0" err="1">
                <a:latin typeface="Courier New"/>
                <a:cs typeface="Courier New"/>
              </a:rPr>
              <a:t>nextProduced</a:t>
            </a:r>
            <a:r>
              <a:rPr lang="en-GB" dirty="0">
                <a:latin typeface="Courier New"/>
                <a:cs typeface="Courier New"/>
              </a:rPr>
              <a:t> = &lt;some new char&gt;;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	while( ((in+1) % BUFFER_SIZE) == out);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	buffer[in] = </a:t>
            </a:r>
            <a:r>
              <a:rPr lang="en-GB" dirty="0" err="1">
                <a:latin typeface="Courier New"/>
                <a:cs typeface="Courier New"/>
              </a:rPr>
              <a:t>nextProduced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	in = (in+1) % BUFFER_SIZE;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DCAD14E-D3E8-4058-88D0-74A8B5F31703}"/>
              </a:ext>
            </a:extLst>
          </p:cNvPr>
          <p:cNvSpPr/>
          <p:nvPr/>
        </p:nvSpPr>
        <p:spPr>
          <a:xfrm>
            <a:off x="5045454" y="1988719"/>
            <a:ext cx="466542" cy="13219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BD34F-6813-4AD5-A614-1254FF148B57}"/>
              </a:ext>
            </a:extLst>
          </p:cNvPr>
          <p:cNvSpPr txBox="1"/>
          <p:nvPr/>
        </p:nvSpPr>
        <p:spPr>
          <a:xfrm>
            <a:off x="5684789" y="2469333"/>
            <a:ext cx="189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shared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4B21B-F0D8-4E4F-AB12-4F9D21721EF7}"/>
              </a:ext>
            </a:extLst>
          </p:cNvPr>
          <p:cNvSpPr txBox="1"/>
          <p:nvPr/>
        </p:nvSpPr>
        <p:spPr>
          <a:xfrm>
            <a:off x="596030" y="3955413"/>
            <a:ext cx="150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Producer:</a:t>
            </a:r>
          </a:p>
        </p:txBody>
      </p:sp>
    </p:spTree>
    <p:extLst>
      <p:ext uri="{BB962C8B-B14F-4D97-AF65-F5344CB8AC3E}">
        <p14:creationId xmlns:p14="http://schemas.microsoft.com/office/powerpoint/2010/main" val="3911989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91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Producer-Consumer with a Bounded-Buffer in Shared Memory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0875CB-8C86-47AC-97B9-6BB873B8302A}"/>
              </a:ext>
            </a:extLst>
          </p:cNvPr>
          <p:cNvSpPr txBox="1">
            <a:spLocks/>
          </p:cNvSpPr>
          <p:nvPr/>
        </p:nvSpPr>
        <p:spPr>
          <a:xfrm>
            <a:off x="811318" y="1921401"/>
            <a:ext cx="4234136" cy="17220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>
                <a:latin typeface="Courier New"/>
                <a:cs typeface="Courier New"/>
              </a:rPr>
              <a:t>#define BUFFER_SIZE 10</a:t>
            </a:r>
          </a:p>
          <a:p>
            <a:pPr marL="0" indent="0">
              <a:buFont typeface="Arial" pitchFamily="34" charset="0"/>
              <a:buNone/>
            </a:pPr>
            <a:r>
              <a:rPr lang="en-GB" sz="2000">
                <a:latin typeface="Courier New"/>
                <a:cs typeface="Courier New"/>
              </a:rPr>
              <a:t>char buffer[BUFFER_SIZE];</a:t>
            </a:r>
          </a:p>
          <a:p>
            <a:pPr marL="0" indent="0">
              <a:buFont typeface="Arial" pitchFamily="34" charset="0"/>
              <a:buNone/>
            </a:pPr>
            <a:r>
              <a:rPr lang="en-GB" sz="2000">
                <a:latin typeface="Courier New"/>
                <a:cs typeface="Courier New"/>
              </a:rPr>
              <a:t>int in = 0;</a:t>
            </a:r>
          </a:p>
          <a:p>
            <a:pPr marL="0" indent="0">
              <a:buFont typeface="Arial" pitchFamily="34" charset="0"/>
              <a:buNone/>
            </a:pPr>
            <a:r>
              <a:rPr lang="en-GB" sz="2000">
                <a:latin typeface="Courier New"/>
                <a:cs typeface="Courier New"/>
              </a:rPr>
              <a:t>int out = 0;</a:t>
            </a: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DCAD14E-D3E8-4058-88D0-74A8B5F31703}"/>
              </a:ext>
            </a:extLst>
          </p:cNvPr>
          <p:cNvSpPr/>
          <p:nvPr/>
        </p:nvSpPr>
        <p:spPr>
          <a:xfrm>
            <a:off x="5045454" y="1988719"/>
            <a:ext cx="466542" cy="13219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BD34F-6813-4AD5-A614-1254FF148B57}"/>
              </a:ext>
            </a:extLst>
          </p:cNvPr>
          <p:cNvSpPr txBox="1"/>
          <p:nvPr/>
        </p:nvSpPr>
        <p:spPr>
          <a:xfrm>
            <a:off x="5684789" y="2469333"/>
            <a:ext cx="189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shared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4B21B-F0D8-4E4F-AB12-4F9D21721EF7}"/>
              </a:ext>
            </a:extLst>
          </p:cNvPr>
          <p:cNvSpPr txBox="1"/>
          <p:nvPr/>
        </p:nvSpPr>
        <p:spPr>
          <a:xfrm>
            <a:off x="596030" y="395541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Consumer: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B2F0AD-9387-4A06-BF6F-C387BB127F90}"/>
              </a:ext>
            </a:extLst>
          </p:cNvPr>
          <p:cNvSpPr txBox="1">
            <a:spLocks/>
          </p:cNvSpPr>
          <p:nvPr/>
        </p:nvSpPr>
        <p:spPr>
          <a:xfrm>
            <a:off x="735627" y="4428839"/>
            <a:ext cx="7646373" cy="2361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char </a:t>
            </a:r>
            <a:r>
              <a:rPr lang="en-GB" dirty="0" err="1">
                <a:latin typeface="Courier New"/>
                <a:cs typeface="Courier New"/>
              </a:rPr>
              <a:t>nextConsumed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while(true) {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	while( in == out );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	</a:t>
            </a:r>
            <a:r>
              <a:rPr lang="en-GB" dirty="0" err="1">
                <a:latin typeface="Courier New"/>
                <a:cs typeface="Courier New"/>
              </a:rPr>
              <a:t>nextConsumed</a:t>
            </a:r>
            <a:r>
              <a:rPr lang="en-GB" dirty="0">
                <a:latin typeface="Courier New"/>
                <a:cs typeface="Courier New"/>
              </a:rPr>
              <a:t> = buffer[out];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	out = (out + 1) % BUFFER_SIZE;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	</a:t>
            </a:r>
            <a:r>
              <a:rPr lang="en-GB" dirty="0" err="1">
                <a:latin typeface="Courier New"/>
                <a:cs typeface="Courier New"/>
              </a:rPr>
              <a:t>OutputToScreen</a:t>
            </a:r>
            <a:r>
              <a:rPr lang="en-GB" dirty="0">
                <a:latin typeface="Courier New"/>
                <a:cs typeface="Courier New"/>
              </a:rPr>
              <a:t>( </a:t>
            </a:r>
            <a:r>
              <a:rPr lang="en-GB" dirty="0" err="1">
                <a:latin typeface="Courier New"/>
                <a:cs typeface="Courier New"/>
              </a:rPr>
              <a:t>nextConsumed</a:t>
            </a:r>
            <a:r>
              <a:rPr lang="en-GB" dirty="0">
                <a:latin typeface="Courier New"/>
                <a:cs typeface="Courier New"/>
              </a:rPr>
              <a:t> );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71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Thread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Thread: a single unique execution context</a:t>
            </a:r>
          </a:p>
          <a:p>
            <a:pPr lvl="1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Program Counter, Registers, Stack</a:t>
            </a:r>
          </a:p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A thread is executing on the processor when it is resident in the processor’s registers</a:t>
            </a:r>
          </a:p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Program Counter: contains the address of the current instruction being executed</a:t>
            </a:r>
          </a:p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Stack pointer: Pointer to the top of the stack for the current thread</a:t>
            </a:r>
          </a:p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Registers hold the root state of the thread</a:t>
            </a:r>
          </a:p>
          <a:p>
            <a:pPr lvl="1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Other thread state can be stored in memory</a:t>
            </a:r>
          </a:p>
        </p:txBody>
      </p:sp>
    </p:spTree>
    <p:extLst>
      <p:ext uri="{BB962C8B-B14F-4D97-AF65-F5344CB8AC3E}">
        <p14:creationId xmlns:p14="http://schemas.microsoft.com/office/powerpoint/2010/main" val="364787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Useful for passing smaller amounts of data than shared memory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Each message passed requires system calls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Two main operations: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Send (message)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Receive (message)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When two processes require to communicate, they need to: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Establish a link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Exchange message via send/receive</a:t>
            </a:r>
          </a:p>
        </p:txBody>
      </p:sp>
    </p:spTree>
    <p:extLst>
      <p:ext uri="{BB962C8B-B14F-4D97-AF65-F5344CB8AC3E}">
        <p14:creationId xmlns:p14="http://schemas.microsoft.com/office/powerpoint/2010/main" val="452815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SendMessage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(in this example) is non-blocking, it does not wait for the operation to finish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70913-1FA4-4194-A0AE-5FAAA3D75BCA}"/>
              </a:ext>
            </a:extLst>
          </p:cNvPr>
          <p:cNvSpPr/>
          <p:nvPr/>
        </p:nvSpPr>
        <p:spPr>
          <a:xfrm>
            <a:off x="5068366" y="3588896"/>
            <a:ext cx="3876456" cy="786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72AE-BF81-4E5F-AFBB-9E32394AE5A2}"/>
              </a:ext>
            </a:extLst>
          </p:cNvPr>
          <p:cNvSpPr txBox="1"/>
          <p:nvPr/>
        </p:nvSpPr>
        <p:spPr>
          <a:xfrm>
            <a:off x="4754225" y="2405216"/>
            <a:ext cx="3985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/>
                <a:cs typeface="Courier New"/>
              </a:rPr>
              <a:t>void </a:t>
            </a:r>
            <a:r>
              <a:rPr lang="en-GB" dirty="0" err="1">
                <a:latin typeface="Courier New"/>
                <a:cs typeface="Courier New"/>
              </a:rPr>
              <a:t>SendAndWaitB</a:t>
            </a:r>
            <a:r>
              <a:rPr lang="en-GB" dirty="0">
                <a:latin typeface="Courier New"/>
                <a:cs typeface="Courier New"/>
              </a:rPr>
              <a:t>()</a:t>
            </a:r>
          </a:p>
          <a:p>
            <a:r>
              <a:rPr lang="en-GB" dirty="0">
                <a:latin typeface="Courier New"/>
                <a:cs typeface="Courier New"/>
              </a:rPr>
              <a:t>{</a:t>
            </a:r>
          </a:p>
          <a:p>
            <a:r>
              <a:rPr lang="en-GB" dirty="0">
                <a:latin typeface="Courier New"/>
                <a:cs typeface="Courier New"/>
              </a:rPr>
              <a:t>  </a:t>
            </a:r>
            <a:r>
              <a:rPr lang="en-GB" dirty="0" err="1">
                <a:latin typeface="Courier New"/>
                <a:cs typeface="Courier New"/>
              </a:rPr>
              <a:t>SendMessage</a:t>
            </a:r>
            <a:r>
              <a:rPr lang="en-GB" dirty="0">
                <a:latin typeface="Courier New"/>
                <a:cs typeface="Courier New"/>
              </a:rPr>
              <a:t>();</a:t>
            </a:r>
          </a:p>
          <a:p>
            <a:r>
              <a:rPr lang="en-GB" dirty="0">
                <a:latin typeface="Courier New"/>
                <a:cs typeface="Courier New"/>
              </a:rPr>
              <a:t>  bool sent = false;</a:t>
            </a:r>
          </a:p>
          <a:p>
            <a:r>
              <a:rPr lang="en-GB" dirty="0">
                <a:latin typeface="Courier New"/>
                <a:cs typeface="Courier New"/>
              </a:rPr>
              <a:t>  while(!sent) {</a:t>
            </a:r>
          </a:p>
          <a:p>
            <a:r>
              <a:rPr lang="en-GB" dirty="0">
                <a:latin typeface="Courier New"/>
                <a:cs typeface="Courier New"/>
              </a:rPr>
              <a:t>    sent = </a:t>
            </a:r>
            <a:r>
              <a:rPr lang="en-GB" dirty="0" err="1">
                <a:latin typeface="Courier New"/>
                <a:cs typeface="Courier New"/>
              </a:rPr>
              <a:t>IsMessageSent</a:t>
            </a:r>
            <a:r>
              <a:rPr lang="en-GB" dirty="0">
                <a:latin typeface="Courier New"/>
                <a:cs typeface="Courier New"/>
              </a:rPr>
              <a:t>();</a:t>
            </a:r>
          </a:p>
          <a:p>
            <a:r>
              <a:rPr lang="en-GB" dirty="0">
                <a:latin typeface="Courier New"/>
                <a:cs typeface="Courier New"/>
              </a:rPr>
              <a:t>  }</a:t>
            </a:r>
          </a:p>
          <a:p>
            <a:r>
              <a:rPr lang="en-GB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D493893C-57D3-4E0D-8B4B-53F9B850E6D0}"/>
              </a:ext>
            </a:extLst>
          </p:cNvPr>
          <p:cNvSpPr/>
          <p:nvPr/>
        </p:nvSpPr>
        <p:spPr>
          <a:xfrm>
            <a:off x="221517" y="3588896"/>
            <a:ext cx="3620017" cy="26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FC693-773F-429B-988C-53E4BDBC87CB}"/>
              </a:ext>
            </a:extLst>
          </p:cNvPr>
          <p:cNvSpPr txBox="1"/>
          <p:nvPr/>
        </p:nvSpPr>
        <p:spPr>
          <a:xfrm>
            <a:off x="152400" y="2690336"/>
            <a:ext cx="3509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/>
                <a:cs typeface="Courier New"/>
              </a:rPr>
              <a:t>void </a:t>
            </a:r>
            <a:r>
              <a:rPr lang="en-GB" dirty="0" err="1">
                <a:latin typeface="Courier New"/>
                <a:cs typeface="Courier New"/>
              </a:rPr>
              <a:t>SendAndWaitA</a:t>
            </a:r>
            <a:r>
              <a:rPr lang="en-GB" dirty="0">
                <a:latin typeface="Courier New"/>
                <a:cs typeface="Courier New"/>
              </a:rPr>
              <a:t>()</a:t>
            </a:r>
          </a:p>
          <a:p>
            <a:r>
              <a:rPr lang="en-GB" dirty="0">
                <a:latin typeface="Courier New"/>
                <a:cs typeface="Courier New"/>
              </a:rPr>
              <a:t>{</a:t>
            </a:r>
          </a:p>
          <a:p>
            <a:r>
              <a:rPr lang="en-GB" dirty="0">
                <a:latin typeface="Courier New"/>
                <a:cs typeface="Courier New"/>
              </a:rPr>
              <a:t>  </a:t>
            </a:r>
            <a:r>
              <a:rPr lang="en-GB" dirty="0" err="1">
                <a:latin typeface="Courier New"/>
                <a:cs typeface="Courier New"/>
              </a:rPr>
              <a:t>SendMessage</a:t>
            </a:r>
            <a:r>
              <a:rPr lang="en-GB" dirty="0">
                <a:latin typeface="Courier New"/>
                <a:cs typeface="Courier New"/>
              </a:rPr>
              <a:t>();</a:t>
            </a:r>
          </a:p>
          <a:p>
            <a:r>
              <a:rPr lang="en-GB" dirty="0">
                <a:latin typeface="Courier New"/>
                <a:cs typeface="Courier New"/>
              </a:rPr>
              <a:t>  </a:t>
            </a:r>
            <a:r>
              <a:rPr lang="en-GB" dirty="0" err="1">
                <a:latin typeface="Courier New"/>
                <a:cs typeface="Courier New"/>
              </a:rPr>
              <a:t>WaitTillMessageSent</a:t>
            </a:r>
            <a:r>
              <a:rPr lang="en-GB" dirty="0">
                <a:latin typeface="Courier New"/>
                <a:cs typeface="Courier New"/>
              </a:rPr>
              <a:t>();</a:t>
            </a:r>
          </a:p>
          <a:p>
            <a:r>
              <a:rPr lang="en-GB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AA7DB-889F-4F58-8D1F-E0F0ADC266AD}"/>
              </a:ext>
            </a:extLst>
          </p:cNvPr>
          <p:cNvSpPr txBox="1"/>
          <p:nvPr/>
        </p:nvSpPr>
        <p:spPr>
          <a:xfrm>
            <a:off x="1698899" y="4176304"/>
            <a:ext cx="133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Blocking call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B1E803-26EF-4659-9D92-D5F275092BEC}"/>
              </a:ext>
            </a:extLst>
          </p:cNvPr>
          <p:cNvCxnSpPr/>
          <p:nvPr/>
        </p:nvCxnSpPr>
        <p:spPr>
          <a:xfrm flipH="1" flipV="1">
            <a:off x="2398711" y="3856736"/>
            <a:ext cx="51838" cy="310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A8F79-F9C2-44F7-A4AC-2367ECF7D350}"/>
              </a:ext>
            </a:extLst>
          </p:cNvPr>
          <p:cNvSpPr txBox="1"/>
          <p:nvPr/>
        </p:nvSpPr>
        <p:spPr>
          <a:xfrm>
            <a:off x="230916" y="5230496"/>
            <a:ext cx="560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SendAndWaitA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SendAndWaitB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are blocking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4606A-D6A6-4E0C-B999-9D250DF2CE0D}"/>
              </a:ext>
            </a:extLst>
          </p:cNvPr>
          <p:cNvSpPr txBox="1"/>
          <p:nvPr/>
        </p:nvSpPr>
        <p:spPr>
          <a:xfrm>
            <a:off x="6079206" y="4713540"/>
            <a:ext cx="234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Busy waiting / spinning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710D35-0636-41F7-8517-7AFF83AEBE56}"/>
              </a:ext>
            </a:extLst>
          </p:cNvPr>
          <p:cNvCxnSpPr/>
          <p:nvPr/>
        </p:nvCxnSpPr>
        <p:spPr>
          <a:xfrm flipH="1" flipV="1">
            <a:off x="7107326" y="4375136"/>
            <a:ext cx="112315" cy="338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91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Message Passing Blocking?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Blocking send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Sending process is blocked until message is received by receiving process or mailbox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Non-blocking send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Sends message and continues operation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Block receive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Receive blocks until a message is available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Non-blocking receive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Receive retrieves either a valid message or a null</a:t>
            </a:r>
          </a:p>
        </p:txBody>
      </p:sp>
    </p:spTree>
    <p:extLst>
      <p:ext uri="{BB962C8B-B14F-4D97-AF65-F5344CB8AC3E}">
        <p14:creationId xmlns:p14="http://schemas.microsoft.com/office/powerpoint/2010/main" val="387831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Process’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4038600" cy="4953000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the address space?</a:t>
            </a:r>
          </a:p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Set of all accessible addresses (and associated state/value)</a:t>
            </a:r>
          </a:p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For a 32-bit architecture:</a:t>
            </a:r>
          </a:p>
          <a:p>
            <a:pPr lvl="1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5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: &gt; 4 billion addresses</a:t>
            </a:r>
          </a:p>
          <a:p>
            <a:pPr lvl="1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Actual address space made available to a process will be less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14A4D6-AC5C-40E8-B051-A50BA83D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3168041" cy="500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89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Process’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4038600" cy="4953000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Text: Program code</a:t>
            </a:r>
          </a:p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Data: Global variables</a:t>
            </a:r>
          </a:p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Heap: Dynamically allocated memory</a:t>
            </a:r>
          </a:p>
          <a:p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The Stack: Temporary Data:</a:t>
            </a:r>
          </a:p>
          <a:p>
            <a:pPr lvl="1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Function parameters</a:t>
            </a:r>
          </a:p>
          <a:p>
            <a:pPr lvl="1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Return addresses</a:t>
            </a:r>
          </a:p>
          <a:p>
            <a:pPr lvl="1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Local variables</a:t>
            </a:r>
          </a:p>
          <a:p>
            <a:pPr lvl="1"/>
            <a:endParaRPr lang="en-GB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14A4D6-AC5C-40E8-B051-A50BA83D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3168041" cy="500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72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What is Parallelism?</a:t>
            </a:r>
          </a:p>
          <a:p>
            <a:pPr lvl="1"/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They run at the same time</a:t>
            </a: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What is Concurrency</a:t>
            </a:r>
          </a:p>
          <a:p>
            <a:pPr lvl="1"/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They could run at the same time</a:t>
            </a:r>
          </a:p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Focusing on concurrency</a:t>
            </a:r>
          </a:p>
          <a:p>
            <a:pPr lvl="1"/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Helps to assume “things” are parallel to ensure they can operate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68322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7F8-BA30-4CD2-9BD5-89E021ED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9510-EDDB-4C5B-853E-9F2569B009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‘Thread’ of execution: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Independent Fetch/Decode/Execute loop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Operating in some address space (could be shared with other threads)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Uni-programming: one thread at a time: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MS-DOS, early Macintosh, …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Multiprogramming/Multitasking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Appears to have more than one thread at a time</a:t>
            </a:r>
          </a:p>
        </p:txBody>
      </p:sp>
    </p:spTree>
    <p:extLst>
      <p:ext uri="{BB962C8B-B14F-4D97-AF65-F5344CB8AC3E}">
        <p14:creationId xmlns:p14="http://schemas.microsoft.com/office/powerpoint/2010/main" val="85534745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rgbClr val="FF0000"/>
          </a:solidFill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FF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24117</TotalTime>
  <Words>2108</Words>
  <Application>Microsoft Office PowerPoint</Application>
  <PresentationFormat>On-screen Show (4:3)</PresentationFormat>
  <Paragraphs>518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Tw Cen MT</vt:lpstr>
      <vt:lpstr>Horizon</vt:lpstr>
      <vt:lpstr>Processes</vt:lpstr>
      <vt:lpstr>PowerPoint Presentation</vt:lpstr>
      <vt:lpstr>OS and Programs</vt:lpstr>
      <vt:lpstr>Key Architecture Concept</vt:lpstr>
      <vt:lpstr>Thread of execution</vt:lpstr>
      <vt:lpstr>A Process’ Address Space</vt:lpstr>
      <vt:lpstr>A Process’ Address Space</vt:lpstr>
      <vt:lpstr>Concurrency</vt:lpstr>
      <vt:lpstr>Some Terminology</vt:lpstr>
      <vt:lpstr>What happens during execution</vt:lpstr>
      <vt:lpstr>Processor state</vt:lpstr>
      <vt:lpstr>The illusion</vt:lpstr>
      <vt:lpstr>The illusion</vt:lpstr>
      <vt:lpstr>Basic problem of concurrency</vt:lpstr>
      <vt:lpstr>We can now multiplex CPU in time</vt:lpstr>
      <vt:lpstr>process</vt:lpstr>
      <vt:lpstr>How to protect processes</vt:lpstr>
      <vt:lpstr>How to keep track of processes</vt:lpstr>
      <vt:lpstr>scheduler</vt:lpstr>
      <vt:lpstr>Switching from process to process</vt:lpstr>
      <vt:lpstr>Process state</vt:lpstr>
      <vt:lpstr>Process scheduling</vt:lpstr>
      <vt:lpstr>Ready and Device Queues</vt:lpstr>
      <vt:lpstr>I/O and CPU Bound</vt:lpstr>
      <vt:lpstr>How to create a process</vt:lpstr>
      <vt:lpstr>Process creation</vt:lpstr>
      <vt:lpstr>Process creation</vt:lpstr>
      <vt:lpstr>Process creation</vt:lpstr>
      <vt:lpstr>Process creation</vt:lpstr>
      <vt:lpstr>Process termination</vt:lpstr>
      <vt:lpstr>Process termination</vt:lpstr>
      <vt:lpstr>Process == Program?</vt:lpstr>
      <vt:lpstr>Collaborative processes</vt:lpstr>
      <vt:lpstr>Inter-process communication (IPC)</vt:lpstr>
      <vt:lpstr>SHARED MEMORY</vt:lpstr>
      <vt:lpstr>MULTI-PROCESS ARCHITECTURE</vt:lpstr>
      <vt:lpstr>Process with threads</vt:lpstr>
      <vt:lpstr>Context switch</vt:lpstr>
      <vt:lpstr>Single vs Multithreaded process</vt:lpstr>
      <vt:lpstr>Thread state</vt:lpstr>
      <vt:lpstr>classification</vt:lpstr>
      <vt:lpstr>Producer consumer problem</vt:lpstr>
      <vt:lpstr>buffers</vt:lpstr>
      <vt:lpstr>buffer</vt:lpstr>
      <vt:lpstr>Keeping track of a buffer</vt:lpstr>
      <vt:lpstr>Circular buffer</vt:lpstr>
      <vt:lpstr>Circular buffer</vt:lpstr>
      <vt:lpstr>Example</vt:lpstr>
      <vt:lpstr>Example</vt:lpstr>
      <vt:lpstr>Message Passing</vt:lpstr>
      <vt:lpstr>blocking</vt:lpstr>
      <vt:lpstr>Message Passing Blocking?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GMRT Processing pipeline</dc:title>
  <dc:creator>lessju</dc:creator>
  <cp:lastModifiedBy>Alessio Magro</cp:lastModifiedBy>
  <cp:revision>1077</cp:revision>
  <dcterms:created xsi:type="dcterms:W3CDTF">2010-12-06T16:16:13Z</dcterms:created>
  <dcterms:modified xsi:type="dcterms:W3CDTF">2019-03-04T11:55:13Z</dcterms:modified>
</cp:coreProperties>
</file>