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6" r:id="rId11"/>
    <p:sldId id="267" r:id="rId12"/>
    <p:sldId id="271" r:id="rId13"/>
    <p:sldId id="270" r:id="rId14"/>
    <p:sldId id="272" r:id="rId15"/>
    <p:sldId id="274" r:id="rId16"/>
    <p:sldId id="269" r:id="rId17"/>
    <p:sldId id="275" r:id="rId18"/>
    <p:sldId id="27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C5634D5-6483-DB47-A809-B74F845322AA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371D414-4D4C-1242-809E-78F61399507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96285"/>
            <a:ext cx="9143999" cy="1013012"/>
          </a:xfrm>
        </p:spPr>
        <p:txBody>
          <a:bodyPr/>
          <a:lstStyle/>
          <a:p>
            <a:r>
              <a:rPr lang="en-US" sz="4800" dirty="0" smtClean="0"/>
              <a:t>CPS2002- Software Engineering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Mark Micallef</a:t>
            </a:r>
          </a:p>
          <a:p>
            <a:r>
              <a:rPr lang="en-US" dirty="0" err="1" smtClean="0"/>
              <a:t>mark.micallef@um.edu.mt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162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43"/>
            <a:ext cx="9146266" cy="57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What’s so special about Software?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is intangible</a:t>
            </a:r>
          </a:p>
          <a:p>
            <a:r>
              <a:rPr lang="en-US" dirty="0" smtClean="0"/>
              <a:t>Software requirements are subjective and rarely clear</a:t>
            </a:r>
          </a:p>
          <a:p>
            <a:r>
              <a:rPr lang="en-US" dirty="0" smtClean="0"/>
              <a:t>Software requirements change</a:t>
            </a:r>
          </a:p>
          <a:p>
            <a:r>
              <a:rPr lang="en-US" dirty="0" smtClean="0"/>
              <a:t>Software development is popularly perceived as a craft rather than an engineering discipline</a:t>
            </a:r>
          </a:p>
          <a:p>
            <a:r>
              <a:rPr lang="en-US" dirty="0" smtClean="0"/>
              <a:t>The same software </a:t>
            </a:r>
            <a:r>
              <a:rPr lang="en-US" dirty="0" err="1" smtClean="0"/>
              <a:t>artefact</a:t>
            </a:r>
            <a:r>
              <a:rPr lang="en-US" dirty="0" smtClean="0"/>
              <a:t> will operate in a multitude of different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9" y="1497263"/>
            <a:ext cx="8368631" cy="5160211"/>
          </a:xfrm>
        </p:spPr>
        <p:txBody>
          <a:bodyPr>
            <a:normAutofit/>
          </a:bodyPr>
          <a:lstStyle/>
          <a:p>
            <a:r>
              <a:rPr lang="en-US" dirty="0" smtClean="0"/>
              <a:t>On one hand…</a:t>
            </a:r>
          </a:p>
          <a:p>
            <a:pPr lvl="1"/>
            <a:r>
              <a:rPr lang="en-US" dirty="0" smtClean="0"/>
              <a:t>People build software systems using no particular method</a:t>
            </a:r>
          </a:p>
          <a:p>
            <a:pPr lvl="1"/>
            <a:r>
              <a:rPr lang="en-US" dirty="0" smtClean="0"/>
              <a:t>People build fragile software systems</a:t>
            </a:r>
          </a:p>
          <a:p>
            <a:pPr lvl="1"/>
            <a:r>
              <a:rPr lang="en-US" dirty="0" smtClean="0"/>
              <a:t>People build incorrect systems</a:t>
            </a:r>
          </a:p>
          <a:p>
            <a:pPr lvl="1"/>
            <a:r>
              <a:rPr lang="en-US" dirty="0" smtClean="0"/>
              <a:t>Software system development is expensive</a:t>
            </a:r>
          </a:p>
          <a:p>
            <a:r>
              <a:rPr lang="en-US" dirty="0" smtClean="0"/>
              <a:t>On the other hand…</a:t>
            </a:r>
          </a:p>
          <a:p>
            <a:pPr lvl="1"/>
            <a:r>
              <a:rPr lang="en-US" dirty="0" smtClean="0"/>
              <a:t>Software systems are expected to be increasingly sophisticated</a:t>
            </a:r>
          </a:p>
          <a:p>
            <a:pPr lvl="1"/>
            <a:r>
              <a:rPr lang="en-US" dirty="0" smtClean="0"/>
              <a:t>Demand for software systems continuously increasing</a:t>
            </a:r>
          </a:p>
          <a:p>
            <a:pPr lvl="1"/>
            <a:r>
              <a:rPr lang="en-US" dirty="0" smtClean="0"/>
              <a:t>People rely on software for an increasing proportion of their daily lives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/>
          <a:lstStyle/>
          <a:p>
            <a:r>
              <a:rPr lang="en-US" sz="4800" dirty="0" smtClean="0"/>
              <a:t>The Software Crisis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Tension created by conflicting interests gave rise to the Software Crises (peaking late 70s/early 80s)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Software Engineering conference </a:t>
            </a:r>
            <a:r>
              <a:rPr lang="en-US" dirty="0" err="1" smtClean="0"/>
              <a:t>organised</a:t>
            </a:r>
            <a:r>
              <a:rPr lang="en-US" dirty="0" smtClean="0"/>
              <a:t> by NATO in 1968</a:t>
            </a:r>
          </a:p>
          <a:p>
            <a:r>
              <a:rPr lang="en-US" dirty="0" smtClean="0"/>
              <a:t>Conference name was chosen to be provocative due to the knowledge that a large percentage of software projects were failing</a:t>
            </a:r>
          </a:p>
        </p:txBody>
      </p:sp>
    </p:spTree>
    <p:extLst>
      <p:ext uri="{BB962C8B-B14F-4D97-AF65-F5344CB8AC3E}">
        <p14:creationId xmlns:p14="http://schemas.microsoft.com/office/powerpoint/2010/main" val="27468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An Unhealthy State of Affairs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development is not effective for modern system development</a:t>
            </a:r>
          </a:p>
          <a:p>
            <a:pPr lvl="1"/>
            <a:r>
              <a:rPr lang="en-US" dirty="0" smtClean="0"/>
              <a:t>No process visibility</a:t>
            </a:r>
          </a:p>
          <a:p>
            <a:pPr lvl="1"/>
            <a:r>
              <a:rPr lang="en-US" dirty="0"/>
              <a:t>No process </a:t>
            </a:r>
            <a:r>
              <a:rPr lang="en-US" dirty="0" smtClean="0"/>
              <a:t>control</a:t>
            </a:r>
            <a:endParaRPr lang="en-US" dirty="0"/>
          </a:p>
          <a:p>
            <a:pPr lvl="1"/>
            <a:r>
              <a:rPr lang="en-US" dirty="0" smtClean="0"/>
              <a:t>No product or process guarantees</a:t>
            </a:r>
          </a:p>
          <a:p>
            <a:pPr lvl="1"/>
            <a:r>
              <a:rPr lang="en-US" smtClean="0"/>
              <a:t>No customer confidence</a:t>
            </a:r>
            <a:endParaRPr lang="en-US" dirty="0" smtClean="0"/>
          </a:p>
          <a:p>
            <a:pPr lvl="1"/>
            <a:r>
              <a:rPr lang="en-US" dirty="0" smtClean="0"/>
              <a:t>No measurement</a:t>
            </a:r>
          </a:p>
          <a:p>
            <a:pPr lvl="1"/>
            <a:r>
              <a:rPr lang="en-US" dirty="0" smtClean="0"/>
              <a:t>No communication</a:t>
            </a:r>
          </a:p>
          <a:p>
            <a:pPr lvl="1"/>
            <a:r>
              <a:rPr lang="en-US" dirty="0" smtClean="0">
                <a:sym typeface="Wingdings"/>
              </a:rPr>
              <a:t>NO QUALITY!!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developed by teams</a:t>
            </a:r>
          </a:p>
          <a:p>
            <a:r>
              <a:rPr lang="en-US" dirty="0" smtClean="0"/>
              <a:t>Dynamic market place </a:t>
            </a:r>
            <a:r>
              <a:rPr lang="en-US" dirty="0" smtClean="0">
                <a:sym typeface="Wingdings"/>
              </a:rPr>
              <a:t> Dynamic Requirements</a:t>
            </a:r>
          </a:p>
          <a:p>
            <a:r>
              <a:rPr lang="en-US" dirty="0" smtClean="0">
                <a:sym typeface="Wingdings"/>
              </a:rPr>
              <a:t>Disruptive Innovations </a:t>
            </a:r>
          </a:p>
          <a:p>
            <a:r>
              <a:rPr lang="en-US" dirty="0" smtClean="0">
                <a:sym typeface="Wingdings"/>
              </a:rPr>
              <a:t>Staff turnover in technology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013"/>
            <a:ext cx="9143999" cy="1958975"/>
          </a:xfrm>
        </p:spPr>
        <p:txBody>
          <a:bodyPr/>
          <a:lstStyle/>
          <a:p>
            <a:r>
              <a:rPr lang="en-US" dirty="0" smtClean="0"/>
              <a:t>What is Software Engineering?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5160"/>
          </a:xfrm>
        </p:spPr>
        <p:txBody>
          <a:bodyPr/>
          <a:lstStyle/>
          <a:p>
            <a:r>
              <a:rPr lang="en-US" sz="4400" dirty="0" smtClean="0"/>
              <a:t>What is Software Engineering?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462" y="1203158"/>
            <a:ext cx="7581901" cy="4632866"/>
          </a:xfrm>
        </p:spPr>
        <p:txBody>
          <a:bodyPr>
            <a:normAutofit/>
          </a:bodyPr>
          <a:lstStyle/>
          <a:p>
            <a:r>
              <a:rPr lang="en-US" dirty="0" smtClean="0"/>
              <a:t>“The building of software systems” – 1960s</a:t>
            </a:r>
          </a:p>
          <a:p>
            <a:r>
              <a:rPr lang="en-US" dirty="0" smtClean="0"/>
              <a:t>“The multi-person construction of multi-version software” – D.L. </a:t>
            </a:r>
            <a:r>
              <a:rPr lang="en-US" dirty="0" err="1" smtClean="0"/>
              <a:t>Parnas</a:t>
            </a:r>
            <a:r>
              <a:rPr lang="en-US" dirty="0" smtClean="0"/>
              <a:t>, 1987</a:t>
            </a:r>
          </a:p>
          <a:p>
            <a:r>
              <a:rPr lang="en-US" dirty="0" smtClean="0"/>
              <a:t>“the </a:t>
            </a:r>
            <a:r>
              <a:rPr lang="en-US" dirty="0"/>
              <a:t>application of a systematic, disciplined, quantifiable approach to the development</a:t>
            </a:r>
            <a:r>
              <a:rPr lang="en-US" dirty="0" smtClean="0"/>
              <a:t>, operation</a:t>
            </a:r>
            <a:r>
              <a:rPr lang="en-US" dirty="0"/>
              <a:t>, and maintenance of software, that is, the application of </a:t>
            </a:r>
            <a:r>
              <a:rPr lang="en-US" dirty="0" smtClean="0"/>
              <a:t>engineering in software” – IEEE, 2001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application of engineering approaches to software systems development:</a:t>
            </a:r>
          </a:p>
          <a:p>
            <a:pPr lvl="1"/>
            <a:r>
              <a:rPr lang="en-US" sz="2400" dirty="0" smtClean="0"/>
              <a:t>Systematic</a:t>
            </a:r>
          </a:p>
          <a:p>
            <a:pPr lvl="1"/>
            <a:r>
              <a:rPr lang="en-US" sz="2400" dirty="0" smtClean="0"/>
              <a:t>Disciplined</a:t>
            </a:r>
          </a:p>
          <a:p>
            <a:pPr lvl="1"/>
            <a:r>
              <a:rPr lang="en-US" sz="2400" dirty="0" smtClean="0"/>
              <a:t>Quantifiable</a:t>
            </a:r>
          </a:p>
          <a:p>
            <a:r>
              <a:rPr lang="en-US" sz="2600" dirty="0" smtClean="0"/>
              <a:t>Software engineering is NOT an </a:t>
            </a:r>
            <a:r>
              <a:rPr lang="en-US" sz="2600" smtClean="0"/>
              <a:t>art or </a:t>
            </a:r>
            <a:r>
              <a:rPr lang="en-US" sz="2600" dirty="0" smtClean="0"/>
              <a:t>a craft</a:t>
            </a:r>
          </a:p>
          <a:p>
            <a:r>
              <a:rPr lang="en-US" sz="2600" dirty="0" smtClean="0"/>
              <a:t>A good programmer is not necessarily a good software engineer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3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68" y="999568"/>
            <a:ext cx="9144000" cy="48409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588211" y="2112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 ECTS Study Unit</a:t>
            </a:r>
          </a:p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Tuesday @ 8am (2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Tuesday @ noon </a:t>
            </a:r>
            <a:r>
              <a:rPr lang="en-US" dirty="0" smtClean="0"/>
              <a:t>(1 hour)</a:t>
            </a:r>
          </a:p>
          <a:p>
            <a:pPr lvl="2"/>
            <a:r>
              <a:rPr lang="en-US" dirty="0" smtClean="0"/>
              <a:t>Tutorial Track</a:t>
            </a:r>
          </a:p>
          <a:p>
            <a:pPr lvl="1"/>
            <a:r>
              <a:rPr lang="en-US" dirty="0" smtClean="0">
                <a:sym typeface="Wingdings"/>
              </a:rPr>
              <a:t>Noon slots </a:t>
            </a:r>
            <a:r>
              <a:rPr lang="en-US" dirty="0" smtClean="0">
                <a:sym typeface="Wingdings"/>
              </a:rPr>
              <a:t>will not always be used.  Assume you do </a:t>
            </a:r>
            <a:r>
              <a:rPr lang="en-US" b="0" u="sng" dirty="0" smtClean="0">
                <a:sym typeface="Wingdings"/>
              </a:rPr>
              <a:t>not</a:t>
            </a:r>
            <a:r>
              <a:rPr lang="en-US" dirty="0" smtClean="0">
                <a:sym typeface="Wingdings"/>
              </a:rPr>
              <a:t> have a lecture </a:t>
            </a:r>
            <a:r>
              <a:rPr lang="en-US" dirty="0" smtClean="0">
                <a:sym typeface="Wingdings"/>
              </a:rPr>
              <a:t>on our noon slots </a:t>
            </a:r>
            <a:r>
              <a:rPr lang="en-US" dirty="0" smtClean="0">
                <a:sym typeface="Wingdings"/>
              </a:rPr>
              <a:t>unless otherwise notified</a:t>
            </a:r>
          </a:p>
          <a:p>
            <a:r>
              <a:rPr lang="en-US" dirty="0" smtClean="0"/>
              <a:t>All slides will be uploaded to the VLE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1067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appreciation of professional software development</a:t>
            </a:r>
          </a:p>
          <a:p>
            <a:r>
              <a:rPr lang="en-US" dirty="0" smtClean="0"/>
              <a:t>Knowledge and application of software development processes</a:t>
            </a:r>
          </a:p>
          <a:p>
            <a:r>
              <a:rPr lang="en-US" dirty="0" smtClean="0"/>
              <a:t>Basic knowledge of software measurement principles</a:t>
            </a:r>
          </a:p>
          <a:p>
            <a:r>
              <a:rPr lang="en-US" dirty="0" smtClean="0"/>
              <a:t>Understanding and practical application of Agile processes</a:t>
            </a:r>
          </a:p>
          <a:p>
            <a:r>
              <a:rPr lang="en-US" dirty="0" smtClean="0"/>
              <a:t>Understanding and practical application of design patterns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1: Software Engineering Theory</a:t>
            </a:r>
          </a:p>
          <a:p>
            <a:pPr lvl="1"/>
            <a:r>
              <a:rPr lang="en-US" dirty="0" smtClean="0"/>
              <a:t>Introduction to Software Engineering</a:t>
            </a:r>
          </a:p>
          <a:p>
            <a:pPr lvl="1"/>
            <a:r>
              <a:rPr lang="en-US" dirty="0" smtClean="0"/>
              <a:t>The notion of quality software</a:t>
            </a:r>
          </a:p>
          <a:p>
            <a:pPr lvl="1"/>
            <a:r>
              <a:rPr lang="en-US" dirty="0" smtClean="0"/>
              <a:t>Software Development Processes</a:t>
            </a:r>
          </a:p>
          <a:p>
            <a:pPr lvl="1"/>
            <a:r>
              <a:rPr lang="en-US" dirty="0" smtClean="0"/>
              <a:t>Software Testing, Maintenance and Measurement</a:t>
            </a:r>
          </a:p>
          <a:p>
            <a:r>
              <a:rPr lang="en-US" dirty="0" smtClean="0"/>
              <a:t>Part 2: Design Patterns</a:t>
            </a:r>
          </a:p>
          <a:p>
            <a:pPr lvl="1"/>
            <a:r>
              <a:rPr lang="en-US" dirty="0" smtClean="0"/>
              <a:t>Creational</a:t>
            </a:r>
          </a:p>
          <a:p>
            <a:pPr lvl="1"/>
            <a:r>
              <a:rPr lang="en-US" dirty="0" smtClean="0"/>
              <a:t>Structural</a:t>
            </a:r>
          </a:p>
          <a:p>
            <a:pPr lvl="1"/>
            <a:r>
              <a:rPr lang="en-US" dirty="0" err="1" smtClean="0"/>
              <a:t>Behavioural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Source Version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Driven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Devops</a:t>
            </a:r>
            <a:r>
              <a:rPr lang="en-US" dirty="0" smtClean="0"/>
              <a:t> and Build Pipelines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40% Assignment</a:t>
            </a:r>
          </a:p>
          <a:p>
            <a:r>
              <a:rPr lang="en-US" dirty="0" smtClean="0"/>
              <a:t>Consists of practical units of work</a:t>
            </a:r>
          </a:p>
          <a:p>
            <a:r>
              <a:rPr lang="en-US" dirty="0" smtClean="0"/>
              <a:t>Learning outcomes:</a:t>
            </a:r>
          </a:p>
          <a:p>
            <a:pPr lvl="1"/>
            <a:r>
              <a:rPr lang="en-US" dirty="0" smtClean="0"/>
              <a:t>Develop software in a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smtClean="0"/>
              <a:t>software guided by tests</a:t>
            </a:r>
          </a:p>
          <a:p>
            <a:pPr lvl="1"/>
            <a:r>
              <a:rPr lang="en-US" dirty="0" smtClean="0"/>
              <a:t>Refactoring code using design patterns </a:t>
            </a:r>
            <a:endParaRPr lang="en-US" dirty="0" smtClean="0"/>
          </a:p>
          <a:p>
            <a:pPr lvl="1"/>
            <a:r>
              <a:rPr lang="en-US" dirty="0" smtClean="0"/>
              <a:t>Using build pipelines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9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expect me to…</a:t>
            </a:r>
          </a:p>
          <a:p>
            <a:pPr lvl="1"/>
            <a:r>
              <a:rPr lang="en-US" dirty="0" smtClean="0"/>
              <a:t>Do my best to deliver interesting lecturers and content</a:t>
            </a:r>
          </a:p>
          <a:p>
            <a:pPr lvl="1"/>
            <a:r>
              <a:rPr lang="en-US" dirty="0" smtClean="0"/>
              <a:t>Answer your questions</a:t>
            </a:r>
          </a:p>
          <a:p>
            <a:pPr lvl="1"/>
            <a:r>
              <a:rPr lang="en-US" dirty="0" smtClean="0"/>
              <a:t>Provide personal attention if/when required</a:t>
            </a:r>
          </a:p>
          <a:p>
            <a:r>
              <a:rPr lang="en-US" dirty="0" smtClean="0"/>
              <a:t>I expect you to…</a:t>
            </a:r>
          </a:p>
          <a:p>
            <a:pPr lvl="1"/>
            <a:r>
              <a:rPr lang="en-US" dirty="0" smtClean="0"/>
              <a:t>Do your part</a:t>
            </a:r>
          </a:p>
          <a:p>
            <a:pPr lvl="1"/>
            <a:r>
              <a:rPr lang="en-US" dirty="0" smtClean="0"/>
              <a:t>Participate and challenge</a:t>
            </a:r>
          </a:p>
          <a:p>
            <a:pPr lvl="1"/>
            <a:r>
              <a:rPr lang="en-US" dirty="0" smtClean="0"/>
              <a:t>Not come to lectures if you don’t want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013"/>
            <a:ext cx="9143999" cy="1958975"/>
          </a:xfrm>
        </p:spPr>
        <p:txBody>
          <a:bodyPr/>
          <a:lstStyle/>
          <a:p>
            <a:r>
              <a:rPr lang="en-US" dirty="0" smtClean="0"/>
              <a:t>What is Software Engineering?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1773</TotalTime>
  <Words>539</Words>
  <Application>Microsoft Macintosh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Candara</vt:lpstr>
      <vt:lpstr>Wingdings</vt:lpstr>
      <vt:lpstr>Orbit</vt:lpstr>
      <vt:lpstr>CPS2002- Software Engineering </vt:lpstr>
      <vt:lpstr>House Keeping</vt:lpstr>
      <vt:lpstr>Learning Outcomes</vt:lpstr>
      <vt:lpstr>Course Outline</vt:lpstr>
      <vt:lpstr>Tutorials</vt:lpstr>
      <vt:lpstr>Assignment</vt:lpstr>
      <vt:lpstr>Expectations</vt:lpstr>
      <vt:lpstr>Let’s get started…</vt:lpstr>
      <vt:lpstr>What is Software Engineering?</vt:lpstr>
      <vt:lpstr>PowerPoint Presentation</vt:lpstr>
      <vt:lpstr>What’s so special about Software?</vt:lpstr>
      <vt:lpstr>The Software Crisis</vt:lpstr>
      <vt:lpstr>The Software Crisis</vt:lpstr>
      <vt:lpstr>An Unhealthy State of Affairs</vt:lpstr>
      <vt:lpstr>More recently…</vt:lpstr>
      <vt:lpstr>What is Software Engineering?</vt:lpstr>
      <vt:lpstr>What is Software Engineering?</vt:lpstr>
      <vt:lpstr>Software Engineering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1</dc:title>
  <dc:creator>Mark Micallef</dc:creator>
  <cp:lastModifiedBy>Mark Micallef</cp:lastModifiedBy>
  <cp:revision>43</cp:revision>
  <dcterms:created xsi:type="dcterms:W3CDTF">2012-09-24T11:19:16Z</dcterms:created>
  <dcterms:modified xsi:type="dcterms:W3CDTF">2018-02-05T19:53:30Z</dcterms:modified>
</cp:coreProperties>
</file>