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54"/>
  </p:notesMasterIdLst>
  <p:handoutMasterIdLst>
    <p:handoutMasterId r:id="rId55"/>
  </p:handoutMasterIdLst>
  <p:sldIdLst>
    <p:sldId id="456" r:id="rId3"/>
    <p:sldId id="454" r:id="rId4"/>
    <p:sldId id="38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430" r:id="rId27"/>
    <p:sldId id="432" r:id="rId28"/>
    <p:sldId id="433" r:id="rId29"/>
    <p:sldId id="434" r:id="rId30"/>
    <p:sldId id="435" r:id="rId31"/>
    <p:sldId id="436" r:id="rId32"/>
    <p:sldId id="431" r:id="rId33"/>
    <p:sldId id="437" r:id="rId34"/>
    <p:sldId id="439" r:id="rId35"/>
    <p:sldId id="440" r:id="rId36"/>
    <p:sldId id="441" r:id="rId37"/>
    <p:sldId id="442" r:id="rId38"/>
    <p:sldId id="443" r:id="rId39"/>
    <p:sldId id="445" r:id="rId40"/>
    <p:sldId id="444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397" r:id="rId49"/>
    <p:sldId id="398" r:id="rId50"/>
    <p:sldId id="399" r:id="rId51"/>
    <p:sldId id="453" r:id="rId52"/>
    <p:sldId id="438" r:id="rId53"/>
  </p:sldIdLst>
  <p:sldSz cx="9906000" cy="6858000" type="A4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bg1"/>
        </a:solidFill>
        <a:latin typeface="Gill Sans" pitchFamily="8" charset="0"/>
        <a:ea typeface="ＭＳ Ｐゴシック" pitchFamily="8" charset="-128"/>
        <a:cs typeface="+mn-cs"/>
      </a:defRPr>
    </a:lvl1pPr>
    <a:lvl2pPr marL="430911"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bg1"/>
        </a:solidFill>
        <a:latin typeface="Gill Sans" pitchFamily="8" charset="0"/>
        <a:ea typeface="ＭＳ Ｐゴシック" pitchFamily="8" charset="-128"/>
        <a:cs typeface="+mn-cs"/>
      </a:defRPr>
    </a:lvl2pPr>
    <a:lvl3pPr marL="861822"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bg1"/>
        </a:solidFill>
        <a:latin typeface="Gill Sans" pitchFamily="8" charset="0"/>
        <a:ea typeface="ＭＳ Ｐゴシック" pitchFamily="8" charset="-128"/>
        <a:cs typeface="+mn-cs"/>
      </a:defRPr>
    </a:lvl3pPr>
    <a:lvl4pPr marL="1292733"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bg1"/>
        </a:solidFill>
        <a:latin typeface="Gill Sans" pitchFamily="8" charset="0"/>
        <a:ea typeface="ＭＳ Ｐゴシック" pitchFamily="8" charset="-128"/>
        <a:cs typeface="+mn-cs"/>
      </a:defRPr>
    </a:lvl4pPr>
    <a:lvl5pPr marL="1723644"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bg1"/>
        </a:solidFill>
        <a:latin typeface="Gill Sans" pitchFamily="8" charset="0"/>
        <a:ea typeface="ＭＳ Ｐゴシック" pitchFamily="8" charset="-128"/>
        <a:cs typeface="+mn-cs"/>
      </a:defRPr>
    </a:lvl5pPr>
    <a:lvl6pPr marL="2154555" algn="l" defTabSz="861822" rtl="0" eaLnBrk="1" latinLnBrk="0" hangingPunct="1">
      <a:defRPr sz="3600" i="1" kern="1200">
        <a:solidFill>
          <a:schemeClr val="bg1"/>
        </a:solidFill>
        <a:latin typeface="Gill Sans" pitchFamily="8" charset="0"/>
        <a:ea typeface="ＭＳ Ｐゴシック" pitchFamily="8" charset="-128"/>
        <a:cs typeface="+mn-cs"/>
      </a:defRPr>
    </a:lvl6pPr>
    <a:lvl7pPr marL="2585466" algn="l" defTabSz="861822" rtl="0" eaLnBrk="1" latinLnBrk="0" hangingPunct="1">
      <a:defRPr sz="3600" i="1" kern="1200">
        <a:solidFill>
          <a:schemeClr val="bg1"/>
        </a:solidFill>
        <a:latin typeface="Gill Sans" pitchFamily="8" charset="0"/>
        <a:ea typeface="ＭＳ Ｐゴシック" pitchFamily="8" charset="-128"/>
        <a:cs typeface="+mn-cs"/>
      </a:defRPr>
    </a:lvl7pPr>
    <a:lvl8pPr marL="3016377" algn="l" defTabSz="861822" rtl="0" eaLnBrk="1" latinLnBrk="0" hangingPunct="1">
      <a:defRPr sz="3600" i="1" kern="1200">
        <a:solidFill>
          <a:schemeClr val="bg1"/>
        </a:solidFill>
        <a:latin typeface="Gill Sans" pitchFamily="8" charset="0"/>
        <a:ea typeface="ＭＳ Ｐゴシック" pitchFamily="8" charset="-128"/>
        <a:cs typeface="+mn-cs"/>
      </a:defRPr>
    </a:lvl8pPr>
    <a:lvl9pPr marL="3447288" algn="l" defTabSz="861822" rtl="0" eaLnBrk="1" latinLnBrk="0" hangingPunct="1">
      <a:defRPr sz="3600" i="1" kern="1200">
        <a:solidFill>
          <a:schemeClr val="bg1"/>
        </a:solidFill>
        <a:latin typeface="Gill Sans" pitchFamily="8" charset="0"/>
        <a:ea typeface="ＭＳ Ｐゴシック" pitchFamily="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orient="horz" pos="808">
          <p15:clr>
            <a:srgbClr val="A4A3A4"/>
          </p15:clr>
        </p15:guide>
        <p15:guide id="3" orient="horz" pos="513">
          <p15:clr>
            <a:srgbClr val="A4A3A4"/>
          </p15:clr>
        </p15:guide>
        <p15:guide id="4" orient="horz" pos="4182">
          <p15:clr>
            <a:srgbClr val="A4A3A4"/>
          </p15:clr>
        </p15:guide>
        <p15:guide id="5" pos="3114">
          <p15:clr>
            <a:srgbClr val="A4A3A4"/>
          </p15:clr>
        </p15:guide>
        <p15:guide id="6" pos="1085">
          <p15:clr>
            <a:srgbClr val="A4A3A4"/>
          </p15:clr>
        </p15:guide>
        <p15:guide id="7" pos="36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CCECFF"/>
    <a:srgbClr val="006AB1"/>
    <a:srgbClr val="FFDC97"/>
    <a:srgbClr val="FFCC66"/>
    <a:srgbClr val="CCFF33"/>
    <a:srgbClr val="99FF33"/>
    <a:srgbClr val="D28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74" autoAdjust="0"/>
    <p:restoredTop sz="95741" autoAdjust="0"/>
  </p:normalViewPr>
  <p:slideViewPr>
    <p:cSldViewPr>
      <p:cViewPr varScale="1">
        <p:scale>
          <a:sx n="119" d="100"/>
          <a:sy n="119" d="100"/>
        </p:scale>
        <p:origin x="2056" y="192"/>
      </p:cViewPr>
      <p:guideLst>
        <p:guide orient="horz" pos="2176"/>
        <p:guide orient="horz" pos="808"/>
        <p:guide orient="horz" pos="513"/>
        <p:guide orient="horz" pos="4182"/>
        <p:guide pos="3114"/>
        <p:guide pos="1085"/>
        <p:guide pos="36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2378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2378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pPr>
              <a:defRPr/>
            </a:pPr>
            <a:fld id="{6D7D9BBA-3B31-4117-8259-A94D51223DB7}" type="datetimeFigureOut">
              <a:rPr lang="en-US"/>
              <a:pPr>
                <a:defRPr/>
              </a:pPr>
              <a:t>2/5/18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619"/>
            <a:ext cx="3077739" cy="512378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0619"/>
            <a:ext cx="3077739" cy="512378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pPr>
              <a:defRPr/>
            </a:pPr>
            <a:fld id="{D6BFDD3C-B281-4A70-A437-F30413885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44" tIns="46872" rIns="93744" bIns="46872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0"/>
            <a:ext cx="3077739" cy="51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44" tIns="46872" rIns="93744" bIns="46872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7" y="4861926"/>
            <a:ext cx="5208482" cy="460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44" tIns="46872" rIns="93744" bIns="46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237"/>
            <a:ext cx="3077739" cy="51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44" tIns="46872" rIns="93744" bIns="46872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22237"/>
            <a:ext cx="3077739" cy="51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44" tIns="46872" rIns="93744" bIns="46872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98296CE-9E73-4A77-B76A-9C85BCC9B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6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pitchFamily="8" charset="-128"/>
        <a:cs typeface="+mn-cs"/>
      </a:defRPr>
    </a:lvl1pPr>
    <a:lvl2pPr marL="43091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pitchFamily="8" charset="-128"/>
        <a:cs typeface="+mn-cs"/>
      </a:defRPr>
    </a:lvl2pPr>
    <a:lvl3pPr marL="86182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pitchFamily="8" charset="-128"/>
        <a:cs typeface="+mn-cs"/>
      </a:defRPr>
    </a:lvl3pPr>
    <a:lvl4pPr marL="129273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pitchFamily="8" charset="-128"/>
        <a:cs typeface="+mn-cs"/>
      </a:defRPr>
    </a:lvl4pPr>
    <a:lvl5pPr marL="172364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pitchFamily="8" charset="-128"/>
        <a:cs typeface="+mn-cs"/>
      </a:defRPr>
    </a:lvl5pPr>
    <a:lvl6pPr marL="2154555" algn="l" defTabSz="8618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85466" algn="l" defTabSz="8618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16377" algn="l" defTabSz="8618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47288" algn="l" defTabSz="8618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GB"/>
              <a:t>April 2003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(C) Dr. Ernest Cachia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6AC95-506B-4993-A274-58804F982007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EA0A5-6378-43B1-B202-703A159DBB86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74EC4-09A6-4CAD-ADF3-E8509BEFBEB9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C95D1-DFF2-415C-A63C-5B4C582A2896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B2577-E800-4401-8EC9-4639F38CCCAF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5E021-7565-4324-9241-E3B9D5892B46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BEF6B-C759-46A6-B763-E781D160F7B1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9C8D1-8752-4DA7-95D9-9D6F01EFE054}" type="slidenum">
              <a:rPr lang="en-US" smtClean="0">
                <a:latin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BDBF6-457C-4629-8AD1-860CAD10FB88}" type="slidenum">
              <a:rPr lang="en-US" smtClean="0">
                <a:latin typeface="Arial" pitchFamily="34" charset="0"/>
              </a:rPr>
              <a:pPr/>
              <a:t>47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48FEAE-EC1A-4D6C-886D-1A0EE02172B6}" type="slidenum">
              <a:rPr lang="en-US" smtClean="0">
                <a:latin typeface="Arial" pitchFamily="34" charset="0"/>
              </a:rPr>
              <a:pPr/>
              <a:t>48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D11A7-4283-4908-AE9C-EEF41D98681A}" type="slidenum">
              <a:rPr lang="en-US" smtClean="0">
                <a:latin typeface="Arial" pitchFamily="34" charset="0"/>
              </a:rPr>
              <a:pPr/>
              <a:t>49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B22EE-AD7C-4894-A28C-7839E0A22CB7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0C2AF-56AA-479C-B7BC-F27EF1BC99A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8F224-7690-47A3-8C56-F43B96444D1C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0BD23-3458-4849-B9AA-04217DA9DF52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7C991-8077-41B9-9DF0-1F8C591EF7E3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19797-9F7D-4906-BCBE-E31E7ECF7A9C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619A2-0574-4FAD-B19B-2AF83F785075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D11D0D-FFFA-4369-9771-2492AFC7A7CE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647" y="2130115"/>
            <a:ext cx="8418706" cy="1469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745" y="3886675"/>
            <a:ext cx="6934510" cy="1752284"/>
          </a:xfrm>
        </p:spPr>
        <p:txBody>
          <a:bodyPr/>
          <a:lstStyle>
            <a:lvl1pPr marL="0" indent="0" algn="ctr">
              <a:buNone/>
              <a:defRPr/>
            </a:lvl1pPr>
            <a:lvl2pPr marL="430911" indent="0" algn="ctr">
              <a:buNone/>
              <a:defRPr/>
            </a:lvl2pPr>
            <a:lvl3pPr marL="861822" indent="0" algn="ctr">
              <a:buNone/>
              <a:defRPr/>
            </a:lvl3pPr>
            <a:lvl4pPr marL="1292733" indent="0" algn="ctr">
              <a:buNone/>
              <a:defRPr/>
            </a:lvl4pPr>
            <a:lvl5pPr marL="1723644" indent="0" algn="ctr">
              <a:buNone/>
              <a:defRPr/>
            </a:lvl5pPr>
            <a:lvl6pPr marL="2154555" indent="0" algn="ctr">
              <a:buNone/>
              <a:defRPr/>
            </a:lvl6pPr>
            <a:lvl7pPr marL="2585466" indent="0" algn="ctr">
              <a:buNone/>
              <a:defRPr/>
            </a:lvl7pPr>
            <a:lvl8pPr marL="3016377" indent="0" algn="ctr">
              <a:buNone/>
              <a:defRPr/>
            </a:lvl8pPr>
            <a:lvl9pPr marL="344728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09926" y="633220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GB" dirty="0" smtClean="0"/>
              <a:t>Ernest Cachia</a:t>
            </a:r>
          </a:p>
          <a:p>
            <a:r>
              <a:rPr lang="en-GB" dirty="0" smtClean="0"/>
              <a:t>Department of Computer Science</a:t>
            </a:r>
            <a:endParaRPr lang="en-GB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23778" y="635002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594600" y="6492875"/>
            <a:ext cx="214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i="0">
                <a:solidFill>
                  <a:srgbClr val="FFC000"/>
                </a:solidFill>
              </a:defRPr>
            </a:lvl1pPr>
          </a:lstStyle>
          <a:p>
            <a:r>
              <a:rPr lang="en-GB" dirty="0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747" y="299414"/>
            <a:ext cx="2105452" cy="5090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395" y="299414"/>
            <a:ext cx="6167623" cy="5090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1295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19263"/>
            <a:ext cx="4375150" cy="441166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35550" y="1719264"/>
            <a:ext cx="4375150" cy="212883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35550" y="4000501"/>
            <a:ext cx="4375150" cy="21304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5CF12EDF-320D-544F-96B2-AFB31D710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2042" y="156813"/>
            <a:ext cx="6902024" cy="5132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1760826"/>
            <a:ext cx="8421804" cy="3359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09926" y="633220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GB" dirty="0" smtClean="0"/>
              <a:t>Ernest Cachia</a:t>
            </a:r>
          </a:p>
          <a:p>
            <a:r>
              <a:rPr lang="en-GB" dirty="0" smtClean="0"/>
              <a:t>Department of Computer Science</a:t>
            </a:r>
            <a:endParaRPr lang="en-GB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594600" y="6492875"/>
            <a:ext cx="214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i="0">
                <a:solidFill>
                  <a:srgbClr val="FFC000"/>
                </a:solidFill>
              </a:defRPr>
            </a:lvl1pPr>
          </a:lstStyle>
          <a:p>
            <a:r>
              <a:rPr lang="en-GB" dirty="0" smtClean="0"/>
              <a:t>Faculty of ICT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09587"/>
            <a:ext cx="103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</a:rPr>
              <a:t>Slide </a:t>
            </a:r>
            <a:fld id="{9248D7AF-B515-4CC7-A13F-74256C9FDFA5}" type="slidenum">
              <a:rPr lang="en-GB" sz="1200" smtClean="0">
                <a:solidFill>
                  <a:srgbClr val="000000"/>
                </a:solidFill>
              </a:rPr>
              <a:pPr/>
              <a:t>‹#›</a:t>
            </a:fld>
            <a:r>
              <a:rPr lang="en-GB" sz="1200" dirty="0" smtClean="0">
                <a:solidFill>
                  <a:srgbClr val="000000"/>
                </a:solidFill>
              </a:rPr>
              <a:t> of 53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9" y="4407085"/>
            <a:ext cx="8420254" cy="1361619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9" y="2907165"/>
            <a:ext cx="8420254" cy="1499920"/>
          </a:xfrm>
        </p:spPr>
        <p:txBody>
          <a:bodyPr anchor="b"/>
          <a:lstStyle>
            <a:lvl1pPr marL="0" indent="0">
              <a:buNone/>
              <a:defRPr sz="1900"/>
            </a:lvl1pPr>
            <a:lvl2pPr marL="430911" indent="0">
              <a:buNone/>
              <a:defRPr sz="1700"/>
            </a:lvl2pPr>
            <a:lvl3pPr marL="861822" indent="0">
              <a:buNone/>
              <a:defRPr sz="1500"/>
            </a:lvl3pPr>
            <a:lvl4pPr marL="1292733" indent="0">
              <a:buNone/>
              <a:defRPr sz="1300"/>
            </a:lvl4pPr>
            <a:lvl5pPr marL="1723644" indent="0">
              <a:buNone/>
              <a:defRPr sz="1300"/>
            </a:lvl5pPr>
            <a:lvl6pPr marL="2154555" indent="0">
              <a:buNone/>
              <a:defRPr sz="1300"/>
            </a:lvl6pPr>
            <a:lvl7pPr marL="2585466" indent="0">
              <a:buNone/>
              <a:defRPr sz="1300"/>
            </a:lvl7pPr>
            <a:lvl8pPr marL="3016377" indent="0">
              <a:buNone/>
              <a:defRPr sz="1300"/>
            </a:lvl8pPr>
            <a:lvl9pPr marL="3447288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395" y="2030310"/>
            <a:ext cx="4136537" cy="335913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661" y="2030310"/>
            <a:ext cx="4136537" cy="335913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65" y="275176"/>
            <a:ext cx="8914470" cy="114204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65" y="1535565"/>
            <a:ext cx="4376674" cy="638749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0911" indent="0">
              <a:buNone/>
              <a:defRPr sz="1900" b="1"/>
            </a:lvl2pPr>
            <a:lvl3pPr marL="861822" indent="0">
              <a:buNone/>
              <a:defRPr sz="1700" b="1"/>
            </a:lvl3pPr>
            <a:lvl4pPr marL="1292733" indent="0">
              <a:buNone/>
              <a:defRPr sz="1500" b="1"/>
            </a:lvl4pPr>
            <a:lvl5pPr marL="1723644" indent="0">
              <a:buNone/>
              <a:defRPr sz="1500" b="1"/>
            </a:lvl5pPr>
            <a:lvl6pPr marL="2154555" indent="0">
              <a:buNone/>
              <a:defRPr sz="1500" b="1"/>
            </a:lvl6pPr>
            <a:lvl7pPr marL="2585466" indent="0">
              <a:buNone/>
              <a:defRPr sz="1500" b="1"/>
            </a:lvl7pPr>
            <a:lvl8pPr marL="3016377" indent="0">
              <a:buNone/>
              <a:defRPr sz="1500" b="1"/>
            </a:lvl8pPr>
            <a:lvl9pPr marL="344728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65" y="2174314"/>
            <a:ext cx="4376674" cy="395226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013" y="1535565"/>
            <a:ext cx="4378223" cy="638749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0911" indent="0">
              <a:buNone/>
              <a:defRPr sz="1900" b="1"/>
            </a:lvl2pPr>
            <a:lvl3pPr marL="861822" indent="0">
              <a:buNone/>
              <a:defRPr sz="1700" b="1"/>
            </a:lvl3pPr>
            <a:lvl4pPr marL="1292733" indent="0">
              <a:buNone/>
              <a:defRPr sz="1500" b="1"/>
            </a:lvl4pPr>
            <a:lvl5pPr marL="1723644" indent="0">
              <a:buNone/>
              <a:defRPr sz="1500" b="1"/>
            </a:lvl5pPr>
            <a:lvl6pPr marL="2154555" indent="0">
              <a:buNone/>
              <a:defRPr sz="1500" b="1"/>
            </a:lvl6pPr>
            <a:lvl7pPr marL="2585466" indent="0">
              <a:buNone/>
              <a:defRPr sz="1500" b="1"/>
            </a:lvl7pPr>
            <a:lvl8pPr marL="3016377" indent="0">
              <a:buNone/>
              <a:defRPr sz="1500" b="1"/>
            </a:lvl8pPr>
            <a:lvl9pPr marL="344728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013" y="2174314"/>
            <a:ext cx="4378223" cy="395226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09926" y="633220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GB" dirty="0" smtClean="0"/>
              <a:t>Ernest Cachia</a:t>
            </a:r>
          </a:p>
          <a:p>
            <a:r>
              <a:rPr lang="en-GB" dirty="0" smtClean="0"/>
              <a:t>Department of Computer Science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09587"/>
            <a:ext cx="103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</a:rPr>
              <a:t>Slide </a:t>
            </a:r>
            <a:fld id="{9248D7AF-B515-4CC7-A13F-74256C9FDFA5}" type="slidenum">
              <a:rPr lang="en-GB" sz="1200" smtClean="0">
                <a:solidFill>
                  <a:srgbClr val="000000"/>
                </a:solidFill>
              </a:rPr>
              <a:pPr/>
              <a:t>‹#›</a:t>
            </a:fld>
            <a:r>
              <a:rPr lang="en-GB" sz="1200" dirty="0" smtClean="0">
                <a:solidFill>
                  <a:srgbClr val="000000"/>
                </a:solidFill>
              </a:rPr>
              <a:t> of 53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594600" y="649287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C000"/>
                </a:solidFill>
              </a:defRPr>
            </a:lvl1pPr>
          </a:lstStyle>
          <a:p>
            <a:r>
              <a:rPr lang="en-GB" smtClean="0"/>
              <a:t>Slide </a:t>
            </a:r>
            <a:fld id="{67D16ED0-BA02-44AF-883C-21E7D1B13198}" type="slidenum">
              <a:rPr lang="en-GB" smtClean="0"/>
              <a:pPr/>
              <a:t>‹#›</a:t>
            </a:fld>
            <a:r>
              <a:rPr lang="en-GB" smtClean="0"/>
              <a:t> of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65" y="273750"/>
            <a:ext cx="3258105" cy="116201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3" y="273750"/>
            <a:ext cx="5537073" cy="585282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65" y="1435761"/>
            <a:ext cx="3258105" cy="4690815"/>
          </a:xfrm>
        </p:spPr>
        <p:txBody>
          <a:bodyPr/>
          <a:lstStyle>
            <a:lvl1pPr marL="0" indent="0">
              <a:buNone/>
              <a:defRPr sz="1300"/>
            </a:lvl1pPr>
            <a:lvl2pPr marL="430911" indent="0">
              <a:buNone/>
              <a:defRPr sz="1100"/>
            </a:lvl2pPr>
            <a:lvl3pPr marL="861822" indent="0">
              <a:buNone/>
              <a:defRPr sz="900"/>
            </a:lvl3pPr>
            <a:lvl4pPr marL="1292733" indent="0">
              <a:buNone/>
              <a:defRPr sz="800"/>
            </a:lvl4pPr>
            <a:lvl5pPr marL="1723644" indent="0">
              <a:buNone/>
              <a:defRPr sz="800"/>
            </a:lvl5pPr>
            <a:lvl6pPr marL="2154555" indent="0">
              <a:buNone/>
              <a:defRPr sz="800"/>
            </a:lvl6pPr>
            <a:lvl7pPr marL="2585466" indent="0">
              <a:buNone/>
              <a:defRPr sz="800"/>
            </a:lvl7pPr>
            <a:lvl8pPr marL="3016377" indent="0">
              <a:buNone/>
              <a:defRPr sz="800"/>
            </a:lvl8pPr>
            <a:lvl9pPr marL="344728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230" y="4800601"/>
            <a:ext cx="5944529" cy="5660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230" y="613086"/>
            <a:ext cx="5944529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0911" indent="0">
              <a:buNone/>
              <a:defRPr sz="2600"/>
            </a:lvl2pPr>
            <a:lvl3pPr marL="861822" indent="0">
              <a:buNone/>
              <a:defRPr sz="2300"/>
            </a:lvl3pPr>
            <a:lvl4pPr marL="1292733" indent="0">
              <a:buNone/>
              <a:defRPr sz="1900"/>
            </a:lvl4pPr>
            <a:lvl5pPr marL="1723644" indent="0">
              <a:buNone/>
              <a:defRPr sz="1900"/>
            </a:lvl5pPr>
            <a:lvl6pPr marL="2154555" indent="0">
              <a:buNone/>
              <a:defRPr sz="1900"/>
            </a:lvl6pPr>
            <a:lvl7pPr marL="2585466" indent="0">
              <a:buNone/>
              <a:defRPr sz="1900"/>
            </a:lvl7pPr>
            <a:lvl8pPr marL="3016377" indent="0">
              <a:buNone/>
              <a:defRPr sz="1900"/>
            </a:lvl8pPr>
            <a:lvl9pPr marL="3447288" indent="0">
              <a:buNone/>
              <a:defRPr sz="19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230" y="5366634"/>
            <a:ext cx="5944529" cy="805566"/>
          </a:xfrm>
        </p:spPr>
        <p:txBody>
          <a:bodyPr/>
          <a:lstStyle>
            <a:lvl1pPr marL="0" indent="0">
              <a:buNone/>
              <a:defRPr sz="1300"/>
            </a:lvl1pPr>
            <a:lvl2pPr marL="430911" indent="0">
              <a:buNone/>
              <a:defRPr sz="1100"/>
            </a:lvl2pPr>
            <a:lvl3pPr marL="861822" indent="0">
              <a:buNone/>
              <a:defRPr sz="900"/>
            </a:lvl3pPr>
            <a:lvl4pPr marL="1292733" indent="0">
              <a:buNone/>
              <a:defRPr sz="800"/>
            </a:lvl4pPr>
            <a:lvl5pPr marL="1723644" indent="0">
              <a:buNone/>
              <a:defRPr sz="800"/>
            </a:lvl5pPr>
            <a:lvl6pPr marL="2154555" indent="0">
              <a:buNone/>
              <a:defRPr sz="800"/>
            </a:lvl6pPr>
            <a:lvl7pPr marL="2585466" indent="0">
              <a:buNone/>
              <a:defRPr sz="800"/>
            </a:lvl7pPr>
            <a:lvl8pPr marL="3016377" indent="0">
              <a:buNone/>
              <a:defRPr sz="800"/>
            </a:lvl8pPr>
            <a:lvl9pPr marL="344728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t_hea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 rot="10800000">
            <a:off x="-1" y="6252063"/>
            <a:ext cx="9906000" cy="605937"/>
          </a:xfrm>
          <a:prstGeom prst="rect">
            <a:avLst/>
          </a:prstGeom>
        </p:spPr>
      </p:pic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1394" y="2030310"/>
            <a:ext cx="8421804" cy="335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98" tIns="45799" rIns="91598" bIns="45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8" name="Picture 7" descr="ict_hea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9902937" cy="734257"/>
          </a:xfrm>
          <a:prstGeom prst="rect">
            <a:avLst/>
          </a:prstGeom>
        </p:spPr>
      </p:pic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2722042" y="0"/>
            <a:ext cx="6902024" cy="67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98" tIns="45799" rIns="91598" bIns="45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4337" y="98629"/>
            <a:ext cx="1859118" cy="246221"/>
          </a:xfrm>
          <a:prstGeom prst="rect">
            <a:avLst/>
          </a:prstGeom>
          <a:noFill/>
        </p:spPr>
        <p:txBody>
          <a:bodyPr wrap="square" lIns="67860" tIns="0" rIns="86182" bIns="0" rtlCol="0">
            <a:spAutoFit/>
          </a:bodyPr>
          <a:lstStyle/>
          <a:p>
            <a:pPr algn="l"/>
            <a:r>
              <a:rPr lang="en-GB" sz="1600" b="0" i="0" dirty="0" smtClean="0">
                <a:solidFill>
                  <a:srgbClr val="FFC000"/>
                </a:solidFill>
              </a:rPr>
              <a:t>University of Malta</a:t>
            </a:r>
            <a:endParaRPr lang="en-GB" sz="1600" b="0" i="0" dirty="0">
              <a:solidFill>
                <a:srgbClr val="FFC000"/>
              </a:solidFill>
            </a:endParaRPr>
          </a:p>
        </p:txBody>
      </p:sp>
      <p:pic>
        <p:nvPicPr>
          <p:cNvPr id="10" name="Picture 9" descr="uom_crest_clean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66433" y="0"/>
            <a:ext cx="424652" cy="550738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09926" y="633220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0">
                <a:solidFill>
                  <a:srgbClr val="000000"/>
                </a:solidFill>
              </a:defRPr>
            </a:lvl1pPr>
          </a:lstStyle>
          <a:p>
            <a:r>
              <a:rPr lang="en-GB" smtClean="0"/>
              <a:t>Ernest Cachia</a:t>
            </a:r>
          </a:p>
          <a:p>
            <a:r>
              <a:rPr lang="en-GB" smtClean="0"/>
              <a:t>Department of Computer Science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594600" y="6492875"/>
            <a:ext cx="214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i="0">
                <a:solidFill>
                  <a:srgbClr val="FFC000"/>
                </a:solidFill>
              </a:defRPr>
            </a:lvl1pPr>
          </a:lstStyle>
          <a:p>
            <a:r>
              <a:rPr lang="en-GB" dirty="0" smtClean="0"/>
              <a:t>Faculty of ICT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3778" y="635002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5686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915686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ill Sans" pitchFamily="8" charset="0"/>
          <a:ea typeface="ＭＳ Ｐゴシック" pitchFamily="8" charset="-128"/>
        </a:defRPr>
      </a:lvl2pPr>
      <a:lvl3pPr algn="l" defTabSz="915686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ill Sans" pitchFamily="8" charset="0"/>
          <a:ea typeface="ＭＳ Ｐゴシック" pitchFamily="8" charset="-128"/>
        </a:defRPr>
      </a:lvl3pPr>
      <a:lvl4pPr algn="l" defTabSz="915686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ill Sans" pitchFamily="8" charset="0"/>
          <a:ea typeface="ＭＳ Ｐゴシック" pitchFamily="8" charset="-128"/>
        </a:defRPr>
      </a:lvl4pPr>
      <a:lvl5pPr algn="l" defTabSz="915686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ill Sans" pitchFamily="8" charset="0"/>
          <a:ea typeface="ＭＳ Ｐゴシック" pitchFamily="8" charset="-128"/>
        </a:defRPr>
      </a:lvl5pPr>
      <a:lvl6pPr marL="430911" algn="l" defTabSz="915686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ill Sans" pitchFamily="8" charset="0"/>
          <a:ea typeface="ＭＳ Ｐゴシック" pitchFamily="8" charset="-128"/>
        </a:defRPr>
      </a:lvl6pPr>
      <a:lvl7pPr marL="861822" algn="l" defTabSz="915686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ill Sans" pitchFamily="8" charset="0"/>
          <a:ea typeface="ＭＳ Ｐゴシック" pitchFamily="8" charset="-128"/>
        </a:defRPr>
      </a:lvl7pPr>
      <a:lvl8pPr marL="1292733" algn="l" defTabSz="915686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ill Sans" pitchFamily="8" charset="0"/>
          <a:ea typeface="ＭＳ Ｐゴシック" pitchFamily="8" charset="-128"/>
        </a:defRPr>
      </a:lvl8pPr>
      <a:lvl9pPr marL="1723644" algn="l" defTabSz="915686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ill Sans" pitchFamily="8" charset="0"/>
          <a:ea typeface="ＭＳ Ｐゴシック" pitchFamily="8" charset="-128"/>
        </a:defRPr>
      </a:lvl9pPr>
    </p:titleStyle>
    <p:bodyStyle>
      <a:lvl1pPr marL="323183" indent="-323183" algn="l" defTabSz="915686" rtl="0" eaLnBrk="0" fontAlgn="base" hangingPunct="0">
        <a:spcBef>
          <a:spcPct val="20000"/>
        </a:spcBef>
        <a:spcAft>
          <a:spcPct val="0"/>
        </a:spcAft>
        <a:buChar char="•"/>
        <a:defRPr sz="2400" i="1">
          <a:solidFill>
            <a:srgbClr val="D28D2A"/>
          </a:solidFill>
          <a:latin typeface="+mn-lt"/>
          <a:ea typeface="+mn-ea"/>
          <a:cs typeface="+mn-cs"/>
        </a:defRPr>
      </a:lvl1pPr>
      <a:lvl2pPr marL="287274" indent="-285778" algn="l" defTabSz="915686" rtl="0" eaLnBrk="0" fontAlgn="base" hangingPunct="0">
        <a:spcBef>
          <a:spcPct val="20000"/>
        </a:spcBef>
        <a:spcAft>
          <a:spcPct val="0"/>
        </a:spcAft>
        <a:buFont typeface="Times" pitchFamily="8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288771" indent="188524" algn="l" defTabSz="915686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758583" indent="278297" algn="l" defTabSz="915686" rtl="0" eaLnBrk="0" fontAlgn="base" hangingPunct="0">
        <a:spcBef>
          <a:spcPct val="20000"/>
        </a:spcBef>
        <a:spcAft>
          <a:spcPct val="0"/>
        </a:spcAft>
        <a:buFont typeface="Helvetica CE" pitchFamily="8" charset="-18"/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240366" indent="287274" algn="l" defTabSz="915686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5pPr>
      <a:lvl6pPr marL="1671277" indent="287274" algn="l" defTabSz="915686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6pPr>
      <a:lvl7pPr marL="2102188" indent="287274" algn="l" defTabSz="915686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7pPr>
      <a:lvl8pPr marL="2533099" indent="287274" algn="l" defTabSz="915686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8pPr>
      <a:lvl9pPr marL="2964010" indent="287274" algn="l" defTabSz="915686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6182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0911" algn="l" defTabSz="86182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1822" algn="l" defTabSz="86182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2733" algn="l" defTabSz="86182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3644" algn="l" defTabSz="86182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4555" algn="l" defTabSz="86182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algn="l" defTabSz="86182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16377" algn="l" defTabSz="86182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47288" algn="l" defTabSz="86182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Ernest Cachia Department of Computer Science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01B7-DD27-4158-BD05-1FE71D88D4E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png"/><Relationship Id="rId5" Type="http://schemas.openxmlformats.org/officeDocument/2006/relationships/image" Target="../media/image9.gi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png"/><Relationship Id="rId5" Type="http://schemas.openxmlformats.org/officeDocument/2006/relationships/image" Target="../media/image9.gi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image" Target="../media/image12.wmf"/><Relationship Id="rId9" Type="http://schemas.openxmlformats.org/officeDocument/2006/relationships/image" Target="../media/image15.png"/><Relationship Id="rId10" Type="http://schemas.openxmlformats.org/officeDocument/2006/relationships/image" Target="../media/image16.wmf"/><Relationship Id="rId11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1034" y="1214422"/>
            <a:ext cx="8143932" cy="2143140"/>
          </a:xfrm>
        </p:spPr>
        <p:txBody>
          <a:bodyPr/>
          <a:lstStyle/>
          <a:p>
            <a:pPr algn="ctr" eaLnBrk="1" hangingPunct="1"/>
            <a:r>
              <a:rPr lang="en-GB" sz="5400" dirty="0" smtClean="0"/>
              <a:t>The Notion of Software Quality</a:t>
            </a:r>
            <a:endParaRPr lang="en-GB" sz="5400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5348" y="3429000"/>
            <a:ext cx="7800975" cy="216024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endParaRPr lang="en-GB" sz="2200" i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</a:pPr>
            <a:endParaRPr lang="en-GB" sz="1800" i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sz="1800" i="0" dirty="0" smtClean="0"/>
          </a:p>
          <a:p>
            <a:pPr eaLnBrk="1" hangingPunct="1">
              <a:lnSpc>
                <a:spcPct val="90000"/>
              </a:lnSpc>
            </a:pPr>
            <a:endParaRPr lang="en-GB" sz="1800" i="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sz="2000" i="0" dirty="0" smtClean="0"/>
          </a:p>
          <a:p>
            <a:pPr eaLnBrk="1" hangingPunct="1">
              <a:lnSpc>
                <a:spcPct val="90000"/>
              </a:lnSpc>
            </a:pPr>
            <a:r>
              <a:rPr lang="en-GB" sz="1400" i="0" dirty="0" smtClean="0">
                <a:solidFill>
                  <a:srgbClr val="000000"/>
                </a:solidFill>
              </a:rPr>
              <a:t>This document </a:t>
            </a:r>
            <a:r>
              <a:rPr lang="en-GB" sz="1400" i="0" smtClean="0">
                <a:solidFill>
                  <a:srgbClr val="000000"/>
                </a:solidFill>
              </a:rPr>
              <a:t>© </a:t>
            </a:r>
            <a:r>
              <a:rPr lang="en-GB" sz="1400" i="0" smtClean="0">
                <a:solidFill>
                  <a:srgbClr val="000000"/>
                </a:solidFill>
              </a:rPr>
              <a:t>2003-2018 </a:t>
            </a:r>
            <a:r>
              <a:rPr lang="en-GB" sz="1400" i="0" dirty="0" err="1" smtClean="0">
                <a:solidFill>
                  <a:srgbClr val="000000"/>
                </a:solidFill>
              </a:rPr>
              <a:t>Prof.</a:t>
            </a:r>
            <a:r>
              <a:rPr lang="en-GB" sz="1400" i="0" dirty="0" smtClean="0">
                <a:solidFill>
                  <a:srgbClr val="000000"/>
                </a:solidFill>
              </a:rPr>
              <a:t> Ernest </a:t>
            </a:r>
            <a:r>
              <a:rPr lang="en-GB" sz="1400" i="0" dirty="0" err="1" smtClean="0">
                <a:solidFill>
                  <a:srgbClr val="000000"/>
                </a:solidFill>
              </a:rPr>
              <a:t>Cachia</a:t>
            </a:r>
            <a:endParaRPr lang="en-GB" sz="1400" i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sz="1400" i="0" dirty="0" smtClean="0">
                <a:solidFill>
                  <a:srgbClr val="000000"/>
                </a:solidFill>
              </a:rPr>
              <a:t>Edited by Dr Mark Micallef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22042" y="142852"/>
            <a:ext cx="6902024" cy="51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98" tIns="45799" rIns="91598" bIns="4579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56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0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Different Quality Scenarios</a:t>
            </a: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Online banking system</a:t>
            </a:r>
          </a:p>
          <a:p>
            <a:pPr lvl="1"/>
            <a:r>
              <a:rPr lang="en-GB" sz="2000"/>
              <a:t>Security</a:t>
            </a:r>
          </a:p>
          <a:p>
            <a:pPr lvl="1"/>
            <a:r>
              <a:rPr lang="en-GB" sz="2000"/>
              <a:t>Correctness</a:t>
            </a:r>
          </a:p>
          <a:p>
            <a:pPr lvl="1"/>
            <a:r>
              <a:rPr lang="en-GB" sz="2000"/>
              <a:t>Reliability</a:t>
            </a:r>
          </a:p>
          <a:p>
            <a:r>
              <a:rPr lang="en-GB" sz="2400"/>
              <a:t>Air Traffic Control System</a:t>
            </a:r>
          </a:p>
          <a:p>
            <a:pPr lvl="1"/>
            <a:r>
              <a:rPr lang="en-GB" sz="2000"/>
              <a:t>Robustness</a:t>
            </a:r>
          </a:p>
          <a:p>
            <a:pPr lvl="1"/>
            <a:r>
              <a:rPr lang="en-GB" sz="2000"/>
              <a:t>Real Time Responses</a:t>
            </a:r>
          </a:p>
          <a:p>
            <a:r>
              <a:rPr lang="en-GB" sz="2400"/>
              <a:t>Educational Game for Children</a:t>
            </a:r>
          </a:p>
          <a:p>
            <a:pPr lvl="1"/>
            <a:r>
              <a:rPr lang="en-GB" sz="2000"/>
              <a:t>Userfriendliness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4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342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657487" y="142852"/>
            <a:ext cx="6367479" cy="500066"/>
          </a:xfrm>
        </p:spPr>
        <p:txBody>
          <a:bodyPr/>
          <a:lstStyle/>
          <a:p>
            <a:r>
              <a:rPr lang="en-GB" dirty="0" smtClean="0"/>
              <a:t>Software Quality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51394" y="1857364"/>
            <a:ext cx="8421804" cy="3753079"/>
          </a:xfrm>
        </p:spPr>
        <p:txBody>
          <a:bodyPr/>
          <a:lstStyle/>
          <a:p>
            <a:pPr>
              <a:buFontTx/>
              <a:buNone/>
            </a:pPr>
            <a:r>
              <a:rPr lang="en-GB" sz="3000" b="1" i="0" dirty="0" smtClean="0">
                <a:solidFill>
                  <a:srgbClr val="000000"/>
                </a:solidFill>
              </a:rPr>
              <a:t>Software Quality Considerations</a:t>
            </a:r>
          </a:p>
          <a:p>
            <a:r>
              <a:rPr lang="en-GB" i="0" dirty="0" smtClean="0">
                <a:solidFill>
                  <a:srgbClr val="000000"/>
                </a:solidFill>
              </a:rPr>
              <a:t>Product (solution) quality is dependent on process quality</a:t>
            </a:r>
          </a:p>
          <a:p>
            <a:r>
              <a:rPr lang="en-GB" i="0" dirty="0" smtClean="0">
                <a:solidFill>
                  <a:srgbClr val="000000"/>
                </a:solidFill>
              </a:rPr>
              <a:t>Quality control must be an ongoing process</a:t>
            </a:r>
          </a:p>
          <a:p>
            <a:r>
              <a:rPr lang="en-GB" i="0" dirty="0" smtClean="0">
                <a:solidFill>
                  <a:srgbClr val="000000"/>
                </a:solidFill>
              </a:rPr>
              <a:t>Quality is a direct result of good (i.e. correct) management</a:t>
            </a:r>
          </a:p>
          <a:p>
            <a:r>
              <a:rPr lang="en-GB" i="0" dirty="0" smtClean="0">
                <a:solidFill>
                  <a:srgbClr val="000000"/>
                </a:solidFill>
              </a:rPr>
              <a:t>Quality depends on the type of system in question</a:t>
            </a:r>
          </a:p>
          <a:p>
            <a:r>
              <a:rPr lang="en-GB" i="0" dirty="0" smtClean="0">
                <a:solidFill>
                  <a:srgbClr val="000000"/>
                </a:solidFill>
              </a:rPr>
              <a:t>Quality can be viewed as an internal or external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Attempting to qualify software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394" y="1428736"/>
            <a:ext cx="8421804" cy="4500594"/>
          </a:xfrm>
        </p:spPr>
        <p:txBody>
          <a:bodyPr/>
          <a:lstStyle/>
          <a:p>
            <a:pPr marL="0" indent="0">
              <a:spcBef>
                <a:spcPts val="566"/>
              </a:spcBef>
              <a:buNone/>
              <a:defRPr/>
            </a:pPr>
            <a:r>
              <a:rPr lang="en-US" sz="3000" b="1" i="0" dirty="0" smtClean="0">
                <a:solidFill>
                  <a:srgbClr val="000000"/>
                </a:solidFill>
              </a:rPr>
              <a:t>This is not a straightforward issue due to such facts as:</a:t>
            </a:r>
          </a:p>
          <a:p>
            <a:pPr>
              <a:spcBef>
                <a:spcPts val="566"/>
              </a:spcBef>
              <a:defRPr/>
            </a:pPr>
            <a:r>
              <a:rPr lang="en-US" i="0" dirty="0" smtClean="0">
                <a:solidFill>
                  <a:srgbClr val="000000"/>
                </a:solidFill>
              </a:rPr>
              <a:t>Very difficult if approached un-scientifically</a:t>
            </a:r>
          </a:p>
          <a:p>
            <a:pPr>
              <a:spcBef>
                <a:spcPts val="566"/>
              </a:spcBef>
              <a:defRPr/>
            </a:pPr>
            <a:r>
              <a:rPr lang="en-US" i="0" dirty="0" smtClean="0">
                <a:solidFill>
                  <a:srgbClr val="000000"/>
                </a:solidFill>
              </a:rPr>
              <a:t>Various factors effect it (i.e. must be considered)</a:t>
            </a:r>
          </a:p>
          <a:p>
            <a:pPr>
              <a:spcBef>
                <a:spcPts val="566"/>
              </a:spcBef>
              <a:defRPr/>
            </a:pPr>
            <a:r>
              <a:rPr lang="en-US" i="0" dirty="0" smtClean="0">
                <a:solidFill>
                  <a:srgbClr val="000000"/>
                </a:solidFill>
              </a:rPr>
              <a:t>There are multiple facets to a s/w product</a:t>
            </a:r>
          </a:p>
          <a:p>
            <a:pPr>
              <a:spcBef>
                <a:spcPts val="566"/>
              </a:spcBef>
              <a:defRPr/>
            </a:pPr>
            <a:r>
              <a:rPr lang="en-US" i="0" dirty="0" smtClean="0">
                <a:solidFill>
                  <a:srgbClr val="000000"/>
                </a:solidFill>
              </a:rPr>
              <a:t>Very easy to qualify “incorrectly” </a:t>
            </a:r>
          </a:p>
          <a:p>
            <a:pPr>
              <a:spcBef>
                <a:spcPts val="566"/>
              </a:spcBef>
              <a:defRPr/>
            </a:pPr>
            <a:r>
              <a:rPr lang="en-US" i="0" dirty="0" smtClean="0">
                <a:solidFill>
                  <a:srgbClr val="000000"/>
                </a:solidFill>
              </a:rPr>
              <a:t>There is considerable subjectivity in a s/w product</a:t>
            </a:r>
          </a:p>
          <a:p>
            <a:pPr>
              <a:spcBef>
                <a:spcPts val="566"/>
              </a:spcBef>
              <a:defRPr/>
            </a:pPr>
            <a:r>
              <a:rPr lang="en-US" i="0" dirty="0" smtClean="0">
                <a:solidFill>
                  <a:srgbClr val="000000"/>
                </a:solidFill>
              </a:rPr>
              <a:t>A s/w product may be prone to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657487" y="142852"/>
            <a:ext cx="6976033" cy="493359"/>
          </a:xfrm>
        </p:spPr>
        <p:txBody>
          <a:bodyPr/>
          <a:lstStyle/>
          <a:p>
            <a:r>
              <a:rPr lang="en-GB" dirty="0" smtClean="0"/>
              <a:t>Some Generic Software Aspects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00268" y="1714488"/>
            <a:ext cx="8575182" cy="3767635"/>
          </a:xfrm>
        </p:spPr>
        <p:txBody>
          <a:bodyPr/>
          <a:lstStyle/>
          <a:p>
            <a:pPr>
              <a:spcBef>
                <a:spcPts val="566"/>
              </a:spcBef>
              <a:buNone/>
            </a:pPr>
            <a:r>
              <a:rPr lang="en-US" sz="3000" b="1" i="0" dirty="0" smtClean="0">
                <a:solidFill>
                  <a:srgbClr val="000000"/>
                </a:solidFill>
              </a:rPr>
              <a:t>Software quality can be </a:t>
            </a:r>
            <a:r>
              <a:rPr lang="en-US" sz="3000" b="1" i="0" dirty="0" err="1" smtClean="0">
                <a:solidFill>
                  <a:srgbClr val="000000"/>
                </a:solidFill>
              </a:rPr>
              <a:t>characterised</a:t>
            </a:r>
            <a:r>
              <a:rPr lang="en-US" sz="3000" b="1" i="0" dirty="0" smtClean="0">
                <a:solidFill>
                  <a:srgbClr val="000000"/>
                </a:solidFill>
              </a:rPr>
              <a:t> by its:</a:t>
            </a:r>
          </a:p>
          <a:p>
            <a:pPr>
              <a:spcBef>
                <a:spcPts val="1131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The development process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End-products (with all their representative attributes)</a:t>
            </a:r>
            <a:endParaRPr lang="en-US" i="0" u="sng" dirty="0" smtClean="0">
              <a:solidFill>
                <a:srgbClr val="000000"/>
              </a:solidFill>
            </a:endParaRP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Interaction with humans (users, developers, process managers, vendors, etc.)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Relation to the real-world process it is to implement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Reviews and/or feedback (relating to the product).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666984" y="142852"/>
            <a:ext cx="6553391" cy="486380"/>
          </a:xfrm>
        </p:spPr>
        <p:txBody>
          <a:bodyPr/>
          <a:lstStyle/>
          <a:p>
            <a:r>
              <a:rPr lang="en-GB" dirty="0" smtClean="0"/>
              <a:t>Quality cannot be an “add-on”</a:t>
            </a:r>
          </a:p>
        </p:txBody>
      </p:sp>
      <p:pic>
        <p:nvPicPr>
          <p:cNvPr id="114692" name="Picture 4" descr="C:\Documents and Settings\Ernest Cachia\Local Settings\Temporary Internet Files\Content.IE5\P5XVXVC7\MCj012988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67" y="1660289"/>
            <a:ext cx="2209252" cy="203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3" name="Picture 5" descr="C:\Documents and Settings\Ernest Cachia\Local Settings\Temporary Internet Files\Content.IE5\44LBH1RM\MCj043261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3191" y="1801440"/>
            <a:ext cx="2230942" cy="164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5" name="Picture 7" descr="C:\Documents and Settings\Ernest Cachia\Local Settings\Temporary Internet Files\Content.IE5\P5XVXVC7\MMj02834980000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1678" y="2237729"/>
            <a:ext cx="1464055" cy="13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6" name="Picture 8" descr="C:\Documents and Settings\Ernest Cachia\Local Settings\Temporary Internet Files\Content.IE5\LYY1DINQ\MCj0299997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3849" y="2173570"/>
            <a:ext cx="1072091" cy="164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Documents and Settings\Ernest Cachia\Local Settings\Temporary Internet Files\Content.IE5\44LBH1RM\MCj043261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452" y="1852768"/>
            <a:ext cx="2230942" cy="164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7" name="Picture 9" descr="C:\Documents and Settings\Ernest Cachia\Local Settings\Temporary Internet Files\Content.IE5\44LBH1RM\MCj0199368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19404">
            <a:off x="4195410" y="2706811"/>
            <a:ext cx="548440" cy="184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8" name="Picture 10" descr="C:\Documents and Settings\Ernest Cachia\Local Settings\Temporary Internet Files\Content.IE5\C1S4GPN9\MCPE01562_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2342" y="4226692"/>
            <a:ext cx="1397437" cy="1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722059" y="2366050"/>
            <a:ext cx="1417978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r>
              <a:rPr lang="en-GB" sz="2600" i="0" dirty="0">
                <a:solidFill>
                  <a:srgbClr val="000000"/>
                </a:solidFill>
              </a:rPr>
              <a:t>Produce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789603" y="2430210"/>
            <a:ext cx="1565454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r>
              <a:rPr lang="en-GB" sz="2600" i="0" dirty="0">
                <a:solidFill>
                  <a:srgbClr val="000000"/>
                </a:solidFill>
              </a:rPr>
              <a:t>Becomes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116398" y="4162532"/>
            <a:ext cx="972343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r>
              <a:rPr lang="en-GB" sz="2600" i="0" dirty="0">
                <a:solidFill>
                  <a:srgbClr val="000000"/>
                </a:solidFill>
              </a:rPr>
              <a:t>Inject</a:t>
            </a:r>
          </a:p>
        </p:txBody>
      </p:sp>
      <p:sp>
        <p:nvSpPr>
          <p:cNvPr id="19" name="Left Bracket 18"/>
          <p:cNvSpPr>
            <a:spLocks/>
          </p:cNvSpPr>
          <p:nvPr/>
        </p:nvSpPr>
        <p:spPr bwMode="auto">
          <a:xfrm rot="5400000">
            <a:off x="6726063" y="1624196"/>
            <a:ext cx="1411522" cy="4948352"/>
          </a:xfrm>
          <a:prstGeom prst="leftBracket">
            <a:avLst>
              <a:gd name="adj" fmla="val 8335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lIns="91598" tIns="45799" rIns="91598" bIns="45799">
            <a:spAutoFit/>
          </a:bodyPr>
          <a:lstStyle/>
          <a:p>
            <a:pPr defTabSz="915686"/>
            <a:r>
              <a:rPr lang="en-GB" sz="30200" i="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69024" y="4437112"/>
            <a:ext cx="3527505" cy="36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182" tIns="43091" rIns="86182" bIns="43091">
            <a:spAutoFit/>
          </a:bodyPr>
          <a:lstStyle/>
          <a:p>
            <a:r>
              <a:rPr lang="en-GB" sz="1800" b="1" i="0" dirty="0"/>
              <a:t>This step is a misconception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1401" y="3456772"/>
            <a:ext cx="1862010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r>
              <a:rPr lang="en-GB" sz="2600" i="0" dirty="0">
                <a:solidFill>
                  <a:srgbClr val="000000"/>
                </a:solidFill>
              </a:rPr>
              <a:t>Developers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395265" y="1788609"/>
            <a:ext cx="1585524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r>
              <a:rPr lang="en-GB" sz="2600" i="0" dirty="0">
                <a:solidFill>
                  <a:srgbClr val="000000"/>
                </a:solidFill>
              </a:rPr>
              <a:t>A product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253659" y="1531968"/>
            <a:ext cx="2346116" cy="80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pPr algn="ctr">
              <a:lnSpc>
                <a:spcPts val="2828"/>
              </a:lnSpc>
            </a:pPr>
            <a:r>
              <a:rPr lang="en-GB" sz="2600" i="0" dirty="0">
                <a:solidFill>
                  <a:srgbClr val="000000"/>
                </a:solidFill>
              </a:rPr>
              <a:t>A </a:t>
            </a:r>
            <a:r>
              <a:rPr lang="en-GB" sz="2600" b="1" i="0" u="sng" dirty="0">
                <a:solidFill>
                  <a:srgbClr val="000000"/>
                </a:solidFill>
              </a:rPr>
              <a:t>wishful</a:t>
            </a:r>
          </a:p>
          <a:p>
            <a:pPr algn="ctr">
              <a:lnSpc>
                <a:spcPts val="2828"/>
              </a:lnSpc>
            </a:pPr>
            <a:r>
              <a:rPr lang="en-GB" sz="2600" i="0" dirty="0">
                <a:solidFill>
                  <a:srgbClr val="000000"/>
                </a:solidFill>
              </a:rPr>
              <a:t>quality product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746023" y="5060773"/>
            <a:ext cx="1212793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pPr algn="ctr"/>
            <a:r>
              <a:rPr lang="en-GB" sz="2600" i="0" dirty="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722042" y="142852"/>
            <a:ext cx="6902024" cy="513284"/>
          </a:xfrm>
        </p:spPr>
        <p:txBody>
          <a:bodyPr/>
          <a:lstStyle/>
          <a:p>
            <a:r>
              <a:rPr lang="en-GB" dirty="0" smtClean="0"/>
              <a:t>Quality Must Permeate</a:t>
            </a:r>
          </a:p>
        </p:txBody>
      </p:sp>
      <p:pic>
        <p:nvPicPr>
          <p:cNvPr id="4" name="Picture 4" descr="C:\Documents and Settings\Ernest Cachia\Local Settings\Temporary Internet Files\Content.IE5\P5XVXVC7\MCj012988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475" y="2876458"/>
            <a:ext cx="2209252" cy="203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Ernest Cachia\Local Settings\Temporary Internet Files\Content.IE5\44LBH1RM\MCj043261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7699" y="3017610"/>
            <a:ext cx="5159052" cy="164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:\Documents and Settings\Ernest Cachia\Local Settings\Temporary Internet Files\Content.IE5\P5XVXVC7\MMj02834980000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7317" y="3017610"/>
            <a:ext cx="1603490" cy="147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22887" y="3582218"/>
            <a:ext cx="1712930" cy="54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r>
              <a:rPr lang="en-GB" sz="3000" b="1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Produce</a:t>
            </a:r>
          </a:p>
        </p:txBody>
      </p:sp>
      <p:pic>
        <p:nvPicPr>
          <p:cNvPr id="115714" name="Picture 2" descr="C:\Documents and Settings\Ernest Cachia\Local Settings\Temporary Internet Files\Content.IE5\C1S4GPN9\MCj0383510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3170" y="2247689"/>
            <a:ext cx="2103902" cy="132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15908" y="1285289"/>
            <a:ext cx="2251539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r>
              <a:rPr lang="en-GB" sz="2600" i="0" dirty="0">
                <a:solidFill>
                  <a:srgbClr val="000000"/>
                </a:solidFill>
              </a:rPr>
              <a:t>Requirements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681280" y="1285289"/>
            <a:ext cx="1696900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r>
              <a:rPr lang="en-GB" sz="2600" i="0" dirty="0">
                <a:solidFill>
                  <a:srgbClr val="000000"/>
                </a:solidFill>
              </a:rPr>
              <a:t>Standards</a:t>
            </a:r>
          </a:p>
        </p:txBody>
      </p:sp>
      <p:pic>
        <p:nvPicPr>
          <p:cNvPr id="19" name="Picture 4" descr="C:\Documents and Settings\Ernest Cachia\Local Settings\Temporary Internet Files\Content.IE5\P5XVXVC7\MCPE02664_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10" y="1714488"/>
            <a:ext cx="1605038" cy="79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ight Arrow 21"/>
          <p:cNvSpPr>
            <a:spLocks noChangeArrowheads="1"/>
          </p:cNvSpPr>
          <p:nvPr/>
        </p:nvSpPr>
        <p:spPr bwMode="auto">
          <a:xfrm rot="1637923">
            <a:off x="2535447" y="1917108"/>
            <a:ext cx="1038008" cy="12842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00"/>
          </a:solidFill>
          <a:ln w="9525" algn="ctr">
            <a:noFill/>
            <a:round/>
            <a:headEnd/>
            <a:tailEnd/>
          </a:ln>
        </p:spPr>
        <p:txBody>
          <a:bodyPr lIns="91598" tIns="45799" rIns="91598" bIns="45799">
            <a:spAutoFit/>
          </a:bodyPr>
          <a:lstStyle/>
          <a:p>
            <a:pPr defTabSz="915686"/>
            <a:endParaRPr lang="en-GB" dirty="0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19962077" flipH="1">
            <a:off x="6160727" y="1981269"/>
            <a:ext cx="1038008" cy="12842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00"/>
          </a:solidFill>
          <a:ln w="9525" algn="ctr">
            <a:noFill/>
            <a:round/>
            <a:headEnd/>
            <a:tailEnd/>
          </a:ln>
        </p:spPr>
        <p:txBody>
          <a:bodyPr lIns="91598" tIns="45799" rIns="91598" bIns="45799">
            <a:spAutoFit/>
          </a:bodyPr>
          <a:lstStyle/>
          <a:p>
            <a:pPr defTabSz="915686"/>
            <a:endParaRPr lang="en-GB" dirty="0"/>
          </a:p>
        </p:txBody>
      </p:sp>
      <p:pic>
        <p:nvPicPr>
          <p:cNvPr id="24" name="Picture 10" descr="C:\Documents and Settings\Ernest Cachia\Local Settings\Temporary Internet Files\Content.IE5\C1S4GPN9\MCPE01562_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7699" y="2247689"/>
            <a:ext cx="728155" cy="70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0" descr="C:\Documents and Settings\Ernest Cachia\Local Settings\Temporary Internet Files\Content.IE5\C1S4GPN9\MCPE01562_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32696" y="2311850"/>
            <a:ext cx="728155" cy="70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683453" y="1798569"/>
            <a:ext cx="2123299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pPr algn="ctr"/>
            <a:r>
              <a:rPr lang="en-GB" sz="2600" i="0" dirty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15908" y="4749932"/>
            <a:ext cx="1937350" cy="108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GB" sz="2600" i="0" dirty="0">
                <a:solidFill>
                  <a:srgbClr val="000000"/>
                </a:solidFill>
              </a:rPr>
              <a:t>Developers</a:t>
            </a:r>
          </a:p>
          <a:p>
            <a:pPr algn="ctr">
              <a:lnSpc>
                <a:spcPts val="2639"/>
              </a:lnSpc>
            </a:pPr>
            <a:r>
              <a:rPr lang="en-GB" sz="2600" i="0" dirty="0">
                <a:solidFill>
                  <a:srgbClr val="000000"/>
                </a:solidFill>
              </a:rPr>
              <a:t>&amp; their </a:t>
            </a:r>
            <a:r>
              <a:rPr lang="en-GB" sz="2600" i="0" dirty="0" smtClean="0">
                <a:solidFill>
                  <a:srgbClr val="000000"/>
                </a:solidFill>
              </a:rPr>
              <a:t>tools</a:t>
            </a:r>
          </a:p>
          <a:p>
            <a:pPr algn="ctr">
              <a:lnSpc>
                <a:spcPts val="2639"/>
              </a:lnSpc>
            </a:pPr>
            <a:r>
              <a:rPr lang="en-GB" sz="2600" i="0" dirty="0" smtClean="0">
                <a:solidFill>
                  <a:srgbClr val="000000"/>
                </a:solidFill>
              </a:rPr>
              <a:t>&amp; methods</a:t>
            </a:r>
            <a:endParaRPr lang="en-GB" sz="2600" i="0" dirty="0">
              <a:solidFill>
                <a:srgbClr val="000000"/>
              </a:solidFill>
            </a:endParaRPr>
          </a:p>
        </p:txBody>
      </p:sp>
      <p:pic>
        <p:nvPicPr>
          <p:cNvPr id="28" name="Picture 10" descr="C:\Documents and Settings\Ernest Cachia\Local Settings\Temporary Internet Files\Content.IE5\C1S4GPN9\MCPE01562_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7323" y="3466731"/>
            <a:ext cx="728155" cy="70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0" descr="C:\Documents and Settings\Ernest Cachia\Local Settings\Temporary Internet Files\Content.IE5\C1S4GPN9\MCPE01562_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3736" y="2825130"/>
            <a:ext cx="728155" cy="70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 descr="C:\Documents and Settings\Ernest Cachia\Local Settings\Temporary Internet Files\Content.IE5\P5XVXVC7\MCj04325560000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4019" y="4172492"/>
            <a:ext cx="1254905" cy="115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683453" y="5199053"/>
            <a:ext cx="953043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pPr algn="ctr"/>
            <a:r>
              <a:rPr lang="en-GB" sz="2600" i="0" dirty="0">
                <a:solidFill>
                  <a:srgbClr val="000000"/>
                </a:solidFill>
              </a:rPr>
              <a:t>Tools</a:t>
            </a:r>
          </a:p>
        </p:txBody>
      </p:sp>
      <p:pic>
        <p:nvPicPr>
          <p:cNvPr id="34" name="Picture 10" descr="C:\Documents and Settings\Ernest Cachia\Local Settings\Temporary Internet Files\Content.IE5\C1S4GPN9\MCPE01562_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6284" y="4814093"/>
            <a:ext cx="728155" cy="70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 descr="C:\Documents and Settings\Ernest Cachia\Local Settings\Temporary Internet Files\Content.IE5\P5XVXVC7\MCj04325560000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79963" y="3466731"/>
            <a:ext cx="766887" cy="70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239016" y="4429132"/>
            <a:ext cx="2346116" cy="75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GB" sz="2600" i="0" dirty="0">
                <a:solidFill>
                  <a:srgbClr val="000000"/>
                </a:solidFill>
              </a:rPr>
              <a:t>An </a:t>
            </a:r>
            <a:r>
              <a:rPr lang="en-GB" sz="2600" b="1" i="0" u="sng" dirty="0">
                <a:solidFill>
                  <a:srgbClr val="000000"/>
                </a:solidFill>
              </a:rPr>
              <a:t>actual</a:t>
            </a:r>
          </a:p>
          <a:p>
            <a:pPr algn="ctr">
              <a:lnSpc>
                <a:spcPts val="2639"/>
              </a:lnSpc>
            </a:pPr>
            <a:r>
              <a:rPr lang="en-GB" sz="2600" i="0" dirty="0">
                <a:solidFill>
                  <a:srgbClr val="000000"/>
                </a:solidFill>
              </a:rPr>
              <a:t>quality product</a:t>
            </a:r>
          </a:p>
        </p:txBody>
      </p:sp>
      <p:pic>
        <p:nvPicPr>
          <p:cNvPr id="115717" name="Picture 5" descr="C:\Documents and Settings\Ernest Cachia\Local Settings\Temporary Internet Files\Content.IE5\44LBH1RM\MCFL00053_0000[1]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0454" y="1714488"/>
            <a:ext cx="625903" cy="85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1" name="Picture 9" descr="C:\Documents and Settings\Ernest Cachia\Local Settings\Temporary Internet Files\Content.IE5\C1S4GPN9\MCBD19854_0000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38357" y="4236652"/>
            <a:ext cx="929559" cy="104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729207" y="5199053"/>
            <a:ext cx="1454846" cy="4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182" tIns="43091" rIns="86182" bIns="43091">
            <a:spAutoFit/>
          </a:bodyPr>
          <a:lstStyle/>
          <a:p>
            <a:pPr algn="ctr"/>
            <a:r>
              <a:rPr lang="en-GB" sz="2600" i="0" dirty="0">
                <a:solidFill>
                  <a:srgbClr val="000000"/>
                </a:solidFill>
              </a:rPr>
              <a:t>Methods</a:t>
            </a:r>
          </a:p>
        </p:txBody>
      </p:sp>
      <p:pic>
        <p:nvPicPr>
          <p:cNvPr id="43" name="Picture 10" descr="C:\Documents and Settings\Ernest Cachia\Local Settings\Temporary Internet Files\Content.IE5\C1S4GPN9\MCPE01562_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14395" y="4685773"/>
            <a:ext cx="728155" cy="70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2" grpId="0" animBg="1"/>
      <p:bldP spid="23" grpId="0" animBg="1"/>
      <p:bldP spid="26" grpId="0"/>
      <p:bldP spid="27" grpId="0"/>
      <p:bldP spid="33" grpId="0"/>
      <p:bldP spid="36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657487" y="71414"/>
            <a:ext cx="6367479" cy="564797"/>
          </a:xfrm>
        </p:spPr>
        <p:txBody>
          <a:bodyPr/>
          <a:lstStyle/>
          <a:p>
            <a:r>
              <a:rPr lang="en-US" dirty="0" smtClean="0"/>
              <a:t>The Actual Meaning of Quality</a:t>
            </a:r>
            <a:endParaRPr lang="en-GB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51394" y="1142985"/>
            <a:ext cx="8421804" cy="4659940"/>
          </a:xfrm>
        </p:spPr>
        <p:txBody>
          <a:bodyPr/>
          <a:lstStyle/>
          <a:p>
            <a:r>
              <a:rPr lang="en-US" sz="2800" i="0" dirty="0" smtClean="0">
                <a:solidFill>
                  <a:srgbClr val="C00000"/>
                </a:solidFill>
              </a:rPr>
              <a:t>Quality means different things to different people. Consider the following:</a:t>
            </a:r>
          </a:p>
          <a:p>
            <a:pPr lvl="2">
              <a:buFontTx/>
              <a:buChar char="–"/>
            </a:pPr>
            <a:r>
              <a:rPr lang="en-US" sz="2300" b="1" dirty="0" smtClean="0">
                <a:solidFill>
                  <a:srgbClr val="000000"/>
                </a:solidFill>
              </a:rPr>
              <a:t>For the user</a:t>
            </a:r>
            <a:r>
              <a:rPr lang="en-US" sz="2300" dirty="0" smtClean="0">
                <a:solidFill>
                  <a:srgbClr val="000000"/>
                </a:solidFill>
              </a:rPr>
              <a:t> (reliable, efficient, user-friendly, etc.)</a:t>
            </a:r>
          </a:p>
          <a:p>
            <a:pPr lvl="2">
              <a:buFontTx/>
              <a:buChar char="–"/>
            </a:pPr>
            <a:r>
              <a:rPr lang="en-US" sz="2300" b="1" dirty="0" smtClean="0">
                <a:solidFill>
                  <a:srgbClr val="000000"/>
                </a:solidFill>
              </a:rPr>
              <a:t>For the producer</a:t>
            </a:r>
            <a:r>
              <a:rPr lang="en-US" sz="2300" dirty="0" smtClean="0">
                <a:solidFill>
                  <a:srgbClr val="000000"/>
                </a:solidFill>
              </a:rPr>
              <a:t> (maintainable, verifiable, portable, etc.)</a:t>
            </a:r>
          </a:p>
          <a:p>
            <a:pPr lvl="2">
              <a:buFontTx/>
              <a:buChar char="–"/>
            </a:pPr>
            <a:r>
              <a:rPr lang="en-US" sz="2300" b="1" dirty="0" smtClean="0">
                <a:solidFill>
                  <a:srgbClr val="000000"/>
                </a:solidFill>
              </a:rPr>
              <a:t>For the manager</a:t>
            </a:r>
            <a:r>
              <a:rPr lang="en-US" sz="2300" dirty="0" smtClean="0">
                <a:solidFill>
                  <a:srgbClr val="000000"/>
                </a:solidFill>
              </a:rPr>
              <a:t> (measureable, visible, controllable, etc.)</a:t>
            </a:r>
          </a:p>
          <a:p>
            <a:pPr lvl="2">
              <a:buFontTx/>
              <a:buChar char="–"/>
            </a:pPr>
            <a:r>
              <a:rPr lang="en-US" sz="2300" b="1" dirty="0" smtClean="0">
                <a:solidFill>
                  <a:srgbClr val="000000"/>
                </a:solidFill>
              </a:rPr>
              <a:t>For the client</a:t>
            </a:r>
            <a:r>
              <a:rPr lang="en-US" sz="2300" dirty="0" smtClean="0">
                <a:solidFill>
                  <a:srgbClr val="000000"/>
                </a:solidFill>
              </a:rPr>
              <a:t> (cost-effective, interoperable, effective, etc)</a:t>
            </a:r>
          </a:p>
          <a:p>
            <a:pPr lvl="2">
              <a:buFontTx/>
              <a:buChar char="–"/>
            </a:pPr>
            <a:r>
              <a:rPr lang="en-US" sz="2300" b="1" dirty="0" smtClean="0">
                <a:solidFill>
                  <a:srgbClr val="000000"/>
                </a:solidFill>
              </a:rPr>
              <a:t>For the vendor </a:t>
            </a:r>
            <a:r>
              <a:rPr lang="en-US" sz="2300" dirty="0" smtClean="0">
                <a:solidFill>
                  <a:srgbClr val="000000"/>
                </a:solidFill>
              </a:rPr>
              <a:t>(value-for-money, relevant, timely, etc)</a:t>
            </a:r>
          </a:p>
          <a:p>
            <a:pPr>
              <a:spcBef>
                <a:spcPts val="1800"/>
              </a:spcBef>
            </a:pPr>
            <a:r>
              <a:rPr lang="en-US" sz="2800" i="0" dirty="0" smtClean="0">
                <a:solidFill>
                  <a:srgbClr val="C00000"/>
                </a:solidFill>
              </a:rPr>
              <a:t>The main two categories of s/w qualities are:</a:t>
            </a:r>
          </a:p>
          <a:p>
            <a:pPr lvl="2">
              <a:buFontTx/>
              <a:buChar char="–"/>
            </a:pPr>
            <a:r>
              <a:rPr lang="en-US" sz="2300" b="1" dirty="0" smtClean="0">
                <a:solidFill>
                  <a:srgbClr val="000000"/>
                </a:solidFill>
              </a:rPr>
              <a:t>External</a:t>
            </a:r>
            <a:r>
              <a:rPr lang="en-US" sz="2300" dirty="0" smtClean="0">
                <a:solidFill>
                  <a:srgbClr val="000000"/>
                </a:solidFill>
              </a:rPr>
              <a:t> (qualities observable from “outside” the system)</a:t>
            </a:r>
          </a:p>
          <a:p>
            <a:pPr lvl="2">
              <a:buFontTx/>
              <a:buChar char="–"/>
            </a:pPr>
            <a:r>
              <a:rPr lang="en-US" sz="2300" b="1" dirty="0" smtClean="0">
                <a:solidFill>
                  <a:srgbClr val="000000"/>
                </a:solidFill>
              </a:rPr>
              <a:t>Internal</a:t>
            </a:r>
            <a:r>
              <a:rPr lang="en-US" sz="2300" dirty="0" smtClean="0">
                <a:solidFill>
                  <a:srgbClr val="000000"/>
                </a:solidFill>
              </a:rPr>
              <a:t> (qualities pertaining to internal system aspects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657487" y="142852"/>
            <a:ext cx="6367479" cy="486380"/>
          </a:xfrm>
        </p:spPr>
        <p:txBody>
          <a:bodyPr/>
          <a:lstStyle/>
          <a:p>
            <a:r>
              <a:rPr lang="en-GB" dirty="0" smtClean="0"/>
              <a:t>The Process Makes the Product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51394" y="1071546"/>
            <a:ext cx="8421804" cy="5116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0" dirty="0" smtClean="0">
                <a:solidFill>
                  <a:srgbClr val="C00000"/>
                </a:solidFill>
              </a:rPr>
              <a:t>Process:</a:t>
            </a:r>
            <a:r>
              <a:rPr lang="en-US" i="0" dirty="0" smtClean="0">
                <a:solidFill>
                  <a:srgbClr val="000000"/>
                </a:solidFill>
              </a:rPr>
              <a:t> “A series of activities undertaken to achieve a stipulated entity”</a:t>
            </a:r>
          </a:p>
          <a:p>
            <a:pPr>
              <a:lnSpc>
                <a:spcPct val="90000"/>
              </a:lnSpc>
            </a:pPr>
            <a:r>
              <a:rPr lang="en-US" i="0" dirty="0" smtClean="0">
                <a:solidFill>
                  <a:srgbClr val="C00000"/>
                </a:solidFill>
              </a:rPr>
              <a:t>Product:</a:t>
            </a:r>
            <a:r>
              <a:rPr lang="en-US" i="0" dirty="0" smtClean="0">
                <a:solidFill>
                  <a:srgbClr val="000000"/>
                </a:solidFill>
              </a:rPr>
              <a:t> “An entity resulting from a given process”</a:t>
            </a:r>
          </a:p>
          <a:p>
            <a:pPr>
              <a:lnSpc>
                <a:spcPct val="90000"/>
              </a:lnSpc>
            </a:pPr>
            <a:r>
              <a:rPr lang="en-US" i="0" dirty="0" smtClean="0">
                <a:solidFill>
                  <a:srgbClr val="000000"/>
                </a:solidFill>
              </a:rPr>
              <a:t>Quality applies to </a:t>
            </a:r>
            <a:r>
              <a:rPr lang="en-US" i="0" u="sng" dirty="0" smtClean="0">
                <a:solidFill>
                  <a:srgbClr val="000000"/>
                </a:solidFill>
              </a:rPr>
              <a:t>both</a:t>
            </a:r>
            <a:r>
              <a:rPr lang="en-US" i="0" dirty="0" smtClean="0">
                <a:solidFill>
                  <a:srgbClr val="000000"/>
                </a:solidFill>
              </a:rPr>
              <a:t> process and product</a:t>
            </a:r>
          </a:p>
          <a:p>
            <a:pPr>
              <a:lnSpc>
                <a:spcPct val="90000"/>
              </a:lnSpc>
            </a:pPr>
            <a:r>
              <a:rPr lang="en-US" i="0" dirty="0" smtClean="0">
                <a:solidFill>
                  <a:srgbClr val="000000"/>
                </a:solidFill>
              </a:rPr>
              <a:t>A software product can (typically) consist of:</a:t>
            </a:r>
          </a:p>
          <a:p>
            <a:pPr marL="627063" lvl="2" indent="-271463">
              <a:lnSpc>
                <a:spcPct val="80000"/>
              </a:lnSpc>
              <a:buFontTx/>
              <a:buChar char="–"/>
            </a:pPr>
            <a:r>
              <a:rPr lang="en-US" sz="2300" dirty="0" smtClean="0">
                <a:solidFill>
                  <a:srgbClr val="000000"/>
                </a:solidFill>
              </a:rPr>
              <a:t>The executable system</a:t>
            </a:r>
          </a:p>
          <a:p>
            <a:pPr marL="627063" lvl="2" indent="-271463">
              <a:lnSpc>
                <a:spcPct val="80000"/>
              </a:lnSpc>
              <a:buFontTx/>
              <a:buChar char="–"/>
            </a:pPr>
            <a:r>
              <a:rPr lang="en-US" sz="2300" dirty="0" smtClean="0">
                <a:solidFill>
                  <a:srgbClr val="000000"/>
                </a:solidFill>
              </a:rPr>
              <a:t>Installation guides</a:t>
            </a:r>
          </a:p>
          <a:p>
            <a:pPr marL="627063" lvl="2" indent="-271463">
              <a:lnSpc>
                <a:spcPct val="80000"/>
              </a:lnSpc>
              <a:buFontTx/>
              <a:buChar char="–"/>
            </a:pPr>
            <a:r>
              <a:rPr lang="en-US" sz="2300" dirty="0" smtClean="0">
                <a:solidFill>
                  <a:srgbClr val="000000"/>
                </a:solidFill>
              </a:rPr>
              <a:t>User manuals</a:t>
            </a:r>
          </a:p>
          <a:p>
            <a:pPr marL="627063" lvl="2" indent="-271463">
              <a:lnSpc>
                <a:spcPct val="80000"/>
              </a:lnSpc>
              <a:buFontTx/>
              <a:buChar char="–"/>
            </a:pPr>
            <a:r>
              <a:rPr lang="en-US" sz="2300" dirty="0" smtClean="0">
                <a:solidFill>
                  <a:srgbClr val="000000"/>
                </a:solidFill>
              </a:rPr>
              <a:t>Application documentation</a:t>
            </a:r>
          </a:p>
          <a:p>
            <a:pPr marL="627063" lvl="2" indent="-271463">
              <a:lnSpc>
                <a:spcPct val="80000"/>
              </a:lnSpc>
              <a:buFontTx/>
              <a:buChar char="–"/>
            </a:pPr>
            <a:r>
              <a:rPr lang="en-US" sz="2300" dirty="0" smtClean="0">
                <a:solidFill>
                  <a:srgbClr val="000000"/>
                </a:solidFill>
              </a:rPr>
              <a:t>User training plan/requirements</a:t>
            </a:r>
          </a:p>
          <a:p>
            <a:pPr marL="627063" lvl="2" indent="-271463">
              <a:lnSpc>
                <a:spcPct val="80000"/>
              </a:lnSpc>
              <a:buFontTx/>
              <a:buChar char="–"/>
            </a:pPr>
            <a:r>
              <a:rPr lang="en-US" sz="2300" dirty="0" smtClean="0">
                <a:solidFill>
                  <a:srgbClr val="000000"/>
                </a:solidFill>
              </a:rPr>
              <a:t>System cross-over and data migration strategies</a:t>
            </a:r>
          </a:p>
          <a:p>
            <a:pPr marL="627063" lvl="2" indent="-271463">
              <a:lnSpc>
                <a:spcPct val="80000"/>
              </a:lnSpc>
              <a:buFontTx/>
              <a:buChar char="–"/>
            </a:pPr>
            <a:r>
              <a:rPr lang="en-US" sz="2300" dirty="0" smtClean="0">
                <a:solidFill>
                  <a:srgbClr val="000000"/>
                </a:solidFill>
              </a:rPr>
              <a:t>Testing justification and logs</a:t>
            </a:r>
          </a:p>
          <a:p>
            <a:pPr marL="627063" lvl="2" indent="-271463">
              <a:lnSpc>
                <a:spcPct val="80000"/>
              </a:lnSpc>
              <a:buFontTx/>
              <a:buChar char="–"/>
            </a:pPr>
            <a:r>
              <a:rPr lang="en-US" sz="2300" dirty="0" smtClean="0">
                <a:solidFill>
                  <a:srgbClr val="000000"/>
                </a:solidFill>
              </a:rPr>
              <a:t>Etc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665765" y="199337"/>
            <a:ext cx="6716391" cy="493359"/>
          </a:xfrm>
        </p:spPr>
        <p:txBody>
          <a:bodyPr/>
          <a:lstStyle/>
          <a:p>
            <a:r>
              <a:rPr lang="en-GB" sz="2800" dirty="0" smtClean="0"/>
              <a:t>Classification of Software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58" y="1357298"/>
            <a:ext cx="8421804" cy="41704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3000" b="1" i="0" dirty="0" smtClean="0">
                <a:solidFill>
                  <a:srgbClr val="000000"/>
                </a:solidFill>
              </a:rPr>
              <a:t>A general system classification could be as follows:</a:t>
            </a:r>
          </a:p>
          <a:p>
            <a:pPr>
              <a:spcBef>
                <a:spcPts val="1131"/>
              </a:spcBef>
              <a:defRPr/>
            </a:pPr>
            <a:r>
              <a:rPr lang="en-GB" i="0" dirty="0" smtClean="0">
                <a:solidFill>
                  <a:srgbClr val="000000"/>
                </a:solidFill>
              </a:rPr>
              <a:t>Information/Business (Batch-Processing)</a:t>
            </a:r>
          </a:p>
          <a:p>
            <a:pPr>
              <a:defRPr/>
            </a:pPr>
            <a:r>
              <a:rPr lang="en-GB" i="0" dirty="0" smtClean="0">
                <a:solidFill>
                  <a:srgbClr val="000000"/>
                </a:solidFill>
              </a:rPr>
              <a:t>On-line</a:t>
            </a:r>
          </a:p>
          <a:p>
            <a:pPr>
              <a:defRPr/>
            </a:pPr>
            <a:r>
              <a:rPr lang="en-GB" i="0" dirty="0" smtClean="0">
                <a:solidFill>
                  <a:srgbClr val="000000"/>
                </a:solidFill>
              </a:rPr>
              <a:t>Real-time</a:t>
            </a:r>
          </a:p>
          <a:p>
            <a:pPr>
              <a:defRPr/>
            </a:pPr>
            <a:r>
              <a:rPr lang="en-GB" i="0" dirty="0" smtClean="0">
                <a:solidFill>
                  <a:srgbClr val="000000"/>
                </a:solidFill>
              </a:rPr>
              <a:t>Embedded</a:t>
            </a:r>
          </a:p>
          <a:p>
            <a:pPr>
              <a:defRPr/>
            </a:pPr>
            <a:r>
              <a:rPr lang="en-GB" i="0" dirty="0" smtClean="0">
                <a:solidFill>
                  <a:srgbClr val="000000"/>
                </a:solidFill>
              </a:rPr>
              <a:t>Distributed</a:t>
            </a:r>
          </a:p>
          <a:p>
            <a:pPr marL="0" indent="0" algn="ctr">
              <a:buNone/>
              <a:defRPr/>
            </a:pPr>
            <a:endParaRPr lang="en-US" sz="1900" i="0" dirty="0" smtClean="0">
              <a:solidFill>
                <a:srgbClr val="000000"/>
              </a:solidFill>
            </a:endParaRPr>
          </a:p>
          <a:p>
            <a:pPr marL="0" indent="0" algn="ctr">
              <a:buNone/>
              <a:defRPr/>
            </a:pPr>
            <a:r>
              <a:rPr lang="en-US" sz="2300" i="0" dirty="0" smtClean="0">
                <a:solidFill>
                  <a:srgbClr val="000000"/>
                </a:solidFill>
              </a:rPr>
              <a:t>Quality for each of the above can have a different meaning.</a:t>
            </a:r>
          </a:p>
        </p:txBody>
      </p:sp>
      <p:cxnSp>
        <p:nvCxnSpPr>
          <p:cNvPr id="14340" name="Straight Connector 4"/>
          <p:cNvCxnSpPr>
            <a:cxnSpLocks noChangeShapeType="1"/>
          </p:cNvCxnSpPr>
          <p:nvPr/>
        </p:nvCxnSpPr>
        <p:spPr bwMode="auto">
          <a:xfrm>
            <a:off x="896183" y="4886102"/>
            <a:ext cx="8087163" cy="14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665765" y="142852"/>
            <a:ext cx="7359333" cy="493359"/>
          </a:xfrm>
        </p:spPr>
        <p:txBody>
          <a:bodyPr/>
          <a:lstStyle/>
          <a:p>
            <a:r>
              <a:rPr lang="en-GB" dirty="0" smtClean="0"/>
              <a:t>Information (Business)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95325" y="1223830"/>
            <a:ext cx="3048953" cy="197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781" tIns="43391" rIns="86781" bIns="43391"/>
          <a:lstStyle/>
          <a:p>
            <a:pPr marL="323183" indent="-234907" defTabSz="915686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b="1" i="0" kern="0" dirty="0">
                <a:solidFill>
                  <a:srgbClr val="000000"/>
                </a:solidFill>
                <a:latin typeface="+mn-lt"/>
                <a:ea typeface="+mn-ea"/>
              </a:rPr>
              <a:t>Main elements: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Database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Transaction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Security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837" y="3987289"/>
            <a:ext cx="1773908" cy="330781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Transaction 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9582" y="3586645"/>
            <a:ext cx="1773909" cy="330781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Transaction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1837" y="5142170"/>
            <a:ext cx="1773908" cy="330781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Transaction </a:t>
            </a:r>
            <a:r>
              <a:rPr lang="en-GB" sz="1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GB" sz="19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4537791" y="1223830"/>
            <a:ext cx="4387518" cy="236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781" tIns="43391" rIns="86781" bIns="43391"/>
          <a:lstStyle/>
          <a:p>
            <a:pPr marL="843867" indent="-24538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600" b="1" i="0" dirty="0">
                <a:solidFill>
                  <a:srgbClr val="000000"/>
                </a:solidFill>
              </a:rPr>
              <a:t>Important aspects:</a:t>
            </a:r>
          </a:p>
          <a:p>
            <a:pPr marL="1077278" lvl="2" indent="-215456">
              <a:spcBef>
                <a:spcPts val="566"/>
              </a:spcBef>
              <a:buFontTx/>
              <a:buChar char="•"/>
            </a:pPr>
            <a:r>
              <a:rPr lang="en-US" sz="2300" i="0" dirty="0">
                <a:solidFill>
                  <a:srgbClr val="000000"/>
                </a:solidFill>
              </a:rPr>
              <a:t>Data integrity</a:t>
            </a:r>
          </a:p>
          <a:p>
            <a:pPr marL="1077278" lvl="2" indent="-215456">
              <a:spcBef>
                <a:spcPts val="566"/>
              </a:spcBef>
              <a:buFontTx/>
              <a:buChar char="•"/>
            </a:pPr>
            <a:r>
              <a:rPr lang="en-US" sz="2300" i="0" dirty="0">
                <a:solidFill>
                  <a:srgbClr val="000000"/>
                </a:solidFill>
              </a:rPr>
              <a:t>Data availability</a:t>
            </a:r>
          </a:p>
          <a:p>
            <a:pPr marL="1077278" lvl="2" indent="-215456">
              <a:spcBef>
                <a:spcPts val="566"/>
              </a:spcBef>
              <a:buFontTx/>
              <a:buChar char="•"/>
            </a:pPr>
            <a:r>
              <a:rPr lang="en-US" sz="2300" i="0" dirty="0">
                <a:solidFill>
                  <a:srgbClr val="000000"/>
                </a:solidFill>
              </a:rPr>
              <a:t>Data security</a:t>
            </a:r>
          </a:p>
          <a:p>
            <a:pPr marL="1077278" lvl="2" indent="-215456">
              <a:spcBef>
                <a:spcPts val="566"/>
              </a:spcBef>
              <a:buFontTx/>
              <a:buChar char="•"/>
            </a:pPr>
            <a:r>
              <a:rPr lang="en-US" sz="2300" i="0" dirty="0">
                <a:solidFill>
                  <a:srgbClr val="000000"/>
                </a:solidFill>
              </a:rPr>
              <a:t>Transaction </a:t>
            </a:r>
            <a:r>
              <a:rPr lang="en-US" sz="2300" i="0" dirty="0" smtClean="0">
                <a:solidFill>
                  <a:srgbClr val="000000"/>
                </a:solidFill>
              </a:rPr>
              <a:t>efficiency</a:t>
            </a:r>
            <a:endParaRPr lang="en-US" sz="2300" i="0" dirty="0">
              <a:solidFill>
                <a:srgbClr val="000000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48439" y="4179772"/>
            <a:ext cx="303656" cy="965253"/>
            <a:chOff x="902" y="2688"/>
            <a:chExt cx="196" cy="677"/>
          </a:xfrm>
        </p:grpSpPr>
        <p:sp>
          <p:nvSpPr>
            <p:cNvPr id="15380" name="Rectangle 15"/>
            <p:cNvSpPr>
              <a:spLocks noChangeArrowheads="1"/>
            </p:cNvSpPr>
            <p:nvPr/>
          </p:nvSpPr>
          <p:spPr bwMode="auto">
            <a:xfrm>
              <a:off x="902" y="2688"/>
              <a:ext cx="19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3000" b="1" i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5381" name="Rectangle 16"/>
            <p:cNvSpPr>
              <a:spLocks noChangeArrowheads="1"/>
            </p:cNvSpPr>
            <p:nvPr/>
          </p:nvSpPr>
          <p:spPr bwMode="auto">
            <a:xfrm>
              <a:off x="902" y="2832"/>
              <a:ext cx="19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3000" b="1" i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5382" name="Rectangle 17"/>
            <p:cNvSpPr>
              <a:spLocks noChangeArrowheads="1"/>
            </p:cNvSpPr>
            <p:nvPr/>
          </p:nvSpPr>
          <p:spPr bwMode="auto">
            <a:xfrm>
              <a:off x="902" y="2976"/>
              <a:ext cx="19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3000" b="1" i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33626" y="4955394"/>
            <a:ext cx="2292912" cy="741405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Pre-processing</a:t>
            </a:r>
          </a:p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local storage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310322" y="4500570"/>
            <a:ext cx="2516006" cy="1220467"/>
          </a:xfrm>
          <a:prstGeom prst="ellipse">
            <a:avLst/>
          </a:prstGeom>
          <a:solidFill>
            <a:srgbClr val="FFDC97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 algn="ctr">
              <a:defRPr/>
            </a:pPr>
            <a:r>
              <a:rPr lang="en-US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Possible further</a:t>
            </a:r>
          </a:p>
          <a:p>
            <a:pPr algn="ctr">
              <a:defRPr/>
            </a:pPr>
            <a:r>
              <a:rPr lang="en-US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processing and</a:t>
            </a:r>
          </a:p>
          <a:p>
            <a:pPr algn="ctr">
              <a:defRPr/>
            </a:pPr>
            <a:r>
              <a:rPr lang="en-US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remote storage</a:t>
            </a:r>
          </a:p>
        </p:txBody>
      </p:sp>
      <p:sp>
        <p:nvSpPr>
          <p:cNvPr id="15371" name="Line 24"/>
          <p:cNvSpPr>
            <a:spLocks noChangeShapeType="1"/>
          </p:cNvSpPr>
          <p:nvPr/>
        </p:nvSpPr>
        <p:spPr bwMode="auto">
          <a:xfrm>
            <a:off x="2804335" y="3717817"/>
            <a:ext cx="966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5372" name="Line 25"/>
          <p:cNvSpPr>
            <a:spLocks noChangeShapeType="1"/>
          </p:cNvSpPr>
          <p:nvPr/>
        </p:nvSpPr>
        <p:spPr bwMode="auto">
          <a:xfrm>
            <a:off x="3771077" y="3717817"/>
            <a:ext cx="0" cy="12318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5373" name="Line 26"/>
          <p:cNvSpPr>
            <a:spLocks noChangeShapeType="1"/>
          </p:cNvSpPr>
          <p:nvPr/>
        </p:nvSpPr>
        <p:spPr bwMode="auto">
          <a:xfrm>
            <a:off x="2804335" y="4196879"/>
            <a:ext cx="6692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5374" name="Line 27"/>
          <p:cNvSpPr>
            <a:spLocks noChangeShapeType="1"/>
          </p:cNvSpPr>
          <p:nvPr/>
        </p:nvSpPr>
        <p:spPr bwMode="auto">
          <a:xfrm>
            <a:off x="3473618" y="4196879"/>
            <a:ext cx="0" cy="75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5375" name="Line 28"/>
          <p:cNvSpPr>
            <a:spLocks noChangeShapeType="1"/>
          </p:cNvSpPr>
          <p:nvPr/>
        </p:nvSpPr>
        <p:spPr bwMode="auto">
          <a:xfrm>
            <a:off x="2824476" y="5334651"/>
            <a:ext cx="22309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334286" y="5142170"/>
            <a:ext cx="976037" cy="320801"/>
            <a:chOff x="3186" y="3397"/>
            <a:chExt cx="478" cy="156"/>
          </a:xfrm>
        </p:grpSpPr>
        <p:sp>
          <p:nvSpPr>
            <p:cNvPr id="15377" name="Line 30"/>
            <p:cNvSpPr>
              <a:spLocks noChangeShapeType="1"/>
            </p:cNvSpPr>
            <p:nvPr/>
          </p:nvSpPr>
          <p:spPr bwMode="auto">
            <a:xfrm>
              <a:off x="3186" y="355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8" name="Line 31"/>
            <p:cNvSpPr>
              <a:spLocks noChangeShapeType="1"/>
            </p:cNvSpPr>
            <p:nvPr/>
          </p:nvSpPr>
          <p:spPr bwMode="auto">
            <a:xfrm flipH="1" flipV="1">
              <a:off x="3327" y="3397"/>
              <a:ext cx="99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9" name="Line 32"/>
            <p:cNvSpPr>
              <a:spLocks noChangeShapeType="1"/>
            </p:cNvSpPr>
            <p:nvPr/>
          </p:nvSpPr>
          <p:spPr bwMode="auto">
            <a:xfrm>
              <a:off x="3327" y="3397"/>
              <a:ext cx="337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“the application of a systematic, disciplined, quantifiable approach to the development, operation, and maintenance of software, that is, the application of engineering in software” – IEEE, 2001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1319145" y="1401062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722042" y="142852"/>
            <a:ext cx="6902024" cy="513284"/>
          </a:xfrm>
        </p:spPr>
        <p:txBody>
          <a:bodyPr/>
          <a:lstStyle/>
          <a:p>
            <a:r>
              <a:rPr lang="en-GB" dirty="0" smtClean="0"/>
              <a:t>On-line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23883" y="1113300"/>
            <a:ext cx="3718236" cy="174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781" tIns="43391" rIns="86781" bIns="43391"/>
          <a:lstStyle/>
          <a:p>
            <a:pPr marL="323183" indent="-323183" defTabSz="915686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b="1" i="0" kern="0" dirty="0">
                <a:solidFill>
                  <a:srgbClr val="000000"/>
                </a:solidFill>
                <a:latin typeface="+mn-lt"/>
                <a:ea typeface="+mn-ea"/>
              </a:rPr>
              <a:t>Main elements: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Result time limits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Time-slicing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Security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887750" y="1113300"/>
            <a:ext cx="4083862" cy="2958642"/>
          </a:xfrm>
          <a:prstGeom prst="rect">
            <a:avLst/>
          </a:prstGeom>
          <a:noFill/>
          <a:ln/>
        </p:spPr>
        <p:txBody>
          <a:bodyPr lIns="86781" tIns="43391" rIns="86781" bIns="43391"/>
          <a:lstStyle/>
          <a:p>
            <a:pPr marL="323183" indent="-323183" defTabSz="915686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b="1" i="0" kern="0" dirty="0">
                <a:solidFill>
                  <a:srgbClr val="000000"/>
                </a:solidFill>
                <a:latin typeface="+mn-lt"/>
                <a:ea typeface="+mn-ea"/>
              </a:rPr>
              <a:t>Important aspects: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Response time range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Stimuli to results    </a:t>
            </a:r>
          </a:p>
          <a:p>
            <a:pPr marL="288771" lvl="2" indent="188524" defTabSz="915686">
              <a:spcBef>
                <a:spcPts val="566"/>
              </a:spcBef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relationships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Communication </a:t>
            </a:r>
          </a:p>
          <a:p>
            <a:pPr marL="288771" lvl="2" indent="188524" defTabSz="915686">
              <a:spcBef>
                <a:spcPts val="566"/>
              </a:spcBef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design/security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+mn-lt"/>
                <a:ea typeface="+mn-ea"/>
              </a:rPr>
              <a:t>HCI design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5300" y="3844413"/>
            <a:ext cx="1773908" cy="330781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Terminal 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83045" y="3443769"/>
            <a:ext cx="1773909" cy="330781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Terminal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75300" y="4999294"/>
            <a:ext cx="1773908" cy="330781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Terminal </a:t>
            </a:r>
            <a:r>
              <a:rPr lang="en-GB" sz="1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GB" sz="19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511902" y="4036896"/>
            <a:ext cx="303656" cy="965253"/>
            <a:chOff x="902" y="2688"/>
            <a:chExt cx="196" cy="677"/>
          </a:xfrm>
        </p:grpSpPr>
        <p:sp>
          <p:nvSpPr>
            <p:cNvPr id="16404" name="Rectangle 41"/>
            <p:cNvSpPr>
              <a:spLocks noChangeArrowheads="1"/>
            </p:cNvSpPr>
            <p:nvPr/>
          </p:nvSpPr>
          <p:spPr bwMode="auto">
            <a:xfrm>
              <a:off x="902" y="2688"/>
              <a:ext cx="19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3000" b="1" i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6405" name="Rectangle 42"/>
            <p:cNvSpPr>
              <a:spLocks noChangeArrowheads="1"/>
            </p:cNvSpPr>
            <p:nvPr/>
          </p:nvSpPr>
          <p:spPr bwMode="auto">
            <a:xfrm>
              <a:off x="902" y="2832"/>
              <a:ext cx="19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3000" b="1" i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6406" name="Rectangle 43"/>
            <p:cNvSpPr>
              <a:spLocks noChangeArrowheads="1"/>
            </p:cNvSpPr>
            <p:nvPr/>
          </p:nvSpPr>
          <p:spPr bwMode="auto">
            <a:xfrm>
              <a:off x="902" y="2976"/>
              <a:ext cx="19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3000" b="1" i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697089" y="4812518"/>
            <a:ext cx="2788677" cy="741405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Local switching</a:t>
            </a:r>
          </a:p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(little of no processing)</a:t>
            </a: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6810388" y="4357694"/>
            <a:ext cx="2516006" cy="1220467"/>
          </a:xfrm>
          <a:prstGeom prst="ellipse">
            <a:avLst/>
          </a:prstGeom>
          <a:solidFill>
            <a:srgbClr val="FFDC97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 algn="ctr">
              <a:defRPr/>
            </a:pPr>
            <a:r>
              <a:rPr lang="en-US" sz="1900" i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Further</a:t>
            </a:r>
            <a:endParaRPr lang="en-US" sz="19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processing and</a:t>
            </a:r>
          </a:p>
          <a:p>
            <a:pPr algn="ctr">
              <a:defRPr/>
            </a:pPr>
            <a:r>
              <a:rPr lang="en-US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remote storage</a:t>
            </a:r>
          </a:p>
        </p:txBody>
      </p:sp>
      <p:sp>
        <p:nvSpPr>
          <p:cNvPr id="16395" name="Line 24"/>
          <p:cNvSpPr>
            <a:spLocks noChangeShapeType="1"/>
          </p:cNvSpPr>
          <p:nvPr/>
        </p:nvSpPr>
        <p:spPr bwMode="auto">
          <a:xfrm>
            <a:off x="2467798" y="3574941"/>
            <a:ext cx="966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6396" name="Line 25"/>
          <p:cNvSpPr>
            <a:spLocks noChangeShapeType="1"/>
          </p:cNvSpPr>
          <p:nvPr/>
        </p:nvSpPr>
        <p:spPr bwMode="auto">
          <a:xfrm>
            <a:off x="3434540" y="3574941"/>
            <a:ext cx="0" cy="12318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6397" name="Line 26"/>
          <p:cNvSpPr>
            <a:spLocks noChangeShapeType="1"/>
          </p:cNvSpPr>
          <p:nvPr/>
        </p:nvSpPr>
        <p:spPr bwMode="auto">
          <a:xfrm>
            <a:off x="2467798" y="4054003"/>
            <a:ext cx="6692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6398" name="Line 27"/>
          <p:cNvSpPr>
            <a:spLocks noChangeShapeType="1"/>
          </p:cNvSpPr>
          <p:nvPr/>
        </p:nvSpPr>
        <p:spPr bwMode="auto">
          <a:xfrm>
            <a:off x="3137081" y="4054003"/>
            <a:ext cx="0" cy="75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6399" name="Line 28"/>
          <p:cNvSpPr>
            <a:spLocks noChangeShapeType="1"/>
          </p:cNvSpPr>
          <p:nvPr/>
        </p:nvSpPr>
        <p:spPr bwMode="auto">
          <a:xfrm>
            <a:off x="2487939" y="5191775"/>
            <a:ext cx="22309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485767" y="4935135"/>
            <a:ext cx="1324622" cy="320800"/>
            <a:chOff x="3186" y="3397"/>
            <a:chExt cx="478" cy="156"/>
          </a:xfrm>
        </p:grpSpPr>
        <p:sp>
          <p:nvSpPr>
            <p:cNvPr id="16401" name="Line 30"/>
            <p:cNvSpPr>
              <a:spLocks noChangeShapeType="1"/>
            </p:cNvSpPr>
            <p:nvPr/>
          </p:nvSpPr>
          <p:spPr bwMode="auto">
            <a:xfrm>
              <a:off x="3186" y="355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402" name="Line 31"/>
            <p:cNvSpPr>
              <a:spLocks noChangeShapeType="1"/>
            </p:cNvSpPr>
            <p:nvPr/>
          </p:nvSpPr>
          <p:spPr bwMode="auto">
            <a:xfrm flipH="1" flipV="1">
              <a:off x="3327" y="3397"/>
              <a:ext cx="99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403" name="Line 32"/>
            <p:cNvSpPr>
              <a:spLocks noChangeShapeType="1"/>
            </p:cNvSpPr>
            <p:nvPr/>
          </p:nvSpPr>
          <p:spPr bwMode="auto">
            <a:xfrm>
              <a:off x="3327" y="3397"/>
              <a:ext cx="337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243016" y="5125955"/>
            <a:ext cx="1846724" cy="878280"/>
          </a:xfrm>
          <a:prstGeom prst="ellipse">
            <a:avLst/>
          </a:prstGeom>
          <a:solidFill>
            <a:srgbClr val="FFDC97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Controlled</a:t>
            </a:r>
          </a:p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device/s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173299" y="4997635"/>
            <a:ext cx="1846724" cy="878280"/>
          </a:xfrm>
          <a:prstGeom prst="ellipse">
            <a:avLst/>
          </a:prstGeom>
          <a:solidFill>
            <a:srgbClr val="FFDC97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Controlled</a:t>
            </a:r>
          </a:p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device/s</a:t>
            </a:r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2722042" y="129634"/>
            <a:ext cx="6902024" cy="513284"/>
          </a:xfrm>
        </p:spPr>
        <p:txBody>
          <a:bodyPr/>
          <a:lstStyle/>
          <a:p>
            <a:r>
              <a:rPr lang="en-GB" dirty="0" smtClean="0"/>
              <a:t>Real-Time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03381" y="1285859"/>
            <a:ext cx="3866965" cy="205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781" tIns="43391" rIns="86781" bIns="43391"/>
          <a:lstStyle/>
          <a:p>
            <a:pPr marL="323183" indent="-323183" defTabSz="915686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b="1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Main elements: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Stringent timing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Control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I/O specifications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Safety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67248" y="1285860"/>
            <a:ext cx="4071468" cy="2438083"/>
          </a:xfrm>
          <a:prstGeom prst="rect">
            <a:avLst/>
          </a:prstGeom>
          <a:noFill/>
          <a:ln/>
        </p:spPr>
        <p:txBody>
          <a:bodyPr lIns="86781" tIns="43391" rIns="86781" bIns="43391"/>
          <a:lstStyle/>
          <a:p>
            <a:pPr marL="323183" indent="-323183" defTabSz="915686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b="1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Important aspects: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 time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System size &amp; complexity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Control protocol design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Safety mechanisms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HCI and MMI design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3957" y="4518573"/>
            <a:ext cx="1549265" cy="672968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endParaRPr lang="en-GB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0534" y="4792323"/>
            <a:ext cx="1697994" cy="809843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 algn="ctr">
              <a:defRPr/>
            </a:pPr>
            <a:r>
              <a:rPr lang="en-GB" sz="1900" b="1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Controlling</a:t>
            </a:r>
          </a:p>
          <a:p>
            <a:pPr algn="ctr">
              <a:defRPr/>
            </a:pPr>
            <a:r>
              <a:rPr lang="en-GB" sz="1900" b="1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computer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024570" y="4929198"/>
            <a:ext cx="1846724" cy="878280"/>
          </a:xfrm>
          <a:prstGeom prst="ellipse">
            <a:avLst/>
          </a:prstGeom>
          <a:solidFill>
            <a:srgbClr val="FFDC97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Controlled</a:t>
            </a:r>
          </a:p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device/s</a:t>
            </a:r>
          </a:p>
        </p:txBody>
      </p:sp>
      <p:sp>
        <p:nvSpPr>
          <p:cNvPr id="17418" name="Line 26"/>
          <p:cNvSpPr>
            <a:spLocks noChangeShapeType="1"/>
          </p:cNvSpPr>
          <p:nvPr/>
        </p:nvSpPr>
        <p:spPr bwMode="auto">
          <a:xfrm>
            <a:off x="2969419" y="5060369"/>
            <a:ext cx="59491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7419" name="Line 27"/>
          <p:cNvSpPr>
            <a:spLocks noChangeShapeType="1"/>
          </p:cNvSpPr>
          <p:nvPr/>
        </p:nvSpPr>
        <p:spPr bwMode="auto">
          <a:xfrm>
            <a:off x="5274726" y="5334119"/>
            <a:ext cx="74364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268326" y="4366015"/>
            <a:ext cx="1549265" cy="672968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endParaRPr lang="en-GB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0569" y="3841431"/>
            <a:ext cx="1549265" cy="672968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control</a:t>
            </a:r>
          </a:p>
          <a:p>
            <a:pPr algn="ctr"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Panel/s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22042" y="142852"/>
            <a:ext cx="6902024" cy="513284"/>
          </a:xfrm>
        </p:spPr>
        <p:txBody>
          <a:bodyPr/>
          <a:lstStyle/>
          <a:p>
            <a:r>
              <a:rPr lang="en-GB" smtClean="0"/>
              <a:t>Embedded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730" y="1142984"/>
            <a:ext cx="4001752" cy="243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781" tIns="43391" rIns="86781" bIns="43391"/>
          <a:lstStyle/>
          <a:p>
            <a:pPr marL="323183" indent="-323183" defTabSz="915686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b="1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Main elements: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Stringent timing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Control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I/O specifications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System dependency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Safety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881562" y="1142984"/>
            <a:ext cx="4147383" cy="2823044"/>
          </a:xfrm>
          <a:prstGeom prst="rect">
            <a:avLst/>
          </a:prstGeom>
          <a:noFill/>
          <a:ln/>
        </p:spPr>
        <p:txBody>
          <a:bodyPr lIns="86781" tIns="43391" rIns="86781" bIns="43391"/>
          <a:lstStyle/>
          <a:p>
            <a:pPr marL="323183" indent="-323183" defTabSz="915686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b="1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Important aspects: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 time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System size &amp; complexity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Control protocol design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Safety mechanisms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Sensory feedback loops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MMI design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38290" y="4143380"/>
            <a:ext cx="3265850" cy="1836404"/>
            <a:chOff x="1296" y="2692"/>
            <a:chExt cx="2108" cy="128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00" y="2692"/>
              <a:ext cx="2104" cy="1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53" name="Rectangle 7"/>
            <p:cNvSpPr>
              <a:spLocks noChangeArrowheads="1"/>
            </p:cNvSpPr>
            <p:nvPr/>
          </p:nvSpPr>
          <p:spPr bwMode="auto">
            <a:xfrm>
              <a:off x="1296" y="2751"/>
              <a:ext cx="2082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sz="1900" b="1" i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system being controlled</a:t>
              </a:r>
            </a:p>
          </p:txBody>
        </p:sp>
      </p:grp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231781" y="5033067"/>
            <a:ext cx="1623630" cy="7414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6182" tIns="43091" rIns="86182" bIns="43091" anchor="ctr"/>
          <a:lstStyle/>
          <a:p>
            <a:endParaRPr lang="en-GB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3284456" y="5013106"/>
            <a:ext cx="1630784" cy="795516"/>
          </a:xfrm>
          <a:prstGeom prst="rect">
            <a:avLst/>
          </a:prstGeom>
          <a:solidFill>
            <a:srgbClr val="FFDC97"/>
          </a:solidFill>
          <a:ln w="9525">
            <a:noFill/>
            <a:miter lim="800000"/>
            <a:headEnd/>
            <a:tailEnd/>
          </a:ln>
        </p:spPr>
        <p:txBody>
          <a:bodyPr wrap="none" lIns="86781" tIns="43391" rIns="86781" bIns="43391">
            <a:spAutoFit/>
          </a:bodyPr>
          <a:lstStyle/>
          <a:p>
            <a:pPr algn="ctr"/>
            <a:r>
              <a:rPr lang="en-US" sz="23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 algn="ctr"/>
            <a:r>
              <a:rPr lang="en-US" sz="23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 flipH="1">
            <a:off x="2630666" y="5437988"/>
            <a:ext cx="59491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 flipV="1">
            <a:off x="2853760" y="5164238"/>
            <a:ext cx="0" cy="27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 flipH="1">
            <a:off x="2333207" y="5164238"/>
            <a:ext cx="5205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 flipV="1">
            <a:off x="2853760" y="5437988"/>
            <a:ext cx="0" cy="27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 flipH="1">
            <a:off x="2333207" y="5711738"/>
            <a:ext cx="5205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 flipV="1">
            <a:off x="3969231" y="4822051"/>
            <a:ext cx="0" cy="20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8446" name="Line 16"/>
          <p:cNvSpPr>
            <a:spLocks noChangeShapeType="1"/>
          </p:cNvSpPr>
          <p:nvPr/>
        </p:nvSpPr>
        <p:spPr bwMode="auto">
          <a:xfrm>
            <a:off x="3523043" y="4822051"/>
            <a:ext cx="966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8447" name="Line 17"/>
          <p:cNvSpPr>
            <a:spLocks noChangeShapeType="1"/>
          </p:cNvSpPr>
          <p:nvPr/>
        </p:nvSpPr>
        <p:spPr bwMode="auto">
          <a:xfrm flipV="1">
            <a:off x="3523043" y="4685176"/>
            <a:ext cx="0" cy="13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8448" name="Line 18"/>
          <p:cNvSpPr>
            <a:spLocks noChangeShapeType="1"/>
          </p:cNvSpPr>
          <p:nvPr/>
        </p:nvSpPr>
        <p:spPr bwMode="auto">
          <a:xfrm flipV="1">
            <a:off x="4489784" y="4685176"/>
            <a:ext cx="0" cy="13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385782" y="5122892"/>
            <a:ext cx="991186" cy="68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781" tIns="43391" rIns="86781" bIns="43391">
            <a:spAutoFit/>
          </a:bodyPr>
          <a:lstStyle/>
          <a:p>
            <a:pPr algn="ctr"/>
            <a:r>
              <a:rPr lang="en-US" sz="1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Internal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cxnSp>
        <p:nvCxnSpPr>
          <p:cNvPr id="18450" name="Straight Arrow Connector 23"/>
          <p:cNvCxnSpPr>
            <a:cxnSpLocks noChangeShapeType="1"/>
            <a:stCxn id="18449" idx="3"/>
            <a:endCxn id="18447" idx="1"/>
          </p:cNvCxnSpPr>
          <p:nvPr/>
        </p:nvCxnSpPr>
        <p:spPr bwMode="auto">
          <a:xfrm flipV="1">
            <a:off x="1376968" y="4685176"/>
            <a:ext cx="2146075" cy="781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8451" name="Straight Arrow Connector 24"/>
          <p:cNvCxnSpPr>
            <a:cxnSpLocks noChangeShapeType="1"/>
            <a:stCxn id="18449" idx="3"/>
            <a:endCxn id="18444" idx="1"/>
          </p:cNvCxnSpPr>
          <p:nvPr/>
        </p:nvCxnSpPr>
        <p:spPr bwMode="auto">
          <a:xfrm>
            <a:off x="1376968" y="5466789"/>
            <a:ext cx="956239" cy="2449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Straight Connector 35"/>
          <p:cNvCxnSpPr>
            <a:cxnSpLocks noChangeShapeType="1"/>
          </p:cNvCxnSpPr>
          <p:nvPr/>
        </p:nvCxnSpPr>
        <p:spPr bwMode="auto">
          <a:xfrm>
            <a:off x="1935204" y="3767039"/>
            <a:ext cx="1603490" cy="1425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271293" y="4023678"/>
            <a:ext cx="1727431" cy="757089"/>
          </a:xfrm>
          <a:prstGeom prst="cube">
            <a:avLst>
              <a:gd name="adj" fmla="val 24995"/>
            </a:avLst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Computer or</a:t>
            </a:r>
          </a:p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processor </a:t>
            </a:r>
            <a:r>
              <a:rPr lang="en-GB" sz="1900" b="1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9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2722042" y="142852"/>
            <a:ext cx="6902024" cy="513284"/>
          </a:xfrm>
        </p:spPr>
        <p:txBody>
          <a:bodyPr/>
          <a:lstStyle/>
          <a:p>
            <a:r>
              <a:rPr lang="en-GB" dirty="0" smtClean="0"/>
              <a:t>Distributed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25387" y="1207144"/>
            <a:ext cx="4164424" cy="205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781" tIns="43391" rIns="86781" bIns="43391"/>
          <a:lstStyle/>
          <a:p>
            <a:pPr marL="323183" indent="-323183" defTabSz="915686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b="1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Main elements: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Process communication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Process distribution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 distribution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Network links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738686" y="1142984"/>
            <a:ext cx="4663287" cy="2942809"/>
          </a:xfrm>
          <a:prstGeom prst="rect">
            <a:avLst/>
          </a:prstGeom>
          <a:noFill/>
          <a:ln/>
        </p:spPr>
        <p:txBody>
          <a:bodyPr lIns="86781" tIns="43391" rIns="86781" bIns="43391"/>
          <a:lstStyle/>
          <a:p>
            <a:pPr marL="323183" indent="-323183" defTabSz="915686">
              <a:spcBef>
                <a:spcPct val="20000"/>
              </a:spcBef>
              <a:buFontTx/>
              <a:buChar char="•"/>
              <a:defRPr/>
            </a:pPr>
            <a:r>
              <a:rPr lang="en-US" sz="2600" b="1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Important aspects: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Communication protocols &amp; </a:t>
            </a:r>
          </a:p>
          <a:p>
            <a:pPr marL="288771" lvl="2" indent="188524" defTabSz="915686">
              <a:spcBef>
                <a:spcPts val="566"/>
              </a:spcBef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bandwidth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Logical to physical process </a:t>
            </a:r>
          </a:p>
          <a:p>
            <a:pPr marL="288771" lvl="2" indent="188524" defTabSz="915686">
              <a:spcBef>
                <a:spcPts val="566"/>
              </a:spcBef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(and data) mapping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Process dependency &amp; sync.</a:t>
            </a:r>
          </a:p>
          <a:p>
            <a:pPr marL="288771" lvl="2" indent="188524" defTabSz="915686">
              <a:spcBef>
                <a:spcPts val="566"/>
              </a:spcBef>
              <a:buFontTx/>
              <a:buChar char="•"/>
              <a:defRPr/>
            </a:pPr>
            <a:r>
              <a:rPr lang="en-US" sz="2300" i="0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 redundancy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8895" y="3681491"/>
            <a:ext cx="1493491" cy="330781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b="1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 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12667" y="4927623"/>
            <a:ext cx="1493491" cy="330781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b="1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 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20949" y="3745651"/>
            <a:ext cx="1561659" cy="330781"/>
          </a:xfrm>
          <a:prstGeom prst="rect">
            <a:avLst/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b="1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 </a:t>
            </a:r>
            <a:r>
              <a:rPr lang="en-GB" sz="19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GB" sz="1900" b="1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3259826" y="4087839"/>
            <a:ext cx="1725881" cy="757089"/>
          </a:xfrm>
          <a:prstGeom prst="cube">
            <a:avLst>
              <a:gd name="adj" fmla="val 24995"/>
            </a:avLst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Computer or</a:t>
            </a:r>
          </a:p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processor </a:t>
            </a:r>
            <a:r>
              <a:rPr lang="en-GB" sz="19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GB" sz="19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1798868" y="5269810"/>
            <a:ext cx="1727431" cy="757089"/>
          </a:xfrm>
          <a:prstGeom prst="cube">
            <a:avLst>
              <a:gd name="adj" fmla="val 24995"/>
            </a:avLst>
          </a:prstGeom>
          <a:solidFill>
            <a:srgbClr val="FFDC9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6182" tIns="43091" rIns="86182" bIns="43091" anchor="ctr"/>
          <a:lstStyle/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Computer or</a:t>
            </a:r>
          </a:p>
          <a:p>
            <a:pPr>
              <a:defRPr/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processor </a:t>
            </a:r>
            <a:r>
              <a:rPr lang="en-GB" sz="1900" b="1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GB" sz="1900" i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8" name="Line 28"/>
          <p:cNvSpPr>
            <a:spLocks noChangeShapeType="1"/>
          </p:cNvSpPr>
          <p:nvPr/>
        </p:nvSpPr>
        <p:spPr bwMode="auto">
          <a:xfrm flipV="1">
            <a:off x="3468976" y="5318287"/>
            <a:ext cx="1549265" cy="309394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9469" name="Line 30"/>
          <p:cNvSpPr>
            <a:spLocks noChangeShapeType="1"/>
          </p:cNvSpPr>
          <p:nvPr/>
        </p:nvSpPr>
        <p:spPr bwMode="auto">
          <a:xfrm>
            <a:off x="1935203" y="4408640"/>
            <a:ext cx="3067545" cy="898241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9470" name="Line 31"/>
          <p:cNvSpPr>
            <a:spLocks noChangeShapeType="1"/>
          </p:cNvSpPr>
          <p:nvPr/>
        </p:nvSpPr>
        <p:spPr bwMode="auto">
          <a:xfrm flipH="1" flipV="1">
            <a:off x="4445013" y="4793599"/>
            <a:ext cx="557735" cy="513281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lIns="86182" tIns="43091" rIns="86182" bIns="43091"/>
          <a:lstStyle/>
          <a:p>
            <a:endParaRPr lang="en-GB"/>
          </a:p>
        </p:txBody>
      </p:sp>
      <p:sp>
        <p:nvSpPr>
          <p:cNvPr id="19471" name="Oval 32"/>
          <p:cNvSpPr>
            <a:spLocks noChangeArrowheads="1"/>
          </p:cNvSpPr>
          <p:nvPr/>
        </p:nvSpPr>
        <p:spPr bwMode="auto">
          <a:xfrm>
            <a:off x="5024438" y="4857760"/>
            <a:ext cx="1302932" cy="865449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6182" tIns="203580" rIns="86182" bIns="43091" anchor="ctr"/>
          <a:lstStyle/>
          <a:p>
            <a:pPr algn="ctr">
              <a:spcBef>
                <a:spcPts val="566"/>
              </a:spcBef>
            </a:pPr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 doing 1</a:t>
            </a:r>
          </a:p>
          <a:p>
            <a:pPr algn="ctr"/>
            <a:r>
              <a:rPr lang="en-GB" sz="1900" i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</a:t>
            </a:r>
          </a:p>
        </p:txBody>
      </p:sp>
      <p:cxnSp>
        <p:nvCxnSpPr>
          <p:cNvPr id="19472" name="Shape 37"/>
          <p:cNvCxnSpPr>
            <a:cxnSpLocks noChangeShapeType="1"/>
          </p:cNvCxnSpPr>
          <p:nvPr/>
        </p:nvCxnSpPr>
        <p:spPr bwMode="auto">
          <a:xfrm>
            <a:off x="2004921" y="3993737"/>
            <a:ext cx="348584" cy="928183"/>
          </a:xfrm>
          <a:prstGeom prst="bentConnector2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Shape 38"/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3064618" y="3911042"/>
            <a:ext cx="356331" cy="1075038"/>
          </a:xfrm>
          <a:prstGeom prst="bentConnector2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665765" y="23151"/>
            <a:ext cx="7240235" cy="834081"/>
          </a:xfrm>
        </p:spPr>
        <p:txBody>
          <a:bodyPr/>
          <a:lstStyle/>
          <a:p>
            <a:pPr>
              <a:lnSpc>
                <a:spcPts val="2600"/>
              </a:lnSpc>
            </a:pPr>
            <a:r>
              <a:rPr lang="en-GB" dirty="0" smtClean="0"/>
              <a:t>Some </a:t>
            </a:r>
            <a:r>
              <a:rPr lang="en-GB" sz="2800" dirty="0" smtClean="0"/>
              <a:t>Software Process &amp; Product Quality Attributes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0475" y="1173075"/>
            <a:ext cx="4286816" cy="363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781" tIns="43391" rIns="86781" bIns="43391"/>
          <a:lstStyle/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Correctness </a:t>
            </a:r>
            <a:r>
              <a:rPr lang="en-US" sz="1900" kern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sz="1900" kern="0" dirty="0" err="1">
                <a:solidFill>
                  <a:srgbClr val="000000"/>
                </a:solidFill>
                <a:latin typeface="+mn-lt"/>
                <a:ea typeface="+mn-ea"/>
              </a:rPr>
              <a:t>int</a:t>
            </a:r>
            <a:r>
              <a:rPr lang="en-US" sz="1900" kern="0" dirty="0" smtClean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kern="0" dirty="0" err="1" smtClean="0">
                <a:solidFill>
                  <a:srgbClr val="000000"/>
                </a:solidFill>
                <a:latin typeface="+mn-lt"/>
                <a:ea typeface="+mn-ea"/>
              </a:rPr>
              <a:t>ext</a:t>
            </a:r>
            <a:r>
              <a:rPr lang="en-US" sz="1900" kern="0" dirty="0" smtClean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kern="0" dirty="0" err="1" smtClean="0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Security </a:t>
            </a:r>
            <a:r>
              <a:rPr lang="en-US" sz="1900" kern="0" dirty="0">
                <a:solidFill>
                  <a:srgbClr val="000000"/>
                </a:solidFill>
                <a:latin typeface="+mn-lt"/>
                <a:ea typeface="+mn-ea"/>
              </a:rPr>
              <a:t>(ext/</a:t>
            </a:r>
            <a:r>
              <a:rPr lang="en-US" sz="190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Reliability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(ext/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prc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Robustness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(ext/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prc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Efficiency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(ext/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prc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User friendliness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(ext/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Verifiability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int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Maintainability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int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prc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95876" y="1214422"/>
            <a:ext cx="4183015" cy="3657125"/>
          </a:xfrm>
          <a:prstGeom prst="rect">
            <a:avLst/>
          </a:prstGeom>
          <a:noFill/>
          <a:ln/>
        </p:spPr>
        <p:txBody>
          <a:bodyPr lIns="86781" tIns="43391" rIns="86781" bIns="43391"/>
          <a:lstStyle/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Reusability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int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Portability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(ext/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Understandability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int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Interoperability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(ext/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prd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Productivity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prc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Timeliness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prc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Visibility</a:t>
            </a:r>
            <a:r>
              <a:rPr lang="en-US" sz="2600" i="0" kern="0" dirty="0">
                <a:solidFill>
                  <a:srgbClr val="000000"/>
                </a:solidFill>
              </a:rPr>
              <a:t> </a:t>
            </a:r>
            <a:r>
              <a:rPr lang="en-US" sz="1900" i="0" kern="0" dirty="0">
                <a:solidFill>
                  <a:srgbClr val="000000"/>
                </a:solidFill>
              </a:rPr>
              <a:t>(</a:t>
            </a:r>
            <a:r>
              <a:rPr lang="en-US" sz="1900" i="0" kern="0" dirty="0" err="1">
                <a:solidFill>
                  <a:srgbClr val="000000"/>
                </a:solidFill>
              </a:rPr>
              <a:t>prc</a:t>
            </a:r>
            <a:r>
              <a:rPr lang="en-US" sz="1900" i="0" kern="0" dirty="0">
                <a:solidFill>
                  <a:srgbClr val="000000"/>
                </a:solidFill>
              </a:rPr>
              <a:t>)</a:t>
            </a:r>
            <a:endParaRPr lang="en-US" sz="1900" i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23183" indent="-323183" defTabSz="915686">
              <a:spcBef>
                <a:spcPts val="566"/>
              </a:spcBef>
              <a:buFontTx/>
              <a:buChar char="•"/>
              <a:defRPr/>
            </a:pPr>
            <a:r>
              <a:rPr lang="en-US" sz="2600" i="0" kern="0" dirty="0">
                <a:solidFill>
                  <a:srgbClr val="000000"/>
                </a:solidFill>
                <a:latin typeface="+mn-lt"/>
                <a:ea typeface="+mn-ea"/>
              </a:rPr>
              <a:t>Manageability 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sz="1900" i="0" kern="0" dirty="0" err="1">
                <a:solidFill>
                  <a:srgbClr val="000000"/>
                </a:solidFill>
                <a:latin typeface="+mn-lt"/>
                <a:ea typeface="+mn-ea"/>
              </a:rPr>
              <a:t>prc</a:t>
            </a:r>
            <a:r>
              <a:rPr lang="en-US" sz="1900" i="0" kern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23844" y="5500702"/>
            <a:ext cx="4979970" cy="70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781" tIns="43391" rIns="86781" bIns="4339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“ext”- external quality; “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”- internal quality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</a:rPr>
              <a:t>prd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”- product quality; “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</a:rPr>
              <a:t>prc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”- process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(</a:t>
            </a:r>
            <a:r>
              <a:rPr lang="en-US" dirty="0" err="1" smtClean="0"/>
              <a:t>int</a:t>
            </a:r>
            <a:r>
              <a:rPr lang="en-US" dirty="0" smtClean="0"/>
              <a:t>/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Does the system do the right thing?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At the basis of many other s/w qualities</a:t>
            </a:r>
          </a:p>
          <a:p>
            <a:pPr lvl="2"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E.g. Reliability and Robustness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Relative to s/w functional specifications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Must show equivalence between s/w and its specification</a:t>
            </a:r>
          </a:p>
          <a:p>
            <a:pPr lvl="2"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Experimental (through testing)</a:t>
            </a:r>
          </a:p>
          <a:p>
            <a:pPr lvl="2"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Analytical (through formal verification)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9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504056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Can the system be trusted?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 important consideration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 major security incident would be devastating to a business’ reputation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Four main challenges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Confidentiality/Secrecy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Authentication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Integrity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Non-Repudiation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6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2228850" y="1981200"/>
            <a:ext cx="536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 flipH="1">
            <a:off x="2228850" y="2362200"/>
            <a:ext cx="528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8744" y="122238"/>
            <a:ext cx="7056784" cy="426442"/>
          </a:xfrm>
        </p:spPr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Confidentiality/Secrecy</a:t>
            </a:r>
            <a:endParaRPr lang="en-US" sz="1600" dirty="0"/>
          </a:p>
        </p:txBody>
      </p:sp>
      <p:pic>
        <p:nvPicPr>
          <p:cNvPr id="67587" name="Picture 3" descr="MCj02971490000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2200" y="2684464"/>
            <a:ext cx="1938206" cy="15906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7588" name="Picture 4" descr="MCj0232607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4600" y="1793876"/>
            <a:ext cx="1611445" cy="18081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7589" name="Picture 5" descr="MCj0232452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905001"/>
            <a:ext cx="865056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320800" y="3886201"/>
            <a:ext cx="11348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Peter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924800" y="3657601"/>
            <a:ext cx="1343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James</a:t>
            </a:r>
          </a:p>
        </p:txBody>
      </p:sp>
      <p:pic>
        <p:nvPicPr>
          <p:cNvPr id="67592" name="Picture 8" descr="MCSO01675_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8301" y="4191001"/>
            <a:ext cx="1957123" cy="21891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7185248" y="5775647"/>
            <a:ext cx="1549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Evil Hacker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545721" y="2276872"/>
            <a:ext cx="4279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0" dirty="0" err="1">
                <a:solidFill>
                  <a:srgbClr val="000000"/>
                </a:solidFill>
              </a:rPr>
              <a:t>sa</a:t>
            </a:r>
            <a:r>
              <a:rPr lang="en-US" sz="2000" b="0" dirty="0">
                <a:solidFill>
                  <a:srgbClr val="000000"/>
                </a:solidFill>
              </a:rPr>
              <a:t>@@!%&amp;&amp;dds#FFDE33@</a:t>
            </a:r>
            <a:r>
              <a:rPr lang="ja-JP" altLang="en-US" sz="2000" b="0" dirty="0">
                <a:solidFill>
                  <a:srgbClr val="000000"/>
                </a:solidFill>
                <a:latin typeface="Arial"/>
              </a:rPr>
              <a:t>”</a:t>
            </a:r>
            <a:r>
              <a:rPr lang="en-US" sz="2000" b="0" dirty="0">
                <a:solidFill>
                  <a:srgbClr val="000000"/>
                </a:solidFill>
              </a:rPr>
              <a:t>:{}{PIHJGFs</a:t>
            </a:r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7016750" y="2514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761989" y="2780928"/>
            <a:ext cx="13512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Intercepts</a:t>
            </a:r>
          </a:p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But cannot </a:t>
            </a:r>
          </a:p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Understand </a:t>
            </a:r>
          </a:p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messages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2504728" y="1556792"/>
            <a:ext cx="47410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400" b="0" dirty="0" err="1">
                <a:solidFill>
                  <a:srgbClr val="000000"/>
                </a:solidFill>
              </a:rPr>
              <a:t>aaTTyUIjhg</a:t>
            </a:r>
            <a:r>
              <a:rPr lang="en-US" sz="2400" b="0" dirty="0">
                <a:solidFill>
                  <a:srgbClr val="000000"/>
                </a:solidFill>
              </a:rPr>
              <a:t>^&amp;</a:t>
            </a:r>
            <a:r>
              <a:rPr lang="en-US" sz="2400" b="0" dirty="0" err="1">
                <a:solidFill>
                  <a:srgbClr val="000000"/>
                </a:solidFill>
              </a:rPr>
              <a:t>bvv</a:t>
            </a:r>
            <a:r>
              <a:rPr lang="en-US" sz="2400" b="0" dirty="0">
                <a:solidFill>
                  <a:srgbClr val="000000"/>
                </a:solidFill>
              </a:rPr>
              <a:t>$%</a:t>
            </a:r>
            <a:r>
              <a:rPr lang="en-US" sz="2400" b="0" dirty="0" err="1">
                <a:solidFill>
                  <a:srgbClr val="000000"/>
                </a:solidFill>
              </a:rPr>
              <a:t>vDDDg</a:t>
            </a:r>
            <a:r>
              <a:rPr lang="en-US" sz="2400" b="0" dirty="0">
                <a:solidFill>
                  <a:srgbClr val="000000"/>
                </a:solidFill>
              </a:rPr>
              <a:t>*$$$</a:t>
            </a:r>
            <a:r>
              <a:rPr lang="en-US" sz="2400" b="0" dirty="0" err="1">
                <a:solidFill>
                  <a:srgbClr val="000000"/>
                </a:solidFill>
              </a:rPr>
              <a:t>csdad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11283" y="4868864"/>
            <a:ext cx="3918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Always assume that anyone can view</a:t>
            </a:r>
          </a:p>
          <a:p>
            <a:r>
              <a:rPr lang="en-GB" sz="2000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your electronic communications at will.</a:t>
            </a:r>
            <a:endParaRPr lang="en-US" sz="2000" i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7761421" y="4076701"/>
            <a:ext cx="1716352" cy="720725"/>
          </a:xfrm>
          <a:prstGeom prst="cloudCallout">
            <a:avLst>
              <a:gd name="adj1" fmla="val -79560"/>
              <a:gd name="adj2" fmla="val 33042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b="0"/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8229203" y="4077072"/>
            <a:ext cx="9123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?</a:t>
            </a:r>
            <a:r>
              <a:rPr lang="en-GB" dirty="0" smtClean="0">
                <a:solidFill>
                  <a:srgbClr val="000000"/>
                </a:solidFill>
              </a:rPr>
              <a:t>???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 animBg="1"/>
      <p:bldP spid="67598" grpId="0" animBg="1"/>
      <p:bldP spid="67590" grpId="0"/>
      <p:bldP spid="67591" grpId="0"/>
      <p:bldP spid="67593" grpId="0"/>
      <p:bldP spid="67595" grpId="0"/>
      <p:bldP spid="67596" grpId="0" animBg="1"/>
      <p:bldP spid="67597" grpId="0"/>
      <p:bldP spid="67599" grpId="0"/>
      <p:bldP spid="67600" grpId="0"/>
      <p:bldP spid="67601" grpId="0" animBg="1"/>
      <p:bldP spid="676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92760" y="122238"/>
            <a:ext cx="7113240" cy="498450"/>
          </a:xfrm>
        </p:spPr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>
                <a:sym typeface="Wingdings"/>
              </a:rPr>
              <a:t> Authentication</a:t>
            </a:r>
            <a:endParaRPr lang="en-US" sz="1600" dirty="0"/>
          </a:p>
        </p:txBody>
      </p:sp>
      <p:pic>
        <p:nvPicPr>
          <p:cNvPr id="72707" name="Picture 3" descr="MCj02971490000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2534" y="2159348"/>
            <a:ext cx="1938206" cy="15906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2708" name="Picture 4" descr="MCj0232607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4934" y="1268760"/>
            <a:ext cx="1611445" cy="18081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2709" name="Picture 5" descr="MCj0232452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379885"/>
            <a:ext cx="865056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291134" y="3361085"/>
            <a:ext cx="8193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Peter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7895134" y="3132485"/>
            <a:ext cx="952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James</a:t>
            </a:r>
          </a:p>
        </p:txBody>
      </p:sp>
      <p:pic>
        <p:nvPicPr>
          <p:cNvPr id="72712" name="Picture 8" descr="MCSO01675_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8635" y="3665885"/>
            <a:ext cx="1957123" cy="21891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7418438" y="4632076"/>
            <a:ext cx="1321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Evil Hacker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199184" y="2065684"/>
            <a:ext cx="536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116634" y="1608485"/>
            <a:ext cx="47239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Hello James, this is Peter I have information 4u</a:t>
            </a: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6739434" y="2141884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5695259" y="2615852"/>
            <a:ext cx="11722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Intercepts</a:t>
            </a:r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H="1" flipV="1">
            <a:off x="2116634" y="3132484"/>
            <a:ext cx="41275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2547070" y="4056012"/>
            <a:ext cx="26044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Hello Peter, I am James.</a:t>
            </a:r>
          </a:p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Give me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58230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1" grpId="0"/>
      <p:bldP spid="72713" grpId="0"/>
      <p:bldP spid="72714" grpId="0" animBg="1"/>
      <p:bldP spid="72715" grpId="0"/>
      <p:bldP spid="72716" grpId="0" animBg="1"/>
      <p:bldP spid="72717" grpId="0"/>
      <p:bldP spid="72718" grpId="0" animBg="1"/>
      <p:bldP spid="727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776" y="122238"/>
            <a:ext cx="5730974" cy="498450"/>
          </a:xfrm>
        </p:spPr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Integrity</a:t>
            </a:r>
            <a:endParaRPr lang="en-US" sz="1600" dirty="0"/>
          </a:p>
        </p:txBody>
      </p:sp>
      <p:pic>
        <p:nvPicPr>
          <p:cNvPr id="74755" name="Picture 3" descr="MCj02971490000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2200" y="2285207"/>
            <a:ext cx="1938206" cy="15906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4756" name="Picture 4" descr="MCj0232607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4600" y="1394619"/>
            <a:ext cx="1611445" cy="18081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4757" name="Picture 5" descr="MCj0232452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05744"/>
            <a:ext cx="865056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320800" y="3486944"/>
            <a:ext cx="8193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Peter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924800" y="3258344"/>
            <a:ext cx="952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James</a:t>
            </a:r>
          </a:p>
        </p:txBody>
      </p:sp>
      <p:pic>
        <p:nvPicPr>
          <p:cNvPr id="74760" name="Picture 8" descr="MCSO01675_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8301" y="3791744"/>
            <a:ext cx="1957123" cy="21891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7473280" y="4757935"/>
            <a:ext cx="1549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Evil Hacker</a:t>
            </a: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228850" y="1581943"/>
            <a:ext cx="536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2146300" y="1124744"/>
            <a:ext cx="5592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Hello James. Please give me your account </a:t>
            </a:r>
            <a:r>
              <a:rPr lang="en-US" sz="2400" b="0" dirty="0" err="1">
                <a:solidFill>
                  <a:srgbClr val="000000"/>
                </a:solidFill>
              </a:rPr>
              <a:t>num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6769100" y="2115343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5745088" y="2309663"/>
            <a:ext cx="117229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Intercepts</a:t>
            </a:r>
          </a:p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and</a:t>
            </a:r>
          </a:p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Modifies</a:t>
            </a:r>
          </a:p>
          <a:p>
            <a:pPr eaLnBrk="0" hangingPunct="0"/>
            <a:r>
              <a:rPr lang="en-US" sz="2000" b="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H="1" flipV="1">
            <a:off x="2146300" y="3258343"/>
            <a:ext cx="41275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2709038" y="3965847"/>
            <a:ext cx="27480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Ok. My account </a:t>
            </a:r>
          </a:p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number is 55421221</a:t>
            </a: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2228850" y="1962943"/>
            <a:ext cx="528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2144688" y="1589583"/>
            <a:ext cx="5311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      Ok. My account number is 332121221</a:t>
            </a:r>
          </a:p>
        </p:txBody>
      </p:sp>
    </p:spTree>
    <p:extLst>
      <p:ext uri="{BB962C8B-B14F-4D97-AF65-F5344CB8AC3E}">
        <p14:creationId xmlns:p14="http://schemas.microsoft.com/office/powerpoint/2010/main" val="36415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59" grpId="0"/>
      <p:bldP spid="74761" grpId="0"/>
      <p:bldP spid="74762" grpId="0" animBg="1"/>
      <p:bldP spid="74763" grpId="0"/>
      <p:bldP spid="74764" grpId="0" animBg="1"/>
      <p:bldP spid="74765" grpId="0"/>
      <p:bldP spid="74766" grpId="0" animBg="1"/>
      <p:bldP spid="74767" grpId="0"/>
      <p:bldP spid="74768" grpId="0" animBg="1"/>
      <p:bldP spid="747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722042" y="129634"/>
            <a:ext cx="7183958" cy="513284"/>
          </a:xfrm>
        </p:spPr>
        <p:txBody>
          <a:bodyPr/>
          <a:lstStyle/>
          <a:p>
            <a:r>
              <a:rPr lang="en-GB" sz="2800" dirty="0" smtClean="0"/>
              <a:t>The Meaning of Quality (Is there one?)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60834" y="1357298"/>
            <a:ext cx="8784332" cy="4573945"/>
          </a:xfrm>
        </p:spPr>
        <p:txBody>
          <a:bodyPr/>
          <a:lstStyle/>
          <a:p>
            <a:pPr marL="0" indent="0">
              <a:buNone/>
            </a:pPr>
            <a:r>
              <a:rPr lang="en-GB" b="1" i="0" dirty="0" smtClean="0">
                <a:solidFill>
                  <a:srgbClr val="000000"/>
                </a:solidFill>
              </a:rPr>
              <a:t>In general:</a:t>
            </a:r>
          </a:p>
          <a:p>
            <a:pPr marL="0" indent="0">
              <a:buNone/>
            </a:pPr>
            <a:r>
              <a:rPr lang="en-GB" sz="2300" i="0" dirty="0" smtClean="0">
                <a:solidFill>
                  <a:srgbClr val="C00000"/>
                </a:solidFill>
              </a:rPr>
              <a:t>“A distinctive attribute or characteristic”…“the degree of excellence of something as measured against other similar things”</a:t>
            </a:r>
            <a:r>
              <a:rPr lang="en-GB" sz="2300" i="0" dirty="0" smtClean="0">
                <a:solidFill>
                  <a:srgbClr val="000000"/>
                </a:solidFill>
              </a:rPr>
              <a:t> – </a:t>
            </a:r>
            <a:r>
              <a:rPr lang="en-GB" sz="1900" dirty="0" smtClean="0">
                <a:solidFill>
                  <a:srgbClr val="000000"/>
                </a:solidFill>
              </a:rPr>
              <a:t>Oxford Online.</a:t>
            </a:r>
          </a:p>
          <a:p>
            <a:pPr marL="0" indent="0">
              <a:buNone/>
            </a:pPr>
            <a:r>
              <a:rPr lang="en-GB" sz="2300" i="0" dirty="0" smtClean="0">
                <a:solidFill>
                  <a:srgbClr val="C00000"/>
                </a:solidFill>
              </a:rPr>
              <a:t>“A peculiar and essential character”…“An intelligible feature by which a thing may be identified”</a:t>
            </a:r>
            <a:r>
              <a:rPr lang="en-GB" i="0" dirty="0" smtClean="0">
                <a:solidFill>
                  <a:srgbClr val="000000"/>
                </a:solidFill>
              </a:rPr>
              <a:t> </a:t>
            </a:r>
            <a:r>
              <a:rPr lang="en-GB" sz="1900" i="0" dirty="0" smtClean="0">
                <a:solidFill>
                  <a:srgbClr val="000000"/>
                </a:solidFill>
              </a:rPr>
              <a:t>– </a:t>
            </a:r>
            <a:r>
              <a:rPr lang="en-GB" sz="1900" dirty="0" smtClean="0">
                <a:solidFill>
                  <a:srgbClr val="000000"/>
                </a:solidFill>
              </a:rPr>
              <a:t>Merriam Webster Online.</a:t>
            </a:r>
          </a:p>
          <a:p>
            <a:pPr marL="0" indent="0">
              <a:spcBef>
                <a:spcPct val="0"/>
              </a:spcBef>
              <a:buNone/>
            </a:pPr>
            <a:endParaRPr lang="en-GB" sz="1500" i="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1" i="0" dirty="0" smtClean="0">
                <a:solidFill>
                  <a:srgbClr val="000000"/>
                </a:solidFill>
              </a:rPr>
              <a:t>Software quality:</a:t>
            </a:r>
          </a:p>
          <a:p>
            <a:pPr marL="0" indent="0">
              <a:buNone/>
            </a:pPr>
            <a:r>
              <a:rPr lang="en-GB" sz="2300" i="0" dirty="0" smtClean="0">
                <a:solidFill>
                  <a:srgbClr val="000000"/>
                </a:solidFill>
              </a:rPr>
              <a:t>“Conformance to explicitly stated functional and performance requirements, explicitly documented development standards, and implicit characteristics that are expected of all professionally developed software”</a:t>
            </a:r>
            <a:r>
              <a:rPr lang="en-GB" sz="1900" i="0" dirty="0" smtClean="0">
                <a:solidFill>
                  <a:srgbClr val="000000"/>
                </a:solidFill>
              </a:rPr>
              <a:t> – </a:t>
            </a:r>
            <a:r>
              <a:rPr lang="en-GB" sz="1900" dirty="0" smtClean="0">
                <a:solidFill>
                  <a:srgbClr val="000000"/>
                </a:solidFill>
              </a:rPr>
              <a:t>Pressman, R.</a:t>
            </a:r>
            <a:endParaRPr lang="en-GB" sz="23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776" y="194246"/>
            <a:ext cx="5730974" cy="498450"/>
          </a:xfrm>
        </p:spPr>
        <p:txBody>
          <a:bodyPr/>
          <a:lstStyle/>
          <a:p>
            <a:r>
              <a:rPr lang="en-US" sz="2800" dirty="0" smtClean="0"/>
              <a:t>Security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Non-Repudiation</a:t>
            </a:r>
            <a:endParaRPr lang="en-US" sz="1400" dirty="0"/>
          </a:p>
        </p:txBody>
      </p:sp>
      <p:pic>
        <p:nvPicPr>
          <p:cNvPr id="74755" name="Picture 3" descr="MCj02971490000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2200" y="2285207"/>
            <a:ext cx="1938206" cy="15906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4757" name="Picture 5" descr="MCj023245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05744"/>
            <a:ext cx="865056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320800" y="3486944"/>
            <a:ext cx="8193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Peter</a:t>
            </a:r>
          </a:p>
        </p:txBody>
      </p:sp>
      <p:pic>
        <p:nvPicPr>
          <p:cNvPr id="74760" name="Picture 8" descr="MCSO01675_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9224" y="908720"/>
            <a:ext cx="1957123" cy="21891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7401272" y="2924944"/>
            <a:ext cx="16649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000000"/>
                </a:solidFill>
              </a:rPr>
              <a:t>Evil </a:t>
            </a:r>
            <a:r>
              <a:rPr lang="en-US" sz="2400" b="0" dirty="0" smtClean="0">
                <a:solidFill>
                  <a:srgbClr val="000000"/>
                </a:solidFill>
              </a:rPr>
              <a:t>Shopper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228850" y="1581943"/>
            <a:ext cx="536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080792" y="1052736"/>
            <a:ext cx="3252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 smtClean="0">
                <a:solidFill>
                  <a:srgbClr val="000000"/>
                </a:solidFill>
              </a:rPr>
              <a:t>Do you want this product?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2228850" y="1962943"/>
            <a:ext cx="528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520952" y="1556792"/>
            <a:ext cx="605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 smtClean="0">
                <a:solidFill>
                  <a:srgbClr val="000000"/>
                </a:solidFill>
              </a:rPr>
              <a:t>Yes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0" y="5445224"/>
            <a:ext cx="9906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100" b="0" dirty="0" smtClean="0">
                <a:solidFill>
                  <a:srgbClr val="000000"/>
                </a:solidFill>
              </a:rPr>
              <a:t>Non-repudiation means a participant in a transaction c</a:t>
            </a:r>
            <a:r>
              <a:rPr lang="en-US" sz="2100" dirty="0" smtClean="0">
                <a:solidFill>
                  <a:srgbClr val="000000"/>
                </a:solidFill>
              </a:rPr>
              <a:t>annot deny that (s)he sent a message.</a:t>
            </a:r>
            <a:endParaRPr lang="en-US" sz="2100" b="0" dirty="0">
              <a:solidFill>
                <a:srgbClr val="000000"/>
              </a:solidFill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107530" y="4437112"/>
            <a:ext cx="536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959472" y="3907905"/>
            <a:ext cx="2785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 smtClean="0">
                <a:solidFill>
                  <a:srgbClr val="000000"/>
                </a:solidFill>
              </a:rPr>
              <a:t>Sent it to you. Pay me.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072680" y="4797152"/>
            <a:ext cx="528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504728" y="4391001"/>
            <a:ext cx="4377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 smtClean="0">
                <a:solidFill>
                  <a:srgbClr val="000000"/>
                </a:solidFill>
              </a:rPr>
              <a:t>Sent what? I didn’t ask for anything.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 animBg="1"/>
      <p:bldP spid="74763" grpId="0"/>
      <p:bldP spid="74768" grpId="0" animBg="1"/>
      <p:bldP spid="74769" grpId="0"/>
      <p:bldP spid="20" grpId="0" animBg="1"/>
      <p:bldP spid="21" grpId="0"/>
      <p:bldP spid="22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(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/</a:t>
            </a:r>
            <a:r>
              <a:rPr lang="en-US" dirty="0" err="1" smtClean="0"/>
              <a:t>prc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0" dirty="0">
                <a:solidFill>
                  <a:srgbClr val="000000"/>
                </a:solidFill>
              </a:rPr>
              <a:t>Is the system dependable? Is its production consistently acceptable?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In it’s complete form, considered to be “ideal”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Guarantees non-</a:t>
            </a:r>
            <a:r>
              <a:rPr lang="en-US" dirty="0" err="1" smtClean="0">
                <a:solidFill>
                  <a:srgbClr val="000000"/>
                </a:solidFill>
              </a:rPr>
              <a:t>existant</a:t>
            </a:r>
            <a:r>
              <a:rPr lang="en-US" dirty="0" smtClean="0">
                <a:solidFill>
                  <a:srgbClr val="000000"/>
                </a:solidFill>
              </a:rPr>
              <a:t> / disclaimers many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Assumes correctly specified requirements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4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(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/</a:t>
            </a:r>
            <a:r>
              <a:rPr lang="en-US" dirty="0" err="1" smtClean="0"/>
              <a:t>prc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0" dirty="0">
                <a:solidFill>
                  <a:srgbClr val="000000"/>
                </a:solidFill>
              </a:rPr>
              <a:t>Does the system have a margin of tolerance? Is its production flexible?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Refers to the system’s function/performance above and beyond its specifications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Not a specifiable quality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(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/</a:t>
            </a:r>
            <a:r>
              <a:rPr lang="en-US" dirty="0" err="1" smtClean="0"/>
              <a:t>prc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b="1" i="0" dirty="0">
                <a:solidFill>
                  <a:srgbClr val="000000"/>
                </a:solidFill>
              </a:rPr>
              <a:t>Is the system helpful?</a:t>
            </a:r>
            <a:r>
              <a:rPr lang="en-US" i="0" dirty="0">
                <a:solidFill>
                  <a:srgbClr val="000000"/>
                </a:solidFill>
              </a:rPr>
              <a:t> </a:t>
            </a:r>
            <a:endParaRPr lang="en-US" i="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Tends to follow directly from reliability and robustness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Effects system scalability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00"/>
                </a:solidFill>
              </a:rPr>
              <a:t>Generically measured in terms of extremes of algorithm time/space/</a:t>
            </a:r>
            <a:r>
              <a:rPr lang="en-US" dirty="0" err="1">
                <a:solidFill>
                  <a:srgbClr val="000000"/>
                </a:solidFill>
              </a:rPr>
              <a:t>etc</a:t>
            </a:r>
            <a:r>
              <a:rPr lang="en-US" dirty="0">
                <a:solidFill>
                  <a:srgbClr val="000000"/>
                </a:solidFill>
              </a:rPr>
              <a:t> requirements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00"/>
                </a:solidFill>
              </a:rPr>
              <a:t>Should be addressed BEFORE system </a:t>
            </a:r>
            <a:r>
              <a:rPr lang="en-US" dirty="0" smtClean="0">
                <a:solidFill>
                  <a:srgbClr val="000000"/>
                </a:solidFill>
              </a:rPr>
              <a:t>implementation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4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Friendliness (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0" dirty="0">
                <a:solidFill>
                  <a:srgbClr val="000000"/>
                </a:solidFill>
              </a:rPr>
              <a:t>Is the system pleasant and conducive to use?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Highly subjective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Depends on the </a:t>
            </a:r>
            <a:r>
              <a:rPr lang="en-US" u="sng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 of user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Not just UI related – </a:t>
            </a:r>
          </a:p>
          <a:p>
            <a:pPr lvl="2"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E.g. How easy is the system to configure?</a:t>
            </a:r>
          </a:p>
          <a:p>
            <a:pPr lvl="2"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E.g. How smoothly does the system perform?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GUI Design should be taken seriously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Accessibility is becoming increasingly important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Standardisation</a:t>
            </a:r>
            <a:r>
              <a:rPr lang="en-US" dirty="0" smtClean="0">
                <a:solidFill>
                  <a:srgbClr val="000000"/>
                </a:solidFill>
              </a:rPr>
              <a:t> helps increase user friendliness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11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User friendliness aspects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96752"/>
            <a:ext cx="8915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Please note THREE MAIN types of users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3962400" y="2187352"/>
            <a:ext cx="2146300" cy="9906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cs typeface="+mn-cs"/>
              </a:rPr>
              <a:t>The </a:t>
            </a:r>
            <a:r>
              <a:rPr lang="en-US" sz="2800" dirty="0" smtClean="0">
                <a:solidFill>
                  <a:srgbClr val="000000"/>
                </a:solidFill>
                <a:cs typeface="+mn-cs"/>
              </a:rPr>
              <a:t>System</a:t>
            </a:r>
            <a:endParaRPr lang="en-US" sz="280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24580" name="Picture 7" descr="MCj03871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263552"/>
            <a:ext cx="135519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073150" y="4092353"/>
            <a:ext cx="20663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The </a:t>
            </a:r>
            <a:r>
              <a:rPr lang="ja-JP" altLang="en-US" sz="2000" dirty="0">
                <a:solidFill>
                  <a:srgbClr val="000000"/>
                </a:solidFill>
                <a:latin typeface="Arial"/>
                <a:cs typeface="+mn-cs"/>
              </a:rPr>
              <a:t>“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normal</a:t>
            </a:r>
            <a:r>
              <a:rPr lang="ja-JP" altLang="en-US" sz="2000" dirty="0">
                <a:solidFill>
                  <a:srgbClr val="000000"/>
                </a:solidFill>
                <a:latin typeface="Arial"/>
                <a:cs typeface="+mn-cs"/>
              </a:rPr>
              <a:t>”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user</a:t>
            </a:r>
          </a:p>
        </p:txBody>
      </p:sp>
      <p:pic>
        <p:nvPicPr>
          <p:cNvPr id="24582" name="Picture 11" descr="MCj00835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187353"/>
            <a:ext cx="1976041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851650" y="4092353"/>
            <a:ext cx="2261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The </a:t>
            </a:r>
            <a:r>
              <a:rPr lang="ja-JP" altLang="en-US" sz="2000" dirty="0">
                <a:solidFill>
                  <a:srgbClr val="000000"/>
                </a:solidFill>
                <a:latin typeface="Arial"/>
                <a:cs typeface="+mn-cs"/>
              </a:rPr>
              <a:t>“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Operator</a:t>
            </a:r>
            <a:r>
              <a:rPr lang="ja-JP" altLang="en-US" sz="2000" dirty="0">
                <a:solidFill>
                  <a:srgbClr val="000000"/>
                </a:solidFill>
                <a:latin typeface="Arial"/>
                <a:cs typeface="+mn-cs"/>
              </a:rPr>
              <a:t>”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user</a:t>
            </a:r>
          </a:p>
        </p:txBody>
      </p:sp>
      <p:pic>
        <p:nvPicPr>
          <p:cNvPr id="24584" name="Picture 14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1" y="3939953"/>
            <a:ext cx="129672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714750" y="5387753"/>
            <a:ext cx="25498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cs typeface="+mn-cs"/>
              </a:rPr>
              <a:t>The </a:t>
            </a:r>
            <a:r>
              <a:rPr lang="ja-JP" altLang="en-US" sz="2000">
                <a:solidFill>
                  <a:srgbClr val="000000"/>
                </a:solidFill>
                <a:latin typeface="Arial"/>
                <a:cs typeface="+mn-cs"/>
              </a:rPr>
              <a:t>“</a:t>
            </a:r>
            <a:r>
              <a:rPr lang="en-US" sz="2000">
                <a:solidFill>
                  <a:srgbClr val="000000"/>
                </a:solidFill>
                <a:cs typeface="+mn-cs"/>
              </a:rPr>
              <a:t>experienced</a:t>
            </a:r>
            <a:r>
              <a:rPr lang="ja-JP" altLang="en-US" sz="2000">
                <a:solidFill>
                  <a:srgbClr val="000000"/>
                </a:solidFill>
                <a:latin typeface="Arial"/>
                <a:cs typeface="+mn-cs"/>
              </a:rPr>
              <a:t>”</a:t>
            </a:r>
            <a:r>
              <a:rPr lang="en-US" sz="2000">
                <a:solidFill>
                  <a:srgbClr val="000000"/>
                </a:solidFill>
                <a:cs typeface="+mn-cs"/>
              </a:rPr>
              <a:t> user</a:t>
            </a:r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2806700" y="2796952"/>
            <a:ext cx="107315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>
            <a:off x="6108700" y="2796952"/>
            <a:ext cx="107315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 rot="5400000">
            <a:off x="4546600" y="3412902"/>
            <a:ext cx="647700" cy="330200"/>
          </a:xfrm>
          <a:prstGeom prst="leftRightArrow">
            <a:avLst>
              <a:gd name="adj1" fmla="val 50000"/>
              <a:gd name="adj2" fmla="val 4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3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 (</a:t>
            </a:r>
            <a:r>
              <a:rPr lang="en-US" dirty="0" err="1" smtClean="0"/>
              <a:t>int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/</a:t>
            </a:r>
            <a:r>
              <a:rPr lang="en-US" dirty="0" err="1" smtClean="0"/>
              <a:t>prc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b="1" i="0" dirty="0">
                <a:solidFill>
                  <a:srgbClr val="000000"/>
                </a:solidFill>
              </a:rPr>
              <a:t>Is the system easy to alter and/or upgrade? Is its production adaptable</a:t>
            </a:r>
            <a:r>
              <a:rPr lang="en-US" b="1" i="0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Maintenance eats up around 65% to 75% of total s/w </a:t>
            </a:r>
            <a:r>
              <a:rPr lang="en-US" i="0" dirty="0" err="1" smtClean="0">
                <a:solidFill>
                  <a:srgbClr val="000000"/>
                </a:solidFill>
              </a:rPr>
              <a:t>dev</a:t>
            </a:r>
            <a:r>
              <a:rPr lang="en-US" i="0" dirty="0" smtClean="0">
                <a:solidFill>
                  <a:srgbClr val="000000"/>
                </a:solidFill>
              </a:rPr>
              <a:t> costs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Existing software does not “wear out” – it evolves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u="sng" dirty="0" smtClean="0">
                <a:solidFill>
                  <a:srgbClr val="000000"/>
                </a:solidFill>
              </a:rPr>
              <a:t>Not</a:t>
            </a:r>
            <a:r>
              <a:rPr lang="en-US" i="0" dirty="0" smtClean="0">
                <a:solidFill>
                  <a:srgbClr val="000000"/>
                </a:solidFill>
              </a:rPr>
              <a:t> akin to hardware maintenance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Software maintenance can be classified as: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Corrective (sorting out persistent errors – 25%)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Adaptive (due to changes in the working environment – 20%)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Perfective (improve system functionality – 55%)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Why is process maintainability important?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endParaRPr lang="en-US" i="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12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 (</a:t>
            </a:r>
            <a:r>
              <a:rPr lang="en-US" dirty="0" err="1" smtClean="0"/>
              <a:t>int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0" dirty="0">
                <a:solidFill>
                  <a:srgbClr val="000000"/>
                </a:solidFill>
              </a:rPr>
              <a:t>Has the system been built based on past experience/effort?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Using existing products to construct new ones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Important but not often used/appreciated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Results in cheaper, more effective development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Some examples: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Language APIs  (e.g. Microsoft WCF, Java Swing)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Third-party routines, widgets, </a:t>
            </a:r>
            <a:r>
              <a:rPr lang="en-US" dirty="0" err="1" smtClean="0">
                <a:solidFill>
                  <a:srgbClr val="000000"/>
                </a:solidFill>
              </a:rPr>
              <a:t>etc</a:t>
            </a:r>
            <a:r>
              <a:rPr lang="en-US" dirty="0" smtClean="0">
                <a:solidFill>
                  <a:srgbClr val="000000"/>
                </a:solidFill>
              </a:rPr>
              <a:t> (e.g. Apache Commons)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Considered to be an indicator of </a:t>
            </a:r>
            <a:r>
              <a:rPr lang="en-US" dirty="0" err="1" smtClean="0">
                <a:solidFill>
                  <a:srgbClr val="000000"/>
                </a:solidFill>
              </a:rPr>
              <a:t>organisational</a:t>
            </a:r>
            <a:r>
              <a:rPr lang="en-US" dirty="0" smtClean="0">
                <a:solidFill>
                  <a:srgbClr val="000000"/>
                </a:solidFill>
              </a:rPr>
              <a:t> maturity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4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Internal and external reuse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Internal Reuse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Refers to software developed and used by the same people working on the same application.</a:t>
            </a:r>
          </a:p>
          <a:p>
            <a:pPr marL="1496" lvl="1" indent="0" eaLnBrk="1" hangingPunct="1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External Reuse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Software developed for reuse external to the </a:t>
            </a:r>
            <a:r>
              <a:rPr lang="en-US" dirty="0" err="1" smtClean="0"/>
              <a:t>organisation</a:t>
            </a:r>
            <a:r>
              <a:rPr lang="en-US" dirty="0" smtClean="0"/>
              <a:t> or external to the application being developed.</a:t>
            </a:r>
          </a:p>
        </p:txBody>
      </p:sp>
    </p:spTree>
    <p:extLst>
      <p:ext uri="{BB962C8B-B14F-4D97-AF65-F5344CB8AC3E}">
        <p14:creationId xmlns:p14="http://schemas.microsoft.com/office/powerpoint/2010/main" val="42436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Benefits gained by reuse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55" y="1052736"/>
            <a:ext cx="8421804" cy="475252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Lower development costs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Higher productivity (reduced cycle time)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Lower training costs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Easier maintenance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Lower risk (higher reliability)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Better interoperability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Better portability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Reusable components 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might sacrifice efficiency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in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favour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of generality</a:t>
            </a:r>
          </a:p>
        </p:txBody>
      </p:sp>
    </p:spTree>
    <p:extLst>
      <p:ext uri="{BB962C8B-B14F-4D97-AF65-F5344CB8AC3E}">
        <p14:creationId xmlns:p14="http://schemas.microsoft.com/office/powerpoint/2010/main" val="1251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48744" y="96839"/>
            <a:ext cx="7257256" cy="595857"/>
          </a:xfrm>
        </p:spPr>
        <p:txBody>
          <a:bodyPr/>
          <a:lstStyle/>
          <a:p>
            <a:r>
              <a:rPr lang="en-GB" sz="3200" dirty="0"/>
              <a:t>What makes quality software?</a:t>
            </a:r>
            <a:endParaRPr lang="en-US" sz="3200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436" y="1981200"/>
            <a:ext cx="4392348" cy="4114800"/>
          </a:xfrm>
        </p:spPr>
        <p:txBody>
          <a:bodyPr/>
          <a:lstStyle/>
          <a:p>
            <a:r>
              <a:rPr lang="en-GB" dirty="0" smtClean="0"/>
              <a:t>Inexpensive?</a:t>
            </a:r>
            <a:endParaRPr lang="en-GB" dirty="0"/>
          </a:p>
          <a:p>
            <a:r>
              <a:rPr lang="en-GB" dirty="0"/>
              <a:t>Reliable?</a:t>
            </a:r>
          </a:p>
          <a:p>
            <a:r>
              <a:rPr lang="en-GB" dirty="0"/>
              <a:t>Testable?</a:t>
            </a:r>
          </a:p>
          <a:p>
            <a:r>
              <a:rPr lang="en-GB" dirty="0"/>
              <a:t>Secure?</a:t>
            </a:r>
          </a:p>
          <a:p>
            <a:r>
              <a:rPr lang="en-GB" dirty="0"/>
              <a:t>Maintainable?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-323165"/>
            <a:ext cx="1846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 (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0" dirty="0">
                <a:solidFill>
                  <a:srgbClr val="000000"/>
                </a:solidFill>
              </a:rPr>
              <a:t>Can the system work across computing platforms/environments?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Increasingly important in today’s world of smart phones, devices, browsers, OSs, </a:t>
            </a:r>
            <a:r>
              <a:rPr lang="en-US" i="0" dirty="0" err="1" smtClean="0">
                <a:solidFill>
                  <a:srgbClr val="000000"/>
                </a:solidFill>
              </a:rPr>
              <a:t>etc</a:t>
            </a:r>
            <a:endParaRPr lang="en-US" i="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Technology-dependent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Can be partially achieved through reuse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Could entail trade-offs in the form of non-optimal usage of resources/features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6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Understandability (</a:t>
            </a:r>
            <a:r>
              <a:rPr lang="en-US" dirty="0" err="1" smtClean="0"/>
              <a:t>int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i="0" dirty="0">
                <a:solidFill>
                  <a:srgbClr val="000000"/>
                </a:solidFill>
              </a:rPr>
              <a:t>Is the way the system was built and its logic easy to understand?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Has a direct impact on other software qualities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E.g. Maintainability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E.g. Correctness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2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(</a:t>
            </a:r>
            <a:r>
              <a:rPr lang="en-US" dirty="0" err="1" smtClean="0"/>
              <a:t>int</a:t>
            </a:r>
            <a:r>
              <a:rPr lang="en-US" dirty="0" smtClean="0"/>
              <a:t>/</a:t>
            </a:r>
            <a:r>
              <a:rPr lang="en-US" dirty="0" err="1" smtClean="0"/>
              <a:t>prd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b="1" i="0" dirty="0">
                <a:solidFill>
                  <a:srgbClr val="000000"/>
                </a:solidFill>
              </a:rPr>
              <a:t>Can the system work well in conjunction with other systems</a:t>
            </a:r>
            <a:r>
              <a:rPr lang="en-US" b="1" i="0" dirty="0" smtClean="0">
                <a:solidFill>
                  <a:srgbClr val="000000"/>
                </a:solidFill>
              </a:rPr>
              <a:t>?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E.g. Can VPN software talk to VPN systems from other vendors?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E.g. Can my flight booking system talk to all airlines?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E.g. Can this reporting system use data from all my other existing systems?</a:t>
            </a:r>
            <a:endParaRPr lang="en-US" i="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Related to </a:t>
            </a:r>
            <a:r>
              <a:rPr lang="en-US" i="0" dirty="0" err="1" smtClean="0">
                <a:solidFill>
                  <a:srgbClr val="000000"/>
                </a:solidFill>
              </a:rPr>
              <a:t>standardisation</a:t>
            </a:r>
            <a:endParaRPr lang="en-US" i="0" dirty="0" smtClean="0">
              <a:solidFill>
                <a:srgbClr val="0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i="0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0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(</a:t>
            </a:r>
            <a:r>
              <a:rPr lang="en-US" dirty="0" err="1" smtClean="0"/>
              <a:t>prc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0" dirty="0">
                <a:solidFill>
                  <a:srgbClr val="000000"/>
                </a:solidFill>
              </a:rPr>
              <a:t>How stable and competitive is the production?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How do you measure productivity?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Lines of code??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Features??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This will be covered in a future lecture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Reuse affects productivity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Process maturity affects productivity</a:t>
            </a:r>
          </a:p>
          <a:p>
            <a:pPr marL="0" indent="0">
              <a:spcBef>
                <a:spcPct val="0"/>
              </a:spcBef>
              <a:buNone/>
            </a:pPr>
            <a:endParaRPr lang="en-US" i="0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01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Timeliness (</a:t>
            </a:r>
            <a:r>
              <a:rPr lang="en-US" dirty="0" err="1" smtClean="0"/>
              <a:t>prc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b="1" i="0" dirty="0">
                <a:solidFill>
                  <a:srgbClr val="000000"/>
                </a:solidFill>
              </a:rPr>
              <a:t>How mature and controlled is the production to ensure timely delivery</a:t>
            </a:r>
            <a:r>
              <a:rPr lang="en-US" b="1" i="0" dirty="0" smtClean="0">
                <a:solidFill>
                  <a:srgbClr val="000000"/>
                </a:solidFill>
              </a:rPr>
              <a:t>?</a:t>
            </a:r>
            <a:endParaRPr lang="en-US" b="1" i="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Related to productivity but is not the same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Related to requirements management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Related to stakeholder management</a:t>
            </a:r>
          </a:p>
          <a:p>
            <a:pPr marL="0" indent="0">
              <a:spcBef>
                <a:spcPct val="0"/>
              </a:spcBef>
              <a:buNone/>
            </a:pPr>
            <a:endParaRPr lang="en-US" i="0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6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(</a:t>
            </a:r>
            <a:r>
              <a:rPr lang="en-US" dirty="0" err="1" smtClean="0"/>
              <a:t>prc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>
                <a:solidFill>
                  <a:srgbClr val="000000"/>
                </a:solidFill>
              </a:rPr>
              <a:t>How clearly is the production life-cycle structured</a:t>
            </a:r>
            <a:r>
              <a:rPr lang="en-US" i="0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How easy is it to monitor progress?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Synonymous with </a:t>
            </a:r>
            <a:r>
              <a:rPr lang="en-US" i="0" dirty="0" err="1" smtClean="0">
                <a:solidFill>
                  <a:srgbClr val="000000"/>
                </a:solidFill>
              </a:rPr>
              <a:t>transparancy</a:t>
            </a:r>
            <a:endParaRPr lang="en-US" i="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Very difficult to achieve without the right mentality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</a:rPr>
              <a:t>“Go away and let me work” syndrome</a:t>
            </a:r>
            <a:endParaRPr lang="en-US" dirty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</a:pPr>
            <a:endParaRPr lang="en-US" i="0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1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Manageability (</a:t>
            </a:r>
            <a:r>
              <a:rPr lang="en-US" dirty="0" err="1" smtClean="0"/>
              <a:t>prc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55" y="980728"/>
            <a:ext cx="8421804" cy="489654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i="0" dirty="0">
                <a:solidFill>
                  <a:srgbClr val="000000"/>
                </a:solidFill>
              </a:rPr>
              <a:t>How well defined are all the stages and meta-products in the life-cycle?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How easy is it to “manage” the process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i="0" dirty="0" smtClean="0">
                <a:solidFill>
                  <a:srgbClr val="000000"/>
                </a:solidFill>
              </a:rPr>
              <a:t>Related to visibility but not the same</a:t>
            </a:r>
            <a:endParaRPr lang="en-US" dirty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</a:pPr>
            <a:endParaRPr lang="en-US" i="0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8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722042" y="142852"/>
            <a:ext cx="6902024" cy="513284"/>
          </a:xfrm>
        </p:spPr>
        <p:txBody>
          <a:bodyPr/>
          <a:lstStyle/>
          <a:p>
            <a:r>
              <a:rPr lang="en-GB" dirty="0" smtClean="0"/>
              <a:t>Briefly on Each Attribute</a:t>
            </a:r>
            <a:r>
              <a:rPr lang="en-GB" sz="1900" dirty="0" smtClean="0"/>
              <a:t> </a:t>
            </a:r>
            <a:r>
              <a:rPr lang="en-GB" sz="1900" i="1" dirty="0" smtClean="0"/>
              <a:t>(1/3)</a:t>
            </a:r>
            <a:endParaRPr lang="en-GB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95282" y="1214422"/>
            <a:ext cx="8680168" cy="4845141"/>
          </a:xfrm>
        </p:spPr>
        <p:txBody>
          <a:bodyPr/>
          <a:lstStyle/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Correctness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Does the system do the right thing?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Security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Can the system be trusted?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Reliability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Is the system dependable? Is its production consistently acceptable?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Robustness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Does the system have a margin of tolerance? Is its production flexible?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Efficiency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Is the system helpful? Is its production well controlled?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User friendliness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Is the system pleasant and conducive to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722042" y="142852"/>
            <a:ext cx="6902024" cy="513284"/>
          </a:xfrm>
        </p:spPr>
        <p:txBody>
          <a:bodyPr/>
          <a:lstStyle/>
          <a:p>
            <a:r>
              <a:rPr lang="en-GB" dirty="0" smtClean="0"/>
              <a:t>Briefly on Each Attribute</a:t>
            </a:r>
            <a:r>
              <a:rPr lang="en-GB" sz="1900" dirty="0" smtClean="0"/>
              <a:t> </a:t>
            </a:r>
            <a:r>
              <a:rPr lang="en-GB" sz="1900" i="1" dirty="0" smtClean="0"/>
              <a:t>(2/3)</a:t>
            </a:r>
            <a:endParaRPr lang="en-GB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60834" y="1428736"/>
            <a:ext cx="8923766" cy="4429156"/>
          </a:xfrm>
        </p:spPr>
        <p:txBody>
          <a:bodyPr/>
          <a:lstStyle/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Verifiability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Is the system easy to verify in correctness and in required function?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Maintainability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Is the system easy to alter and/or upgrade? Is its production adaptable?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Reusability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Has the system been built based on past experience/effort?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Portability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Can the system work across computing platforms/environments?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Understandability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Is the way the system was built and its logic easy to understand?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722042" y="142852"/>
            <a:ext cx="6902024" cy="513284"/>
          </a:xfrm>
        </p:spPr>
        <p:txBody>
          <a:bodyPr/>
          <a:lstStyle/>
          <a:p>
            <a:r>
              <a:rPr lang="en-GB" dirty="0" smtClean="0"/>
              <a:t>Briefly on Each Attribute</a:t>
            </a:r>
            <a:r>
              <a:rPr lang="en-GB" sz="1900" dirty="0" smtClean="0"/>
              <a:t> </a:t>
            </a:r>
            <a:r>
              <a:rPr lang="en-GB" sz="1900" i="1" dirty="0" smtClean="0"/>
              <a:t>(3/3)</a:t>
            </a:r>
            <a:endParaRPr lang="en-GB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91117" y="1428736"/>
            <a:ext cx="8854049" cy="4374187"/>
          </a:xfrm>
        </p:spPr>
        <p:txBody>
          <a:bodyPr/>
          <a:lstStyle/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Interoperability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Can the system work well in conjunction with other systems?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Productivity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How stable and competitive is the production?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Timeliness</a:t>
            </a:r>
            <a:endParaRPr lang="en-US" sz="1900" i="0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How mature and controlled is the production to ensure timely delivery?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Visibility </a:t>
            </a:r>
            <a:r>
              <a:rPr lang="en-US" sz="1900" i="0" dirty="0" smtClean="0">
                <a:solidFill>
                  <a:srgbClr val="C00000"/>
                </a:solidFill>
              </a:rPr>
              <a:t>(</a:t>
            </a:r>
            <a:r>
              <a:rPr lang="en-US" sz="1900" i="0" dirty="0" err="1" smtClean="0">
                <a:solidFill>
                  <a:srgbClr val="C00000"/>
                </a:solidFill>
              </a:rPr>
              <a:t>prc</a:t>
            </a:r>
            <a:r>
              <a:rPr lang="en-US" sz="1900" i="0" dirty="0" smtClean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100" i="0" dirty="0" smtClean="0">
                <a:solidFill>
                  <a:srgbClr val="000000"/>
                </a:solidFill>
              </a:rPr>
              <a:t>How clearly is the production life-cycle structured?</a:t>
            </a:r>
          </a:p>
          <a:p>
            <a:pPr>
              <a:spcBef>
                <a:spcPts val="566"/>
              </a:spcBef>
            </a:pPr>
            <a:r>
              <a:rPr lang="en-US" i="0" dirty="0" smtClean="0">
                <a:solidFill>
                  <a:srgbClr val="C00000"/>
                </a:solidFill>
              </a:rPr>
              <a:t>Manageability </a:t>
            </a:r>
            <a:r>
              <a:rPr lang="en-US" sz="1900" i="0" dirty="0" smtClean="0">
                <a:solidFill>
                  <a:srgbClr val="C00000"/>
                </a:solidFill>
              </a:rPr>
              <a:t>(</a:t>
            </a:r>
            <a:r>
              <a:rPr lang="en-US" sz="1900" i="0" dirty="0" err="1" smtClean="0">
                <a:solidFill>
                  <a:srgbClr val="C00000"/>
                </a:solidFill>
              </a:rPr>
              <a:t>prc</a:t>
            </a:r>
            <a:r>
              <a:rPr lang="en-US" sz="1900" i="0" dirty="0" smtClean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100" i="0" dirty="0" smtClean="0">
                <a:solidFill>
                  <a:srgbClr val="000000"/>
                </a:solidFill>
              </a:rPr>
              <a:t>How well defined are all the stages and meta-products in the life-cycle?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75088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this a quality car?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Software Quality is Multi-Faceted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00"/>
                </a:solidFill>
              </a:rPr>
              <a:t>The question “Is the product </a:t>
            </a:r>
            <a:r>
              <a:rPr lang="en-US" b="1" dirty="0" smtClean="0">
                <a:solidFill>
                  <a:srgbClr val="000000"/>
                </a:solidFill>
              </a:rPr>
              <a:t>good enough</a:t>
            </a:r>
            <a:r>
              <a:rPr lang="en-US" dirty="0" smtClean="0">
                <a:solidFill>
                  <a:srgbClr val="000000"/>
                </a:solidFill>
              </a:rPr>
              <a:t> for release?” is heavily loaded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Go home, digest and </a:t>
            </a:r>
            <a:r>
              <a:rPr lang="en-US" dirty="0" err="1" smtClean="0">
                <a:solidFill>
                  <a:srgbClr val="000000"/>
                </a:solidFill>
              </a:rPr>
              <a:t>internalise</a:t>
            </a:r>
            <a:r>
              <a:rPr lang="en-US" dirty="0" smtClean="0">
                <a:solidFill>
                  <a:srgbClr val="000000"/>
                </a:solidFill>
              </a:rPr>
              <a:t> the content of this lecture such that it affects the way you think about software when developing it.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Ernest Cachia</a:t>
            </a:r>
          </a:p>
          <a:p>
            <a:r>
              <a:rPr lang="en-GB" smtClean="0"/>
              <a:t>Department of Computer Science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1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Ernest Cachia</a:t>
            </a:r>
          </a:p>
          <a:p>
            <a:r>
              <a:rPr lang="en-GB" smtClean="0"/>
              <a:t>Department of Computer Science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Faculty of ICT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-87560" y="-99392"/>
            <a:ext cx="9993560" cy="6957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7186" tIns="48593" rIns="97186" bIns="485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71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pitchFamily="8" charset="0"/>
              <a:ea typeface="ＭＳ Ｐゴシック" pitchFamily="8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-144016"/>
            <a:ext cx="10065568" cy="6957392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186" tIns="48593" rIns="97186" bIns="485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71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pitchFamily="8" charset="0"/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30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457200"/>
          </a:xfrm>
        </p:spPr>
        <p:txBody>
          <a:bodyPr/>
          <a:lstStyle/>
          <a:p>
            <a:r>
              <a:rPr lang="en-US" dirty="0" smtClean="0"/>
              <a:t>Is this a quality car?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4249" y="1"/>
            <a:ext cx="11135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457200"/>
          </a:xfrm>
        </p:spPr>
        <p:txBody>
          <a:bodyPr/>
          <a:lstStyle/>
          <a:p>
            <a:r>
              <a:rPr lang="en-US" dirty="0" smtClean="0"/>
              <a:t>Is this a quality car?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2950" y="-152400"/>
            <a:ext cx="11523858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457200"/>
          </a:xfrm>
        </p:spPr>
        <p:txBody>
          <a:bodyPr/>
          <a:lstStyle/>
          <a:p>
            <a:r>
              <a:rPr lang="en-US" dirty="0" smtClean="0"/>
              <a:t>Is this a quality car?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92760" y="-27384"/>
            <a:ext cx="7200800" cy="667865"/>
          </a:xfrm>
        </p:spPr>
        <p:txBody>
          <a:bodyPr/>
          <a:lstStyle/>
          <a:p>
            <a:r>
              <a:rPr lang="en-GB" sz="3200" dirty="0"/>
              <a:t>What makes quality software?</a:t>
            </a:r>
            <a:endParaRPr lang="en-US" sz="32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436" y="1981200"/>
            <a:ext cx="805894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There is not clear-cut answer</a:t>
            </a:r>
          </a:p>
          <a:p>
            <a:pPr>
              <a:lnSpc>
                <a:spcPct val="90000"/>
              </a:lnSpc>
            </a:pPr>
            <a:r>
              <a:rPr lang="en-GB"/>
              <a:t>It depends on:</a:t>
            </a:r>
          </a:p>
          <a:p>
            <a:pPr lvl="1">
              <a:lnSpc>
                <a:spcPct val="90000"/>
              </a:lnSpc>
            </a:pPr>
            <a:r>
              <a:rPr lang="en-GB"/>
              <a:t>Stakeholders</a:t>
            </a:r>
          </a:p>
          <a:p>
            <a:pPr lvl="1">
              <a:lnSpc>
                <a:spcPct val="90000"/>
              </a:lnSpc>
            </a:pPr>
            <a:r>
              <a:rPr lang="en-GB"/>
              <a:t>Type of system</a:t>
            </a:r>
          </a:p>
          <a:p>
            <a:pPr lvl="1">
              <a:lnSpc>
                <a:spcPct val="90000"/>
              </a:lnSpc>
            </a:pPr>
            <a:r>
              <a:rPr lang="en-GB"/>
              <a:t>Type of users</a:t>
            </a:r>
          </a:p>
          <a:p>
            <a:pPr lvl="1">
              <a:lnSpc>
                <a:spcPct val="90000"/>
              </a:lnSpc>
            </a:pPr>
            <a:r>
              <a:rPr lang="en-GB"/>
              <a:t>…</a:t>
            </a:r>
          </a:p>
          <a:p>
            <a:pPr>
              <a:lnSpc>
                <a:spcPct val="90000"/>
              </a:lnSpc>
            </a:pPr>
            <a:r>
              <a:rPr lang="en-GB"/>
              <a:t>Quality is a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GB"/>
              <a:t>    multifaceted concept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-323165"/>
            <a:ext cx="1846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9029" name="Group 5"/>
          <p:cNvGrpSpPr>
            <a:grpSpLocks/>
          </p:cNvGrpSpPr>
          <p:nvPr/>
        </p:nvGrpSpPr>
        <p:grpSpPr bwMode="auto">
          <a:xfrm>
            <a:off x="5217848" y="2482851"/>
            <a:ext cx="4650317" cy="3825875"/>
            <a:chOff x="2562" y="1207"/>
            <a:chExt cx="3112" cy="2774"/>
          </a:xfrm>
        </p:grpSpPr>
        <p:graphicFrame>
          <p:nvGraphicFramePr>
            <p:cNvPr id="129030" name="Object 6"/>
            <p:cNvGraphicFramePr>
              <a:graphicFrameLocks noChangeAspect="1"/>
            </p:cNvGraphicFramePr>
            <p:nvPr/>
          </p:nvGraphicFramePr>
          <p:xfrm>
            <a:off x="2562" y="1207"/>
            <a:ext cx="2768" cy="2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SmartDraw" r:id="rId3" imgW="5500116" imgH="4901184" progId="SmartDraw.2">
                    <p:embed/>
                  </p:oleObj>
                </mc:Choice>
                <mc:Fallback>
                  <p:oleObj name="SmartDraw" r:id="rId3" imgW="5500116" imgH="4901184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207"/>
                          <a:ext cx="2768" cy="2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31" name="Text Box 7"/>
            <p:cNvSpPr txBox="1">
              <a:spLocks noChangeArrowheads="1"/>
            </p:cNvSpPr>
            <p:nvPr/>
          </p:nvSpPr>
          <p:spPr bwMode="auto">
            <a:xfrm>
              <a:off x="2880" y="3715"/>
              <a:ext cx="2794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800" b="1"/>
                <a:t>Different ideas about a quality car</a:t>
              </a:r>
              <a:endParaRPr lang="en-US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17035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allAtOnce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605C5E"/>
      </a:dk1>
      <a:lt1>
        <a:srgbClr val="FFFFFF"/>
      </a:lt1>
      <a:dk2>
        <a:srgbClr val="ED1720"/>
      </a:dk2>
      <a:lt2>
        <a:srgbClr val="FFFFFF"/>
      </a:lt2>
      <a:accent1>
        <a:srgbClr val="FFFFFF"/>
      </a:accent1>
      <a:accent2>
        <a:srgbClr val="605C5E"/>
      </a:accent2>
      <a:accent3>
        <a:srgbClr val="FFFFFF"/>
      </a:accent3>
      <a:accent4>
        <a:srgbClr val="514D4F"/>
      </a:accent4>
      <a:accent5>
        <a:srgbClr val="FFFFFF"/>
      </a:accent5>
      <a:accent6>
        <a:srgbClr val="565354"/>
      </a:accent6>
      <a:hlink>
        <a:srgbClr val="605C5E"/>
      </a:hlink>
      <a:folHlink>
        <a:srgbClr val="605C5E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7186" tIns="48593" rIns="97186" bIns="48593" numCol="1" anchor="t" anchorCtr="0" compatLnSpc="1">
        <a:prstTxWarp prst="textNoShape">
          <a:avLst/>
        </a:prstTxWarp>
        <a:spAutoFit/>
      </a:bodyPr>
      <a:lstStyle>
        <a:defPPr marL="0" marR="0" indent="0" algn="l" defTabSz="9715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pitchFamily="8" charset="0"/>
            <a:ea typeface="ＭＳ Ｐゴシック" pitchFamily="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7186" tIns="48593" rIns="97186" bIns="48593" numCol="1" anchor="t" anchorCtr="0" compatLnSpc="1">
        <a:prstTxWarp prst="textNoShape">
          <a:avLst/>
        </a:prstTxWarp>
        <a:spAutoFit/>
      </a:bodyPr>
      <a:lstStyle>
        <a:defPPr marL="0" marR="0" indent="0" algn="l" defTabSz="9715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pitchFamily="8" charset="0"/>
            <a:ea typeface="ＭＳ Ｐゴシック" pitchFamily="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2336</Words>
  <Application>Microsoft Macintosh PowerPoint</Application>
  <PresentationFormat>A4 Paper (210x297 mm)</PresentationFormat>
  <Paragraphs>519</Paragraphs>
  <Slides>51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Gill Sans</vt:lpstr>
      <vt:lpstr>Helvetica CE</vt:lpstr>
      <vt:lpstr>ＭＳ Ｐゴシック</vt:lpstr>
      <vt:lpstr>Times</vt:lpstr>
      <vt:lpstr>Times New Roman</vt:lpstr>
      <vt:lpstr>Wingdings</vt:lpstr>
      <vt:lpstr>Blank Presentation</vt:lpstr>
      <vt:lpstr>Custom Design</vt:lpstr>
      <vt:lpstr>SmartDraw</vt:lpstr>
      <vt:lpstr>The Notion of Software Quality</vt:lpstr>
      <vt:lpstr>Software Engineering</vt:lpstr>
      <vt:lpstr>The Meaning of Quality (Is there one?)</vt:lpstr>
      <vt:lpstr>What makes quality software?</vt:lpstr>
      <vt:lpstr>PowerPoint Presentation</vt:lpstr>
      <vt:lpstr>Is this a quality car?</vt:lpstr>
      <vt:lpstr>Is this a quality car?</vt:lpstr>
      <vt:lpstr>Is this a quality car?</vt:lpstr>
      <vt:lpstr>What makes quality software?</vt:lpstr>
      <vt:lpstr>Different Quality Scenarios</vt:lpstr>
      <vt:lpstr>Software Quality</vt:lpstr>
      <vt:lpstr>Attempting to qualify software</vt:lpstr>
      <vt:lpstr>Some Generic Software Aspects</vt:lpstr>
      <vt:lpstr>Quality cannot be an “add-on”</vt:lpstr>
      <vt:lpstr>Quality Must Permeate</vt:lpstr>
      <vt:lpstr>The Actual Meaning of Quality</vt:lpstr>
      <vt:lpstr>The Process Makes the Product</vt:lpstr>
      <vt:lpstr>Classification of Software Systems</vt:lpstr>
      <vt:lpstr>Information (Business) Systems</vt:lpstr>
      <vt:lpstr>On-line Systems</vt:lpstr>
      <vt:lpstr>Real-Time Systems</vt:lpstr>
      <vt:lpstr>Embedded Systems</vt:lpstr>
      <vt:lpstr>Distributed Systems</vt:lpstr>
      <vt:lpstr>Some Software Process &amp; Product Quality Attributes</vt:lpstr>
      <vt:lpstr>Correctness (int/ext/prd)</vt:lpstr>
      <vt:lpstr>Security (ext/prd)</vt:lpstr>
      <vt:lpstr>Security  Confidentiality/Secrecy</vt:lpstr>
      <vt:lpstr>Security  Authentication</vt:lpstr>
      <vt:lpstr>Security  Integrity</vt:lpstr>
      <vt:lpstr>Security  Non-Repudiation</vt:lpstr>
      <vt:lpstr>Reliability (ext/prd/prc)</vt:lpstr>
      <vt:lpstr>Robustness (ext/prd/prc)</vt:lpstr>
      <vt:lpstr>Efficiency (ext/prd/prc)</vt:lpstr>
      <vt:lpstr>User Friendliness (ext/prd)</vt:lpstr>
      <vt:lpstr>User friendliness aspects</vt:lpstr>
      <vt:lpstr>Maintainability (int/prd/prc)</vt:lpstr>
      <vt:lpstr>Reusability (int/prd)</vt:lpstr>
      <vt:lpstr>Internal and external reuse</vt:lpstr>
      <vt:lpstr>Benefits gained by reuse</vt:lpstr>
      <vt:lpstr>Portability (ext/prd)</vt:lpstr>
      <vt:lpstr>Understandability (int/prd)</vt:lpstr>
      <vt:lpstr>Interoperability (int/prd)</vt:lpstr>
      <vt:lpstr>Productivity (prc)</vt:lpstr>
      <vt:lpstr>Timeliness (prc)</vt:lpstr>
      <vt:lpstr>Visibility (prc)</vt:lpstr>
      <vt:lpstr>Manageability (prc)</vt:lpstr>
      <vt:lpstr>Briefly on Each Attribute (1/3)</vt:lpstr>
      <vt:lpstr>Briefly on Each Attribute (2/3)</vt:lpstr>
      <vt:lpstr>Briefly on Each Attribute (3/3)</vt:lpstr>
      <vt:lpstr>Conclusions</vt:lpstr>
      <vt:lpstr>PowerPoint Presentation</vt:lpstr>
    </vt:vector>
  </TitlesOfParts>
  <Manager/>
  <Company>Faculty of ICT, University of Malta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SE1-M1</dc:title>
  <dc:subject>SE1</dc:subject>
  <dc:creator>Ernest Cachia</dc:creator>
  <cp:keywords/>
  <dc:description/>
  <cp:lastModifiedBy>Mark Micallef</cp:lastModifiedBy>
  <cp:revision>44</cp:revision>
  <cp:lastPrinted>2012-10-15T13:21:56Z</cp:lastPrinted>
  <dcterms:created xsi:type="dcterms:W3CDTF">2005-11-24T12:26:21Z</dcterms:created>
  <dcterms:modified xsi:type="dcterms:W3CDTF">2018-02-06T06:58:28Z</dcterms:modified>
  <cp:category>Lecture</cp:category>
</cp:coreProperties>
</file>