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2" r:id="rId3"/>
    <p:sldId id="264" r:id="rId4"/>
    <p:sldId id="263" r:id="rId5"/>
    <p:sldId id="257" r:id="rId6"/>
    <p:sldId id="258" r:id="rId7"/>
    <p:sldId id="259" r:id="rId8"/>
    <p:sldId id="260" r:id="rId9"/>
    <p:sldId id="261" r:id="rId10"/>
    <p:sldId id="266" r:id="rId11"/>
    <p:sldId id="267" r:id="rId12"/>
    <p:sldId id="268" r:id="rId13"/>
    <p:sldId id="269" r:id="rId14"/>
    <p:sldId id="270" r:id="rId15"/>
    <p:sldId id="265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A8701-79E6-1841-9766-41BBB4C7200A}" type="datetimeFigureOut">
              <a:rPr lang="en-US" smtClean="0"/>
              <a:t>13/02/2014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37EA1-43E6-B04A-8F1B-95758F5AA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7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</a:t>
            </a:r>
            <a:r>
              <a:rPr lang="en-US" baseline="0" dirty="0" smtClean="0"/>
              <a:t> Tracking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7EA1-43E6-B04A-8F1B-95758F5AAE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5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</a:t>
            </a:r>
            <a:r>
              <a:rPr lang="en-US" baseline="0" dirty="0" smtClean="0"/>
              <a:t> Over-writing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7EA1-43E6-B04A-8F1B-95758F5AA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6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</a:t>
            </a:r>
            <a:r>
              <a:rPr lang="en-US" baseline="0" dirty="0" smtClean="0"/>
              <a:t> Tracking who changed what?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7EA1-43E6-B04A-8F1B-95758F5AA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7EA1-43E6-B04A-8F1B-95758F5AAE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3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13/02/2014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13/02/2014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13/02/2014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13/02/2014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13/02/2014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13/02/2014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13/02/2014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39571D94-936E-754F-84AB-8FA5CE787E2E}" type="datetimeFigureOut">
              <a:rPr lang="en-US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Micallef</a:t>
            </a:r>
          </a:p>
          <a:p>
            <a:r>
              <a:rPr lang="en-US" dirty="0" err="1" smtClean="0"/>
              <a:t>mark.micallef@um.edu.mt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ent Arrow 18"/>
          <p:cNvSpPr/>
          <p:nvPr/>
        </p:nvSpPr>
        <p:spPr>
          <a:xfrm flipV="1">
            <a:off x="5944558" y="4507055"/>
            <a:ext cx="2955857" cy="1413264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877807"/>
          </a:xfrm>
        </p:spPr>
        <p:txBody>
          <a:bodyPr/>
          <a:lstStyle/>
          <a:p>
            <a:r>
              <a:rPr lang="en-US" dirty="0" smtClean="0"/>
              <a:t>The Source Tree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3764" y="2802863"/>
            <a:ext cx="1149500" cy="6131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Angry Birds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6359" y="1697044"/>
            <a:ext cx="113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IOS 5 </a:t>
            </a:r>
          </a:p>
          <a:p>
            <a:pPr algn="ctr"/>
            <a:r>
              <a:rPr lang="en-US" dirty="0" smtClean="0"/>
              <a:t>Released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2375635" y="2343375"/>
            <a:ext cx="0" cy="612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Bent Arrow 8"/>
          <p:cNvSpPr/>
          <p:nvPr/>
        </p:nvSpPr>
        <p:spPr>
          <a:xfrm>
            <a:off x="2944912" y="1609457"/>
            <a:ext cx="5889816" cy="1346691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5280" y="1740837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IOS 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41146" y="3974377"/>
            <a:ext cx="113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IOS 6 </a:t>
            </a:r>
          </a:p>
          <a:p>
            <a:pPr algn="ctr"/>
            <a:r>
              <a:rPr lang="en-US" dirty="0" smtClean="0"/>
              <a:t>Released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10422" y="3284609"/>
            <a:ext cx="0" cy="689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Bent Arrow 16"/>
          <p:cNvSpPr/>
          <p:nvPr/>
        </p:nvSpPr>
        <p:spPr>
          <a:xfrm flipV="1">
            <a:off x="5079698" y="3267745"/>
            <a:ext cx="3819845" cy="1413264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76462" y="2802863"/>
            <a:ext cx="7258265" cy="6240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Main Trunk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00989" y="4137723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IOS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3957" y="5363096"/>
            <a:ext cx="217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iPad</a:t>
            </a:r>
            <a:r>
              <a:rPr lang="en-US" dirty="0" smtClean="0">
                <a:solidFill>
                  <a:schemeClr val="bg1"/>
                </a:solidFill>
              </a:rPr>
              <a:t> 3 </a:t>
            </a:r>
            <a:r>
              <a:rPr lang="en-US" dirty="0" err="1" smtClean="0">
                <a:solidFill>
                  <a:schemeClr val="bg1"/>
                </a:solidFill>
              </a:rPr>
              <a:t>Optimisations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0422" y="5485297"/>
            <a:ext cx="113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iPad</a:t>
            </a:r>
            <a:r>
              <a:rPr lang="en-US" dirty="0" smtClean="0"/>
              <a:t> 3</a:t>
            </a:r>
          </a:p>
          <a:p>
            <a:pPr algn="ctr"/>
            <a:r>
              <a:rPr lang="en-US" dirty="0" smtClean="0"/>
              <a:t>Released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232098" y="4620708"/>
            <a:ext cx="559193" cy="864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3764" y="4347433"/>
            <a:ext cx="3594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Branching: </a:t>
            </a:r>
            <a:r>
              <a:rPr lang="en-US" dirty="0" smtClean="0"/>
              <a:t>Creates a copy of a code into a ‘branch’ for separate editing.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Merging:</a:t>
            </a:r>
            <a:r>
              <a:rPr lang="en-US" dirty="0" smtClean="0"/>
              <a:t> Migrating (merging) changes from one branch into another branch.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9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/>
      <p:bldP spid="9" grpId="0" animBg="1"/>
      <p:bldP spid="10" grpId="0"/>
      <p:bldP spid="11" grpId="0"/>
      <p:bldP spid="17" grpId="0" animBg="1"/>
      <p:bldP spid="4" grpId="0" animBg="1"/>
      <p:bldP spid="18" grpId="0"/>
      <p:bldP spid="20" grpId="0"/>
      <p:bldP spid="21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724525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Checkins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766350" y="3333898"/>
            <a:ext cx="8090287" cy="6240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Main Trunk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1467613" y="4434830"/>
            <a:ext cx="1105709" cy="1127717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Milk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262" y="5629703"/>
            <a:ext cx="3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7264" y="4720079"/>
            <a:ext cx="80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ist.txt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70582" y="3864917"/>
            <a:ext cx="0" cy="4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>
            <a:off x="3076047" y="4434830"/>
            <a:ext cx="1105709" cy="1127717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Milk</a:t>
            </a:r>
          </a:p>
          <a:p>
            <a:r>
              <a:rPr lang="en-US" dirty="0" smtClean="0"/>
              <a:t>Eggs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6696" y="5629703"/>
            <a:ext cx="40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79016" y="3864917"/>
            <a:ext cx="0" cy="4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Folded Corner 12"/>
          <p:cNvSpPr/>
          <p:nvPr/>
        </p:nvSpPr>
        <p:spPr>
          <a:xfrm>
            <a:off x="4718198" y="4434830"/>
            <a:ext cx="1105709" cy="1127717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Milk</a:t>
            </a:r>
          </a:p>
          <a:p>
            <a:r>
              <a:rPr lang="en-US" dirty="0" smtClean="0"/>
              <a:t>Eggs</a:t>
            </a:r>
          </a:p>
          <a:p>
            <a:r>
              <a:rPr lang="en-US" dirty="0" smtClean="0"/>
              <a:t>Juice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78847" y="5629703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221167" y="3864917"/>
            <a:ext cx="0" cy="4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Folded Corner 15"/>
          <p:cNvSpPr/>
          <p:nvPr/>
        </p:nvSpPr>
        <p:spPr>
          <a:xfrm>
            <a:off x="6360332" y="4423881"/>
            <a:ext cx="1105709" cy="1127717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Milk</a:t>
            </a:r>
          </a:p>
          <a:p>
            <a:r>
              <a:rPr lang="en-US" dirty="0" smtClean="0"/>
              <a:t>Eggs</a:t>
            </a:r>
          </a:p>
          <a:p>
            <a:r>
              <a:rPr lang="en-US" dirty="0" smtClean="0"/>
              <a:t>Soup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20981" y="561875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863301" y="3853968"/>
            <a:ext cx="0" cy="4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96673" y="2449596"/>
            <a:ext cx="115668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+Milk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00674" y="2429742"/>
            <a:ext cx="115668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+Eggs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67223" y="2429742"/>
            <a:ext cx="115668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+Juice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84959" y="2427698"/>
            <a:ext cx="115668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-Juice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84959" y="2818928"/>
            <a:ext cx="115668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+Soup</a:t>
            </a:r>
            <a:endParaRPr lang="en-US" dirty="0"/>
          </a:p>
        </p:txBody>
      </p:sp>
      <p:sp>
        <p:nvSpPr>
          <p:cNvPr id="24" name="Left Brace 23"/>
          <p:cNvSpPr/>
          <p:nvPr/>
        </p:nvSpPr>
        <p:spPr>
          <a:xfrm rot="5400000">
            <a:off x="4201767" y="-1107430"/>
            <a:ext cx="437905" cy="609189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16309" y="1379539"/>
            <a:ext cx="60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7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0" grpId="0" animBg="1"/>
      <p:bldP spid="11" grpId="0"/>
      <p:bldP spid="13" grpId="0" animBg="1"/>
      <p:bldP spid="14" grpId="0"/>
      <p:bldP spid="16" grpId="0" animBg="1"/>
      <p:bldP spid="17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954448"/>
          </a:xfrm>
        </p:spPr>
        <p:txBody>
          <a:bodyPr/>
          <a:lstStyle/>
          <a:p>
            <a:r>
              <a:rPr lang="en-US" sz="4800" dirty="0" smtClean="0"/>
              <a:t>Check out, Revert, Check in</a:t>
            </a:r>
            <a:endParaRPr lang="en-US" sz="4800" dirty="0"/>
          </a:p>
        </p:txBody>
      </p:sp>
      <p:sp>
        <p:nvSpPr>
          <p:cNvPr id="4" name="Right Arrow 3"/>
          <p:cNvSpPr/>
          <p:nvPr/>
        </p:nvSpPr>
        <p:spPr>
          <a:xfrm>
            <a:off x="211831" y="1729889"/>
            <a:ext cx="8593894" cy="6240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Main Trunk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98638" y="2354566"/>
            <a:ext cx="1105709" cy="1127717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Milk</a:t>
            </a:r>
          </a:p>
          <a:p>
            <a:r>
              <a:rPr lang="en-US" dirty="0" smtClean="0"/>
              <a:t>Eggs</a:t>
            </a:r>
          </a:p>
          <a:p>
            <a:r>
              <a:rPr lang="en-US" dirty="0" smtClean="0"/>
              <a:t>Juice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2200123" y="4220154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Milk</a:t>
            </a:r>
          </a:p>
          <a:p>
            <a:r>
              <a:rPr lang="en-US" dirty="0" smtClean="0"/>
              <a:t>Eggs</a:t>
            </a:r>
          </a:p>
          <a:p>
            <a:r>
              <a:rPr lang="en-US" dirty="0" smtClean="0"/>
              <a:t>Juice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5642324" y="4225914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Milk</a:t>
            </a:r>
          </a:p>
          <a:p>
            <a:r>
              <a:rPr lang="en-US" dirty="0" smtClean="0"/>
              <a:t>Eggs</a:t>
            </a:r>
          </a:p>
          <a:p>
            <a:r>
              <a:rPr lang="en-US" dirty="0" smtClean="0"/>
              <a:t>Soup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7329113" y="2359755"/>
            <a:ext cx="1105709" cy="1127717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Milk</a:t>
            </a:r>
          </a:p>
          <a:p>
            <a:r>
              <a:rPr lang="en-US" dirty="0" smtClean="0"/>
              <a:t>Eggs</a:t>
            </a:r>
          </a:p>
          <a:p>
            <a:r>
              <a:rPr lang="en-US" dirty="0" smtClean="0"/>
              <a:t>Soup</a:t>
            </a:r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 rot="5400000">
            <a:off x="1755436" y="2731695"/>
            <a:ext cx="1319225" cy="1275439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9354430">
            <a:off x="3485153" y="4296074"/>
            <a:ext cx="372236" cy="3613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11064" y="2797392"/>
            <a:ext cx="115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out</a:t>
            </a:r>
            <a:endParaRPr lang="en-US" dirty="0"/>
          </a:p>
        </p:txBody>
      </p:sp>
      <p:sp>
        <p:nvSpPr>
          <p:cNvPr id="13" name="Bent Arrow 12"/>
          <p:cNvSpPr/>
          <p:nvPr/>
        </p:nvSpPr>
        <p:spPr>
          <a:xfrm rot="5400000" flipH="1">
            <a:off x="6800007" y="3666463"/>
            <a:ext cx="1344004" cy="1275439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3296" y="4747723"/>
            <a:ext cx="99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in</a:t>
            </a:r>
            <a:endParaRPr lang="en-US" dirty="0"/>
          </a:p>
        </p:txBody>
      </p:sp>
      <p:sp>
        <p:nvSpPr>
          <p:cNvPr id="16" name="Folded Corner 15"/>
          <p:cNvSpPr/>
          <p:nvPr/>
        </p:nvSpPr>
        <p:spPr>
          <a:xfrm>
            <a:off x="3923421" y="3460385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Milk</a:t>
            </a:r>
          </a:p>
          <a:p>
            <a:r>
              <a:rPr lang="en-US" dirty="0" smtClean="0"/>
              <a:t>Eggs</a:t>
            </a:r>
          </a:p>
          <a:p>
            <a:r>
              <a:rPr lang="en-US" dirty="0" smtClean="0"/>
              <a:t>Fish</a:t>
            </a:r>
            <a:endParaRPr lang="en-US" dirty="0"/>
          </a:p>
        </p:txBody>
      </p:sp>
      <p:sp>
        <p:nvSpPr>
          <p:cNvPr id="17" name="Bent Arrow 16"/>
          <p:cNvSpPr/>
          <p:nvPr/>
        </p:nvSpPr>
        <p:spPr>
          <a:xfrm flipV="1">
            <a:off x="721978" y="3734419"/>
            <a:ext cx="2763175" cy="2369484"/>
          </a:xfrm>
          <a:prstGeom prst="bentArrow">
            <a:avLst>
              <a:gd name="adj1" fmla="val 16684"/>
              <a:gd name="adj2" fmla="val 12755"/>
              <a:gd name="adj3" fmla="val 14373"/>
              <a:gd name="adj4" fmla="val 4375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77329" y="5610329"/>
            <a:ext cx="83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3923421" y="5241609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Milk</a:t>
            </a:r>
          </a:p>
          <a:p>
            <a:r>
              <a:rPr lang="en-US" dirty="0" smtClean="0"/>
              <a:t>Eggs</a:t>
            </a:r>
          </a:p>
          <a:p>
            <a:r>
              <a:rPr lang="en-US" dirty="0" smtClean="0"/>
              <a:t>Juice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4217775" y="4726375"/>
            <a:ext cx="372236" cy="36130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354430">
            <a:off x="5312536" y="5500098"/>
            <a:ext cx="372236" cy="3613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lded Corner 21"/>
          <p:cNvSpPr/>
          <p:nvPr/>
        </p:nvSpPr>
        <p:spPr>
          <a:xfrm>
            <a:off x="6564243" y="5794488"/>
            <a:ext cx="395290" cy="403158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</p:txBody>
      </p:sp>
      <p:sp>
        <p:nvSpPr>
          <p:cNvPr id="23" name="Folded Corner 22"/>
          <p:cNvSpPr/>
          <p:nvPr/>
        </p:nvSpPr>
        <p:spPr>
          <a:xfrm>
            <a:off x="6564243" y="6347428"/>
            <a:ext cx="395290" cy="403158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20062" y="5772590"/>
            <a:ext cx="219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file (on repo)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31038" y="6315032"/>
            <a:ext cx="188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copy/set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/>
      <p:bldP spid="13" grpId="0" animBg="1"/>
      <p:bldP spid="14" grpId="0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74730"/>
            <a:ext cx="7581901" cy="790217"/>
          </a:xfrm>
        </p:spPr>
        <p:txBody>
          <a:bodyPr/>
          <a:lstStyle/>
          <a:p>
            <a:r>
              <a:rPr lang="en-US" sz="4400" dirty="0" smtClean="0"/>
              <a:t>Conflict Resolution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" y="991745"/>
            <a:ext cx="1335610" cy="1335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94" y="5123190"/>
            <a:ext cx="1404573" cy="140457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67818" y="2831945"/>
            <a:ext cx="8090287" cy="6240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Main Trunk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667818" y="3456021"/>
            <a:ext cx="1105709" cy="1127717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Milk</a:t>
            </a:r>
          </a:p>
          <a:p>
            <a:r>
              <a:rPr lang="en-US" dirty="0" smtClean="0"/>
              <a:t>Sugar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1380579" y="5367752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Milk</a:t>
            </a:r>
          </a:p>
          <a:p>
            <a:r>
              <a:rPr lang="en-US" dirty="0" smtClean="0"/>
              <a:t>Sugar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1380579" y="1047935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Milk</a:t>
            </a:r>
          </a:p>
          <a:p>
            <a:r>
              <a:rPr lang="en-US" dirty="0" smtClean="0"/>
              <a:t>Sugar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4384" y="2361640"/>
            <a:ext cx="115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out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13145" y="4808892"/>
            <a:ext cx="115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out</a:t>
            </a:r>
            <a:endParaRPr lang="en-US" dirty="0"/>
          </a:p>
        </p:txBody>
      </p:sp>
      <p:sp>
        <p:nvSpPr>
          <p:cNvPr id="13" name="Folded Corner 12"/>
          <p:cNvSpPr/>
          <p:nvPr/>
        </p:nvSpPr>
        <p:spPr>
          <a:xfrm>
            <a:off x="2904087" y="1031385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Milk</a:t>
            </a:r>
          </a:p>
          <a:p>
            <a:r>
              <a:rPr lang="en-US" dirty="0" smtClean="0"/>
              <a:t>Coffee</a:t>
            </a:r>
          </a:p>
          <a:p>
            <a:r>
              <a:rPr lang="en-US" dirty="0" smtClean="0"/>
              <a:t>Sugar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4432541" y="5354420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Milk</a:t>
            </a:r>
          </a:p>
          <a:p>
            <a:r>
              <a:rPr lang="en-US" dirty="0" smtClean="0"/>
              <a:t>Sugar</a:t>
            </a:r>
          </a:p>
          <a:p>
            <a:r>
              <a:rPr lang="en-US" dirty="0" smtClean="0"/>
              <a:t>Tea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2904087" y="3456021"/>
            <a:ext cx="1105709" cy="1127717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Milk</a:t>
            </a:r>
          </a:p>
          <a:p>
            <a:r>
              <a:rPr lang="en-US" dirty="0" smtClean="0"/>
              <a:t>Coffee</a:t>
            </a:r>
          </a:p>
          <a:p>
            <a:r>
              <a:rPr lang="en-US" dirty="0" smtClean="0"/>
              <a:t>Sugar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08628" y="2361471"/>
            <a:ext cx="99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96093" y="4797654"/>
            <a:ext cx="99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in</a:t>
            </a:r>
            <a:endParaRPr lang="en-US" dirty="0"/>
          </a:p>
        </p:txBody>
      </p:sp>
      <p:sp>
        <p:nvSpPr>
          <p:cNvPr id="18" name="Multiply 17"/>
          <p:cNvSpPr/>
          <p:nvPr/>
        </p:nvSpPr>
        <p:spPr>
          <a:xfrm>
            <a:off x="4117861" y="3154117"/>
            <a:ext cx="1714969" cy="1710965"/>
          </a:xfrm>
          <a:prstGeom prst="mathMultiply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71313" y="3795005"/>
            <a:ext cx="142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CONFLICTED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65674" y="4644515"/>
            <a:ext cx="13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Update</a:t>
            </a:r>
          </a:p>
          <a:p>
            <a:pPr algn="ctr"/>
            <a:r>
              <a:rPr lang="en-US" dirty="0" smtClean="0"/>
              <a:t>And Resolve</a:t>
            </a:r>
            <a:endParaRPr lang="en-US" dirty="0"/>
          </a:p>
        </p:txBody>
      </p:sp>
      <p:sp>
        <p:nvSpPr>
          <p:cNvPr id="21" name="Folded Corner 20"/>
          <p:cNvSpPr/>
          <p:nvPr/>
        </p:nvSpPr>
        <p:spPr>
          <a:xfrm>
            <a:off x="6045556" y="5332522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Milk</a:t>
            </a:r>
          </a:p>
          <a:p>
            <a:r>
              <a:rPr lang="en-US" dirty="0" smtClean="0"/>
              <a:t>Coffee</a:t>
            </a:r>
          </a:p>
          <a:p>
            <a:r>
              <a:rPr lang="en-US" dirty="0" smtClean="0"/>
              <a:t>Sugar</a:t>
            </a:r>
          </a:p>
          <a:p>
            <a:r>
              <a:rPr lang="en-US" dirty="0" smtClean="0"/>
              <a:t>Tea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7526" y="4746191"/>
            <a:ext cx="99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in</a:t>
            </a:r>
            <a:endParaRPr lang="en-US" dirty="0"/>
          </a:p>
        </p:txBody>
      </p:sp>
      <p:sp>
        <p:nvSpPr>
          <p:cNvPr id="23" name="Folded Corner 22"/>
          <p:cNvSpPr/>
          <p:nvPr/>
        </p:nvSpPr>
        <p:spPr>
          <a:xfrm>
            <a:off x="7271693" y="3456021"/>
            <a:ext cx="1105709" cy="1127717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Milk</a:t>
            </a:r>
          </a:p>
          <a:p>
            <a:r>
              <a:rPr lang="en-US" dirty="0" smtClean="0"/>
              <a:t>Coffee</a:t>
            </a:r>
          </a:p>
          <a:p>
            <a:r>
              <a:rPr lang="en-US" dirty="0" smtClean="0"/>
              <a:t>Sugar</a:t>
            </a:r>
          </a:p>
          <a:p>
            <a:r>
              <a:rPr lang="en-US" dirty="0" smtClean="0"/>
              <a:t>Tea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5976" y="2198872"/>
            <a:ext cx="80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Peter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288" y="6439249"/>
            <a:ext cx="80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0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625987"/>
          </a:xfrm>
        </p:spPr>
        <p:txBody>
          <a:bodyPr/>
          <a:lstStyle/>
          <a:p>
            <a:r>
              <a:rPr lang="en-US" dirty="0" smtClean="0"/>
              <a:t>Tagging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77519" y="1664195"/>
            <a:ext cx="8593894" cy="6240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Main Trunk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1219047" y="2390224"/>
            <a:ext cx="1266095" cy="2175389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Soup</a:t>
            </a:r>
          </a:p>
          <a:p>
            <a:r>
              <a:rPr lang="en-US" dirty="0" err="1" smtClean="0"/>
              <a:t>Lasagne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Turkey</a:t>
            </a:r>
          </a:p>
          <a:p>
            <a:endParaRPr lang="en-US" dirty="0" smtClean="0"/>
          </a:p>
          <a:p>
            <a:r>
              <a:rPr lang="en-US" dirty="0" smtClean="0"/>
              <a:t>Xmas Pie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3987959" y="2390224"/>
            <a:ext cx="1266095" cy="2175389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Soup</a:t>
            </a:r>
          </a:p>
          <a:p>
            <a:r>
              <a:rPr lang="en-US" dirty="0" err="1" smtClean="0"/>
              <a:t>Lasagne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Beef</a:t>
            </a:r>
          </a:p>
          <a:p>
            <a:r>
              <a:rPr lang="en-US" dirty="0" smtClean="0"/>
              <a:t>Trout</a:t>
            </a:r>
          </a:p>
          <a:p>
            <a:endParaRPr lang="en-US" dirty="0"/>
          </a:p>
          <a:p>
            <a:r>
              <a:rPr lang="en-US" dirty="0" err="1" smtClean="0"/>
              <a:t>Icecream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Folded Corner 7"/>
          <p:cNvSpPr/>
          <p:nvPr/>
        </p:nvSpPr>
        <p:spPr>
          <a:xfrm>
            <a:off x="6998518" y="2390224"/>
            <a:ext cx="1387392" cy="2175389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Garlic Bread</a:t>
            </a:r>
          </a:p>
          <a:p>
            <a:r>
              <a:rPr lang="en-US" dirty="0" smtClean="0"/>
              <a:t>Penne</a:t>
            </a:r>
          </a:p>
          <a:p>
            <a:endParaRPr lang="en-US" dirty="0"/>
          </a:p>
          <a:p>
            <a:r>
              <a:rPr lang="en-US" dirty="0" smtClean="0"/>
              <a:t>Beef</a:t>
            </a:r>
          </a:p>
          <a:p>
            <a:endParaRPr lang="en-US" dirty="0"/>
          </a:p>
          <a:p>
            <a:r>
              <a:rPr lang="en-US" dirty="0" smtClean="0"/>
              <a:t>Custard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8771" y="4729842"/>
            <a:ext cx="74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8145" y="4729842"/>
            <a:ext cx="74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v56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51626" y="4729842"/>
            <a:ext cx="74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v113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539490" y="3295563"/>
            <a:ext cx="1138585" cy="0"/>
          </a:xfrm>
          <a:prstGeom prst="line">
            <a:avLst/>
          </a:prstGeom>
          <a:ln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633" y="3295563"/>
            <a:ext cx="108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menu.txt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1982" y="5353039"/>
            <a:ext cx="235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Tag: xmas_lunch_2012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681294" y="3305630"/>
            <a:ext cx="1138585" cy="0"/>
          </a:xfrm>
          <a:prstGeom prst="line">
            <a:avLst/>
          </a:prstGeom>
          <a:ln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09476" y="5353039"/>
            <a:ext cx="243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Tag: easter_lunch_2013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5940" y="5320773"/>
            <a:ext cx="288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Tag: </a:t>
            </a:r>
            <a:r>
              <a:rPr lang="en-US" dirty="0" err="1" smtClean="0"/>
              <a:t>cassar_wedding_menu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5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  <p:bldP spid="10" grpId="0"/>
      <p:bldP spid="11" grpId="0"/>
      <p:bldP spid="14" grpId="0"/>
      <p:bldP spid="15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588805"/>
          </a:xfrm>
        </p:spPr>
        <p:txBody>
          <a:bodyPr/>
          <a:lstStyle/>
          <a:p>
            <a:r>
              <a:rPr lang="en-US" sz="3600" dirty="0" smtClean="0"/>
              <a:t>Basic 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142" y="805619"/>
            <a:ext cx="8794080" cy="59124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Add </a:t>
            </a:r>
            <a:r>
              <a:rPr lang="en-US" dirty="0" smtClean="0"/>
              <a:t>– Add new files to the repository for versioning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Revision </a:t>
            </a:r>
            <a:r>
              <a:rPr lang="en-US" dirty="0" smtClean="0"/>
              <a:t>– Check the version of a particular file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Head </a:t>
            </a:r>
            <a:r>
              <a:rPr lang="en-US" dirty="0" smtClean="0"/>
              <a:t>– The latest version of a file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Check out </a:t>
            </a:r>
            <a:r>
              <a:rPr lang="en-US" dirty="0" smtClean="0"/>
              <a:t>– Download a file from the repository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Check in / Commit </a:t>
            </a:r>
            <a:r>
              <a:rPr lang="en-US" dirty="0" smtClean="0"/>
              <a:t>– Upload a file to the repository. File gets a new revision number.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Check in message / Commit message </a:t>
            </a:r>
            <a:r>
              <a:rPr lang="en-US" dirty="0" smtClean="0"/>
              <a:t>– A message describing the change being committed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Update / Sync </a:t>
            </a:r>
            <a:r>
              <a:rPr lang="en-US" dirty="0" smtClean="0"/>
              <a:t>– </a:t>
            </a:r>
            <a:r>
              <a:rPr lang="en-US" dirty="0" err="1" smtClean="0"/>
              <a:t>Synchronise</a:t>
            </a:r>
            <a:r>
              <a:rPr lang="en-US" dirty="0" smtClean="0"/>
              <a:t> your file with the latest version on the repository.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Revert</a:t>
            </a:r>
            <a:r>
              <a:rPr lang="en-US" dirty="0" smtClean="0"/>
              <a:t> – Discard your local changes and get the latest version from the repository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Changelog</a:t>
            </a:r>
            <a:r>
              <a:rPr lang="en-US" dirty="0" smtClean="0">
                <a:solidFill>
                  <a:schemeClr val="accent1"/>
                </a:solidFill>
              </a:rPr>
              <a:t> / History </a:t>
            </a:r>
            <a:r>
              <a:rPr lang="en-US" dirty="0" smtClean="0"/>
              <a:t>– See the history of changes for a particular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4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812115"/>
          </a:xfrm>
        </p:spPr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259102"/>
            <a:ext cx="7581901" cy="4915972"/>
          </a:xfrm>
        </p:spPr>
        <p:txBody>
          <a:bodyPr/>
          <a:lstStyle/>
          <a:p>
            <a:r>
              <a:rPr lang="en-US" dirty="0" smtClean="0"/>
              <a:t>When you graduate, you will work in teams</a:t>
            </a:r>
          </a:p>
          <a:p>
            <a:r>
              <a:rPr lang="en-US" dirty="0" smtClean="0"/>
              <a:t>Working with version control tools will be an everyday task</a:t>
            </a:r>
          </a:p>
          <a:p>
            <a:r>
              <a:rPr lang="en-US" dirty="0" smtClean="0"/>
              <a:t>Tutorial on this next week</a:t>
            </a:r>
          </a:p>
          <a:p>
            <a:r>
              <a:rPr lang="en-US" dirty="0" smtClean="0"/>
              <a:t>Prepare by downloading instructions from VLE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9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65" y="3940118"/>
            <a:ext cx="1640743" cy="159870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376108" y="4322445"/>
            <a:ext cx="1158644" cy="136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884524" y="3151596"/>
            <a:ext cx="1625053" cy="2166736"/>
          </a:xfrm>
          <a:prstGeom prst="rect">
            <a:avLst/>
          </a:prstGeom>
        </p:spPr>
      </p:pic>
      <p:sp>
        <p:nvSpPr>
          <p:cNvPr id="13" name="Cube 12"/>
          <p:cNvSpPr/>
          <p:nvPr/>
        </p:nvSpPr>
        <p:spPr>
          <a:xfrm>
            <a:off x="3917104" y="3848586"/>
            <a:ext cx="1215330" cy="995085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450764" y="4103976"/>
            <a:ext cx="1158644" cy="136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23454" y="4530618"/>
            <a:ext cx="115864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56863" y="4495145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Change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58038" y="3891057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23864" y="3663920"/>
            <a:ext cx="5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Buy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Cube 21"/>
          <p:cNvSpPr/>
          <p:nvPr/>
        </p:nvSpPr>
        <p:spPr>
          <a:xfrm>
            <a:off x="3876139" y="5161623"/>
            <a:ext cx="1215330" cy="995085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V1.1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423454" y="5326090"/>
            <a:ext cx="1634392" cy="45371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71986" y="5141424"/>
            <a:ext cx="5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Buy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753244" y="956690"/>
            <a:ext cx="1334033" cy="177871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 flipV="1">
            <a:off x="4436009" y="2915975"/>
            <a:ext cx="204831" cy="71537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40840" y="2968586"/>
            <a:ext cx="5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Buy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49246" y="2968586"/>
            <a:ext cx="150209" cy="69533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99783" y="3110631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Change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458038" y="5155080"/>
            <a:ext cx="1281546" cy="62472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57548" y="50793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Plaque 40"/>
          <p:cNvSpPr/>
          <p:nvPr/>
        </p:nvSpPr>
        <p:spPr>
          <a:xfrm>
            <a:off x="1473890" y="1927975"/>
            <a:ext cx="1257258" cy="969474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Product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v2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855138" y="3110632"/>
            <a:ext cx="232142" cy="7379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5378" y="3394834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841322" y="2235502"/>
            <a:ext cx="1158644" cy="136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14422" y="1795446"/>
            <a:ext cx="5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Buy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93016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343004" y="1127027"/>
            <a:ext cx="1345497" cy="1793995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V="1">
            <a:off x="5091469" y="2578132"/>
            <a:ext cx="1284853" cy="108578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90778" y="2472253"/>
            <a:ext cx="5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Buy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229143" y="2897449"/>
            <a:ext cx="1147179" cy="9936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45591" y="3110631"/>
            <a:ext cx="133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Bug Report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939" y="4404376"/>
            <a:ext cx="651268" cy="61033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436" y="5779802"/>
            <a:ext cx="651268" cy="61033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710" y="2506365"/>
            <a:ext cx="651268" cy="61033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75115" y="4049356"/>
            <a:ext cx="2052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?????</a:t>
            </a:r>
            <a:endParaRPr lang="en-U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660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0" grpId="0"/>
      <p:bldP spid="21" grpId="0"/>
      <p:bldP spid="22" grpId="0" animBg="1"/>
      <p:bldP spid="24" grpId="0"/>
      <p:bldP spid="28" grpId="0"/>
      <p:bldP spid="35" grpId="0"/>
      <p:bldP spid="37" grpId="0"/>
      <p:bldP spid="41" grpId="0" animBg="1"/>
      <p:bldP spid="43" grpId="0"/>
      <p:bldP spid="48" grpId="0"/>
      <p:bldP spid="51" grpId="0"/>
      <p:bldP spid="58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93016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5" y="2756378"/>
            <a:ext cx="1640743" cy="159870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76833" y="2756378"/>
            <a:ext cx="1640743" cy="1598701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3400187" y="2362244"/>
            <a:ext cx="2411860" cy="2375891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72877" y="1966265"/>
            <a:ext cx="24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File Server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203995" y="3195165"/>
            <a:ext cx="782083" cy="707790"/>
          </a:xfrm>
          <a:prstGeom prst="folded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532881" y="4549164"/>
            <a:ext cx="782083" cy="707790"/>
          </a:xfrm>
          <a:prstGeom prst="folded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lded Corner 45"/>
          <p:cNvSpPr/>
          <p:nvPr/>
        </p:nvSpPr>
        <p:spPr>
          <a:xfrm>
            <a:off x="7947751" y="4549164"/>
            <a:ext cx="782083" cy="707790"/>
          </a:xfrm>
          <a:prstGeom prst="folded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olded Corner 51"/>
          <p:cNvSpPr/>
          <p:nvPr/>
        </p:nvSpPr>
        <p:spPr>
          <a:xfrm>
            <a:off x="1863359" y="4549164"/>
            <a:ext cx="782083" cy="707790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olded Corner 52"/>
          <p:cNvSpPr/>
          <p:nvPr/>
        </p:nvSpPr>
        <p:spPr>
          <a:xfrm>
            <a:off x="6558481" y="4549164"/>
            <a:ext cx="782083" cy="707790"/>
          </a:xfrm>
          <a:prstGeom prst="foldedCorne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olded Corner 54"/>
          <p:cNvSpPr/>
          <p:nvPr/>
        </p:nvSpPr>
        <p:spPr>
          <a:xfrm>
            <a:off x="4203995" y="3195165"/>
            <a:ext cx="782083" cy="707790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olded Corner 55"/>
          <p:cNvSpPr/>
          <p:nvPr/>
        </p:nvSpPr>
        <p:spPr>
          <a:xfrm>
            <a:off x="4203995" y="3195165"/>
            <a:ext cx="782083" cy="707790"/>
          </a:xfrm>
          <a:prstGeom prst="foldedCorne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420156" y="4710825"/>
            <a:ext cx="402238" cy="30039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0800000">
            <a:off x="7432566" y="4710825"/>
            <a:ext cx="402238" cy="30039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olded Corner 62"/>
          <p:cNvSpPr/>
          <p:nvPr/>
        </p:nvSpPr>
        <p:spPr>
          <a:xfrm>
            <a:off x="1174687" y="5491330"/>
            <a:ext cx="782083" cy="707790"/>
          </a:xfrm>
          <a:prstGeom prst="foldedCorne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94071" y="2897478"/>
            <a:ext cx="2052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?????</a:t>
            </a:r>
            <a:endParaRPr lang="en-U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848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2" grpId="0" animBg="1"/>
      <p:bldP spid="53" grpId="0" animBg="1"/>
      <p:bldP spid="55" grpId="0" animBg="1"/>
      <p:bldP spid="56" grpId="0" animBg="1"/>
      <p:bldP spid="6" grpId="0" animBg="1"/>
      <p:bldP spid="57" grpId="0" animBg="1"/>
      <p:bldP spid="63" grpId="0" animBg="1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59" y="2756378"/>
            <a:ext cx="1640743" cy="1598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90488" y="2756378"/>
            <a:ext cx="1640743" cy="1598701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93016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lded Corner 1"/>
          <p:cNvSpPr/>
          <p:nvPr/>
        </p:nvSpPr>
        <p:spPr>
          <a:xfrm>
            <a:off x="2894945" y="1897985"/>
            <a:ext cx="3277297" cy="3987130"/>
          </a:xfrm>
          <a:prstGeom prst="foldedCorner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18254" y="1420085"/>
            <a:ext cx="24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Calculator.java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7602" y="2314777"/>
            <a:ext cx="10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Change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0488" y="1961300"/>
            <a:ext cx="10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Change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6990" y="2836509"/>
            <a:ext cx="10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Change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0488" y="2371954"/>
            <a:ext cx="10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Change 4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90488" y="4956962"/>
            <a:ext cx="1640743" cy="15987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96253" y="5214301"/>
            <a:ext cx="10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Change 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174259" y="1037746"/>
            <a:ext cx="2147160" cy="1646363"/>
          </a:xfrm>
          <a:prstGeom prst="cloud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Who made Change 4? Why?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974 -0.02594 " pathEditMode="relative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5044E-6 3.66836E-6 L -0.4371 0.0815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64" y="40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2917E-6 -3.29319E-6 L 0.17109 0.02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5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3727 0.15725 " pathEditMode="relative" ptsTypes="AA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213 -0.19732 " pathEditMode="relative" ptsTypes="AA"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  <p:bldP spid="10" grpId="0"/>
      <p:bldP spid="10" grpId="1"/>
      <p:bldP spid="11" grpId="0"/>
      <p:bldP spid="11" grpId="1"/>
      <p:bldP spid="13" grpId="0"/>
      <p:bldP spid="13" grpId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820933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798" y="1037747"/>
            <a:ext cx="8561938" cy="56120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Things go wrong</a:t>
            </a:r>
          </a:p>
          <a:p>
            <a:pPr lvl="1"/>
            <a:r>
              <a:rPr lang="en-US" dirty="0" smtClean="0"/>
              <a:t>Deleted code</a:t>
            </a:r>
          </a:p>
          <a:p>
            <a:pPr lvl="1"/>
            <a:r>
              <a:rPr lang="en-US" dirty="0" smtClean="0"/>
              <a:t>Overwritten code</a:t>
            </a:r>
          </a:p>
          <a:p>
            <a:pPr lvl="1"/>
            <a:r>
              <a:rPr lang="en-US" dirty="0" smtClean="0"/>
              <a:t>How can we recover from such situations?</a:t>
            </a:r>
          </a:p>
          <a:p>
            <a:r>
              <a:rPr lang="en-US" dirty="0" smtClean="0"/>
              <a:t>Developers work in teams</a:t>
            </a:r>
          </a:p>
          <a:p>
            <a:pPr lvl="1"/>
            <a:r>
              <a:rPr lang="en-US" dirty="0" smtClean="0"/>
              <a:t>They work on the same codebase</a:t>
            </a:r>
          </a:p>
          <a:p>
            <a:pPr lvl="1"/>
            <a:r>
              <a:rPr lang="en-US" dirty="0" smtClean="0"/>
              <a:t>How can they work on the same files without conflicting with each other?</a:t>
            </a:r>
          </a:p>
          <a:p>
            <a:pPr lvl="1"/>
            <a:r>
              <a:rPr lang="en-US" dirty="0" smtClean="0"/>
              <a:t>How can we know what has changed in a source file and who changed it?</a:t>
            </a:r>
          </a:p>
          <a:p>
            <a:r>
              <a:rPr lang="en-US" dirty="0" smtClean="0"/>
              <a:t>Customers require </a:t>
            </a:r>
            <a:r>
              <a:rPr lang="en-US" dirty="0" err="1" smtClean="0"/>
              <a:t>customisation</a:t>
            </a:r>
            <a:endParaRPr lang="en-US" dirty="0" smtClean="0"/>
          </a:p>
          <a:p>
            <a:pPr lvl="1"/>
            <a:r>
              <a:rPr lang="en-US" dirty="0" smtClean="0"/>
              <a:t>Multiple customer can buy the same product</a:t>
            </a:r>
          </a:p>
          <a:p>
            <a:pPr lvl="1"/>
            <a:r>
              <a:rPr lang="en-US" dirty="0" smtClean="0"/>
              <a:t>They later require </a:t>
            </a:r>
            <a:r>
              <a:rPr lang="en-US" dirty="0" err="1" smtClean="0"/>
              <a:t>customisations</a:t>
            </a:r>
            <a:endParaRPr lang="en-US" dirty="0" smtClean="0"/>
          </a:p>
          <a:p>
            <a:pPr lvl="1"/>
            <a:r>
              <a:rPr lang="en-US" dirty="0" smtClean="0"/>
              <a:t>How can developers manage multiple versions of the same product?</a:t>
            </a:r>
          </a:p>
          <a:p>
            <a:pPr marL="40322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031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already do 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 you have files like this?</a:t>
            </a:r>
          </a:p>
          <a:p>
            <a:pPr lvl="1"/>
            <a:r>
              <a:rPr lang="en-US" dirty="0" smtClean="0"/>
              <a:t>Assignment_v1.doc</a:t>
            </a:r>
          </a:p>
          <a:p>
            <a:pPr lvl="1"/>
            <a:r>
              <a:rPr lang="en-US" dirty="0" smtClean="0"/>
              <a:t>Assignment_v2.doc</a:t>
            </a:r>
          </a:p>
          <a:p>
            <a:pPr lvl="1"/>
            <a:r>
              <a:rPr lang="en-US" dirty="0" err="1"/>
              <a:t>Assignment_old.doc</a:t>
            </a:r>
            <a:endParaRPr lang="en-US" dirty="0"/>
          </a:p>
          <a:p>
            <a:pPr lvl="1"/>
            <a:r>
              <a:rPr lang="en-US" dirty="0" err="1"/>
              <a:t>Assignment_latest.doc</a:t>
            </a:r>
            <a:endParaRPr lang="en-US" dirty="0"/>
          </a:p>
          <a:p>
            <a:pPr lvl="1"/>
            <a:r>
              <a:rPr lang="en-US" dirty="0" err="1" smtClean="0"/>
              <a:t>Assignment_very_latest.doc</a:t>
            </a:r>
            <a:endParaRPr lang="en-US" dirty="0" smtClean="0"/>
          </a:p>
          <a:p>
            <a:pPr lvl="1"/>
            <a:r>
              <a:rPr lang="en-US" dirty="0" smtClean="0"/>
              <a:t>CalculatorProject_20120401</a:t>
            </a:r>
          </a:p>
          <a:p>
            <a:pPr lvl="1"/>
            <a:r>
              <a:rPr lang="en-US" dirty="0" smtClean="0"/>
              <a:t>CalculatorProject_20120405_fixed_networkproblem</a:t>
            </a:r>
          </a:p>
          <a:p>
            <a:r>
              <a:rPr lang="en-US" dirty="0" smtClean="0"/>
              <a:t>This is a rudimentary form of version control</a:t>
            </a:r>
          </a:p>
          <a:p>
            <a:r>
              <a:rPr lang="en-US" dirty="0"/>
              <a:t>S</a:t>
            </a:r>
            <a:r>
              <a:rPr lang="en-US" dirty="0" smtClean="0"/>
              <a:t>ophisticated tools exist: Version Control Systems</a:t>
            </a:r>
            <a:endParaRPr lang="en-US" dirty="0"/>
          </a:p>
          <a:p>
            <a:pPr marL="4032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72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Version Control Systems (VCS)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638547"/>
            <a:ext cx="7581901" cy="4847365"/>
          </a:xfrm>
        </p:spPr>
        <p:txBody>
          <a:bodyPr>
            <a:normAutofit/>
          </a:bodyPr>
          <a:lstStyle/>
          <a:p>
            <a:r>
              <a:rPr lang="en-US" dirty="0" smtClean="0"/>
              <a:t>Many exist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smtClean="0"/>
              <a:t>Subversion (SVN)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Concepts are similar in all tools</a:t>
            </a:r>
          </a:p>
          <a:p>
            <a:r>
              <a:rPr lang="en-US" dirty="0" smtClean="0"/>
              <a:t>In this course, we will use </a:t>
            </a:r>
            <a:r>
              <a:rPr lang="en-US" dirty="0" err="1" smtClean="0"/>
              <a:t>git</a:t>
            </a:r>
            <a:r>
              <a:rPr lang="en-US" smtClean="0"/>
              <a:t> for </a:t>
            </a:r>
            <a:r>
              <a:rPr lang="en-US" dirty="0" smtClean="0"/>
              <a:t>practical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a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180034"/>
          </a:xfrm>
        </p:spPr>
        <p:txBody>
          <a:bodyPr>
            <a:normAutofit/>
          </a:bodyPr>
          <a:lstStyle/>
          <a:p>
            <a:r>
              <a:rPr lang="en-US" dirty="0" smtClean="0"/>
              <a:t>Backup and restore source code</a:t>
            </a:r>
          </a:p>
          <a:p>
            <a:r>
              <a:rPr lang="en-US" dirty="0" err="1" smtClean="0"/>
              <a:t>Synchronisation</a:t>
            </a:r>
            <a:endParaRPr lang="en-US" dirty="0" smtClean="0"/>
          </a:p>
          <a:p>
            <a:r>
              <a:rPr lang="en-US" dirty="0" smtClean="0"/>
              <a:t>Short-term undo</a:t>
            </a:r>
          </a:p>
          <a:p>
            <a:r>
              <a:rPr lang="en-US" dirty="0" smtClean="0"/>
              <a:t>Long-term undo</a:t>
            </a:r>
          </a:p>
          <a:p>
            <a:r>
              <a:rPr lang="en-US" dirty="0" smtClean="0"/>
              <a:t>Track changes</a:t>
            </a:r>
          </a:p>
          <a:p>
            <a:r>
              <a:rPr lang="en-US" dirty="0" smtClean="0"/>
              <a:t>Track ownership</a:t>
            </a:r>
          </a:p>
          <a:p>
            <a:r>
              <a:rPr lang="en-US" dirty="0" smtClean="0"/>
              <a:t>Branching and merging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5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107678"/>
          </a:xfrm>
        </p:spPr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74691"/>
            <a:ext cx="7581901" cy="5106803"/>
          </a:xfrm>
        </p:spPr>
        <p:txBody>
          <a:bodyPr/>
          <a:lstStyle/>
          <a:p>
            <a:r>
              <a:rPr lang="en-US" dirty="0" smtClean="0"/>
              <a:t>Repository – The database which stores files</a:t>
            </a:r>
          </a:p>
          <a:p>
            <a:r>
              <a:rPr lang="en-US" dirty="0" smtClean="0"/>
              <a:t>Server – The computer that hosts the repository</a:t>
            </a:r>
          </a:p>
          <a:p>
            <a:r>
              <a:rPr lang="en-US" dirty="0" smtClean="0"/>
              <a:t>Client – The computer that connects to the repository</a:t>
            </a:r>
          </a:p>
          <a:p>
            <a:r>
              <a:rPr lang="en-US" dirty="0" smtClean="0"/>
              <a:t>Working set – Your local version of files.</a:t>
            </a:r>
          </a:p>
          <a:p>
            <a:r>
              <a:rPr lang="en-US" dirty="0" smtClean="0"/>
              <a:t>Trunk / Main – The primary location for code in the repository.  This is explained later on.</a:t>
            </a:r>
          </a:p>
        </p:txBody>
      </p:sp>
    </p:spTree>
    <p:extLst>
      <p:ext uri="{BB962C8B-B14F-4D97-AF65-F5344CB8AC3E}">
        <p14:creationId xmlns:p14="http://schemas.microsoft.com/office/powerpoint/2010/main" val="290504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1408</TotalTime>
  <Words>657</Words>
  <Application>Microsoft Macintosh PowerPoint</Application>
  <PresentationFormat>On-screen Show (4:3)</PresentationFormat>
  <Paragraphs>229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Orbit</vt:lpstr>
      <vt:lpstr>Version Control Systems</vt:lpstr>
      <vt:lpstr>Motivation</vt:lpstr>
      <vt:lpstr>Motivation</vt:lpstr>
      <vt:lpstr>Motivation</vt:lpstr>
      <vt:lpstr>The Problem</vt:lpstr>
      <vt:lpstr>Your already do VC</vt:lpstr>
      <vt:lpstr>Version Control Systems (VCS)</vt:lpstr>
      <vt:lpstr>Uses of a VCS</vt:lpstr>
      <vt:lpstr>Terminology</vt:lpstr>
      <vt:lpstr>The Source Tree</vt:lpstr>
      <vt:lpstr>Basic Checkins</vt:lpstr>
      <vt:lpstr>Check out, Revert, Check in</vt:lpstr>
      <vt:lpstr>Conflict Resolution</vt:lpstr>
      <vt:lpstr>Tagging</vt:lpstr>
      <vt:lpstr>Basic Actions</vt:lpstr>
      <vt:lpstr>Next steps…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Version Control</dc:title>
  <dc:creator>Mark Micallef</dc:creator>
  <cp:lastModifiedBy>Mark Micallef</cp:lastModifiedBy>
  <cp:revision>31</cp:revision>
  <dcterms:created xsi:type="dcterms:W3CDTF">2012-10-01T13:16:47Z</dcterms:created>
  <dcterms:modified xsi:type="dcterms:W3CDTF">2014-02-13T10:22:59Z</dcterms:modified>
</cp:coreProperties>
</file>