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16" r:id="rId2"/>
    <p:sldId id="257" r:id="rId3"/>
    <p:sldId id="258" r:id="rId4"/>
    <p:sldId id="259" r:id="rId5"/>
    <p:sldId id="261" r:id="rId6"/>
    <p:sldId id="271" r:id="rId7"/>
    <p:sldId id="262" r:id="rId8"/>
    <p:sldId id="263" r:id="rId9"/>
    <p:sldId id="266" r:id="rId10"/>
    <p:sldId id="264" r:id="rId11"/>
    <p:sldId id="265" r:id="rId12"/>
    <p:sldId id="269" r:id="rId13"/>
    <p:sldId id="310" r:id="rId14"/>
    <p:sldId id="272" r:id="rId15"/>
    <p:sldId id="274" r:id="rId16"/>
    <p:sldId id="275" r:id="rId17"/>
    <p:sldId id="31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9082" autoAdjust="0"/>
  </p:normalViewPr>
  <p:slideViewPr>
    <p:cSldViewPr snapToObjects="1">
      <p:cViewPr varScale="1">
        <p:scale>
          <a:sx n="92" d="100"/>
          <a:sy n="92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32122-87FF-6440-9084-8F68D3A7905D}" type="doc">
      <dgm:prSet loTypeId="urn:microsoft.com/office/officeart/2005/8/layout/pyramid1" loCatId="pyramid" qsTypeId="urn:microsoft.com/office/officeart/2005/8/quickstyle/simple5" qsCatId="simple" csTypeId="urn:microsoft.com/office/officeart/2005/8/colors/accent1_5" csCatId="accent1" phldr="1"/>
      <dgm:spPr/>
    </dgm:pt>
    <dgm:pt modelId="{8A6407D9-A9C9-B142-8E34-2600A4E79BA6}">
      <dgm:prSet phldrT="[Text]"/>
      <dgm:spPr/>
      <dgm:t>
        <a:bodyPr/>
        <a:lstStyle/>
        <a:p>
          <a:r>
            <a:rPr lang="en-US" dirty="0" smtClean="0"/>
            <a:t>User Acceptance Testing</a:t>
          </a:r>
          <a:endParaRPr lang="en-US" dirty="0"/>
        </a:p>
      </dgm:t>
    </dgm:pt>
    <dgm:pt modelId="{6C879275-BF43-3E42-A683-D955FB5BE7BC}" type="parTrans" cxnId="{327507D8-A431-B643-A3B7-1272190DE01A}">
      <dgm:prSet/>
      <dgm:spPr/>
      <dgm:t>
        <a:bodyPr/>
        <a:lstStyle/>
        <a:p>
          <a:endParaRPr lang="en-US"/>
        </a:p>
      </dgm:t>
    </dgm:pt>
    <dgm:pt modelId="{2D64ACBB-20C3-EE46-A047-59608D227D70}" type="sibTrans" cxnId="{327507D8-A431-B643-A3B7-1272190DE01A}">
      <dgm:prSet/>
      <dgm:spPr/>
      <dgm:t>
        <a:bodyPr/>
        <a:lstStyle/>
        <a:p>
          <a:endParaRPr lang="en-US"/>
        </a:p>
      </dgm:t>
    </dgm:pt>
    <dgm:pt modelId="{FFBDCC97-D61F-554A-8865-B905E975D7CC}">
      <dgm:prSet phldrT="[Text]"/>
      <dgm:spPr/>
      <dgm:t>
        <a:bodyPr/>
        <a:lstStyle/>
        <a:p>
          <a:r>
            <a:rPr lang="en-US" dirty="0" smtClean="0"/>
            <a:t>System Testing</a:t>
          </a:r>
          <a:endParaRPr lang="en-US" dirty="0"/>
        </a:p>
      </dgm:t>
    </dgm:pt>
    <dgm:pt modelId="{ABC05F40-1151-0947-8324-B454990413DC}" type="parTrans" cxnId="{E3D6CE3D-0CFE-DE4C-A218-7C75CA697310}">
      <dgm:prSet/>
      <dgm:spPr/>
      <dgm:t>
        <a:bodyPr/>
        <a:lstStyle/>
        <a:p>
          <a:endParaRPr lang="en-US"/>
        </a:p>
      </dgm:t>
    </dgm:pt>
    <dgm:pt modelId="{EC5250DE-5D02-194B-B4D9-E7803D3FB482}" type="sibTrans" cxnId="{E3D6CE3D-0CFE-DE4C-A218-7C75CA697310}">
      <dgm:prSet/>
      <dgm:spPr/>
      <dgm:t>
        <a:bodyPr/>
        <a:lstStyle/>
        <a:p>
          <a:endParaRPr lang="en-US"/>
        </a:p>
      </dgm:t>
    </dgm:pt>
    <dgm:pt modelId="{D36CC62A-6773-5B41-AD28-A224104D715C}">
      <dgm:prSet phldrT="[Text]"/>
      <dgm:spPr/>
      <dgm:t>
        <a:bodyPr/>
        <a:lstStyle/>
        <a:p>
          <a:r>
            <a:rPr lang="en-US" dirty="0" smtClean="0"/>
            <a:t>Integration Testing</a:t>
          </a:r>
          <a:endParaRPr lang="en-US" dirty="0"/>
        </a:p>
      </dgm:t>
    </dgm:pt>
    <dgm:pt modelId="{09C0641D-5B92-5C46-9EF3-1C33B6E23861}" type="parTrans" cxnId="{3488365A-662F-4040-A758-DE7EF6E0C103}">
      <dgm:prSet/>
      <dgm:spPr/>
      <dgm:t>
        <a:bodyPr/>
        <a:lstStyle/>
        <a:p>
          <a:endParaRPr lang="en-US"/>
        </a:p>
      </dgm:t>
    </dgm:pt>
    <dgm:pt modelId="{2E3843AB-1CBD-A543-B924-01591FCC2730}" type="sibTrans" cxnId="{3488365A-662F-4040-A758-DE7EF6E0C103}">
      <dgm:prSet/>
      <dgm:spPr/>
      <dgm:t>
        <a:bodyPr/>
        <a:lstStyle/>
        <a:p>
          <a:endParaRPr lang="en-US"/>
        </a:p>
      </dgm:t>
    </dgm:pt>
    <dgm:pt modelId="{B2519413-4895-D847-A43B-AAD95DC7729D}">
      <dgm:prSet phldrT="[Text]"/>
      <dgm:spPr/>
      <dgm:t>
        <a:bodyPr/>
        <a:lstStyle/>
        <a:p>
          <a:r>
            <a:rPr lang="en-US" dirty="0" smtClean="0"/>
            <a:t>Unit Testing</a:t>
          </a:r>
          <a:endParaRPr lang="en-US" dirty="0"/>
        </a:p>
      </dgm:t>
    </dgm:pt>
    <dgm:pt modelId="{68F28834-ABD4-ED4B-B7CA-E87B47B61AF0}" type="parTrans" cxnId="{535CB5AC-11A3-464A-A092-5ADCBEB7699B}">
      <dgm:prSet/>
      <dgm:spPr/>
      <dgm:t>
        <a:bodyPr/>
        <a:lstStyle/>
        <a:p>
          <a:endParaRPr lang="en-US"/>
        </a:p>
      </dgm:t>
    </dgm:pt>
    <dgm:pt modelId="{BBE876A7-2789-1345-82AF-CF9B53A26535}" type="sibTrans" cxnId="{535CB5AC-11A3-464A-A092-5ADCBEB7699B}">
      <dgm:prSet/>
      <dgm:spPr/>
      <dgm:t>
        <a:bodyPr/>
        <a:lstStyle/>
        <a:p>
          <a:endParaRPr lang="en-US"/>
        </a:p>
      </dgm:t>
    </dgm:pt>
    <dgm:pt modelId="{8E848F1D-A93B-EF47-88C4-E65361790ADF}" type="pres">
      <dgm:prSet presAssocID="{61032122-87FF-6440-9084-8F68D3A7905D}" presName="Name0" presStyleCnt="0">
        <dgm:presLayoutVars>
          <dgm:dir/>
          <dgm:animLvl val="lvl"/>
          <dgm:resizeHandles val="exact"/>
        </dgm:presLayoutVars>
      </dgm:prSet>
      <dgm:spPr/>
    </dgm:pt>
    <dgm:pt modelId="{9E2D3804-E6FE-4B4C-84E4-F2A23EB5B492}" type="pres">
      <dgm:prSet presAssocID="{8A6407D9-A9C9-B142-8E34-2600A4E79BA6}" presName="Name8" presStyleCnt="0"/>
      <dgm:spPr/>
    </dgm:pt>
    <dgm:pt modelId="{6D0B5710-68D2-F746-A0D4-67F1FB46AD69}" type="pres">
      <dgm:prSet presAssocID="{8A6407D9-A9C9-B142-8E34-2600A4E79BA6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A0D03-6E41-3A42-8C26-CC6875DCADDB}" type="pres">
      <dgm:prSet presAssocID="{8A6407D9-A9C9-B142-8E34-2600A4E79BA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76BC4-3383-184A-9A18-93E76ED60D51}" type="pres">
      <dgm:prSet presAssocID="{FFBDCC97-D61F-554A-8865-B905E975D7CC}" presName="Name8" presStyleCnt="0"/>
      <dgm:spPr/>
    </dgm:pt>
    <dgm:pt modelId="{CD9983C1-84C1-864F-B9DA-44FC1319BA27}" type="pres">
      <dgm:prSet presAssocID="{FFBDCC97-D61F-554A-8865-B905E975D7CC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6DF60-2DE9-5144-88FA-098FC7B88282}" type="pres">
      <dgm:prSet presAssocID="{FFBDCC97-D61F-554A-8865-B905E975D7C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BA79D-9AC7-BA4E-9AA6-D8EA18DEA9BB}" type="pres">
      <dgm:prSet presAssocID="{D36CC62A-6773-5B41-AD28-A224104D715C}" presName="Name8" presStyleCnt="0"/>
      <dgm:spPr/>
    </dgm:pt>
    <dgm:pt modelId="{86ACB5E7-3993-A144-B673-D0E270032AF7}" type="pres">
      <dgm:prSet presAssocID="{D36CC62A-6773-5B41-AD28-A224104D715C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49B9F-A8BB-A343-B3BC-22233715681F}" type="pres">
      <dgm:prSet presAssocID="{D36CC62A-6773-5B41-AD28-A224104D715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2F406-A1FD-6348-B0CD-F45D054E6DA7}" type="pres">
      <dgm:prSet presAssocID="{B2519413-4895-D847-A43B-AAD95DC7729D}" presName="Name8" presStyleCnt="0"/>
      <dgm:spPr/>
    </dgm:pt>
    <dgm:pt modelId="{4D281400-EB87-0B41-AB74-78B9335F8B1A}" type="pres">
      <dgm:prSet presAssocID="{B2519413-4895-D847-A43B-AAD95DC7729D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D7F06-EC13-A14F-B03C-C1835C0B6F01}" type="pres">
      <dgm:prSet presAssocID="{B2519413-4895-D847-A43B-AAD95DC7729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A1A458-24E8-FC49-AD1A-A0390A29C499}" type="presOf" srcId="{FFBDCC97-D61F-554A-8865-B905E975D7CC}" destId="{3BC6DF60-2DE9-5144-88FA-098FC7B88282}" srcOrd="1" destOrd="0" presId="urn:microsoft.com/office/officeart/2005/8/layout/pyramid1"/>
    <dgm:cxn modelId="{424C0C26-9632-5349-99FE-168DDCC4616A}" type="presOf" srcId="{61032122-87FF-6440-9084-8F68D3A7905D}" destId="{8E848F1D-A93B-EF47-88C4-E65361790ADF}" srcOrd="0" destOrd="0" presId="urn:microsoft.com/office/officeart/2005/8/layout/pyramid1"/>
    <dgm:cxn modelId="{DC8B0795-A6D9-9042-AB4B-DFB6051996CF}" type="presOf" srcId="{B2519413-4895-D847-A43B-AAD95DC7729D}" destId="{5E8D7F06-EC13-A14F-B03C-C1835C0B6F01}" srcOrd="1" destOrd="0" presId="urn:microsoft.com/office/officeart/2005/8/layout/pyramid1"/>
    <dgm:cxn modelId="{3488365A-662F-4040-A758-DE7EF6E0C103}" srcId="{61032122-87FF-6440-9084-8F68D3A7905D}" destId="{D36CC62A-6773-5B41-AD28-A224104D715C}" srcOrd="2" destOrd="0" parTransId="{09C0641D-5B92-5C46-9EF3-1C33B6E23861}" sibTransId="{2E3843AB-1CBD-A543-B924-01591FCC2730}"/>
    <dgm:cxn modelId="{E635C0F6-AED4-4A41-9B1F-3C9F5E0371D5}" type="presOf" srcId="{8A6407D9-A9C9-B142-8E34-2600A4E79BA6}" destId="{6D0B5710-68D2-F746-A0D4-67F1FB46AD69}" srcOrd="0" destOrd="0" presId="urn:microsoft.com/office/officeart/2005/8/layout/pyramid1"/>
    <dgm:cxn modelId="{535CB5AC-11A3-464A-A092-5ADCBEB7699B}" srcId="{61032122-87FF-6440-9084-8F68D3A7905D}" destId="{B2519413-4895-D847-A43B-AAD95DC7729D}" srcOrd="3" destOrd="0" parTransId="{68F28834-ABD4-ED4B-B7CA-E87B47B61AF0}" sibTransId="{BBE876A7-2789-1345-82AF-CF9B53A26535}"/>
    <dgm:cxn modelId="{1EB705EA-C7D5-6042-9758-3850882E6903}" type="presOf" srcId="{D36CC62A-6773-5B41-AD28-A224104D715C}" destId="{62E49B9F-A8BB-A343-B3BC-22233715681F}" srcOrd="1" destOrd="0" presId="urn:microsoft.com/office/officeart/2005/8/layout/pyramid1"/>
    <dgm:cxn modelId="{94D76EB8-7DC6-5B4A-AC22-D215C8DDA529}" type="presOf" srcId="{8A6407D9-A9C9-B142-8E34-2600A4E79BA6}" destId="{A8BA0D03-6E41-3A42-8C26-CC6875DCADDB}" srcOrd="1" destOrd="0" presId="urn:microsoft.com/office/officeart/2005/8/layout/pyramid1"/>
    <dgm:cxn modelId="{7FED08C5-6F3C-3E44-B920-6622417EB474}" type="presOf" srcId="{FFBDCC97-D61F-554A-8865-B905E975D7CC}" destId="{CD9983C1-84C1-864F-B9DA-44FC1319BA27}" srcOrd="0" destOrd="0" presId="urn:microsoft.com/office/officeart/2005/8/layout/pyramid1"/>
    <dgm:cxn modelId="{5ED50C7C-D5FF-A44C-BE0A-693B071FC5F4}" type="presOf" srcId="{D36CC62A-6773-5B41-AD28-A224104D715C}" destId="{86ACB5E7-3993-A144-B673-D0E270032AF7}" srcOrd="0" destOrd="0" presId="urn:microsoft.com/office/officeart/2005/8/layout/pyramid1"/>
    <dgm:cxn modelId="{E3D6CE3D-0CFE-DE4C-A218-7C75CA697310}" srcId="{61032122-87FF-6440-9084-8F68D3A7905D}" destId="{FFBDCC97-D61F-554A-8865-B905E975D7CC}" srcOrd="1" destOrd="0" parTransId="{ABC05F40-1151-0947-8324-B454990413DC}" sibTransId="{EC5250DE-5D02-194B-B4D9-E7803D3FB482}"/>
    <dgm:cxn modelId="{B1149188-4280-824D-ACC0-5C7DF3705B7B}" type="presOf" srcId="{B2519413-4895-D847-A43B-AAD95DC7729D}" destId="{4D281400-EB87-0B41-AB74-78B9335F8B1A}" srcOrd="0" destOrd="0" presId="urn:microsoft.com/office/officeart/2005/8/layout/pyramid1"/>
    <dgm:cxn modelId="{327507D8-A431-B643-A3B7-1272190DE01A}" srcId="{61032122-87FF-6440-9084-8F68D3A7905D}" destId="{8A6407D9-A9C9-B142-8E34-2600A4E79BA6}" srcOrd="0" destOrd="0" parTransId="{6C879275-BF43-3E42-A683-D955FB5BE7BC}" sibTransId="{2D64ACBB-20C3-EE46-A047-59608D227D70}"/>
    <dgm:cxn modelId="{1892396A-46AC-1C43-9AFB-9AD26DA5BC9F}" type="presParOf" srcId="{8E848F1D-A93B-EF47-88C4-E65361790ADF}" destId="{9E2D3804-E6FE-4B4C-84E4-F2A23EB5B492}" srcOrd="0" destOrd="0" presId="urn:microsoft.com/office/officeart/2005/8/layout/pyramid1"/>
    <dgm:cxn modelId="{810D248E-7A28-B740-971F-0E0C12CC5703}" type="presParOf" srcId="{9E2D3804-E6FE-4B4C-84E4-F2A23EB5B492}" destId="{6D0B5710-68D2-F746-A0D4-67F1FB46AD69}" srcOrd="0" destOrd="0" presId="urn:microsoft.com/office/officeart/2005/8/layout/pyramid1"/>
    <dgm:cxn modelId="{15FEDB25-6A10-8442-B336-AA65F7577446}" type="presParOf" srcId="{9E2D3804-E6FE-4B4C-84E4-F2A23EB5B492}" destId="{A8BA0D03-6E41-3A42-8C26-CC6875DCADDB}" srcOrd="1" destOrd="0" presId="urn:microsoft.com/office/officeart/2005/8/layout/pyramid1"/>
    <dgm:cxn modelId="{259CDB3B-8948-7E46-9012-06059893AA70}" type="presParOf" srcId="{8E848F1D-A93B-EF47-88C4-E65361790ADF}" destId="{6B576BC4-3383-184A-9A18-93E76ED60D51}" srcOrd="1" destOrd="0" presId="urn:microsoft.com/office/officeart/2005/8/layout/pyramid1"/>
    <dgm:cxn modelId="{A67E20D9-D2B4-5F42-BE5F-04E4F64A75A9}" type="presParOf" srcId="{6B576BC4-3383-184A-9A18-93E76ED60D51}" destId="{CD9983C1-84C1-864F-B9DA-44FC1319BA27}" srcOrd="0" destOrd="0" presId="urn:microsoft.com/office/officeart/2005/8/layout/pyramid1"/>
    <dgm:cxn modelId="{927A1A1B-02B0-C747-8A45-EA3566E03E27}" type="presParOf" srcId="{6B576BC4-3383-184A-9A18-93E76ED60D51}" destId="{3BC6DF60-2DE9-5144-88FA-098FC7B88282}" srcOrd="1" destOrd="0" presId="urn:microsoft.com/office/officeart/2005/8/layout/pyramid1"/>
    <dgm:cxn modelId="{A1AABE19-4FF6-C047-BEDE-B6964E990D09}" type="presParOf" srcId="{8E848F1D-A93B-EF47-88C4-E65361790ADF}" destId="{68FBA79D-9AC7-BA4E-9AA6-D8EA18DEA9BB}" srcOrd="2" destOrd="0" presId="urn:microsoft.com/office/officeart/2005/8/layout/pyramid1"/>
    <dgm:cxn modelId="{DE110F4F-8C9B-9048-A3E2-2AF434EF9228}" type="presParOf" srcId="{68FBA79D-9AC7-BA4E-9AA6-D8EA18DEA9BB}" destId="{86ACB5E7-3993-A144-B673-D0E270032AF7}" srcOrd="0" destOrd="0" presId="urn:microsoft.com/office/officeart/2005/8/layout/pyramid1"/>
    <dgm:cxn modelId="{23D0265C-F7A8-2D4F-BE1A-2560A862C38D}" type="presParOf" srcId="{68FBA79D-9AC7-BA4E-9AA6-D8EA18DEA9BB}" destId="{62E49B9F-A8BB-A343-B3BC-22233715681F}" srcOrd="1" destOrd="0" presId="urn:microsoft.com/office/officeart/2005/8/layout/pyramid1"/>
    <dgm:cxn modelId="{2F9FF129-D782-2B45-B481-BC4608EB863A}" type="presParOf" srcId="{8E848F1D-A93B-EF47-88C4-E65361790ADF}" destId="{6502F406-A1FD-6348-B0CD-F45D054E6DA7}" srcOrd="3" destOrd="0" presId="urn:microsoft.com/office/officeart/2005/8/layout/pyramid1"/>
    <dgm:cxn modelId="{CEA6A605-113D-5449-96B7-C5DA4A83EBB9}" type="presParOf" srcId="{6502F406-A1FD-6348-B0CD-F45D054E6DA7}" destId="{4D281400-EB87-0B41-AB74-78B9335F8B1A}" srcOrd="0" destOrd="0" presId="urn:microsoft.com/office/officeart/2005/8/layout/pyramid1"/>
    <dgm:cxn modelId="{F1D8D418-B7B4-104E-A6AE-7F4FFA837601}" type="presParOf" srcId="{6502F406-A1FD-6348-B0CD-F45D054E6DA7}" destId="{5E8D7F06-EC13-A14F-B03C-C1835C0B6F0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B5710-68D2-F746-A0D4-67F1FB46AD69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Acceptance Testing</a:t>
          </a:r>
          <a:endParaRPr lang="en-US" sz="2200" kern="1200" dirty="0"/>
        </a:p>
      </dsp:txBody>
      <dsp:txXfrm>
        <a:off x="2286000" y="0"/>
        <a:ext cx="1524000" cy="1016000"/>
      </dsp:txXfrm>
    </dsp:sp>
    <dsp:sp modelId="{CD9983C1-84C1-864F-B9DA-44FC1319BA27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System Testing</a:t>
          </a:r>
          <a:endParaRPr lang="en-US" sz="2200" kern="1200" dirty="0"/>
        </a:p>
      </dsp:txBody>
      <dsp:txXfrm>
        <a:off x="2057400" y="1015999"/>
        <a:ext cx="1981200" cy="1016000"/>
      </dsp:txXfrm>
    </dsp:sp>
    <dsp:sp modelId="{86ACB5E7-3993-A144-B673-D0E270032AF7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Integration Testing</a:t>
          </a:r>
          <a:endParaRPr lang="en-US" sz="2200" kern="1200" dirty="0"/>
        </a:p>
      </dsp:txBody>
      <dsp:txXfrm>
        <a:off x="1562100" y="2031999"/>
        <a:ext cx="2971800" cy="1016000"/>
      </dsp:txXfrm>
    </dsp:sp>
    <dsp:sp modelId="{4D281400-EB87-0B41-AB74-78B9335F8B1A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Unit Testing</a:t>
          </a:r>
          <a:endParaRPr lang="en-US" sz="2200" kern="1200" dirty="0"/>
        </a:p>
      </dsp:txBody>
      <dsp:txXfrm>
        <a:off x="1066799" y="3047999"/>
        <a:ext cx="39624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44D25-96C5-4746-9700-76779AFA6419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9C7D4-053D-AF45-9E46-12A572FC1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testing of individual classes and their methods</a:t>
            </a:r>
          </a:p>
          <a:p>
            <a:pPr eaLnBrk="1" hangingPunct="1"/>
            <a:r>
              <a:rPr lang="en-US" dirty="0" smtClean="0"/>
              <a:t>meant to focus on testing method signatures</a:t>
            </a:r>
          </a:p>
          <a:p>
            <a:pPr eaLnBrk="1" hangingPunct="1"/>
            <a:r>
              <a:rPr lang="en-US" dirty="0" smtClean="0"/>
              <a:t>meant to execute in a very short amount of time</a:t>
            </a:r>
          </a:p>
          <a:p>
            <a:pPr eaLnBrk="1" hangingPunct="1"/>
            <a:r>
              <a:rPr lang="en-US" dirty="0" smtClean="0"/>
              <a:t>the responsibility of developers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C7D4-053D-AF45-9E46-12A572FC1A1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5971-C3A6-6144-8F1E-4E4209901E33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54B8-5023-3F44-AA32-CC9911A23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Unit Testing and Test Driven Development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Mark Micallef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</a:t>
            </a:r>
            <a:r>
              <a:rPr lang="en-GB" u="sng" dirty="0"/>
              <a:t>good</a:t>
            </a:r>
            <a:r>
              <a:rPr lang="en-GB" dirty="0"/>
              <a:t> unit </a:t>
            </a:r>
            <a:r>
              <a:rPr lang="en-GB" dirty="0" smtClean="0"/>
              <a:t>test…</a:t>
            </a:r>
            <a:endParaRPr lang="en-GB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tests one </a:t>
            </a:r>
            <a:r>
              <a:rPr lang="en-US" dirty="0" smtClean="0"/>
              <a:t>thing</a:t>
            </a:r>
          </a:p>
          <a:p>
            <a:r>
              <a:rPr lang="en-US" dirty="0" smtClean="0"/>
              <a:t>always returns the same result</a:t>
            </a:r>
          </a:p>
          <a:p>
            <a:pPr eaLnBrk="1" hangingPunct="1"/>
            <a:r>
              <a:rPr lang="en-US" dirty="0"/>
              <a:t>has no conditional logic</a:t>
            </a:r>
          </a:p>
          <a:p>
            <a:pPr eaLnBrk="1" hangingPunct="1"/>
            <a:r>
              <a:rPr lang="en-US" dirty="0"/>
              <a:t>is independent of other tests</a:t>
            </a:r>
            <a:endParaRPr lang="en-US" dirty="0" smtClean="0"/>
          </a:p>
          <a:p>
            <a:pPr eaLnBrk="1" hangingPunct="1"/>
            <a:r>
              <a:rPr lang="en-US" dirty="0" smtClean="0"/>
              <a:t>is </a:t>
            </a:r>
            <a:r>
              <a:rPr lang="en-US" dirty="0"/>
              <a:t>so understandable that it can act as documentation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A</a:t>
            </a:r>
            <a:r>
              <a:rPr lang="en-GB" sz="4000" dirty="0" smtClean="0"/>
              <a:t> </a:t>
            </a:r>
            <a:r>
              <a:rPr lang="en-GB" sz="4000" u="sng" dirty="0" smtClean="0"/>
              <a:t>bad</a:t>
            </a:r>
            <a:r>
              <a:rPr lang="en-GB" sz="4000" dirty="0" smtClean="0"/>
              <a:t> </a:t>
            </a:r>
            <a:r>
              <a:rPr lang="en-GB" sz="4000" dirty="0"/>
              <a:t>unit </a:t>
            </a:r>
            <a:r>
              <a:rPr lang="en-GB" sz="4000" dirty="0" smtClean="0"/>
              <a:t>test does things like…</a:t>
            </a:r>
            <a:endParaRPr lang="en-GB" sz="4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talks to a database</a:t>
            </a:r>
          </a:p>
          <a:p>
            <a:pPr eaLnBrk="1" hangingPunct="1"/>
            <a:r>
              <a:rPr lang="en-US" dirty="0"/>
              <a:t>communicates across the network</a:t>
            </a:r>
          </a:p>
          <a:p>
            <a:pPr eaLnBrk="1" hangingPunct="1"/>
            <a:r>
              <a:rPr lang="en-US" dirty="0"/>
              <a:t>interacts with the file system</a:t>
            </a:r>
            <a:endParaRPr lang="en-US" dirty="0" smtClean="0"/>
          </a:p>
          <a:p>
            <a:pPr eaLnBrk="1" hangingPunct="1"/>
            <a:r>
              <a:rPr lang="en-US" dirty="0"/>
              <a:t>n</a:t>
            </a:r>
            <a:r>
              <a:rPr lang="en-US" dirty="0" smtClean="0"/>
              <a:t>ot running </a:t>
            </a:r>
            <a:r>
              <a:rPr lang="en-US" dirty="0"/>
              <a:t>correctly at the same time as any of your other unit tests</a:t>
            </a:r>
          </a:p>
          <a:p>
            <a:pPr eaLnBrk="1" hangingPunct="1"/>
            <a:r>
              <a:rPr lang="en-US" dirty="0"/>
              <a:t>requires you to do special things to your environment (e.g. </a:t>
            </a:r>
            <a:r>
              <a:rPr lang="en-US" dirty="0" err="1"/>
              <a:t>config</a:t>
            </a:r>
            <a:r>
              <a:rPr lang="en-US" dirty="0"/>
              <a:t> files) to run 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3352800" cy="3944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598"/>
            <a:ext cx="3352800" cy="3944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52598"/>
            <a:ext cx="3352800" cy="3944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3400" y="2173069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 failing test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4391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 skeleton code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46583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 enough code to pass test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Adding a new method to </a:t>
            </a:r>
            <a:r>
              <a:rPr lang="en-US" sz="3600" dirty="0" err="1" smtClean="0"/>
              <a:t>HelloWorld</a:t>
            </a:r>
            <a:r>
              <a:rPr lang="en-US" sz="3600" dirty="0" smtClean="0"/>
              <a:t> Class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Class: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HelloWorld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Method Signature: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public String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getMessage(int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buFontTx/>
              <a:buNone/>
            </a:pP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Expected Output: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“Hello World!!” (for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times)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10134600" cy="7363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50" dirty="0" smtClean="0">
                <a:latin typeface="Courier New"/>
                <a:cs typeface="Courier New"/>
              </a:rPr>
              <a:t>@Before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public void </a:t>
            </a:r>
            <a:r>
              <a:rPr lang="en-US" sz="1750" dirty="0" err="1" smtClean="0">
                <a:latin typeface="Courier New"/>
                <a:cs typeface="Courier New"/>
              </a:rPr>
              <a:t>test_standard_message</a:t>
            </a:r>
            <a:r>
              <a:rPr lang="en-US" sz="1750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	  </a:t>
            </a:r>
            <a:r>
              <a:rPr lang="en-US" sz="1750" dirty="0" err="1" smtClean="0">
                <a:latin typeface="Courier New"/>
                <a:cs typeface="Courier New"/>
              </a:rPr>
              <a:t>helloWorld</a:t>
            </a:r>
            <a:r>
              <a:rPr lang="en-US" sz="1750" dirty="0" smtClean="0">
                <a:latin typeface="Courier New"/>
                <a:cs typeface="Courier New"/>
              </a:rPr>
              <a:t> = new </a:t>
            </a:r>
            <a:r>
              <a:rPr lang="en-US" sz="1750" dirty="0" err="1" smtClean="0">
                <a:latin typeface="Courier New"/>
                <a:cs typeface="Courier New"/>
              </a:rPr>
              <a:t>HelloWorld</a:t>
            </a:r>
            <a:r>
              <a:rPr lang="en-US" sz="1750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}</a:t>
            </a:r>
          </a:p>
          <a:p>
            <a:endParaRPr lang="en-US" sz="1750" dirty="0" smtClean="0">
              <a:latin typeface="Courier New"/>
              <a:cs typeface="Courier New"/>
            </a:endParaRPr>
          </a:p>
          <a:p>
            <a:r>
              <a:rPr lang="en-US" sz="1750" dirty="0" smtClean="0">
                <a:latin typeface="Courier New"/>
                <a:cs typeface="Courier New"/>
              </a:rPr>
              <a:t>@After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public void </a:t>
            </a:r>
            <a:r>
              <a:rPr lang="en-US" sz="1750" dirty="0" err="1" smtClean="0">
                <a:latin typeface="Courier New"/>
                <a:cs typeface="Courier New"/>
              </a:rPr>
              <a:t>test_standard_message</a:t>
            </a:r>
            <a:r>
              <a:rPr lang="en-US" sz="1750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	  </a:t>
            </a:r>
            <a:r>
              <a:rPr lang="en-US" sz="1750" dirty="0" err="1" smtClean="0">
                <a:latin typeface="Courier New"/>
                <a:cs typeface="Courier New"/>
              </a:rPr>
              <a:t>helloWorld</a:t>
            </a:r>
            <a:r>
              <a:rPr lang="en-US" sz="1750" dirty="0" smtClean="0">
                <a:latin typeface="Courier New"/>
                <a:cs typeface="Courier New"/>
              </a:rPr>
              <a:t> = null;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}</a:t>
            </a:r>
          </a:p>
          <a:p>
            <a:endParaRPr lang="en-US" sz="1750" dirty="0" smtClean="0">
              <a:latin typeface="Courier New"/>
              <a:cs typeface="Courier New"/>
            </a:endParaRPr>
          </a:p>
          <a:p>
            <a:r>
              <a:rPr lang="en-US" sz="1750" dirty="0" smtClean="0">
                <a:latin typeface="Courier New"/>
                <a:cs typeface="Courier New"/>
              </a:rPr>
              <a:t>@Test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public void test_repeated_message_0() {  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	 </a:t>
            </a:r>
            <a:r>
              <a:rPr lang="en-US" sz="1750" dirty="0" err="1" smtClean="0">
                <a:latin typeface="Courier New"/>
                <a:cs typeface="Courier New"/>
              </a:rPr>
              <a:t>assertEquals</a:t>
            </a:r>
            <a:r>
              <a:rPr lang="en-US" sz="1750" dirty="0" smtClean="0">
                <a:latin typeface="Courier New"/>
                <a:cs typeface="Courier New"/>
              </a:rPr>
              <a:t>(“”, helloWorld.getMessage(0));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}</a:t>
            </a:r>
          </a:p>
          <a:p>
            <a:endParaRPr lang="en-US" sz="1750" dirty="0" smtClean="0">
              <a:latin typeface="Courier New"/>
              <a:cs typeface="Courier New"/>
            </a:endParaRPr>
          </a:p>
          <a:p>
            <a:r>
              <a:rPr lang="en-US" sz="1750" dirty="0" smtClean="0">
                <a:latin typeface="Courier New"/>
                <a:cs typeface="Courier New"/>
              </a:rPr>
              <a:t>@Test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public void test_repeated_message_1() {  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	 </a:t>
            </a:r>
            <a:r>
              <a:rPr lang="en-US" sz="1750" dirty="0" err="1" smtClean="0">
                <a:latin typeface="Courier New"/>
                <a:cs typeface="Courier New"/>
              </a:rPr>
              <a:t>assertEquals(“Hello</a:t>
            </a:r>
            <a:r>
              <a:rPr lang="en-US" sz="1750" dirty="0" smtClean="0">
                <a:latin typeface="Courier New"/>
                <a:cs typeface="Courier New"/>
              </a:rPr>
              <a:t> World!!”, helloWorld.getMessage(1));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}</a:t>
            </a:r>
          </a:p>
          <a:p>
            <a:endParaRPr lang="en-US" sz="1750" dirty="0">
              <a:latin typeface="Courier New"/>
              <a:cs typeface="Courier New"/>
            </a:endParaRPr>
          </a:p>
          <a:p>
            <a:r>
              <a:rPr lang="en-US" sz="1750" dirty="0" smtClean="0">
                <a:latin typeface="Courier New"/>
                <a:cs typeface="Courier New"/>
              </a:rPr>
              <a:t>@Test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public void test_repeated_message_3() {  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	 </a:t>
            </a:r>
            <a:r>
              <a:rPr lang="en-US" sz="1750" dirty="0" err="1" smtClean="0">
                <a:latin typeface="Courier New"/>
                <a:cs typeface="Courier New"/>
              </a:rPr>
              <a:t>assertEquals(“Hello</a:t>
            </a:r>
            <a:r>
              <a:rPr lang="en-US" sz="1750" dirty="0" smtClean="0">
                <a:latin typeface="Courier New"/>
                <a:cs typeface="Courier New"/>
              </a:rPr>
              <a:t> World!! Hello World!! Hello World!!”, helloWorld.getMessage(3));</a:t>
            </a:r>
          </a:p>
          <a:p>
            <a:r>
              <a:rPr lang="en-US" sz="1750" dirty="0" smtClean="0">
                <a:latin typeface="Courier New"/>
                <a:cs typeface="Courier New"/>
              </a:rPr>
              <a:t>}</a:t>
            </a:r>
          </a:p>
          <a:p>
            <a:endParaRPr lang="en-US" sz="1750" dirty="0" smtClean="0">
              <a:latin typeface="Courier New"/>
              <a:cs typeface="Courier New"/>
            </a:endParaRPr>
          </a:p>
          <a:p>
            <a:endParaRPr lang="en-US" sz="1750" dirty="0" smtClean="0">
              <a:latin typeface="Courier New"/>
              <a:cs typeface="Courier New"/>
            </a:endParaRPr>
          </a:p>
          <a:p>
            <a:endParaRPr lang="en-US" sz="1750" dirty="0">
              <a:latin typeface="Courier New"/>
              <a:cs typeface="Courier New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52400"/>
            <a:ext cx="213741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835527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>
              <a:latin typeface="Courier New"/>
              <a:cs typeface="Courier New"/>
            </a:endParaRPr>
          </a:p>
          <a:p>
            <a:pPr lvl="1"/>
            <a:r>
              <a:rPr lang="en-US" sz="3200" dirty="0">
                <a:latin typeface="Courier New"/>
                <a:cs typeface="Courier New"/>
              </a:rPr>
              <a:t>public String </a:t>
            </a:r>
            <a:r>
              <a:rPr lang="en-US" sz="3200" dirty="0" err="1">
                <a:latin typeface="Courier New"/>
                <a:cs typeface="Courier New"/>
              </a:rPr>
              <a:t>getMessage</a:t>
            </a:r>
            <a:r>
              <a:rPr lang="en-US" sz="3200" dirty="0" err="1" smtClean="0">
                <a:latin typeface="Courier New"/>
                <a:cs typeface="Courier New"/>
              </a:rPr>
              <a:t>(int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n</a:t>
            </a:r>
            <a:r>
              <a:rPr lang="en-US" sz="3200" dirty="0" smtClean="0">
                <a:latin typeface="Courier New"/>
                <a:cs typeface="Courier New"/>
              </a:rPr>
              <a:t>) </a:t>
            </a:r>
            <a:r>
              <a:rPr lang="en-US" sz="3200" dirty="0">
                <a:latin typeface="Courier New"/>
                <a:cs typeface="Courier New"/>
              </a:rPr>
              <a:t>{</a:t>
            </a:r>
            <a:endParaRPr lang="en-US" sz="3200" dirty="0" smtClean="0">
              <a:latin typeface="Courier New"/>
              <a:cs typeface="Courier New"/>
            </a:endParaRPr>
          </a:p>
          <a:p>
            <a:pPr lvl="1"/>
            <a:r>
              <a:rPr lang="en-US" sz="3200" dirty="0" smtClean="0">
                <a:latin typeface="Courier New"/>
                <a:cs typeface="Courier New"/>
              </a:rPr>
              <a:t>	return “"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3200" dirty="0" smtClean="0">
                <a:latin typeface="Courier New"/>
                <a:cs typeface="Courier New"/>
              </a:rPr>
              <a:t>}</a:t>
            </a:r>
          </a:p>
          <a:p>
            <a:pPr lvl="1"/>
            <a:endParaRPr lang="en-US" sz="3200" dirty="0" smtClean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10" y="3429000"/>
            <a:ext cx="2396490" cy="2819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861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latin typeface="Courier New"/>
              <a:cs typeface="Courier New"/>
            </a:endParaRP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public String </a:t>
            </a:r>
            <a:r>
              <a:rPr lang="en-US" sz="2000" dirty="0" err="1" smtClean="0">
                <a:latin typeface="Courier New"/>
                <a:cs typeface="Courier New"/>
              </a:rPr>
              <a:t>getMessage(int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n</a:t>
            </a:r>
            <a:r>
              <a:rPr lang="en-US" sz="2000" dirty="0" smtClean="0">
                <a:latin typeface="Courier New"/>
                <a:cs typeface="Courier New"/>
              </a:rPr>
              <a:t>) {</a:t>
            </a:r>
          </a:p>
          <a:p>
            <a:pPr lvl="1"/>
            <a:endParaRPr lang="en-US" sz="2000" dirty="0" smtClean="0">
              <a:latin typeface="Courier New"/>
              <a:cs typeface="Courier New"/>
            </a:endParaRP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	String result = "";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	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	for (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=0;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n</a:t>
            </a:r>
            <a:r>
              <a:rPr lang="en-US" sz="2000" dirty="0" smtClean="0">
                <a:latin typeface="Courier New"/>
                <a:cs typeface="Courier New"/>
              </a:rPr>
              <a:t>;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++) {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		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		if (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&gt; 0)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			result += " ";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		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		result += </a:t>
            </a:r>
            <a:r>
              <a:rPr lang="en-US" sz="2000" dirty="0" err="1" smtClean="0">
                <a:latin typeface="Courier New"/>
                <a:cs typeface="Courier New"/>
              </a:rPr>
              <a:t>getMessage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	}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	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	return result;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	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286000"/>
            <a:ext cx="2259330" cy="2658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Levels of Testing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524000" y="1955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System Testing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355725" y="1789113"/>
            <a:ext cx="1512888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GB"/>
              <a:t>Component</a:t>
            </a:r>
          </a:p>
          <a:p>
            <a:pPr algn="ctr" eaLnBrk="0" hangingPunct="0"/>
            <a:r>
              <a:rPr lang="en-GB"/>
              <a:t>A</a:t>
            </a:r>
            <a:endParaRPr lang="en-US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818063" y="1789113"/>
            <a:ext cx="1512887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GB"/>
              <a:t>Component</a:t>
            </a:r>
          </a:p>
          <a:p>
            <a:pPr algn="ctr" eaLnBrk="0" hangingPunct="0"/>
            <a:r>
              <a:rPr lang="en-GB"/>
              <a:t>B</a:t>
            </a:r>
            <a:endParaRPr lang="en-US"/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2728913" y="4165600"/>
            <a:ext cx="1512887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GB"/>
              <a:t>Component</a:t>
            </a:r>
          </a:p>
          <a:p>
            <a:pPr algn="ctr" eaLnBrk="0" hangingPunct="0"/>
            <a:r>
              <a:rPr lang="en-GB"/>
              <a:t>C</a:t>
            </a:r>
            <a:endParaRPr lang="en-US"/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2868613" y="2436813"/>
            <a:ext cx="194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1954213" y="3165475"/>
            <a:ext cx="774700" cy="164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 flipV="1">
            <a:off x="4241800" y="3157538"/>
            <a:ext cx="136842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9725" y="3949700"/>
            <a:ext cx="14398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6329363" y="2292350"/>
            <a:ext cx="1008062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6884988" y="5337175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/>
              <a:t>Database</a:t>
            </a:r>
            <a:endParaRPr 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116013" y="1412875"/>
            <a:ext cx="7010400" cy="4465638"/>
          </a:xfrm>
          <a:prstGeom prst="rect">
            <a:avLst/>
          </a:prstGeom>
          <a:solidFill>
            <a:srgbClr val="00CCFF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Integration Testing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971550" y="1773238"/>
            <a:ext cx="1512888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GB"/>
              <a:t>Component</a:t>
            </a:r>
          </a:p>
          <a:p>
            <a:pPr algn="ctr" eaLnBrk="0" hangingPunct="0"/>
            <a:r>
              <a:rPr lang="en-GB"/>
              <a:t>A</a:t>
            </a:r>
            <a:endParaRPr lang="en-US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932363" y="1773238"/>
            <a:ext cx="1512887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GB"/>
              <a:t>Component</a:t>
            </a:r>
          </a:p>
          <a:p>
            <a:pPr algn="ctr" eaLnBrk="0" hangingPunct="0"/>
            <a:r>
              <a:rPr lang="en-GB"/>
              <a:t>B</a:t>
            </a:r>
            <a:endParaRPr lang="en-US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2843213" y="4149725"/>
            <a:ext cx="1512887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GB"/>
              <a:t>Component</a:t>
            </a:r>
          </a:p>
          <a:p>
            <a:pPr algn="ctr" eaLnBrk="0" hangingPunct="0"/>
            <a:r>
              <a:rPr lang="en-GB"/>
              <a:t>C</a:t>
            </a:r>
            <a:endParaRPr 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2482850" y="2420938"/>
            <a:ext cx="2449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1619250" y="3141663"/>
            <a:ext cx="1223963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 flipV="1">
            <a:off x="4356100" y="3141663"/>
            <a:ext cx="136842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3933825"/>
            <a:ext cx="14398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Line 12"/>
          <p:cNvSpPr>
            <a:spLocks noChangeShapeType="1"/>
          </p:cNvSpPr>
          <p:nvPr/>
        </p:nvSpPr>
        <p:spPr bwMode="auto">
          <a:xfrm>
            <a:off x="6443663" y="2276475"/>
            <a:ext cx="1008062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6999288" y="53213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/>
              <a:t>Database</a:t>
            </a:r>
            <a:endParaRPr 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1258888" y="3141663"/>
            <a:ext cx="1728787" cy="1728787"/>
          </a:xfrm>
          <a:prstGeom prst="ellipse">
            <a:avLst/>
          </a:prstGeom>
          <a:solidFill>
            <a:srgbClr val="00CCFF">
              <a:alpha val="1490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2843213" y="1484313"/>
            <a:ext cx="1728787" cy="1728787"/>
          </a:xfrm>
          <a:prstGeom prst="ellipse">
            <a:avLst/>
          </a:prstGeom>
          <a:solidFill>
            <a:srgbClr val="00CCFF">
              <a:alpha val="1490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4283075" y="3141663"/>
            <a:ext cx="1728788" cy="1728787"/>
          </a:xfrm>
          <a:prstGeom prst="ellipse">
            <a:avLst/>
          </a:prstGeom>
          <a:solidFill>
            <a:srgbClr val="00CCFF">
              <a:alpha val="1490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6083300" y="2276475"/>
            <a:ext cx="1728788" cy="1728788"/>
          </a:xfrm>
          <a:prstGeom prst="ellipse">
            <a:avLst/>
          </a:prstGeom>
          <a:solidFill>
            <a:srgbClr val="00CCFF">
              <a:alpha val="1490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 animBg="1"/>
      <p:bldP spid="21519" grpId="0" animBg="1"/>
      <p:bldP spid="21520" grpId="0" animBg="1"/>
      <p:bldP spid="215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971550" y="1773238"/>
            <a:ext cx="1512888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GB"/>
              <a:t>Component</a:t>
            </a:r>
          </a:p>
          <a:p>
            <a:pPr algn="ctr" eaLnBrk="0" hangingPunct="0"/>
            <a:r>
              <a:rPr lang="en-GB"/>
              <a:t>A</a:t>
            </a:r>
            <a:endParaRPr lang="en-US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932363" y="1773238"/>
            <a:ext cx="1512887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GB"/>
              <a:t>Component</a:t>
            </a:r>
          </a:p>
          <a:p>
            <a:pPr algn="ctr" eaLnBrk="0" hangingPunct="0"/>
            <a:r>
              <a:rPr lang="en-GB"/>
              <a:t>B</a:t>
            </a:r>
            <a:endParaRPr lang="en-US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2843213" y="4149725"/>
            <a:ext cx="1512887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GB"/>
              <a:t>Component</a:t>
            </a:r>
          </a:p>
          <a:p>
            <a:pPr algn="ctr" eaLnBrk="0" hangingPunct="0"/>
            <a:r>
              <a:rPr lang="en-GB"/>
              <a:t>C</a:t>
            </a:r>
            <a:endParaRPr 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2482850" y="2420938"/>
            <a:ext cx="2449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1619250" y="3141663"/>
            <a:ext cx="1223963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 flipV="1">
            <a:off x="4356100" y="3141663"/>
            <a:ext cx="136842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4025" y="3933825"/>
            <a:ext cx="14398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Line 12"/>
          <p:cNvSpPr>
            <a:spLocks noChangeShapeType="1"/>
          </p:cNvSpPr>
          <p:nvPr/>
        </p:nvSpPr>
        <p:spPr bwMode="auto">
          <a:xfrm>
            <a:off x="6443663" y="2276475"/>
            <a:ext cx="1008062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6999288" y="53213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/>
              <a:t>Database</a:t>
            </a:r>
            <a:endParaRPr 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767013" y="3986213"/>
            <a:ext cx="1728787" cy="1728787"/>
          </a:xfrm>
          <a:prstGeom prst="ellipse">
            <a:avLst/>
          </a:prstGeom>
          <a:solidFill>
            <a:srgbClr val="00CCFF">
              <a:alpha val="1490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838200" y="1600200"/>
            <a:ext cx="1728787" cy="1728787"/>
          </a:xfrm>
          <a:prstGeom prst="ellipse">
            <a:avLst/>
          </a:prstGeom>
          <a:solidFill>
            <a:srgbClr val="00CCFF">
              <a:alpha val="1490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4860131" y="1556544"/>
            <a:ext cx="1728788" cy="1728787"/>
          </a:xfrm>
          <a:prstGeom prst="ellipse">
            <a:avLst/>
          </a:prstGeom>
          <a:solidFill>
            <a:srgbClr val="00CCFF">
              <a:alpha val="1490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 animBg="1"/>
      <p:bldP spid="21519" grpId="0" animBg="1"/>
      <p:bldP spid="215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Anatomy of a Unit Test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Setup</a:t>
            </a:r>
          </a:p>
          <a:p>
            <a:pPr eaLnBrk="1" hangingPunct="1"/>
            <a:r>
              <a:rPr lang="en-US"/>
              <a:t>Exercise</a:t>
            </a:r>
          </a:p>
          <a:p>
            <a:pPr eaLnBrk="1" hangingPunct="1"/>
            <a:r>
              <a:rPr lang="en-US"/>
              <a:t>Verify</a:t>
            </a:r>
          </a:p>
          <a:p>
            <a:pPr eaLnBrk="1" hangingPunct="1"/>
            <a:r>
              <a:rPr lang="en-US"/>
              <a:t>Teardown</a:t>
            </a:r>
          </a:p>
          <a:p>
            <a:pPr eaLnBrk="1" hangingPunct="1">
              <a:buFontTx/>
              <a:buNone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35527"/>
            <a:ext cx="7239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/>
                <a:cs typeface="Courier New"/>
              </a:rPr>
              <a:t>public class </a:t>
            </a:r>
            <a:r>
              <a:rPr lang="en-US" sz="3200" dirty="0" err="1">
                <a:latin typeface="Courier New"/>
                <a:cs typeface="Courier New"/>
              </a:rPr>
              <a:t>HelloWorld</a:t>
            </a:r>
            <a:r>
              <a:rPr lang="en-US" sz="3200" dirty="0">
                <a:latin typeface="Courier New"/>
                <a:cs typeface="Courier New"/>
              </a:rPr>
              <a:t> {</a:t>
            </a:r>
            <a:endParaRPr lang="en-US" sz="3200" dirty="0" smtClean="0">
              <a:latin typeface="Courier New"/>
              <a:cs typeface="Courier New"/>
            </a:endParaRPr>
          </a:p>
          <a:p>
            <a:endParaRPr lang="en-US" sz="3200" dirty="0" smtClean="0">
              <a:latin typeface="Courier New"/>
              <a:cs typeface="Courier New"/>
            </a:endParaRPr>
          </a:p>
          <a:p>
            <a:pPr lvl="1"/>
            <a:r>
              <a:rPr lang="en-US" sz="3200" dirty="0">
                <a:latin typeface="Courier New"/>
                <a:cs typeface="Courier New"/>
              </a:rPr>
              <a:t>public String </a:t>
            </a:r>
            <a:r>
              <a:rPr lang="en-US" sz="3200" dirty="0" err="1">
                <a:latin typeface="Courier New"/>
                <a:cs typeface="Courier New"/>
              </a:rPr>
              <a:t>getMessage</a:t>
            </a:r>
            <a:r>
              <a:rPr lang="en-US" sz="3200" dirty="0">
                <a:latin typeface="Courier New"/>
                <a:cs typeface="Courier New"/>
              </a:rPr>
              <a:t>() {</a:t>
            </a:r>
            <a:endParaRPr lang="en-US" sz="3200" dirty="0" smtClean="0">
              <a:latin typeface="Courier New"/>
              <a:cs typeface="Courier New"/>
            </a:endParaRPr>
          </a:p>
          <a:p>
            <a:pPr lvl="1"/>
            <a:r>
              <a:rPr lang="en-US" sz="3200" dirty="0" smtClean="0">
                <a:latin typeface="Courier New"/>
                <a:cs typeface="Courier New"/>
              </a:rPr>
              <a:t>	return </a:t>
            </a:r>
            <a:r>
              <a:rPr lang="en-US" sz="3200" dirty="0">
                <a:latin typeface="Courier New"/>
                <a:cs typeface="Courier New"/>
              </a:rPr>
              <a:t>"Hello World!!";</a:t>
            </a:r>
          </a:p>
          <a:p>
            <a:pPr lvl="1"/>
            <a:r>
              <a:rPr lang="en-US" sz="3200" dirty="0" smtClean="0">
                <a:latin typeface="Courier New"/>
                <a:cs typeface="Courier New"/>
              </a:rPr>
              <a:t>}</a:t>
            </a:r>
          </a:p>
          <a:p>
            <a:pPr lvl="1"/>
            <a:endParaRPr lang="en-US" sz="3200" dirty="0" smtClean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Hello World!!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1920656"/>
            <a:ext cx="8991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500" dirty="0" smtClean="0">
              <a:latin typeface="Courier New"/>
              <a:cs typeface="Courier New"/>
            </a:endParaRPr>
          </a:p>
          <a:p>
            <a:pPr lvl="1"/>
            <a:r>
              <a:rPr lang="en-US" sz="2500" dirty="0">
                <a:latin typeface="Courier New"/>
                <a:cs typeface="Courier New"/>
              </a:rPr>
              <a:t>public</a:t>
            </a:r>
            <a:r>
              <a:rPr lang="en-US" sz="2500" dirty="0" smtClean="0">
                <a:latin typeface="Courier New"/>
                <a:cs typeface="Courier New"/>
              </a:rPr>
              <a:t> static void </a:t>
            </a:r>
            <a:r>
              <a:rPr lang="en-US" sz="2500" dirty="0" err="1" smtClean="0">
                <a:latin typeface="Courier New"/>
                <a:cs typeface="Courier New"/>
              </a:rPr>
              <a:t>main(String</a:t>
            </a:r>
            <a:r>
              <a:rPr lang="en-US" sz="2500" dirty="0" smtClean="0">
                <a:latin typeface="Courier New"/>
                <a:cs typeface="Courier New"/>
              </a:rPr>
              <a:t>[] </a:t>
            </a:r>
            <a:r>
              <a:rPr lang="en-US" sz="2500" dirty="0" err="1" smtClean="0">
                <a:latin typeface="Courier New"/>
                <a:cs typeface="Courier New"/>
              </a:rPr>
              <a:t>args</a:t>
            </a:r>
            <a:r>
              <a:rPr lang="en-US" sz="2500" dirty="0" smtClean="0">
                <a:latin typeface="Courier New"/>
                <a:cs typeface="Courier New"/>
              </a:rPr>
              <a:t>) {</a:t>
            </a:r>
          </a:p>
          <a:p>
            <a:pPr lvl="1"/>
            <a:endParaRPr lang="en-US" sz="2500" dirty="0" smtClean="0">
              <a:latin typeface="Courier New"/>
              <a:cs typeface="Courier New"/>
            </a:endParaRPr>
          </a:p>
          <a:p>
            <a:pPr lvl="1"/>
            <a:r>
              <a:rPr lang="en-US" sz="2500" dirty="0" smtClean="0">
                <a:latin typeface="Courier New"/>
                <a:cs typeface="Courier New"/>
              </a:rPr>
              <a:t>	</a:t>
            </a:r>
            <a:r>
              <a:rPr lang="en-US" sz="2500" dirty="0" err="1" smtClean="0">
                <a:latin typeface="Courier New"/>
                <a:cs typeface="Courier New"/>
              </a:rPr>
              <a:t>HelloWorld</a:t>
            </a:r>
            <a:r>
              <a:rPr lang="en-US" sz="2500" dirty="0" smtClean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helloWorld</a:t>
            </a:r>
            <a:r>
              <a:rPr lang="en-US" sz="2500" dirty="0" smtClean="0">
                <a:latin typeface="Courier New"/>
                <a:cs typeface="Courier New"/>
              </a:rPr>
              <a:t>= new </a:t>
            </a:r>
            <a:r>
              <a:rPr lang="en-US" sz="2500" dirty="0" err="1" smtClean="0">
                <a:latin typeface="Courier New"/>
                <a:cs typeface="Courier New"/>
              </a:rPr>
              <a:t>HelloWorld</a:t>
            </a:r>
            <a:r>
              <a:rPr lang="en-US" sz="2500" dirty="0" smtClean="0">
                <a:latin typeface="Courier New"/>
                <a:cs typeface="Courier New"/>
              </a:rPr>
              <a:t>();</a:t>
            </a:r>
          </a:p>
          <a:p>
            <a:pPr lvl="1"/>
            <a:endParaRPr lang="en-US" sz="2500" dirty="0" smtClean="0">
              <a:latin typeface="Courier New"/>
              <a:cs typeface="Courier New"/>
            </a:endParaRPr>
          </a:p>
          <a:p>
            <a:pPr lvl="1"/>
            <a:r>
              <a:rPr lang="en-US" sz="2500" dirty="0" smtClean="0">
                <a:latin typeface="Courier New"/>
                <a:cs typeface="Courier New"/>
              </a:rPr>
              <a:t>	</a:t>
            </a:r>
            <a:r>
              <a:rPr lang="en-US" sz="2300" dirty="0" err="1" smtClean="0">
                <a:latin typeface="Courier New"/>
                <a:cs typeface="Courier New"/>
              </a:rPr>
              <a:t>System.out.println</a:t>
            </a:r>
            <a:r>
              <a:rPr lang="en-US" sz="2500" dirty="0" err="1" smtClean="0">
                <a:latin typeface="Courier New"/>
                <a:cs typeface="Courier New"/>
              </a:rPr>
              <a:t>(helloWorld.getMessage</a:t>
            </a:r>
            <a:r>
              <a:rPr lang="en-US" sz="2500" dirty="0" smtClean="0">
                <a:latin typeface="Courier New"/>
                <a:cs typeface="Courier New"/>
              </a:rPr>
              <a:t>());</a:t>
            </a:r>
          </a:p>
          <a:p>
            <a:pPr lvl="1"/>
            <a:endParaRPr lang="en-US" sz="2500" dirty="0" smtClean="0">
              <a:latin typeface="Courier New"/>
              <a:cs typeface="Courier New"/>
            </a:endParaRPr>
          </a:p>
          <a:p>
            <a:pPr lvl="1"/>
            <a:r>
              <a:rPr lang="en-US" sz="2500" dirty="0" smtClean="0">
                <a:latin typeface="Courier New"/>
                <a:cs typeface="Courier New"/>
              </a:rPr>
              <a:t>}</a:t>
            </a:r>
          </a:p>
          <a:p>
            <a:pPr lvl="1"/>
            <a:endParaRPr lang="en-US" sz="2500" dirty="0" smtClean="0">
              <a:latin typeface="Courier New"/>
              <a:cs typeface="Courier New"/>
            </a:endParaRPr>
          </a:p>
          <a:p>
            <a:endParaRPr lang="en-US" sz="25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Hello World!! – Take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905000"/>
            <a:ext cx="10134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urier New"/>
                <a:cs typeface="Courier New"/>
              </a:rPr>
              <a:t>@Test</a:t>
            </a:r>
          </a:p>
          <a:p>
            <a:r>
              <a:rPr lang="en-US" sz="2600" dirty="0" smtClean="0">
                <a:latin typeface="Courier New"/>
                <a:cs typeface="Courier New"/>
              </a:rPr>
              <a:t>public void </a:t>
            </a:r>
            <a:r>
              <a:rPr lang="en-US" sz="2600" dirty="0" err="1" smtClean="0">
                <a:latin typeface="Courier New"/>
                <a:cs typeface="Courier New"/>
              </a:rPr>
              <a:t>testStandardMessage</a:t>
            </a:r>
            <a:r>
              <a:rPr lang="en-US" sz="2600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2600" dirty="0" smtClean="0">
                <a:latin typeface="Courier New"/>
                <a:cs typeface="Courier New"/>
              </a:rPr>
              <a:t>	  </a:t>
            </a:r>
          </a:p>
          <a:p>
            <a:r>
              <a:rPr lang="en-US" sz="2600" dirty="0" smtClean="0">
                <a:latin typeface="Courier New"/>
                <a:cs typeface="Courier New"/>
              </a:rPr>
              <a:t>	//Instantiate Object</a:t>
            </a:r>
          </a:p>
          <a:p>
            <a:r>
              <a:rPr lang="en-US" sz="2600" dirty="0" smtClean="0">
                <a:latin typeface="Courier New"/>
                <a:cs typeface="Courier New"/>
              </a:rPr>
              <a:t>    </a:t>
            </a:r>
            <a:r>
              <a:rPr lang="en-US" sz="2600" dirty="0" err="1" smtClean="0">
                <a:latin typeface="Courier New"/>
                <a:cs typeface="Courier New"/>
              </a:rPr>
              <a:t>HelloWorld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helloWorld</a:t>
            </a:r>
            <a:r>
              <a:rPr lang="en-US" sz="2600" dirty="0" smtClean="0">
                <a:latin typeface="Courier New"/>
                <a:cs typeface="Courier New"/>
              </a:rPr>
              <a:t> = new </a:t>
            </a:r>
            <a:r>
              <a:rPr lang="en-US" sz="2600" dirty="0" err="1" smtClean="0">
                <a:latin typeface="Courier New"/>
                <a:cs typeface="Courier New"/>
              </a:rPr>
              <a:t>HelloWorld</a:t>
            </a:r>
            <a:r>
              <a:rPr lang="en-US" sz="2600" dirty="0" smtClean="0">
                <a:latin typeface="Courier New"/>
                <a:cs typeface="Courier New"/>
              </a:rPr>
              <a:t>();</a:t>
            </a:r>
          </a:p>
          <a:p>
            <a:endParaRPr lang="en-US" sz="2600" dirty="0" smtClean="0">
              <a:latin typeface="Courier New"/>
              <a:cs typeface="Courier New"/>
            </a:endParaRPr>
          </a:p>
          <a:p>
            <a:r>
              <a:rPr lang="en-US" sz="2600" dirty="0" smtClean="0">
                <a:latin typeface="Courier New"/>
                <a:cs typeface="Courier New"/>
              </a:rPr>
              <a:t>  //Exercise and verify</a:t>
            </a:r>
          </a:p>
          <a:p>
            <a:r>
              <a:rPr lang="en-US" sz="2600" dirty="0" smtClean="0">
                <a:latin typeface="Courier New"/>
                <a:cs typeface="Courier New"/>
              </a:rPr>
              <a:t>	 </a:t>
            </a:r>
            <a:r>
              <a:rPr lang="en-US" sz="2600" dirty="0" err="1" smtClean="0">
                <a:latin typeface="Courier New"/>
                <a:cs typeface="Courier New"/>
              </a:rPr>
              <a:t>assertEquals("Hello</a:t>
            </a:r>
            <a:r>
              <a:rPr lang="en-US" sz="2600" dirty="0" smtClean="0">
                <a:latin typeface="Courier New"/>
                <a:cs typeface="Courier New"/>
              </a:rPr>
              <a:t> World!!”,</a:t>
            </a:r>
          </a:p>
          <a:p>
            <a:r>
              <a:rPr lang="en-US" sz="2600" dirty="0" smtClean="0">
                <a:latin typeface="Courier New"/>
                <a:cs typeface="Courier New"/>
              </a:rPr>
              <a:t>               </a:t>
            </a:r>
            <a:r>
              <a:rPr lang="en-US" sz="2600" dirty="0" err="1" smtClean="0">
                <a:latin typeface="Courier New"/>
                <a:cs typeface="Courier New"/>
              </a:rPr>
              <a:t>helloWorld.getMessage</a:t>
            </a:r>
            <a:r>
              <a:rPr lang="en-US" sz="2600" dirty="0" smtClean="0">
                <a:latin typeface="Courier New"/>
                <a:cs typeface="Courier New"/>
              </a:rPr>
              <a:t>());</a:t>
            </a:r>
          </a:p>
          <a:p>
            <a:r>
              <a:rPr lang="en-US" sz="2600" dirty="0" smtClean="0">
                <a:latin typeface="Courier New"/>
                <a:cs typeface="Courier New"/>
              </a:rPr>
              <a:t>}</a:t>
            </a:r>
          </a:p>
          <a:p>
            <a:endParaRPr lang="en-US"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16264</TotalTime>
  <Words>279</Words>
  <Application>Microsoft Macintosh PowerPoint</Application>
  <PresentationFormat>On-screen Show (4:3)</PresentationFormat>
  <Paragraphs>138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Unit Testing and Test Driven Development</vt:lpstr>
      <vt:lpstr>Levels of Testing</vt:lpstr>
      <vt:lpstr>System Testing</vt:lpstr>
      <vt:lpstr>Integration Testing</vt:lpstr>
      <vt:lpstr>Unit Testing</vt:lpstr>
      <vt:lpstr>Anatomy of a Unit Test</vt:lpstr>
      <vt:lpstr>Hello World!!</vt:lpstr>
      <vt:lpstr>Testing Hello World!!</vt:lpstr>
      <vt:lpstr>Testing Hello World!! – Take 2</vt:lpstr>
      <vt:lpstr>A good unit test…</vt:lpstr>
      <vt:lpstr>A bad unit test does things like…</vt:lpstr>
      <vt:lpstr>Test Driven Development</vt:lpstr>
      <vt:lpstr>Adding a new method to HelloWorld Class </vt:lpstr>
      <vt:lpstr>PowerPoint Presentation</vt:lpstr>
      <vt:lpstr>Hello World!!</vt:lpstr>
      <vt:lpstr>Hello World!!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Unit Testing and Mocking</dc:title>
  <dc:creator>Mark Micallef</dc:creator>
  <cp:lastModifiedBy>Mark Micallef</cp:lastModifiedBy>
  <cp:revision>142</cp:revision>
  <dcterms:created xsi:type="dcterms:W3CDTF">2011-12-01T08:40:39Z</dcterms:created>
  <dcterms:modified xsi:type="dcterms:W3CDTF">2018-02-26T11:36:42Z</dcterms:modified>
</cp:coreProperties>
</file>