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09/04/2014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55141"/>
            <a:ext cx="9144000" cy="1013012"/>
          </a:xfrm>
        </p:spPr>
        <p:txBody>
          <a:bodyPr/>
          <a:lstStyle/>
          <a:p>
            <a:r>
              <a:rPr lang="en-US" dirty="0" smtClean="0"/>
              <a:t>Behavioral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1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824924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2" y="2068858"/>
            <a:ext cx="8417793" cy="40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/>
          <a:lstStyle/>
          <a:p>
            <a:r>
              <a:rPr lang="en-US" dirty="0" smtClean="0"/>
              <a:t>Consequences: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Abstract coupling between Subject and Observer:</a:t>
            </a:r>
            <a:r>
              <a:rPr lang="en-US" b="0" dirty="0" smtClean="0"/>
              <a:t> All a subject knows is that it has a list of observers, each conforming to a simple interface.  It does not know the concrete class of any observer.  Thus the coupling between subjects and observers is abstract and minimal.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Supports broadcast communication: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Unlike an </a:t>
            </a:r>
            <a:r>
              <a:rPr lang="en-US" b="0" dirty="0" smtClean="0"/>
              <a:t>ordinary </a:t>
            </a:r>
            <a:r>
              <a:rPr lang="en-US" b="0" dirty="0" smtClean="0"/>
              <a:t>request, the notification that a subject sends needn’t specify its receiver.  The notification is </a:t>
            </a:r>
            <a:r>
              <a:rPr lang="en-US" b="0" dirty="0" smtClean="0"/>
              <a:t>broadcast </a:t>
            </a:r>
            <a:r>
              <a:rPr lang="en-US" b="0" dirty="0" smtClean="0"/>
              <a:t>automatically.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Unexpected updates: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Observers have no knowledge of each other’s presence.  As a result they can be blind to the ultimate cost of changing the subject.  A seemingly small update can cascade into multiple expensive operations.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1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77799"/>
            <a:ext cx="7581901" cy="874476"/>
          </a:xfrm>
        </p:spPr>
        <p:txBody>
          <a:bodyPr/>
          <a:lstStyle/>
          <a:p>
            <a:r>
              <a:rPr lang="en-US" dirty="0" smtClean="0"/>
              <a:t>I have a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69" y="1328300"/>
            <a:ext cx="7581901" cy="24296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 am working on a complex user interface</a:t>
            </a:r>
          </a:p>
          <a:p>
            <a:r>
              <a:rPr lang="en-US" dirty="0" smtClean="0"/>
              <a:t>Objects interact with each other. E.g. if a value of a particular field is zero, then another field will be disabled</a:t>
            </a:r>
          </a:p>
          <a:p>
            <a:r>
              <a:rPr lang="en-US" dirty="0" smtClean="0"/>
              <a:t>The code for managing </a:t>
            </a:r>
            <a:r>
              <a:rPr lang="en-US" dirty="0" smtClean="0"/>
              <a:t>this </a:t>
            </a:r>
            <a:r>
              <a:rPr lang="en-US" dirty="0" smtClean="0"/>
              <a:t>is turning out to be very complex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77799"/>
            <a:ext cx="7581901" cy="874476"/>
          </a:xfrm>
        </p:spPr>
        <p:txBody>
          <a:bodyPr/>
          <a:lstStyle/>
          <a:p>
            <a:r>
              <a:rPr lang="en-US" dirty="0" smtClean="0"/>
              <a:t>I have a problem…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91" y="1279062"/>
            <a:ext cx="6971743" cy="544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0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Intent: </a:t>
            </a:r>
          </a:p>
          <a:p>
            <a:pPr lvl="1"/>
            <a:r>
              <a:rPr lang="en-US" b="0" dirty="0" smtClean="0"/>
              <a:t>Define an object that encapsulates how a set of objects interact.  This promotes loose coupling by keeping objects from referring to each other explicitly.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b="0" dirty="0" smtClean="0"/>
              <a:t>A good OOP system distributes </a:t>
            </a:r>
            <a:r>
              <a:rPr lang="en-US" b="0" dirty="0" err="1" smtClean="0"/>
              <a:t>behaviour</a:t>
            </a:r>
            <a:r>
              <a:rPr lang="en-US" b="0" dirty="0" smtClean="0"/>
              <a:t> amongst objects.</a:t>
            </a:r>
          </a:p>
          <a:p>
            <a:pPr lvl="1"/>
            <a:r>
              <a:rPr lang="en-US" b="0" dirty="0" smtClean="0"/>
              <a:t>This can result in an object structure with many connections between objects.</a:t>
            </a:r>
          </a:p>
          <a:p>
            <a:pPr lvl="1"/>
            <a:r>
              <a:rPr lang="en-US" dirty="0" smtClean="0"/>
              <a:t>Worst case:</a:t>
            </a:r>
            <a:r>
              <a:rPr lang="en-US" b="0" dirty="0" smtClean="0"/>
              <a:t> Every objects knows about every other object.</a:t>
            </a:r>
          </a:p>
          <a:p>
            <a:r>
              <a:rPr lang="en-US" dirty="0" smtClean="0"/>
              <a:t>Applicability</a:t>
            </a:r>
            <a:endParaRPr lang="en-US" dirty="0" smtClean="0"/>
          </a:p>
          <a:p>
            <a:pPr lvl="1"/>
            <a:r>
              <a:rPr lang="en-US" b="0" dirty="0" smtClean="0"/>
              <a:t>When </a:t>
            </a:r>
            <a:r>
              <a:rPr lang="en-US" b="0" dirty="0" smtClean="0"/>
              <a:t>a set of </a:t>
            </a:r>
            <a:r>
              <a:rPr lang="en-US" b="0" dirty="0" smtClean="0"/>
              <a:t>objects communicate in well-defined but complex ways.</a:t>
            </a:r>
          </a:p>
          <a:p>
            <a:pPr lvl="1"/>
            <a:r>
              <a:rPr lang="en-US" b="0" dirty="0" smtClean="0"/>
              <a:t>When reusing an object is difficult because it refers to and communicates with many other objects.</a:t>
            </a:r>
          </a:p>
          <a:p>
            <a:pPr lvl="1"/>
            <a:r>
              <a:rPr lang="en-US" b="0" dirty="0" smtClean="0"/>
              <a:t>When a </a:t>
            </a:r>
            <a:r>
              <a:rPr lang="en-US" b="0" dirty="0" err="1" smtClean="0"/>
              <a:t>behaviour</a:t>
            </a:r>
            <a:r>
              <a:rPr lang="en-US" b="0" dirty="0" smtClean="0"/>
              <a:t> that’s distributed between several classes should be </a:t>
            </a:r>
            <a:r>
              <a:rPr lang="en-US" b="0" dirty="0" err="1" smtClean="0"/>
              <a:t>customisable</a:t>
            </a:r>
            <a:r>
              <a:rPr lang="en-US" b="0" dirty="0" smtClean="0"/>
              <a:t> without a lot of </a:t>
            </a:r>
            <a:r>
              <a:rPr lang="en-US" b="0" dirty="0" err="1" smtClean="0"/>
              <a:t>subclassing</a:t>
            </a:r>
            <a:r>
              <a:rPr lang="en-US" b="0" dirty="0" smtClean="0"/>
              <a:t>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707077"/>
          </a:xfrm>
        </p:spPr>
        <p:txBody>
          <a:bodyPr>
            <a:normAutofit/>
          </a:bodyPr>
          <a:lstStyle/>
          <a:p>
            <a:r>
              <a:rPr lang="en-US" dirty="0" smtClean="0"/>
              <a:t>Structure: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1" y="2016479"/>
            <a:ext cx="8397930" cy="26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7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707077"/>
          </a:xfrm>
        </p:spPr>
        <p:txBody>
          <a:bodyPr>
            <a:normAutofit/>
          </a:bodyPr>
          <a:lstStyle/>
          <a:p>
            <a:r>
              <a:rPr lang="en-US" dirty="0" smtClean="0"/>
              <a:t>Example instantiation: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1" y="1636754"/>
            <a:ext cx="7270617" cy="50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707077"/>
          </a:xfrm>
        </p:spPr>
        <p:txBody>
          <a:bodyPr>
            <a:normAutofit/>
          </a:bodyPr>
          <a:lstStyle/>
          <a:p>
            <a:r>
              <a:rPr lang="en-US" dirty="0" smtClean="0"/>
              <a:t>A more concrete example: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3" y="2384357"/>
            <a:ext cx="7963925" cy="314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3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Mediator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/>
          <a:lstStyle/>
          <a:p>
            <a:r>
              <a:rPr lang="en-US" dirty="0" smtClean="0"/>
              <a:t>Consequences: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Decouples colleagues:</a:t>
            </a:r>
            <a:r>
              <a:rPr lang="en-US" b="0" dirty="0" smtClean="0"/>
              <a:t>  Colleagues need not even be aware of each other.  All the need to be aware of is the mediator.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Simplifies object protocols: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The mediator replaces many-to-many interactions with </a:t>
            </a:r>
            <a:r>
              <a:rPr lang="en-US" b="0" dirty="0" smtClean="0"/>
              <a:t>one-</a:t>
            </a:r>
            <a:r>
              <a:rPr lang="en-US" b="0" dirty="0" smtClean="0"/>
              <a:t>to-many interactions between the mediator and its colleagues.  These are easier to understand and maintain.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Centralises</a:t>
            </a:r>
            <a:r>
              <a:rPr lang="en-US" dirty="0" smtClean="0">
                <a:solidFill>
                  <a:schemeClr val="accent1"/>
                </a:solidFill>
              </a:rPr>
              <a:t> control: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The mediator pattern trades complexity of interaction for complexity in the mediator.  Depending on the balance, this can make things easier or can make the mediator a monolith that’s hard to maintain.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1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/>
          <a:lstStyle/>
          <a:p>
            <a:r>
              <a:rPr lang="en-US" dirty="0" smtClean="0"/>
              <a:t>We have explored the notion of design patterns and covered a number of examples.</a:t>
            </a:r>
          </a:p>
          <a:p>
            <a:r>
              <a:rPr lang="en-US" dirty="0" smtClean="0"/>
              <a:t>Design patterns reuse experience </a:t>
            </a:r>
          </a:p>
          <a:p>
            <a:r>
              <a:rPr lang="en-US" dirty="0" smtClean="0"/>
              <a:t>Design patterns provide a common vocabulary amongst software engineers much like vocabulary in other fields</a:t>
            </a:r>
          </a:p>
          <a:p>
            <a:r>
              <a:rPr lang="en-US" dirty="0" smtClean="0"/>
              <a:t>I encourage you to read up on design patterns which we have not covered here.  You will find them very useful.</a:t>
            </a:r>
          </a:p>
        </p:txBody>
      </p:sp>
    </p:spTree>
    <p:extLst>
      <p:ext uri="{BB962C8B-B14F-4D97-AF65-F5344CB8AC3E}">
        <p14:creationId xmlns:p14="http://schemas.microsoft.com/office/powerpoint/2010/main" val="213321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with algorithms and the assignment of responsibilities between objects</a:t>
            </a:r>
          </a:p>
          <a:p>
            <a:r>
              <a:rPr lang="en-US" dirty="0" smtClean="0"/>
              <a:t>They not only </a:t>
            </a:r>
            <a:r>
              <a:rPr lang="en-US" dirty="0" err="1" smtClean="0"/>
              <a:t>characterise</a:t>
            </a:r>
            <a:r>
              <a:rPr lang="en-US" dirty="0" smtClean="0"/>
              <a:t> objects/classes but also the patterns of communication between them.</a:t>
            </a:r>
          </a:p>
          <a:p>
            <a:r>
              <a:rPr lang="en-US" dirty="0" smtClean="0"/>
              <a:t>They </a:t>
            </a:r>
            <a:r>
              <a:rPr lang="en-US" dirty="0" err="1" smtClean="0"/>
              <a:t>characterise</a:t>
            </a:r>
            <a:r>
              <a:rPr lang="en-US" dirty="0" smtClean="0"/>
              <a:t> complex control flow that’s difficult to follow at run-time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2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4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77799"/>
            <a:ext cx="7581901" cy="874476"/>
          </a:xfrm>
        </p:spPr>
        <p:txBody>
          <a:bodyPr/>
          <a:lstStyle/>
          <a:p>
            <a:r>
              <a:rPr lang="en-US" dirty="0" smtClean="0"/>
              <a:t>I have a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69" y="1328300"/>
            <a:ext cx="7581901" cy="24296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am working on collections of objects</a:t>
            </a:r>
          </a:p>
          <a:p>
            <a:r>
              <a:rPr lang="en-US" dirty="0" smtClean="0"/>
              <a:t>At some point I need to go through a collection and process each element in that collection</a:t>
            </a:r>
          </a:p>
          <a:p>
            <a:r>
              <a:rPr lang="en-US" dirty="0" smtClean="0"/>
              <a:t>My algorithm cannot be generic because different collection implementations make it difficult to access them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5981" y="4198815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48621" y="3680874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LinkedList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5380" y="5797383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72210" y="4688390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BinaryTree</a:t>
            </a:r>
            <a:endParaRPr lang="en-US" dirty="0" smtClean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4346959" y="4171901"/>
            <a:ext cx="1101662" cy="517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9" idx="1"/>
          </p:cNvCxnSpPr>
          <p:nvPr/>
        </p:nvCxnSpPr>
        <p:spPr>
          <a:xfrm>
            <a:off x="4346959" y="4689842"/>
            <a:ext cx="2825251" cy="48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4346959" y="4689842"/>
            <a:ext cx="1278421" cy="1598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0055" y="3725244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6422" y="5745367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HashTable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6" idx="1"/>
            <a:endCxn id="21" idx="3"/>
          </p:cNvCxnSpPr>
          <p:nvPr/>
        </p:nvCxnSpPr>
        <p:spPr>
          <a:xfrm flipH="1" flipV="1">
            <a:off x="1601033" y="4216271"/>
            <a:ext cx="1344948" cy="473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1"/>
            <a:endCxn id="22" idx="3"/>
          </p:cNvCxnSpPr>
          <p:nvPr/>
        </p:nvCxnSpPr>
        <p:spPr>
          <a:xfrm flipH="1">
            <a:off x="2187400" y="4689842"/>
            <a:ext cx="758581" cy="1546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59077" y="5760639"/>
            <a:ext cx="1400978" cy="982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6" idx="2"/>
            <a:endCxn id="40" idx="0"/>
          </p:cNvCxnSpPr>
          <p:nvPr/>
        </p:nvCxnSpPr>
        <p:spPr>
          <a:xfrm>
            <a:off x="3646470" y="5180868"/>
            <a:ext cx="13096" cy="579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5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2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Intent: </a:t>
            </a:r>
          </a:p>
          <a:p>
            <a:pPr lvl="1"/>
            <a:r>
              <a:rPr lang="en-US" b="0" dirty="0" smtClean="0"/>
              <a:t>Provide a way to access the elements of an aggregate object sequentially without exposing its underlying representation.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b="0" dirty="0" smtClean="0"/>
              <a:t>You work with different types of aggregate objects</a:t>
            </a:r>
          </a:p>
          <a:p>
            <a:pPr lvl="1"/>
            <a:r>
              <a:rPr lang="en-US" b="0" dirty="0" smtClean="0"/>
              <a:t>The aggregate objects are not easily grouped under a superclass</a:t>
            </a:r>
          </a:p>
          <a:p>
            <a:pPr lvl="1"/>
            <a:r>
              <a:rPr lang="en-US" b="0" dirty="0" smtClean="0"/>
              <a:t>You need uniform sequential access to elements in the aggregate objects.  Sequence generation algorithms may need to be different for the same object. E.g. Getting a list of products ordered by price or ordered by name.</a:t>
            </a:r>
            <a:endParaRPr lang="en-US" b="0" dirty="0"/>
          </a:p>
          <a:p>
            <a:r>
              <a:rPr lang="en-US" dirty="0" smtClean="0"/>
              <a:t>Applicability</a:t>
            </a:r>
          </a:p>
          <a:p>
            <a:pPr lvl="1"/>
            <a:r>
              <a:rPr lang="en-US" b="0" dirty="0" smtClean="0"/>
              <a:t>When you need to access an aggregate object’s components without exposing its internal representation</a:t>
            </a:r>
          </a:p>
          <a:p>
            <a:pPr lvl="1"/>
            <a:r>
              <a:rPr lang="en-US" b="0" dirty="0" smtClean="0"/>
              <a:t>When you need to support multiple traversals of aggregate objects</a:t>
            </a:r>
          </a:p>
          <a:p>
            <a:pPr lvl="1"/>
            <a:r>
              <a:rPr lang="en-US" b="0" dirty="0" smtClean="0"/>
              <a:t>When you need to provide a uniform interface for traversing different types of objects.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00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10667"/>
          </a:xfrm>
        </p:spPr>
        <p:txBody>
          <a:bodyPr>
            <a:normAutofit/>
          </a:bodyPr>
          <a:lstStyle/>
          <a:p>
            <a:r>
              <a:rPr lang="en-US" dirty="0" smtClean="0"/>
              <a:t>Structure: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2" y="2069219"/>
            <a:ext cx="8341490" cy="41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/>
          <a:lstStyle/>
          <a:p>
            <a:r>
              <a:rPr lang="en-US" dirty="0" smtClean="0"/>
              <a:t>Consequences: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Supports variations in the traversal of an aggregate:</a:t>
            </a:r>
            <a:r>
              <a:rPr lang="en-US" b="0" dirty="0" smtClean="0"/>
              <a:t> Complex aggregates may be traversed in many ways.  For example, one may require the traversal of a tree using </a:t>
            </a:r>
            <a:r>
              <a:rPr lang="en-US" b="0" dirty="0" err="1" smtClean="0"/>
              <a:t>inorder</a:t>
            </a:r>
            <a:r>
              <a:rPr lang="en-US" b="0" dirty="0" smtClean="0"/>
              <a:t> and preorder algorithms.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Iterators simplify the aggregate interface: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Since the iteration methods are outsourced to an iterator, the aggregate object’s interface is simplified.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More than one traversal can be pending on an aggregate: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b="0" dirty="0" smtClean="0"/>
              <a:t>One could instantiate multiple iterators at will and thus have multiple concurrent traversals of the same structure.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2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77799"/>
            <a:ext cx="7581901" cy="874476"/>
          </a:xfrm>
        </p:spPr>
        <p:txBody>
          <a:bodyPr/>
          <a:lstStyle/>
          <a:p>
            <a:r>
              <a:rPr lang="en-US" dirty="0" smtClean="0"/>
              <a:t>I have a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69" y="1328301"/>
            <a:ext cx="7581901" cy="193211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am writing a spreadsheet application</a:t>
            </a:r>
          </a:p>
          <a:p>
            <a:r>
              <a:rPr lang="en-US" dirty="0" smtClean="0"/>
              <a:t>Whenever a value in a cell changes, it may have an effect on other cells or objects such as graphs</a:t>
            </a:r>
          </a:p>
          <a:p>
            <a:r>
              <a:rPr lang="en-US" dirty="0" smtClean="0"/>
              <a:t>How do I efficiently make changes to individual cells affect related objects/cells?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54" y="3378261"/>
            <a:ext cx="6935202" cy="32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55518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Intent: </a:t>
            </a:r>
          </a:p>
          <a:p>
            <a:pPr lvl="1"/>
            <a:r>
              <a:rPr lang="en-US" b="0" dirty="0" smtClean="0"/>
              <a:t>Define a one-to-many dependency between objects so that when one object changes state, all its dependents are notified and update automatically.</a:t>
            </a:r>
          </a:p>
          <a:p>
            <a:r>
              <a:rPr lang="en-US" dirty="0" smtClean="0"/>
              <a:t>Problem: </a:t>
            </a:r>
          </a:p>
          <a:p>
            <a:pPr lvl="1"/>
            <a:r>
              <a:rPr lang="en-US" b="0" dirty="0" smtClean="0"/>
              <a:t>Good OOP requires partitioning a system into a collection of cooperating classes.</a:t>
            </a:r>
          </a:p>
          <a:p>
            <a:pPr lvl="1"/>
            <a:r>
              <a:rPr lang="en-US" b="0" dirty="0" smtClean="0"/>
              <a:t>You need to maintain consistency between these classes.</a:t>
            </a:r>
          </a:p>
          <a:p>
            <a:pPr lvl="1"/>
            <a:r>
              <a:rPr lang="en-US" b="0" dirty="0" smtClean="0"/>
              <a:t>You cannot do it by making the classes tightly coupled because that reduces their reusability.</a:t>
            </a:r>
            <a:endParaRPr lang="en-US" b="0" dirty="0"/>
          </a:p>
          <a:p>
            <a:r>
              <a:rPr lang="en-US" dirty="0" smtClean="0"/>
              <a:t>Applicability</a:t>
            </a:r>
          </a:p>
          <a:p>
            <a:pPr lvl="1"/>
            <a:r>
              <a:rPr lang="en-US" b="0" dirty="0" smtClean="0"/>
              <a:t>When an abstraction has two aspects, one dependent on the other.</a:t>
            </a:r>
          </a:p>
          <a:p>
            <a:pPr lvl="1"/>
            <a:r>
              <a:rPr lang="en-US" b="0" dirty="0" smtClean="0"/>
              <a:t>When a change to one object requires changing others and you don’t know how many need to be changed.</a:t>
            </a:r>
          </a:p>
          <a:p>
            <a:pPr lvl="1"/>
            <a:r>
              <a:rPr lang="en-US" b="0" dirty="0" smtClean="0"/>
              <a:t>When you want to </a:t>
            </a:r>
            <a:r>
              <a:rPr lang="en-US" b="0" dirty="0" err="1" smtClean="0"/>
              <a:t>minimise</a:t>
            </a:r>
            <a:r>
              <a:rPr lang="en-US" b="0" dirty="0" smtClean="0"/>
              <a:t> coupling between dependent objects.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4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63878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84" y="1021335"/>
            <a:ext cx="8327308" cy="824924"/>
          </a:xfrm>
        </p:spPr>
        <p:txBody>
          <a:bodyPr>
            <a:normAutofit/>
          </a:bodyPr>
          <a:lstStyle/>
          <a:p>
            <a:r>
              <a:rPr lang="en-US" dirty="0" smtClean="0"/>
              <a:t>Structure: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6" y="2343832"/>
            <a:ext cx="8815033" cy="34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2684</TotalTime>
  <Words>934</Words>
  <Application>Microsoft Macintosh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Orbit</vt:lpstr>
      <vt:lpstr>Behavioral Design Patterns</vt:lpstr>
      <vt:lpstr>Behavioral Patterns</vt:lpstr>
      <vt:lpstr>I have a problem…</vt:lpstr>
      <vt:lpstr>Iterator</vt:lpstr>
      <vt:lpstr>Iterator</vt:lpstr>
      <vt:lpstr>Iterator</vt:lpstr>
      <vt:lpstr>I have a problem…</vt:lpstr>
      <vt:lpstr>Observer</vt:lpstr>
      <vt:lpstr>Observer</vt:lpstr>
      <vt:lpstr>Observer</vt:lpstr>
      <vt:lpstr>Observer</vt:lpstr>
      <vt:lpstr>I have a problem…</vt:lpstr>
      <vt:lpstr>I have a problem…</vt:lpstr>
      <vt:lpstr>Mediator</vt:lpstr>
      <vt:lpstr>Mediator</vt:lpstr>
      <vt:lpstr>Mediator</vt:lpstr>
      <vt:lpstr>Mediator</vt:lpstr>
      <vt:lpstr>Mediator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Patterns</dc:title>
  <dc:creator>Mark Micallef</dc:creator>
  <cp:lastModifiedBy>Mark Micallef</cp:lastModifiedBy>
  <cp:revision>47</cp:revision>
  <dcterms:created xsi:type="dcterms:W3CDTF">2012-12-09T10:16:34Z</dcterms:created>
  <dcterms:modified xsi:type="dcterms:W3CDTF">2014-04-09T21:15:08Z</dcterms:modified>
</cp:coreProperties>
</file>