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sldIdLst>
    <p:sldId id="267" r:id="rId2"/>
    <p:sldId id="269" r:id="rId3"/>
    <p:sldId id="257" r:id="rId4"/>
    <p:sldId id="259" r:id="rId5"/>
    <p:sldId id="260" r:id="rId6"/>
    <p:sldId id="261" r:id="rId7"/>
    <p:sldId id="268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90B1729-A51A-0F4E-A88B-8C3B35E3438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98A8EE-A97F-544A-99AB-77970C37377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560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1729-A51A-0F4E-A88B-8C3B35E3438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A8EE-A97F-544A-99AB-77970C37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2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1729-A51A-0F4E-A88B-8C3B35E3438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A8EE-A97F-544A-99AB-77970C37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3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1729-A51A-0F4E-A88B-8C3B35E3438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A8EE-A97F-544A-99AB-77970C37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07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90B1729-A51A-0F4E-A88B-8C3B35E3438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98A8EE-A97F-544A-99AB-77970C37377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6481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1729-A51A-0F4E-A88B-8C3B35E3438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A8EE-A97F-544A-99AB-77970C37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5044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1729-A51A-0F4E-A88B-8C3B35E3438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A8EE-A97F-544A-99AB-77970C37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7256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1729-A51A-0F4E-A88B-8C3B35E3438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A8EE-A97F-544A-99AB-77970C37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5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1729-A51A-0F4E-A88B-8C3B35E3438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A8EE-A97F-544A-99AB-77970C373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4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390B1729-A51A-0F4E-A88B-8C3B35E3438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4F98A8EE-A97F-544A-99AB-77970C37377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4247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390B1729-A51A-0F4E-A88B-8C3B35E3438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4F98A8EE-A97F-544A-99AB-77970C37377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499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90B1729-A51A-0F4E-A88B-8C3B35E3438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98A8EE-A97F-544A-99AB-77970C37377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3198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latin typeface="+mn-lt"/>
              </a:rPr>
              <a:t>CONTINUOUS</a:t>
            </a:r>
            <a:br>
              <a:rPr lang="en-US" sz="4400" dirty="0">
                <a:latin typeface="+mn-lt"/>
              </a:rPr>
            </a:br>
            <a:r>
              <a:rPr lang="en-US" sz="4400" dirty="0">
                <a:latin typeface="+mn-lt"/>
              </a:rPr>
              <a:t>INTEGRATION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624" y="5918133"/>
            <a:ext cx="4313388" cy="742279"/>
          </a:xfrm>
        </p:spPr>
        <p:txBody>
          <a:bodyPr/>
          <a:lstStyle/>
          <a:p>
            <a:r>
              <a:rPr lang="en-US" dirty="0"/>
              <a:t>Mark Micallef</a:t>
            </a:r>
          </a:p>
          <a:p>
            <a:r>
              <a:rPr lang="en-US" dirty="0" err="1"/>
              <a:t>mark.micallef@um.edu.mt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830612" y="5909255"/>
            <a:ext cx="4313388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500" b="1" i="0" kern="12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JOSEPH MASINI</a:t>
            </a:r>
          </a:p>
          <a:p>
            <a:r>
              <a:rPr lang="en-US" dirty="0"/>
              <a:t>joseph</a:t>
            </a:r>
            <a:r>
              <a:rPr lang="en-US"/>
              <a:t>.m.Masini@</a:t>
            </a:r>
            <a:r>
              <a:rPr lang="en-US" dirty="0"/>
              <a:t>gmail.com</a:t>
            </a:r>
          </a:p>
        </p:txBody>
      </p:sp>
    </p:spTree>
    <p:extLst>
      <p:ext uri="{BB962C8B-B14F-4D97-AF65-F5344CB8AC3E}">
        <p14:creationId xmlns:p14="http://schemas.microsoft.com/office/powerpoint/2010/main" val="3195595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889205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+mn-lt"/>
              </a:rPr>
              <a:t>Optimising</a:t>
            </a:r>
            <a:r>
              <a:rPr lang="en-US" sz="4000" dirty="0">
                <a:latin typeface="+mn-lt"/>
              </a:rPr>
              <a:t> Build 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420074"/>
            <a:ext cx="7581901" cy="5024876"/>
          </a:xfrm>
        </p:spPr>
        <p:txBody>
          <a:bodyPr>
            <a:normAutofit/>
          </a:bodyPr>
          <a:lstStyle/>
          <a:p>
            <a:r>
              <a:rPr lang="en-US" dirty="0"/>
              <a:t>We need to </a:t>
            </a:r>
            <a:r>
              <a:rPr lang="en-US" dirty="0" err="1"/>
              <a:t>minimise</a:t>
            </a:r>
            <a:r>
              <a:rPr lang="en-US" dirty="0"/>
              <a:t> the time taken to verify a build</a:t>
            </a:r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endParaRPr lang="en-US" dirty="0"/>
          </a:p>
          <a:p>
            <a:r>
              <a:rPr lang="en-US" dirty="0"/>
              <a:t>Typical feed-back loop should be less than 10 minutes</a:t>
            </a:r>
          </a:p>
          <a:p>
            <a:endParaRPr lang="en-US" dirty="0"/>
          </a:p>
          <a:p>
            <a:r>
              <a:rPr lang="en-US" dirty="0"/>
              <a:t>So we </a:t>
            </a:r>
            <a:r>
              <a:rPr lang="en-US" dirty="0" err="1"/>
              <a:t>optimise</a:t>
            </a:r>
            <a:r>
              <a:rPr lang="en-US" dirty="0"/>
              <a:t> builds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On each commit, only get as far as unit testing</a:t>
            </a:r>
          </a:p>
          <a:p>
            <a:pPr lvl="1"/>
            <a:r>
              <a:rPr lang="en-US" dirty="0"/>
              <a:t>Overnight, deploy and run barrage of tests</a:t>
            </a:r>
          </a:p>
          <a:p>
            <a:pPr lvl="1"/>
            <a:r>
              <a:rPr lang="en-US" dirty="0"/>
              <a:t>Developers come to work in the morning to find results waiting</a:t>
            </a:r>
          </a:p>
        </p:txBody>
      </p:sp>
    </p:spTree>
    <p:extLst>
      <p:ext uri="{BB962C8B-B14F-4D97-AF65-F5344CB8AC3E}">
        <p14:creationId xmlns:p14="http://schemas.microsoft.com/office/powerpoint/2010/main" val="2298947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889205"/>
          </a:xfrm>
        </p:spPr>
        <p:txBody>
          <a:bodyPr/>
          <a:lstStyle/>
          <a:p>
            <a:r>
              <a:rPr lang="en-US" sz="4800" dirty="0">
                <a:latin typeface="+mn-lt"/>
              </a:rPr>
              <a:t>Tool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420074"/>
            <a:ext cx="7581901" cy="5024876"/>
          </a:xfrm>
        </p:spPr>
        <p:txBody>
          <a:bodyPr>
            <a:normAutofit/>
          </a:bodyPr>
          <a:lstStyle/>
          <a:p>
            <a:r>
              <a:rPr lang="en-US" dirty="0"/>
              <a:t>Multiple tools exist</a:t>
            </a:r>
          </a:p>
          <a:p>
            <a:pPr lvl="1"/>
            <a:r>
              <a:rPr lang="en-US" dirty="0"/>
              <a:t>Jenkins </a:t>
            </a:r>
          </a:p>
          <a:p>
            <a:pPr lvl="1"/>
            <a:r>
              <a:rPr lang="en-US" dirty="0"/>
              <a:t>Cruise Control</a:t>
            </a:r>
          </a:p>
          <a:p>
            <a:pPr lvl="1"/>
            <a:r>
              <a:rPr lang="en-US" dirty="0"/>
              <a:t>Team City</a:t>
            </a:r>
          </a:p>
          <a:p>
            <a:pPr lvl="1"/>
            <a:endParaRPr lang="en-US" dirty="0"/>
          </a:p>
          <a:p>
            <a:r>
              <a:rPr lang="en-US" dirty="0"/>
              <a:t>You will be using Jenkins for this study unit</a:t>
            </a:r>
          </a:p>
        </p:txBody>
      </p:sp>
    </p:spTree>
    <p:extLst>
      <p:ext uri="{BB962C8B-B14F-4D97-AF65-F5344CB8AC3E}">
        <p14:creationId xmlns:p14="http://schemas.microsoft.com/office/powerpoint/2010/main" val="293907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+mn-lt"/>
              </a:rPr>
              <a:t>Motivation</a:t>
            </a:r>
            <a:endParaRPr lang="en-GB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72046" y="1488346"/>
            <a:ext cx="3659649" cy="43148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39" y="3944363"/>
            <a:ext cx="1640743" cy="15987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947496" y="3517192"/>
            <a:ext cx="1640743" cy="1598701"/>
          </a:xfrm>
          <a:prstGeom prst="rect">
            <a:avLst/>
          </a:prstGeom>
        </p:spPr>
      </p:pic>
      <p:sp>
        <p:nvSpPr>
          <p:cNvPr id="7" name="Folded Corner 6"/>
          <p:cNvSpPr/>
          <p:nvPr/>
        </p:nvSpPr>
        <p:spPr>
          <a:xfrm>
            <a:off x="3318259" y="1966293"/>
            <a:ext cx="2362386" cy="955817"/>
          </a:xfrm>
          <a:prstGeom prst="foldedCorner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add(</a:t>
            </a: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x, </a:t>
            </a: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y)</a:t>
            </a:r>
          </a:p>
        </p:txBody>
      </p:sp>
      <p:sp>
        <p:nvSpPr>
          <p:cNvPr id="8" name="Folded Corner 7"/>
          <p:cNvSpPr/>
          <p:nvPr/>
        </p:nvSpPr>
        <p:spPr>
          <a:xfrm>
            <a:off x="3318259" y="1962633"/>
            <a:ext cx="2362386" cy="955817"/>
          </a:xfrm>
          <a:prstGeom prst="foldedCorner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add(</a:t>
            </a: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x, </a:t>
            </a: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y)</a:t>
            </a:r>
          </a:p>
        </p:txBody>
      </p:sp>
      <p:sp>
        <p:nvSpPr>
          <p:cNvPr id="9" name="Folded Corner 8"/>
          <p:cNvSpPr/>
          <p:nvPr/>
        </p:nvSpPr>
        <p:spPr>
          <a:xfrm>
            <a:off x="3318259" y="1948995"/>
            <a:ext cx="2362386" cy="955817"/>
          </a:xfrm>
          <a:prstGeom prst="foldedCorner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add(</a:t>
            </a: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x, </a:t>
            </a: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y)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6672371" y="5395786"/>
            <a:ext cx="2190995" cy="1131112"/>
          </a:xfrm>
          <a:prstGeom prst="foldedCorner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void </a:t>
            </a:r>
            <a:r>
              <a:rPr lang="en-US" dirty="0" err="1">
                <a:solidFill>
                  <a:srgbClr val="000000"/>
                </a:solidFill>
              </a:rPr>
              <a:t>doSomething</a:t>
            </a:r>
            <a:r>
              <a:rPr lang="en-US" dirty="0">
                <a:solidFill>
                  <a:srgbClr val="000000"/>
                </a:solidFill>
              </a:rPr>
              <a:t>() {</a:t>
            </a:r>
          </a:p>
          <a:p>
            <a:pPr algn="ctr"/>
            <a:r>
              <a:rPr lang="en-US" dirty="0" err="1">
                <a:solidFill>
                  <a:srgbClr val="000000"/>
                </a:solidFill>
              </a:rPr>
              <a:t>calc.add</a:t>
            </a:r>
            <a:r>
              <a:rPr lang="en-US" dirty="0">
                <a:solidFill>
                  <a:srgbClr val="000000"/>
                </a:solidFill>
              </a:rPr>
              <a:t>(5,2);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1" name="Folded Corner 10"/>
          <p:cNvSpPr/>
          <p:nvPr/>
        </p:nvSpPr>
        <p:spPr>
          <a:xfrm>
            <a:off x="735838" y="2594057"/>
            <a:ext cx="1926961" cy="955817"/>
          </a:xfrm>
          <a:prstGeom prst="foldedCorner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add(</a:t>
            </a: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[] </a:t>
            </a:r>
            <a:r>
              <a:rPr lang="en-US" dirty="0" err="1">
                <a:solidFill>
                  <a:srgbClr val="000000"/>
                </a:solidFill>
              </a:rPr>
              <a:t>nums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93896" y="591360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</a:rPr>
              <a:t>Git</a:t>
            </a:r>
            <a:r>
              <a:rPr lang="en-US" b="1" dirty="0">
                <a:solidFill>
                  <a:srgbClr val="000000"/>
                </a:solidFill>
              </a:rPr>
              <a:t> Repository</a:t>
            </a:r>
          </a:p>
        </p:txBody>
      </p:sp>
      <p:sp>
        <p:nvSpPr>
          <p:cNvPr id="13" name="Multiply 13"/>
          <p:cNvSpPr/>
          <p:nvPr/>
        </p:nvSpPr>
        <p:spPr>
          <a:xfrm>
            <a:off x="1869702" y="942171"/>
            <a:ext cx="5448506" cy="5338931"/>
          </a:xfrm>
          <a:prstGeom prst="mathMultiply">
            <a:avLst>
              <a:gd name="adj1" fmla="val 14569"/>
            </a:avLst>
          </a:prstGeom>
          <a:solidFill>
            <a:schemeClr val="accent4">
              <a:shade val="80000"/>
              <a:alpha val="67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0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3495E-6 -4.63177E-7 L -0.34184 0.095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92" y="47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7659E-6 -4.39555E-6 L 0.34687 0.04586 " pathEditMode="relative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2035E-6 5.69708E-7 L -0.36648 -0.2450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24" y="-122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4201 -0.09588 " pathEditMode="relative" ptsTypes="AA"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889205"/>
          </a:xfrm>
        </p:spPr>
        <p:txBody>
          <a:bodyPr/>
          <a:lstStyle/>
          <a:p>
            <a:r>
              <a:rPr lang="en-US" dirty="0">
                <a:latin typeface="+mn-lt"/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420073"/>
            <a:ext cx="7581901" cy="51477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People working in teams on same codebase</a:t>
            </a:r>
          </a:p>
          <a:p>
            <a:endParaRPr lang="en-US" dirty="0"/>
          </a:p>
          <a:p>
            <a:r>
              <a:rPr lang="en-US" dirty="0"/>
              <a:t>Code continuously changing</a:t>
            </a:r>
          </a:p>
          <a:p>
            <a:pPr lvl="1"/>
            <a:r>
              <a:rPr lang="en-US" dirty="0"/>
              <a:t>Bug fixes</a:t>
            </a:r>
          </a:p>
          <a:p>
            <a:pPr lvl="1"/>
            <a:r>
              <a:rPr lang="en-US" dirty="0"/>
              <a:t>New features</a:t>
            </a:r>
          </a:p>
          <a:p>
            <a:pPr lvl="1"/>
            <a:endParaRPr lang="en-US" dirty="0"/>
          </a:p>
          <a:p>
            <a:r>
              <a:rPr lang="en-US" dirty="0"/>
              <a:t>Refactoring is essential to keep code healthy</a:t>
            </a:r>
          </a:p>
          <a:p>
            <a:pPr lvl="1"/>
            <a:r>
              <a:rPr lang="en-US" dirty="0"/>
              <a:t>Renaming methods</a:t>
            </a:r>
          </a:p>
          <a:p>
            <a:pPr lvl="1"/>
            <a:r>
              <a:rPr lang="en-US" dirty="0" err="1"/>
              <a:t>Optimising</a:t>
            </a:r>
            <a:r>
              <a:rPr lang="en-US" dirty="0"/>
              <a:t> parameter usage</a:t>
            </a:r>
          </a:p>
          <a:p>
            <a:pPr lvl="1"/>
            <a:r>
              <a:rPr lang="en-US" dirty="0"/>
              <a:t>Moving classes between packages</a:t>
            </a:r>
          </a:p>
          <a:p>
            <a:pPr lvl="1"/>
            <a:r>
              <a:rPr lang="en-US" dirty="0"/>
              <a:t>Renaming packages</a:t>
            </a:r>
          </a:p>
          <a:p>
            <a:pPr lvl="1"/>
            <a:endParaRPr lang="en-US" dirty="0"/>
          </a:p>
          <a:p>
            <a:r>
              <a:rPr lang="en-US" dirty="0"/>
              <a:t>How do we ensure that any particular change does not break a build?</a:t>
            </a:r>
          </a:p>
        </p:txBody>
      </p:sp>
    </p:spTree>
    <p:extLst>
      <p:ext uri="{BB962C8B-B14F-4D97-AF65-F5344CB8AC3E}">
        <p14:creationId xmlns:p14="http://schemas.microsoft.com/office/powerpoint/2010/main" val="3083868130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889205"/>
          </a:xfrm>
        </p:spPr>
        <p:txBody>
          <a:bodyPr/>
          <a:lstStyle/>
          <a:p>
            <a:r>
              <a:rPr lang="en-US" dirty="0">
                <a:latin typeface="+mn-lt"/>
              </a:rPr>
              <a:t>Build Pipelines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63151" y="5366291"/>
            <a:ext cx="1775203" cy="1133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Environment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3689727" y="5366291"/>
            <a:ext cx="1775203" cy="1133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Environment</a:t>
            </a:r>
          </a:p>
          <a:p>
            <a:pPr algn="ctr"/>
            <a:r>
              <a:rPr lang="en-US" dirty="0"/>
              <a:t>(test)</a:t>
            </a:r>
          </a:p>
        </p:txBody>
      </p:sp>
      <p:sp>
        <p:nvSpPr>
          <p:cNvPr id="6" name="Rectangle 5"/>
          <p:cNvSpPr/>
          <p:nvPr/>
        </p:nvSpPr>
        <p:spPr>
          <a:xfrm>
            <a:off x="6941884" y="5366291"/>
            <a:ext cx="1775203" cy="1133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 Environment</a:t>
            </a:r>
          </a:p>
          <a:p>
            <a:pPr algn="ctr"/>
            <a:r>
              <a:rPr lang="en-US" dirty="0"/>
              <a:t>(stage)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08369" y="1295742"/>
            <a:ext cx="2074494" cy="1355357"/>
            <a:chOff x="765807" y="4586479"/>
            <a:chExt cx="2074494" cy="135535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5505" y="4586479"/>
              <a:ext cx="1788388" cy="109526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65807" y="5572504"/>
              <a:ext cx="2074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Developer Machine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40663" y="1338157"/>
            <a:ext cx="2074494" cy="1355357"/>
            <a:chOff x="765807" y="4586479"/>
            <a:chExt cx="2074494" cy="135535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5505" y="4586479"/>
              <a:ext cx="1788388" cy="109526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65807" y="5572504"/>
              <a:ext cx="2074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Developer Machine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44652" y="1296549"/>
            <a:ext cx="2074494" cy="1355357"/>
            <a:chOff x="765807" y="4586479"/>
            <a:chExt cx="2074494" cy="135535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5505" y="4586479"/>
              <a:ext cx="1788388" cy="109526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765807" y="5572504"/>
              <a:ext cx="2074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Developer Machine</a:t>
              </a:r>
            </a:p>
          </p:txBody>
        </p:sp>
      </p:grpSp>
      <p:sp>
        <p:nvSpPr>
          <p:cNvPr id="17" name="Can 16"/>
          <p:cNvSpPr/>
          <p:nvPr/>
        </p:nvSpPr>
        <p:spPr>
          <a:xfrm>
            <a:off x="3919101" y="3372687"/>
            <a:ext cx="1338230" cy="1310837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</a:t>
            </a:r>
            <a:r>
              <a:rPr lang="en-US" dirty="0"/>
              <a:t> Repository</a:t>
            </a:r>
          </a:p>
        </p:txBody>
      </p:sp>
      <p:cxnSp>
        <p:nvCxnSpPr>
          <p:cNvPr id="19" name="Straight Arrow Connector 18"/>
          <p:cNvCxnSpPr>
            <a:stCxn id="9" idx="2"/>
          </p:cNvCxnSpPr>
          <p:nvPr/>
        </p:nvCxnSpPr>
        <p:spPr>
          <a:xfrm>
            <a:off x="1745616" y="2651099"/>
            <a:ext cx="2173485" cy="8717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2"/>
            <a:endCxn id="17" idx="1"/>
          </p:cNvCxnSpPr>
          <p:nvPr/>
        </p:nvCxnSpPr>
        <p:spPr>
          <a:xfrm>
            <a:off x="4577910" y="2693514"/>
            <a:ext cx="10306" cy="6791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</p:cNvCxnSpPr>
          <p:nvPr/>
        </p:nvCxnSpPr>
        <p:spPr>
          <a:xfrm flipH="1">
            <a:off x="5257331" y="2651906"/>
            <a:ext cx="2624568" cy="8709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Bent Arrow 25"/>
          <p:cNvSpPr/>
          <p:nvPr/>
        </p:nvSpPr>
        <p:spPr>
          <a:xfrm rot="16200000" flipH="1">
            <a:off x="1967123" y="3238242"/>
            <a:ext cx="1230389" cy="248239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2646454" y="5680292"/>
            <a:ext cx="935173" cy="450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5625386" y="5682489"/>
            <a:ext cx="1164646" cy="450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941884" y="3399991"/>
            <a:ext cx="1775203" cy="1133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Production Environment</a:t>
            </a:r>
          </a:p>
          <a:p>
            <a:pPr algn="ctr"/>
            <a:r>
              <a:rPr lang="en-US" dirty="0"/>
              <a:t>(live)</a:t>
            </a:r>
          </a:p>
        </p:txBody>
      </p:sp>
      <p:sp>
        <p:nvSpPr>
          <p:cNvPr id="30" name="Right Arrow 29"/>
          <p:cNvSpPr/>
          <p:nvPr/>
        </p:nvSpPr>
        <p:spPr>
          <a:xfrm rot="16200000">
            <a:off x="7519138" y="4730399"/>
            <a:ext cx="684541" cy="450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3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7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889205"/>
          </a:xfrm>
        </p:spPr>
        <p:txBody>
          <a:bodyPr/>
          <a:lstStyle/>
          <a:p>
            <a:r>
              <a:rPr lang="en-US" dirty="0">
                <a:latin typeface="+mn-lt"/>
              </a:rPr>
              <a:t>Build 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420074"/>
            <a:ext cx="7581901" cy="50248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Integration Environment</a:t>
            </a:r>
          </a:p>
          <a:p>
            <a:pPr lvl="1"/>
            <a:r>
              <a:rPr lang="en-US" dirty="0"/>
              <a:t>Controlled by developers</a:t>
            </a:r>
          </a:p>
          <a:p>
            <a:pPr lvl="1"/>
            <a:r>
              <a:rPr lang="en-US" dirty="0"/>
              <a:t>Serves as first line of defense against broken builds</a:t>
            </a:r>
          </a:p>
          <a:p>
            <a:pPr lvl="1"/>
            <a:r>
              <a:rPr lang="en-US" dirty="0"/>
              <a:t>Every single change gets tested here</a:t>
            </a:r>
          </a:p>
          <a:p>
            <a:pPr lvl="1"/>
            <a:r>
              <a:rPr lang="en-US" dirty="0"/>
              <a:t>Highly dynamic</a:t>
            </a:r>
          </a:p>
          <a:p>
            <a:pPr lvl="1"/>
            <a:r>
              <a:rPr lang="en-US" dirty="0"/>
              <a:t>Breaks often</a:t>
            </a:r>
          </a:p>
          <a:p>
            <a:pPr lvl="1"/>
            <a:endParaRPr lang="en-US" dirty="0"/>
          </a:p>
          <a:p>
            <a:r>
              <a:rPr lang="en-US" dirty="0"/>
              <a:t>Test Environment</a:t>
            </a:r>
          </a:p>
          <a:p>
            <a:pPr lvl="1"/>
            <a:r>
              <a:rPr lang="en-US" dirty="0"/>
              <a:t>Controlled by testers</a:t>
            </a:r>
          </a:p>
          <a:p>
            <a:pPr lvl="1"/>
            <a:r>
              <a:rPr lang="en-US" dirty="0"/>
              <a:t>Houses stable builds for functional testing</a:t>
            </a:r>
          </a:p>
          <a:p>
            <a:pPr lvl="1"/>
            <a:r>
              <a:rPr lang="en-US" dirty="0"/>
              <a:t>Controlled deployments, usually as requested by testers</a:t>
            </a:r>
          </a:p>
          <a:p>
            <a:pPr lvl="1"/>
            <a:r>
              <a:rPr lang="en-US" dirty="0"/>
              <a:t>Typical deployments:</a:t>
            </a:r>
          </a:p>
          <a:p>
            <a:pPr lvl="2"/>
            <a:r>
              <a:rPr lang="en-US" dirty="0"/>
              <a:t>New release for customer</a:t>
            </a:r>
          </a:p>
          <a:p>
            <a:pPr lvl="2"/>
            <a:r>
              <a:rPr lang="en-US" dirty="0"/>
              <a:t>Bug fixes for release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74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889205"/>
          </a:xfrm>
        </p:spPr>
        <p:txBody>
          <a:bodyPr/>
          <a:lstStyle/>
          <a:p>
            <a:r>
              <a:rPr lang="en-US" dirty="0">
                <a:latin typeface="+mn-lt"/>
              </a:rPr>
              <a:t>Build 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420073"/>
            <a:ext cx="7581901" cy="5243349"/>
          </a:xfrm>
        </p:spPr>
        <p:txBody>
          <a:bodyPr>
            <a:normAutofit/>
          </a:bodyPr>
          <a:lstStyle/>
          <a:p>
            <a:r>
              <a:rPr lang="en-US" dirty="0"/>
              <a:t>Staging Environment</a:t>
            </a:r>
          </a:p>
          <a:p>
            <a:pPr lvl="1"/>
            <a:r>
              <a:rPr lang="en-US" dirty="0"/>
              <a:t>Controlled by Ops team</a:t>
            </a:r>
          </a:p>
          <a:p>
            <a:pPr lvl="1"/>
            <a:r>
              <a:rPr lang="en-US" dirty="0"/>
              <a:t>Highly controlled environment</a:t>
            </a:r>
          </a:p>
          <a:p>
            <a:pPr lvl="1"/>
            <a:r>
              <a:rPr lang="en-US" dirty="0"/>
              <a:t>Deployments are releases which have passed functional testing</a:t>
            </a:r>
          </a:p>
          <a:p>
            <a:pPr lvl="1"/>
            <a:r>
              <a:rPr lang="en-US" dirty="0"/>
              <a:t>Mimics production environment in configuration</a:t>
            </a:r>
          </a:p>
          <a:p>
            <a:pPr lvl="1"/>
            <a:r>
              <a:rPr lang="en-US" dirty="0"/>
              <a:t>Serves as platform for non-functional testing:</a:t>
            </a:r>
          </a:p>
          <a:p>
            <a:pPr lvl="2"/>
            <a:r>
              <a:rPr lang="en-US" dirty="0"/>
              <a:t>Performance tests</a:t>
            </a:r>
          </a:p>
          <a:p>
            <a:pPr lvl="2"/>
            <a:r>
              <a:rPr lang="en-US" dirty="0"/>
              <a:t>Security tests</a:t>
            </a:r>
          </a:p>
          <a:p>
            <a:pPr lvl="2"/>
            <a:r>
              <a:rPr lang="en-US" dirty="0"/>
              <a:t>Configuration Tests</a:t>
            </a:r>
          </a:p>
          <a:p>
            <a:pPr marL="403225" lvl="1" indent="0">
              <a:buNone/>
            </a:pPr>
            <a:endParaRPr lang="en-US" dirty="0"/>
          </a:p>
          <a:p>
            <a:r>
              <a:rPr lang="en-US" dirty="0"/>
              <a:t>Live environment</a:t>
            </a:r>
          </a:p>
          <a:p>
            <a:pPr lvl="1"/>
            <a:r>
              <a:rPr lang="en-US" dirty="0"/>
              <a:t>Controlled by customer</a:t>
            </a:r>
          </a:p>
          <a:p>
            <a:pPr lvl="1"/>
            <a:r>
              <a:rPr lang="en-US" dirty="0"/>
              <a:t>Holds production code to be used by end-users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150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889205"/>
          </a:xfrm>
        </p:spPr>
        <p:txBody>
          <a:bodyPr>
            <a:noAutofit/>
          </a:bodyPr>
          <a:lstStyle/>
          <a:p>
            <a:r>
              <a:rPr lang="en-US" sz="4000" dirty="0">
                <a:latin typeface="+mn-lt"/>
              </a:rPr>
              <a:t>Continuous integration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763151" y="5366291"/>
            <a:ext cx="1775203" cy="1133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Environment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3689727" y="5366291"/>
            <a:ext cx="1775203" cy="1133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Environment</a:t>
            </a:r>
          </a:p>
          <a:p>
            <a:pPr algn="ctr"/>
            <a:r>
              <a:rPr lang="en-US" dirty="0"/>
              <a:t>(test)</a:t>
            </a:r>
          </a:p>
        </p:txBody>
      </p:sp>
      <p:sp>
        <p:nvSpPr>
          <p:cNvPr id="6" name="Rectangle 5"/>
          <p:cNvSpPr/>
          <p:nvPr/>
        </p:nvSpPr>
        <p:spPr>
          <a:xfrm>
            <a:off x="6941884" y="5366291"/>
            <a:ext cx="1775203" cy="1133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 Environment</a:t>
            </a:r>
          </a:p>
          <a:p>
            <a:pPr algn="ctr"/>
            <a:r>
              <a:rPr lang="en-US" dirty="0"/>
              <a:t>(stage)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08369" y="1295742"/>
            <a:ext cx="2074494" cy="1355357"/>
            <a:chOff x="765807" y="4586479"/>
            <a:chExt cx="2074494" cy="135535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5505" y="4586479"/>
              <a:ext cx="1788388" cy="109526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65807" y="5572504"/>
              <a:ext cx="2074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Developer Machine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40663" y="1338157"/>
            <a:ext cx="2074494" cy="1355357"/>
            <a:chOff x="765807" y="4586479"/>
            <a:chExt cx="2074494" cy="135535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5505" y="4586479"/>
              <a:ext cx="1788388" cy="109526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65807" y="5572504"/>
              <a:ext cx="2074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Developer Machine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44652" y="1296549"/>
            <a:ext cx="2074494" cy="1355357"/>
            <a:chOff x="765807" y="4586479"/>
            <a:chExt cx="2074494" cy="135535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5505" y="4586479"/>
              <a:ext cx="1788388" cy="109526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765807" y="5572504"/>
              <a:ext cx="2074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Developer Machine</a:t>
              </a:r>
            </a:p>
          </p:txBody>
        </p:sp>
      </p:grpSp>
      <p:sp>
        <p:nvSpPr>
          <p:cNvPr id="17" name="Can 16"/>
          <p:cNvSpPr/>
          <p:nvPr/>
        </p:nvSpPr>
        <p:spPr>
          <a:xfrm>
            <a:off x="3919101" y="3372687"/>
            <a:ext cx="1338230" cy="1310837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</a:t>
            </a:r>
            <a:r>
              <a:rPr lang="en-US" dirty="0"/>
              <a:t> Repository</a:t>
            </a:r>
          </a:p>
        </p:txBody>
      </p:sp>
      <p:cxnSp>
        <p:nvCxnSpPr>
          <p:cNvPr id="19" name="Straight Arrow Connector 18"/>
          <p:cNvCxnSpPr>
            <a:stCxn id="9" idx="2"/>
          </p:cNvCxnSpPr>
          <p:nvPr/>
        </p:nvCxnSpPr>
        <p:spPr>
          <a:xfrm>
            <a:off x="1745616" y="2651099"/>
            <a:ext cx="2173485" cy="8717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2"/>
            <a:endCxn id="17" idx="1"/>
          </p:cNvCxnSpPr>
          <p:nvPr/>
        </p:nvCxnSpPr>
        <p:spPr>
          <a:xfrm>
            <a:off x="4577910" y="2693514"/>
            <a:ext cx="10306" cy="6791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</p:cNvCxnSpPr>
          <p:nvPr/>
        </p:nvCxnSpPr>
        <p:spPr>
          <a:xfrm flipH="1">
            <a:off x="5257331" y="2651906"/>
            <a:ext cx="2624568" cy="8709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Bent Arrow 25"/>
          <p:cNvSpPr/>
          <p:nvPr/>
        </p:nvSpPr>
        <p:spPr>
          <a:xfrm rot="16200000" flipH="1">
            <a:off x="1967123" y="3238242"/>
            <a:ext cx="1230389" cy="248239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2646454" y="5680292"/>
            <a:ext cx="935173" cy="450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5625386" y="5682489"/>
            <a:ext cx="1164646" cy="450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941884" y="3399991"/>
            <a:ext cx="1775203" cy="1133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Production Environment</a:t>
            </a:r>
          </a:p>
          <a:p>
            <a:pPr algn="ctr"/>
            <a:r>
              <a:rPr lang="en-US" dirty="0"/>
              <a:t>(live)</a:t>
            </a:r>
          </a:p>
        </p:txBody>
      </p:sp>
      <p:sp>
        <p:nvSpPr>
          <p:cNvPr id="30" name="Right Arrow 29"/>
          <p:cNvSpPr/>
          <p:nvPr/>
        </p:nvSpPr>
        <p:spPr>
          <a:xfrm rot="16200000">
            <a:off x="7519138" y="4730399"/>
            <a:ext cx="684541" cy="450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17"/>
          <p:cNvSpPr/>
          <p:nvPr/>
        </p:nvSpPr>
        <p:spPr>
          <a:xfrm>
            <a:off x="445507" y="1003613"/>
            <a:ext cx="8698493" cy="5721258"/>
          </a:xfrm>
          <a:custGeom>
            <a:avLst/>
            <a:gdLst>
              <a:gd name="connsiteX0" fmla="*/ 1502095 w 8698493"/>
              <a:gd name="connsiteY0" fmla="*/ 13655 h 5721258"/>
              <a:gd name="connsiteX1" fmla="*/ 1502095 w 8698493"/>
              <a:gd name="connsiteY1" fmla="*/ 13655 h 5721258"/>
              <a:gd name="connsiteX2" fmla="*/ 764703 w 8698493"/>
              <a:gd name="connsiteY2" fmla="*/ 27309 h 5721258"/>
              <a:gd name="connsiteX3" fmla="*/ 682770 w 8698493"/>
              <a:gd name="connsiteY3" fmla="*/ 68273 h 5721258"/>
              <a:gd name="connsiteX4" fmla="*/ 628149 w 8698493"/>
              <a:gd name="connsiteY4" fmla="*/ 81927 h 5721258"/>
              <a:gd name="connsiteX5" fmla="*/ 587183 w 8698493"/>
              <a:gd name="connsiteY5" fmla="*/ 136546 h 5721258"/>
              <a:gd name="connsiteX6" fmla="*/ 546216 w 8698493"/>
              <a:gd name="connsiteY6" fmla="*/ 177509 h 5721258"/>
              <a:gd name="connsiteX7" fmla="*/ 532561 w 8698493"/>
              <a:gd name="connsiteY7" fmla="*/ 218473 h 5721258"/>
              <a:gd name="connsiteX8" fmla="*/ 450629 w 8698493"/>
              <a:gd name="connsiteY8" fmla="*/ 327709 h 5721258"/>
              <a:gd name="connsiteX9" fmla="*/ 423318 w 8698493"/>
              <a:gd name="connsiteY9" fmla="*/ 423291 h 5721258"/>
              <a:gd name="connsiteX10" fmla="*/ 382352 w 8698493"/>
              <a:gd name="connsiteY10" fmla="*/ 464255 h 5721258"/>
              <a:gd name="connsiteX11" fmla="*/ 327730 w 8698493"/>
              <a:gd name="connsiteY11" fmla="*/ 546182 h 5721258"/>
              <a:gd name="connsiteX12" fmla="*/ 259453 w 8698493"/>
              <a:gd name="connsiteY12" fmla="*/ 628110 h 5721258"/>
              <a:gd name="connsiteX13" fmla="*/ 218487 w 8698493"/>
              <a:gd name="connsiteY13" fmla="*/ 723691 h 5721258"/>
              <a:gd name="connsiteX14" fmla="*/ 191176 w 8698493"/>
              <a:gd name="connsiteY14" fmla="*/ 751001 h 5721258"/>
              <a:gd name="connsiteX15" fmla="*/ 163865 w 8698493"/>
              <a:gd name="connsiteY15" fmla="*/ 846582 h 5721258"/>
              <a:gd name="connsiteX16" fmla="*/ 150210 w 8698493"/>
              <a:gd name="connsiteY16" fmla="*/ 887546 h 5721258"/>
              <a:gd name="connsiteX17" fmla="*/ 122899 w 8698493"/>
              <a:gd name="connsiteY17" fmla="*/ 983128 h 5721258"/>
              <a:gd name="connsiteX18" fmla="*/ 95588 w 8698493"/>
              <a:gd name="connsiteY18" fmla="*/ 1310837 h 5721258"/>
              <a:gd name="connsiteX19" fmla="*/ 68277 w 8698493"/>
              <a:gd name="connsiteY19" fmla="*/ 1379110 h 5721258"/>
              <a:gd name="connsiteX20" fmla="*/ 54622 w 8698493"/>
              <a:gd name="connsiteY20" fmla="*/ 1420074 h 5721258"/>
              <a:gd name="connsiteX21" fmla="*/ 68277 w 8698493"/>
              <a:gd name="connsiteY21" fmla="*/ 1693165 h 5721258"/>
              <a:gd name="connsiteX22" fmla="*/ 109243 w 8698493"/>
              <a:gd name="connsiteY22" fmla="*/ 1706819 h 5721258"/>
              <a:gd name="connsiteX23" fmla="*/ 204831 w 8698493"/>
              <a:gd name="connsiteY23" fmla="*/ 1747783 h 5721258"/>
              <a:gd name="connsiteX24" fmla="*/ 327730 w 8698493"/>
              <a:gd name="connsiteY24" fmla="*/ 1775092 h 5721258"/>
              <a:gd name="connsiteX25" fmla="*/ 368696 w 8698493"/>
              <a:gd name="connsiteY25" fmla="*/ 1788747 h 5721258"/>
              <a:gd name="connsiteX26" fmla="*/ 505250 w 8698493"/>
              <a:gd name="connsiteY26" fmla="*/ 1829710 h 5721258"/>
              <a:gd name="connsiteX27" fmla="*/ 600838 w 8698493"/>
              <a:gd name="connsiteY27" fmla="*/ 1870674 h 5721258"/>
              <a:gd name="connsiteX28" fmla="*/ 641804 w 8698493"/>
              <a:gd name="connsiteY28" fmla="*/ 1897983 h 5721258"/>
              <a:gd name="connsiteX29" fmla="*/ 682770 w 8698493"/>
              <a:gd name="connsiteY29" fmla="*/ 1911638 h 5721258"/>
              <a:gd name="connsiteX30" fmla="*/ 792014 w 8698493"/>
              <a:gd name="connsiteY30" fmla="*/ 1966256 h 5721258"/>
              <a:gd name="connsiteX31" fmla="*/ 832980 w 8698493"/>
              <a:gd name="connsiteY31" fmla="*/ 1979910 h 5721258"/>
              <a:gd name="connsiteX32" fmla="*/ 887602 w 8698493"/>
              <a:gd name="connsiteY32" fmla="*/ 2007220 h 5721258"/>
              <a:gd name="connsiteX33" fmla="*/ 996845 w 8698493"/>
              <a:gd name="connsiteY33" fmla="*/ 2089147 h 5721258"/>
              <a:gd name="connsiteX34" fmla="*/ 1051466 w 8698493"/>
              <a:gd name="connsiteY34" fmla="*/ 2102801 h 5721258"/>
              <a:gd name="connsiteX35" fmla="*/ 1133399 w 8698493"/>
              <a:gd name="connsiteY35" fmla="*/ 2130111 h 5721258"/>
              <a:gd name="connsiteX36" fmla="*/ 1174365 w 8698493"/>
              <a:gd name="connsiteY36" fmla="*/ 2143765 h 5721258"/>
              <a:gd name="connsiteX37" fmla="*/ 1283608 w 8698493"/>
              <a:gd name="connsiteY37" fmla="*/ 2171074 h 5721258"/>
              <a:gd name="connsiteX38" fmla="*/ 1392851 w 8698493"/>
              <a:gd name="connsiteY38" fmla="*/ 2225692 h 5721258"/>
              <a:gd name="connsiteX39" fmla="*/ 1611338 w 8698493"/>
              <a:gd name="connsiteY39" fmla="*/ 2253002 h 5721258"/>
              <a:gd name="connsiteX40" fmla="*/ 1788858 w 8698493"/>
              <a:gd name="connsiteY40" fmla="*/ 2280311 h 5721258"/>
              <a:gd name="connsiteX41" fmla="*/ 1829824 w 8698493"/>
              <a:gd name="connsiteY41" fmla="*/ 2293965 h 5721258"/>
              <a:gd name="connsiteX42" fmla="*/ 1966378 w 8698493"/>
              <a:gd name="connsiteY42" fmla="*/ 2389547 h 5721258"/>
              <a:gd name="connsiteX43" fmla="*/ 2048311 w 8698493"/>
              <a:gd name="connsiteY43" fmla="*/ 2375893 h 5721258"/>
              <a:gd name="connsiteX44" fmla="*/ 2089277 w 8698493"/>
              <a:gd name="connsiteY44" fmla="*/ 2362238 h 5721258"/>
              <a:gd name="connsiteX45" fmla="*/ 2225831 w 8698493"/>
              <a:gd name="connsiteY45" fmla="*/ 2457820 h 5721258"/>
              <a:gd name="connsiteX46" fmla="*/ 2171210 w 8698493"/>
              <a:gd name="connsiteY46" fmla="*/ 2485129 h 5721258"/>
              <a:gd name="connsiteX47" fmla="*/ 2021000 w 8698493"/>
              <a:gd name="connsiteY47" fmla="*/ 2567056 h 5721258"/>
              <a:gd name="connsiteX48" fmla="*/ 1857135 w 8698493"/>
              <a:gd name="connsiteY48" fmla="*/ 2608020 h 5721258"/>
              <a:gd name="connsiteX49" fmla="*/ 1816169 w 8698493"/>
              <a:gd name="connsiteY49" fmla="*/ 2621674 h 5721258"/>
              <a:gd name="connsiteX50" fmla="*/ 1734237 w 8698493"/>
              <a:gd name="connsiteY50" fmla="*/ 2635329 h 5721258"/>
              <a:gd name="connsiteX51" fmla="*/ 1679615 w 8698493"/>
              <a:gd name="connsiteY51" fmla="*/ 2648984 h 5721258"/>
              <a:gd name="connsiteX52" fmla="*/ 1488439 w 8698493"/>
              <a:gd name="connsiteY52" fmla="*/ 2662638 h 5721258"/>
              <a:gd name="connsiteX53" fmla="*/ 1338230 w 8698493"/>
              <a:gd name="connsiteY53" fmla="*/ 2676293 h 5721258"/>
              <a:gd name="connsiteX54" fmla="*/ 1201676 w 8698493"/>
              <a:gd name="connsiteY54" fmla="*/ 2703602 h 5721258"/>
              <a:gd name="connsiteX55" fmla="*/ 1133399 w 8698493"/>
              <a:gd name="connsiteY55" fmla="*/ 2730911 h 5721258"/>
              <a:gd name="connsiteX56" fmla="*/ 1037811 w 8698493"/>
              <a:gd name="connsiteY56" fmla="*/ 2771875 h 5721258"/>
              <a:gd name="connsiteX57" fmla="*/ 983189 w 8698493"/>
              <a:gd name="connsiteY57" fmla="*/ 2812838 h 5721258"/>
              <a:gd name="connsiteX58" fmla="*/ 901257 w 8698493"/>
              <a:gd name="connsiteY58" fmla="*/ 2881111 h 5721258"/>
              <a:gd name="connsiteX59" fmla="*/ 873946 w 8698493"/>
              <a:gd name="connsiteY59" fmla="*/ 2949384 h 5721258"/>
              <a:gd name="connsiteX60" fmla="*/ 846635 w 8698493"/>
              <a:gd name="connsiteY60" fmla="*/ 2990347 h 5721258"/>
              <a:gd name="connsiteX61" fmla="*/ 792014 w 8698493"/>
              <a:gd name="connsiteY61" fmla="*/ 3099584 h 5721258"/>
              <a:gd name="connsiteX62" fmla="*/ 751047 w 8698493"/>
              <a:gd name="connsiteY62" fmla="*/ 3140548 h 5721258"/>
              <a:gd name="connsiteX63" fmla="*/ 696426 w 8698493"/>
              <a:gd name="connsiteY63" fmla="*/ 3208820 h 5721258"/>
              <a:gd name="connsiteX64" fmla="*/ 641804 w 8698493"/>
              <a:gd name="connsiteY64" fmla="*/ 3263439 h 5721258"/>
              <a:gd name="connsiteX65" fmla="*/ 532561 w 8698493"/>
              <a:gd name="connsiteY65" fmla="*/ 3413639 h 5721258"/>
              <a:gd name="connsiteX66" fmla="*/ 505250 w 8698493"/>
              <a:gd name="connsiteY66" fmla="*/ 3454602 h 5721258"/>
              <a:gd name="connsiteX67" fmla="*/ 450629 w 8698493"/>
              <a:gd name="connsiteY67" fmla="*/ 3536530 h 5721258"/>
              <a:gd name="connsiteX68" fmla="*/ 423318 w 8698493"/>
              <a:gd name="connsiteY68" fmla="*/ 3577493 h 5721258"/>
              <a:gd name="connsiteX69" fmla="*/ 382352 w 8698493"/>
              <a:gd name="connsiteY69" fmla="*/ 3659421 h 5721258"/>
              <a:gd name="connsiteX70" fmla="*/ 341385 w 8698493"/>
              <a:gd name="connsiteY70" fmla="*/ 3741348 h 5721258"/>
              <a:gd name="connsiteX71" fmla="*/ 314075 w 8698493"/>
              <a:gd name="connsiteY71" fmla="*/ 3836930 h 5721258"/>
              <a:gd name="connsiteX72" fmla="*/ 300419 w 8698493"/>
              <a:gd name="connsiteY72" fmla="*/ 3877894 h 5721258"/>
              <a:gd name="connsiteX73" fmla="*/ 273108 w 8698493"/>
              <a:gd name="connsiteY73" fmla="*/ 3973475 h 5721258"/>
              <a:gd name="connsiteX74" fmla="*/ 245798 w 8698493"/>
              <a:gd name="connsiteY74" fmla="*/ 4041748 h 5721258"/>
              <a:gd name="connsiteX75" fmla="*/ 218487 w 8698493"/>
              <a:gd name="connsiteY75" fmla="*/ 4082712 h 5721258"/>
              <a:gd name="connsiteX76" fmla="*/ 177521 w 8698493"/>
              <a:gd name="connsiteY76" fmla="*/ 4219257 h 5721258"/>
              <a:gd name="connsiteX77" fmla="*/ 163865 w 8698493"/>
              <a:gd name="connsiteY77" fmla="*/ 4287530 h 5721258"/>
              <a:gd name="connsiteX78" fmla="*/ 150210 w 8698493"/>
              <a:gd name="connsiteY78" fmla="*/ 4342148 h 5721258"/>
              <a:gd name="connsiteX79" fmla="*/ 136554 w 8698493"/>
              <a:gd name="connsiteY79" fmla="*/ 4465039 h 5721258"/>
              <a:gd name="connsiteX80" fmla="*/ 95588 w 8698493"/>
              <a:gd name="connsiteY80" fmla="*/ 4478694 h 5721258"/>
              <a:gd name="connsiteX81" fmla="*/ 68277 w 8698493"/>
              <a:gd name="connsiteY81" fmla="*/ 4519658 h 5721258"/>
              <a:gd name="connsiteX82" fmla="*/ 40966 w 8698493"/>
              <a:gd name="connsiteY82" fmla="*/ 4615239 h 5721258"/>
              <a:gd name="connsiteX83" fmla="*/ 27311 w 8698493"/>
              <a:gd name="connsiteY83" fmla="*/ 4724476 h 5721258"/>
              <a:gd name="connsiteX84" fmla="*/ 13656 w 8698493"/>
              <a:gd name="connsiteY84" fmla="*/ 4779094 h 5721258"/>
              <a:gd name="connsiteX85" fmla="*/ 0 w 8698493"/>
              <a:gd name="connsiteY85" fmla="*/ 4970258 h 5721258"/>
              <a:gd name="connsiteX86" fmla="*/ 13656 w 8698493"/>
              <a:gd name="connsiteY86" fmla="*/ 5284313 h 5721258"/>
              <a:gd name="connsiteX87" fmla="*/ 40966 w 8698493"/>
              <a:gd name="connsiteY87" fmla="*/ 5366240 h 5721258"/>
              <a:gd name="connsiteX88" fmla="*/ 68277 w 8698493"/>
              <a:gd name="connsiteY88" fmla="*/ 5407204 h 5721258"/>
              <a:gd name="connsiteX89" fmla="*/ 95588 w 8698493"/>
              <a:gd name="connsiteY89" fmla="*/ 5502785 h 5721258"/>
              <a:gd name="connsiteX90" fmla="*/ 109243 w 8698493"/>
              <a:gd name="connsiteY90" fmla="*/ 5543749 h 5721258"/>
              <a:gd name="connsiteX91" fmla="*/ 150210 w 8698493"/>
              <a:gd name="connsiteY91" fmla="*/ 5571058 h 5721258"/>
              <a:gd name="connsiteX92" fmla="*/ 163865 w 8698493"/>
              <a:gd name="connsiteY92" fmla="*/ 5639331 h 5721258"/>
              <a:gd name="connsiteX93" fmla="*/ 204831 w 8698493"/>
              <a:gd name="connsiteY93" fmla="*/ 5666640 h 5721258"/>
              <a:gd name="connsiteX94" fmla="*/ 341385 w 8698493"/>
              <a:gd name="connsiteY94" fmla="*/ 5693949 h 5721258"/>
              <a:gd name="connsiteX95" fmla="*/ 518906 w 8698493"/>
              <a:gd name="connsiteY95" fmla="*/ 5721258 h 5721258"/>
              <a:gd name="connsiteX96" fmla="*/ 1980034 w 8698493"/>
              <a:gd name="connsiteY96" fmla="*/ 5707604 h 5721258"/>
              <a:gd name="connsiteX97" fmla="*/ 2089277 w 8698493"/>
              <a:gd name="connsiteY97" fmla="*/ 5693949 h 5721258"/>
              <a:gd name="connsiteX98" fmla="*/ 2184865 w 8698493"/>
              <a:gd name="connsiteY98" fmla="*/ 5639331 h 5721258"/>
              <a:gd name="connsiteX99" fmla="*/ 2239487 w 8698493"/>
              <a:gd name="connsiteY99" fmla="*/ 5557404 h 5721258"/>
              <a:gd name="connsiteX100" fmla="*/ 2266797 w 8698493"/>
              <a:gd name="connsiteY100" fmla="*/ 5475476 h 5721258"/>
              <a:gd name="connsiteX101" fmla="*/ 2239487 w 8698493"/>
              <a:gd name="connsiteY101" fmla="*/ 5352585 h 5721258"/>
              <a:gd name="connsiteX102" fmla="*/ 2212176 w 8698493"/>
              <a:gd name="connsiteY102" fmla="*/ 5311622 h 5721258"/>
              <a:gd name="connsiteX103" fmla="*/ 2184865 w 8698493"/>
              <a:gd name="connsiteY103" fmla="*/ 5161422 h 5721258"/>
              <a:gd name="connsiteX104" fmla="*/ 2157554 w 8698493"/>
              <a:gd name="connsiteY104" fmla="*/ 5079494 h 5721258"/>
              <a:gd name="connsiteX105" fmla="*/ 2130243 w 8698493"/>
              <a:gd name="connsiteY105" fmla="*/ 5038531 h 5721258"/>
              <a:gd name="connsiteX106" fmla="*/ 2116588 w 8698493"/>
              <a:gd name="connsiteY106" fmla="*/ 4983912 h 5721258"/>
              <a:gd name="connsiteX107" fmla="*/ 2143899 w 8698493"/>
              <a:gd name="connsiteY107" fmla="*/ 4820058 h 5721258"/>
              <a:gd name="connsiteX108" fmla="*/ 2171210 w 8698493"/>
              <a:gd name="connsiteY108" fmla="*/ 4710821 h 5721258"/>
              <a:gd name="connsiteX109" fmla="*/ 2198520 w 8698493"/>
              <a:gd name="connsiteY109" fmla="*/ 4642549 h 5721258"/>
              <a:gd name="connsiteX110" fmla="*/ 2321419 w 8698493"/>
              <a:gd name="connsiteY110" fmla="*/ 4546967 h 5721258"/>
              <a:gd name="connsiteX111" fmla="*/ 2417007 w 8698493"/>
              <a:gd name="connsiteY111" fmla="*/ 4465039 h 5721258"/>
              <a:gd name="connsiteX112" fmla="*/ 2485284 w 8698493"/>
              <a:gd name="connsiteY112" fmla="*/ 4410421 h 5721258"/>
              <a:gd name="connsiteX113" fmla="*/ 2512595 w 8698493"/>
              <a:gd name="connsiteY113" fmla="*/ 4369457 h 5721258"/>
              <a:gd name="connsiteX114" fmla="*/ 2567216 w 8698493"/>
              <a:gd name="connsiteY114" fmla="*/ 4342148 h 5721258"/>
              <a:gd name="connsiteX115" fmla="*/ 2676459 w 8698493"/>
              <a:gd name="connsiteY115" fmla="*/ 4273876 h 5721258"/>
              <a:gd name="connsiteX116" fmla="*/ 2772047 w 8698493"/>
              <a:gd name="connsiteY116" fmla="*/ 4246566 h 5721258"/>
              <a:gd name="connsiteX117" fmla="*/ 2894946 w 8698493"/>
              <a:gd name="connsiteY117" fmla="*/ 4205603 h 5721258"/>
              <a:gd name="connsiteX118" fmla="*/ 3004189 w 8698493"/>
              <a:gd name="connsiteY118" fmla="*/ 4191948 h 5721258"/>
              <a:gd name="connsiteX119" fmla="*/ 3072466 w 8698493"/>
              <a:gd name="connsiteY119" fmla="*/ 4178294 h 5721258"/>
              <a:gd name="connsiteX120" fmla="*/ 3168054 w 8698493"/>
              <a:gd name="connsiteY120" fmla="*/ 4164639 h 5721258"/>
              <a:gd name="connsiteX121" fmla="*/ 3222676 w 8698493"/>
              <a:gd name="connsiteY121" fmla="*/ 4150985 h 5721258"/>
              <a:gd name="connsiteX122" fmla="*/ 3318263 w 8698493"/>
              <a:gd name="connsiteY122" fmla="*/ 4137330 h 5721258"/>
              <a:gd name="connsiteX123" fmla="*/ 3372885 w 8698493"/>
              <a:gd name="connsiteY123" fmla="*/ 4123675 h 5721258"/>
              <a:gd name="connsiteX124" fmla="*/ 3509439 w 8698493"/>
              <a:gd name="connsiteY124" fmla="*/ 4096366 h 5721258"/>
              <a:gd name="connsiteX125" fmla="*/ 3550405 w 8698493"/>
              <a:gd name="connsiteY125" fmla="*/ 4082712 h 5721258"/>
              <a:gd name="connsiteX126" fmla="*/ 3768892 w 8698493"/>
              <a:gd name="connsiteY126" fmla="*/ 4041748 h 5721258"/>
              <a:gd name="connsiteX127" fmla="*/ 3809858 w 8698493"/>
              <a:gd name="connsiteY127" fmla="*/ 4028094 h 5721258"/>
              <a:gd name="connsiteX128" fmla="*/ 3973723 w 8698493"/>
              <a:gd name="connsiteY128" fmla="*/ 4014439 h 5721258"/>
              <a:gd name="connsiteX129" fmla="*/ 4096621 w 8698493"/>
              <a:gd name="connsiteY129" fmla="*/ 3987130 h 5721258"/>
              <a:gd name="connsiteX130" fmla="*/ 5148088 w 8698493"/>
              <a:gd name="connsiteY130" fmla="*/ 3959821 h 5721258"/>
              <a:gd name="connsiteX131" fmla="*/ 5189054 w 8698493"/>
              <a:gd name="connsiteY131" fmla="*/ 3918857 h 5721258"/>
              <a:gd name="connsiteX132" fmla="*/ 5257331 w 8698493"/>
              <a:gd name="connsiteY132" fmla="*/ 3782312 h 5721258"/>
              <a:gd name="connsiteX133" fmla="*/ 5311952 w 8698493"/>
              <a:gd name="connsiteY133" fmla="*/ 3714039 h 5721258"/>
              <a:gd name="connsiteX134" fmla="*/ 5325608 w 8698493"/>
              <a:gd name="connsiteY134" fmla="*/ 3673075 h 5721258"/>
              <a:gd name="connsiteX135" fmla="*/ 5339263 w 8698493"/>
              <a:gd name="connsiteY135" fmla="*/ 3577493 h 5721258"/>
              <a:gd name="connsiteX136" fmla="*/ 5352919 w 8698493"/>
              <a:gd name="connsiteY136" fmla="*/ 3495566 h 5721258"/>
              <a:gd name="connsiteX137" fmla="*/ 5366574 w 8698493"/>
              <a:gd name="connsiteY137" fmla="*/ 3290748 h 5721258"/>
              <a:gd name="connsiteX138" fmla="*/ 5380229 w 8698493"/>
              <a:gd name="connsiteY138" fmla="*/ 3154202 h 5721258"/>
              <a:gd name="connsiteX139" fmla="*/ 5489473 w 8698493"/>
              <a:gd name="connsiteY139" fmla="*/ 3017657 h 5721258"/>
              <a:gd name="connsiteX140" fmla="*/ 5544094 w 8698493"/>
              <a:gd name="connsiteY140" fmla="*/ 2976693 h 5721258"/>
              <a:gd name="connsiteX141" fmla="*/ 5707959 w 8698493"/>
              <a:gd name="connsiteY141" fmla="*/ 2812838 h 5721258"/>
              <a:gd name="connsiteX142" fmla="*/ 5748925 w 8698493"/>
              <a:gd name="connsiteY142" fmla="*/ 2771875 h 5721258"/>
              <a:gd name="connsiteX143" fmla="*/ 5789892 w 8698493"/>
              <a:gd name="connsiteY143" fmla="*/ 2730911 h 5721258"/>
              <a:gd name="connsiteX144" fmla="*/ 5885479 w 8698493"/>
              <a:gd name="connsiteY144" fmla="*/ 2676293 h 5721258"/>
              <a:gd name="connsiteX145" fmla="*/ 5926446 w 8698493"/>
              <a:gd name="connsiteY145" fmla="*/ 2635329 h 5721258"/>
              <a:gd name="connsiteX146" fmla="*/ 6008378 w 8698493"/>
              <a:gd name="connsiteY146" fmla="*/ 2580711 h 5721258"/>
              <a:gd name="connsiteX147" fmla="*/ 6049344 w 8698493"/>
              <a:gd name="connsiteY147" fmla="*/ 2553402 h 5721258"/>
              <a:gd name="connsiteX148" fmla="*/ 6090311 w 8698493"/>
              <a:gd name="connsiteY148" fmla="*/ 2512438 h 5721258"/>
              <a:gd name="connsiteX149" fmla="*/ 6131277 w 8698493"/>
              <a:gd name="connsiteY149" fmla="*/ 2485129 h 5721258"/>
              <a:gd name="connsiteX150" fmla="*/ 6295142 w 8698493"/>
              <a:gd name="connsiteY150" fmla="*/ 2348583 h 5721258"/>
              <a:gd name="connsiteX151" fmla="*/ 6418040 w 8698493"/>
              <a:gd name="connsiteY151" fmla="*/ 2307620 h 5721258"/>
              <a:gd name="connsiteX152" fmla="*/ 6499973 w 8698493"/>
              <a:gd name="connsiteY152" fmla="*/ 2280311 h 5721258"/>
              <a:gd name="connsiteX153" fmla="*/ 6663837 w 8698493"/>
              <a:gd name="connsiteY153" fmla="*/ 2239347 h 5721258"/>
              <a:gd name="connsiteX154" fmla="*/ 6718459 w 8698493"/>
              <a:gd name="connsiteY154" fmla="*/ 2225692 h 5721258"/>
              <a:gd name="connsiteX155" fmla="*/ 6759425 w 8698493"/>
              <a:gd name="connsiteY155" fmla="*/ 2212038 h 5721258"/>
              <a:gd name="connsiteX156" fmla="*/ 6868669 w 8698493"/>
              <a:gd name="connsiteY156" fmla="*/ 2184729 h 5721258"/>
              <a:gd name="connsiteX157" fmla="*/ 6923290 w 8698493"/>
              <a:gd name="connsiteY157" fmla="*/ 2171074 h 5721258"/>
              <a:gd name="connsiteX158" fmla="*/ 6991567 w 8698493"/>
              <a:gd name="connsiteY158" fmla="*/ 2157420 h 5721258"/>
              <a:gd name="connsiteX159" fmla="*/ 7032533 w 8698493"/>
              <a:gd name="connsiteY159" fmla="*/ 2143765 h 5721258"/>
              <a:gd name="connsiteX160" fmla="*/ 7087155 w 8698493"/>
              <a:gd name="connsiteY160" fmla="*/ 2130111 h 5721258"/>
              <a:gd name="connsiteX161" fmla="*/ 7128121 w 8698493"/>
              <a:gd name="connsiteY161" fmla="*/ 2116456 h 5721258"/>
              <a:gd name="connsiteX162" fmla="*/ 7264675 w 8698493"/>
              <a:gd name="connsiteY162" fmla="*/ 2089147 h 5721258"/>
              <a:gd name="connsiteX163" fmla="*/ 7319297 w 8698493"/>
              <a:gd name="connsiteY163" fmla="*/ 2061838 h 5721258"/>
              <a:gd name="connsiteX164" fmla="*/ 7510473 w 8698493"/>
              <a:gd name="connsiteY164" fmla="*/ 2020874 h 5721258"/>
              <a:gd name="connsiteX165" fmla="*/ 7606060 w 8698493"/>
              <a:gd name="connsiteY165" fmla="*/ 2007220 h 5721258"/>
              <a:gd name="connsiteX166" fmla="*/ 7674337 w 8698493"/>
              <a:gd name="connsiteY166" fmla="*/ 1993565 h 5721258"/>
              <a:gd name="connsiteX167" fmla="*/ 7728959 w 8698493"/>
              <a:gd name="connsiteY167" fmla="*/ 1966256 h 5721258"/>
              <a:gd name="connsiteX168" fmla="*/ 8029378 w 8698493"/>
              <a:gd name="connsiteY168" fmla="*/ 1938947 h 5721258"/>
              <a:gd name="connsiteX169" fmla="*/ 8070344 w 8698493"/>
              <a:gd name="connsiteY169" fmla="*/ 1925292 h 5721258"/>
              <a:gd name="connsiteX170" fmla="*/ 8124966 w 8698493"/>
              <a:gd name="connsiteY170" fmla="*/ 1911638 h 5721258"/>
              <a:gd name="connsiteX171" fmla="*/ 8220554 w 8698493"/>
              <a:gd name="connsiteY171" fmla="*/ 1870674 h 5721258"/>
              <a:gd name="connsiteX172" fmla="*/ 8261520 w 8698493"/>
              <a:gd name="connsiteY172" fmla="*/ 1843365 h 5721258"/>
              <a:gd name="connsiteX173" fmla="*/ 8288831 w 8698493"/>
              <a:gd name="connsiteY173" fmla="*/ 1802401 h 5721258"/>
              <a:gd name="connsiteX174" fmla="*/ 8329797 w 8698493"/>
              <a:gd name="connsiteY174" fmla="*/ 1788747 h 5721258"/>
              <a:gd name="connsiteX175" fmla="*/ 8425385 w 8698493"/>
              <a:gd name="connsiteY175" fmla="*/ 1734128 h 5721258"/>
              <a:gd name="connsiteX176" fmla="*/ 8466351 w 8698493"/>
              <a:gd name="connsiteY176" fmla="*/ 1706819 h 5721258"/>
              <a:gd name="connsiteX177" fmla="*/ 8548283 w 8698493"/>
              <a:gd name="connsiteY177" fmla="*/ 1679510 h 5721258"/>
              <a:gd name="connsiteX178" fmla="*/ 8630216 w 8698493"/>
              <a:gd name="connsiteY178" fmla="*/ 1624892 h 5721258"/>
              <a:gd name="connsiteX179" fmla="*/ 8671182 w 8698493"/>
              <a:gd name="connsiteY179" fmla="*/ 1542965 h 5721258"/>
              <a:gd name="connsiteX180" fmla="*/ 8698493 w 8698493"/>
              <a:gd name="connsiteY180" fmla="*/ 1502001 h 5721258"/>
              <a:gd name="connsiteX181" fmla="*/ 8684837 w 8698493"/>
              <a:gd name="connsiteY181" fmla="*/ 1133328 h 5721258"/>
              <a:gd name="connsiteX182" fmla="*/ 8657526 w 8698493"/>
              <a:gd name="connsiteY182" fmla="*/ 860237 h 5721258"/>
              <a:gd name="connsiteX183" fmla="*/ 8630216 w 8698493"/>
              <a:gd name="connsiteY183" fmla="*/ 778310 h 5721258"/>
              <a:gd name="connsiteX184" fmla="*/ 8589249 w 8698493"/>
              <a:gd name="connsiteY184" fmla="*/ 614455 h 5721258"/>
              <a:gd name="connsiteX185" fmla="*/ 8575594 w 8698493"/>
              <a:gd name="connsiteY185" fmla="*/ 559837 h 5721258"/>
              <a:gd name="connsiteX186" fmla="*/ 8561939 w 8698493"/>
              <a:gd name="connsiteY186" fmla="*/ 518873 h 5721258"/>
              <a:gd name="connsiteX187" fmla="*/ 8548283 w 8698493"/>
              <a:gd name="connsiteY187" fmla="*/ 450600 h 5721258"/>
              <a:gd name="connsiteX188" fmla="*/ 8534628 w 8698493"/>
              <a:gd name="connsiteY188" fmla="*/ 409637 h 5721258"/>
              <a:gd name="connsiteX189" fmla="*/ 8520972 w 8698493"/>
              <a:gd name="connsiteY189" fmla="*/ 341364 h 5721258"/>
              <a:gd name="connsiteX190" fmla="*/ 8480006 w 8698493"/>
              <a:gd name="connsiteY190" fmla="*/ 327709 h 5721258"/>
              <a:gd name="connsiteX191" fmla="*/ 8411729 w 8698493"/>
              <a:gd name="connsiteY191" fmla="*/ 232127 h 5721258"/>
              <a:gd name="connsiteX192" fmla="*/ 8370763 w 8698493"/>
              <a:gd name="connsiteY192" fmla="*/ 218473 h 5721258"/>
              <a:gd name="connsiteX193" fmla="*/ 8316141 w 8698493"/>
              <a:gd name="connsiteY193" fmla="*/ 191164 h 5721258"/>
              <a:gd name="connsiteX194" fmla="*/ 8220554 w 8698493"/>
              <a:gd name="connsiteY194" fmla="*/ 163855 h 5721258"/>
              <a:gd name="connsiteX195" fmla="*/ 8111310 w 8698493"/>
              <a:gd name="connsiteY195" fmla="*/ 122891 h 5721258"/>
              <a:gd name="connsiteX196" fmla="*/ 7988412 w 8698493"/>
              <a:gd name="connsiteY196" fmla="*/ 68273 h 5721258"/>
              <a:gd name="connsiteX197" fmla="*/ 7933790 w 8698493"/>
              <a:gd name="connsiteY197" fmla="*/ 54618 h 5721258"/>
              <a:gd name="connsiteX198" fmla="*/ 6895979 w 8698493"/>
              <a:gd name="connsiteY198" fmla="*/ 40964 h 5721258"/>
              <a:gd name="connsiteX199" fmla="*/ 6295142 w 8698493"/>
              <a:gd name="connsiteY199" fmla="*/ 54618 h 5721258"/>
              <a:gd name="connsiteX200" fmla="*/ 6131277 w 8698493"/>
              <a:gd name="connsiteY200" fmla="*/ 95582 h 5721258"/>
              <a:gd name="connsiteX201" fmla="*/ 6049344 w 8698493"/>
              <a:gd name="connsiteY201" fmla="*/ 109236 h 5721258"/>
              <a:gd name="connsiteX202" fmla="*/ 5994723 w 8698493"/>
              <a:gd name="connsiteY202" fmla="*/ 122891 h 5721258"/>
              <a:gd name="connsiteX203" fmla="*/ 5803547 w 8698493"/>
              <a:gd name="connsiteY203" fmla="*/ 109236 h 5721258"/>
              <a:gd name="connsiteX204" fmla="*/ 5762581 w 8698493"/>
              <a:gd name="connsiteY204" fmla="*/ 81927 h 5721258"/>
              <a:gd name="connsiteX205" fmla="*/ 5544094 w 8698493"/>
              <a:gd name="connsiteY205" fmla="*/ 68273 h 5721258"/>
              <a:gd name="connsiteX206" fmla="*/ 5393885 w 8698493"/>
              <a:gd name="connsiteY206" fmla="*/ 54618 h 5721258"/>
              <a:gd name="connsiteX207" fmla="*/ 4956912 w 8698493"/>
              <a:gd name="connsiteY207" fmla="*/ 68273 h 5721258"/>
              <a:gd name="connsiteX208" fmla="*/ 4820358 w 8698493"/>
              <a:gd name="connsiteY208" fmla="*/ 95582 h 5721258"/>
              <a:gd name="connsiteX209" fmla="*/ 4670148 w 8698493"/>
              <a:gd name="connsiteY209" fmla="*/ 177509 h 5721258"/>
              <a:gd name="connsiteX210" fmla="*/ 4629182 w 8698493"/>
              <a:gd name="connsiteY210" fmla="*/ 191164 h 5721258"/>
              <a:gd name="connsiteX211" fmla="*/ 4478973 w 8698493"/>
              <a:gd name="connsiteY211" fmla="*/ 204818 h 5721258"/>
              <a:gd name="connsiteX212" fmla="*/ 3919101 w 8698493"/>
              <a:gd name="connsiteY212" fmla="*/ 191164 h 5721258"/>
              <a:gd name="connsiteX213" fmla="*/ 3809858 w 8698493"/>
              <a:gd name="connsiteY213" fmla="*/ 177509 h 5721258"/>
              <a:gd name="connsiteX214" fmla="*/ 3468473 w 8698493"/>
              <a:gd name="connsiteY214" fmla="*/ 150200 h 5721258"/>
              <a:gd name="connsiteX215" fmla="*/ 2485284 w 8698493"/>
              <a:gd name="connsiteY215" fmla="*/ 136546 h 5721258"/>
              <a:gd name="connsiteX216" fmla="*/ 2307764 w 8698493"/>
              <a:gd name="connsiteY216" fmla="*/ 122891 h 5721258"/>
              <a:gd name="connsiteX217" fmla="*/ 2253142 w 8698493"/>
              <a:gd name="connsiteY217" fmla="*/ 95582 h 5721258"/>
              <a:gd name="connsiteX218" fmla="*/ 2130243 w 8698493"/>
              <a:gd name="connsiteY218" fmla="*/ 81927 h 5721258"/>
              <a:gd name="connsiteX219" fmla="*/ 2021000 w 8698493"/>
              <a:gd name="connsiteY219" fmla="*/ 68273 h 5721258"/>
              <a:gd name="connsiteX220" fmla="*/ 1939068 w 8698493"/>
              <a:gd name="connsiteY220" fmla="*/ 40964 h 5721258"/>
              <a:gd name="connsiteX221" fmla="*/ 1788858 w 8698493"/>
              <a:gd name="connsiteY221" fmla="*/ 0 h 5721258"/>
              <a:gd name="connsiteX222" fmla="*/ 1502095 w 8698493"/>
              <a:gd name="connsiteY222" fmla="*/ 13655 h 5721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</a:cxnLst>
            <a:rect l="l" t="t" r="r" b="b"/>
            <a:pathLst>
              <a:path w="8698493" h="5721258">
                <a:moveTo>
                  <a:pt x="1502095" y="13655"/>
                </a:moveTo>
                <a:lnTo>
                  <a:pt x="1502095" y="13655"/>
                </a:lnTo>
                <a:lnTo>
                  <a:pt x="764703" y="27309"/>
                </a:lnTo>
                <a:cubicBezTo>
                  <a:pt x="722925" y="28775"/>
                  <a:pt x="718888" y="52795"/>
                  <a:pt x="682770" y="68273"/>
                </a:cubicBezTo>
                <a:cubicBezTo>
                  <a:pt x="665520" y="75665"/>
                  <a:pt x="646356" y="77376"/>
                  <a:pt x="628149" y="81927"/>
                </a:cubicBezTo>
                <a:cubicBezTo>
                  <a:pt x="614494" y="100133"/>
                  <a:pt x="601994" y="119267"/>
                  <a:pt x="587183" y="136546"/>
                </a:cubicBezTo>
                <a:cubicBezTo>
                  <a:pt x="574615" y="151208"/>
                  <a:pt x="556928" y="161442"/>
                  <a:pt x="546216" y="177509"/>
                </a:cubicBezTo>
                <a:cubicBezTo>
                  <a:pt x="538232" y="189485"/>
                  <a:pt x="540289" y="206330"/>
                  <a:pt x="532561" y="218473"/>
                </a:cubicBezTo>
                <a:cubicBezTo>
                  <a:pt x="508124" y="256872"/>
                  <a:pt x="450629" y="327709"/>
                  <a:pt x="450629" y="327709"/>
                </a:cubicBezTo>
                <a:cubicBezTo>
                  <a:pt x="448809" y="334990"/>
                  <a:pt x="431153" y="411539"/>
                  <a:pt x="423318" y="423291"/>
                </a:cubicBezTo>
                <a:cubicBezTo>
                  <a:pt x="412606" y="439359"/>
                  <a:pt x="394208" y="449012"/>
                  <a:pt x="382352" y="464255"/>
                </a:cubicBezTo>
                <a:cubicBezTo>
                  <a:pt x="362200" y="490163"/>
                  <a:pt x="350939" y="522974"/>
                  <a:pt x="327730" y="546182"/>
                </a:cubicBezTo>
                <a:cubicBezTo>
                  <a:pt x="275159" y="598750"/>
                  <a:pt x="297476" y="571079"/>
                  <a:pt x="259453" y="628110"/>
                </a:cubicBezTo>
                <a:cubicBezTo>
                  <a:pt x="247315" y="664523"/>
                  <a:pt x="240987" y="689944"/>
                  <a:pt x="218487" y="723691"/>
                </a:cubicBezTo>
                <a:cubicBezTo>
                  <a:pt x="211345" y="734403"/>
                  <a:pt x="200280" y="741898"/>
                  <a:pt x="191176" y="751001"/>
                </a:cubicBezTo>
                <a:cubicBezTo>
                  <a:pt x="158438" y="849210"/>
                  <a:pt x="198156" y="726573"/>
                  <a:pt x="163865" y="846582"/>
                </a:cubicBezTo>
                <a:cubicBezTo>
                  <a:pt x="159911" y="860421"/>
                  <a:pt x="154164" y="873707"/>
                  <a:pt x="150210" y="887546"/>
                </a:cubicBezTo>
                <a:cubicBezTo>
                  <a:pt x="115917" y="1007564"/>
                  <a:pt x="155639" y="884910"/>
                  <a:pt x="122899" y="983128"/>
                </a:cubicBezTo>
                <a:cubicBezTo>
                  <a:pt x="120805" y="1020810"/>
                  <a:pt x="118314" y="1227515"/>
                  <a:pt x="95588" y="1310837"/>
                </a:cubicBezTo>
                <a:cubicBezTo>
                  <a:pt x="89138" y="1334484"/>
                  <a:pt x="76884" y="1356160"/>
                  <a:pt x="68277" y="1379110"/>
                </a:cubicBezTo>
                <a:cubicBezTo>
                  <a:pt x="63223" y="1392587"/>
                  <a:pt x="59174" y="1406419"/>
                  <a:pt x="54622" y="1420074"/>
                </a:cubicBezTo>
                <a:cubicBezTo>
                  <a:pt x="59174" y="1511104"/>
                  <a:pt x="51222" y="1603631"/>
                  <a:pt x="68277" y="1693165"/>
                </a:cubicBezTo>
                <a:cubicBezTo>
                  <a:pt x="70970" y="1707305"/>
                  <a:pt x="96013" y="1701149"/>
                  <a:pt x="109243" y="1706819"/>
                </a:cubicBezTo>
                <a:cubicBezTo>
                  <a:pt x="163955" y="1730265"/>
                  <a:pt x="153594" y="1734974"/>
                  <a:pt x="204831" y="1747783"/>
                </a:cubicBezTo>
                <a:cubicBezTo>
                  <a:pt x="317452" y="1775937"/>
                  <a:pt x="229615" y="1747061"/>
                  <a:pt x="327730" y="1775092"/>
                </a:cubicBezTo>
                <a:cubicBezTo>
                  <a:pt x="341570" y="1779046"/>
                  <a:pt x="354856" y="1784793"/>
                  <a:pt x="368696" y="1788747"/>
                </a:cubicBezTo>
                <a:cubicBezTo>
                  <a:pt x="447349" y="1811218"/>
                  <a:pt x="411491" y="1793651"/>
                  <a:pt x="505250" y="1829710"/>
                </a:cubicBezTo>
                <a:cubicBezTo>
                  <a:pt x="537605" y="1842153"/>
                  <a:pt x="569832" y="1855172"/>
                  <a:pt x="600838" y="1870674"/>
                </a:cubicBezTo>
                <a:cubicBezTo>
                  <a:pt x="615517" y="1878013"/>
                  <a:pt x="627125" y="1890644"/>
                  <a:pt x="641804" y="1897983"/>
                </a:cubicBezTo>
                <a:cubicBezTo>
                  <a:pt x="654678" y="1904420"/>
                  <a:pt x="669666" y="1905682"/>
                  <a:pt x="682770" y="1911638"/>
                </a:cubicBezTo>
                <a:cubicBezTo>
                  <a:pt x="719833" y="1928484"/>
                  <a:pt x="753391" y="1953383"/>
                  <a:pt x="792014" y="1966256"/>
                </a:cubicBezTo>
                <a:cubicBezTo>
                  <a:pt x="805669" y="1970807"/>
                  <a:pt x="819750" y="1974240"/>
                  <a:pt x="832980" y="1979910"/>
                </a:cubicBezTo>
                <a:cubicBezTo>
                  <a:pt x="851691" y="1987928"/>
                  <a:pt x="870664" y="1995929"/>
                  <a:pt x="887602" y="2007220"/>
                </a:cubicBezTo>
                <a:cubicBezTo>
                  <a:pt x="898286" y="2014342"/>
                  <a:pt x="971275" y="2078189"/>
                  <a:pt x="996845" y="2089147"/>
                </a:cubicBezTo>
                <a:cubicBezTo>
                  <a:pt x="1014095" y="2096539"/>
                  <a:pt x="1033490" y="2097409"/>
                  <a:pt x="1051466" y="2102801"/>
                </a:cubicBezTo>
                <a:cubicBezTo>
                  <a:pt x="1079040" y="2111073"/>
                  <a:pt x="1106088" y="2121008"/>
                  <a:pt x="1133399" y="2130111"/>
                </a:cubicBezTo>
                <a:cubicBezTo>
                  <a:pt x="1147054" y="2134663"/>
                  <a:pt x="1160251" y="2140942"/>
                  <a:pt x="1174365" y="2143765"/>
                </a:cubicBezTo>
                <a:cubicBezTo>
                  <a:pt x="1208389" y="2150570"/>
                  <a:pt x="1250619" y="2156080"/>
                  <a:pt x="1283608" y="2171074"/>
                </a:cubicBezTo>
                <a:cubicBezTo>
                  <a:pt x="1320671" y="2187920"/>
                  <a:pt x="1352453" y="2220642"/>
                  <a:pt x="1392851" y="2225692"/>
                </a:cubicBezTo>
                <a:lnTo>
                  <a:pt x="1611338" y="2253002"/>
                </a:lnTo>
                <a:cubicBezTo>
                  <a:pt x="1709944" y="2285867"/>
                  <a:pt x="1592719" y="2250138"/>
                  <a:pt x="1788858" y="2280311"/>
                </a:cubicBezTo>
                <a:cubicBezTo>
                  <a:pt x="1803084" y="2282500"/>
                  <a:pt x="1816169" y="2289414"/>
                  <a:pt x="1829824" y="2293965"/>
                </a:cubicBezTo>
                <a:cubicBezTo>
                  <a:pt x="1865390" y="2436222"/>
                  <a:pt x="1820523" y="2410382"/>
                  <a:pt x="1966378" y="2389547"/>
                </a:cubicBezTo>
                <a:cubicBezTo>
                  <a:pt x="1993787" y="2385632"/>
                  <a:pt x="2021000" y="2380444"/>
                  <a:pt x="2048311" y="2375893"/>
                </a:cubicBezTo>
                <a:cubicBezTo>
                  <a:pt x="2061966" y="2371341"/>
                  <a:pt x="2074920" y="2361213"/>
                  <a:pt x="2089277" y="2362238"/>
                </a:cubicBezTo>
                <a:cubicBezTo>
                  <a:pt x="2148499" y="2366468"/>
                  <a:pt x="2301376" y="2352063"/>
                  <a:pt x="2225831" y="2457820"/>
                </a:cubicBezTo>
                <a:cubicBezTo>
                  <a:pt x="2213999" y="2474384"/>
                  <a:pt x="2188665" y="2474657"/>
                  <a:pt x="2171210" y="2485129"/>
                </a:cubicBezTo>
                <a:cubicBezTo>
                  <a:pt x="2060365" y="2551632"/>
                  <a:pt x="2126113" y="2528836"/>
                  <a:pt x="2021000" y="2567056"/>
                </a:cubicBezTo>
                <a:cubicBezTo>
                  <a:pt x="1890925" y="2614353"/>
                  <a:pt x="1988504" y="2578829"/>
                  <a:pt x="1857135" y="2608020"/>
                </a:cubicBezTo>
                <a:cubicBezTo>
                  <a:pt x="1843084" y="2611142"/>
                  <a:pt x="1830220" y="2618552"/>
                  <a:pt x="1816169" y="2621674"/>
                </a:cubicBezTo>
                <a:cubicBezTo>
                  <a:pt x="1789141" y="2627680"/>
                  <a:pt x="1761387" y="2629899"/>
                  <a:pt x="1734237" y="2635329"/>
                </a:cubicBezTo>
                <a:cubicBezTo>
                  <a:pt x="1715834" y="2639010"/>
                  <a:pt x="1698268" y="2646912"/>
                  <a:pt x="1679615" y="2648984"/>
                </a:cubicBezTo>
                <a:cubicBezTo>
                  <a:pt x="1616118" y="2656039"/>
                  <a:pt x="1552123" y="2657544"/>
                  <a:pt x="1488439" y="2662638"/>
                </a:cubicBezTo>
                <a:cubicBezTo>
                  <a:pt x="1438323" y="2666647"/>
                  <a:pt x="1388300" y="2671741"/>
                  <a:pt x="1338230" y="2676293"/>
                </a:cubicBezTo>
                <a:cubicBezTo>
                  <a:pt x="1292712" y="2685396"/>
                  <a:pt x="1244776" y="2686363"/>
                  <a:pt x="1201676" y="2703602"/>
                </a:cubicBezTo>
                <a:cubicBezTo>
                  <a:pt x="1178917" y="2712705"/>
                  <a:pt x="1155799" y="2720956"/>
                  <a:pt x="1133399" y="2730911"/>
                </a:cubicBezTo>
                <a:cubicBezTo>
                  <a:pt x="1032151" y="2775907"/>
                  <a:pt x="1121955" y="2743828"/>
                  <a:pt x="1037811" y="2771875"/>
                </a:cubicBezTo>
                <a:cubicBezTo>
                  <a:pt x="1019604" y="2785529"/>
                  <a:pt x="1000469" y="2798028"/>
                  <a:pt x="983189" y="2812838"/>
                </a:cubicBezTo>
                <a:cubicBezTo>
                  <a:pt x="891184" y="2891694"/>
                  <a:pt x="991804" y="2820750"/>
                  <a:pt x="901257" y="2881111"/>
                </a:cubicBezTo>
                <a:cubicBezTo>
                  <a:pt x="892153" y="2903869"/>
                  <a:pt x="884908" y="2927461"/>
                  <a:pt x="873946" y="2949384"/>
                </a:cubicBezTo>
                <a:cubicBezTo>
                  <a:pt x="866606" y="2964062"/>
                  <a:pt x="853974" y="2975669"/>
                  <a:pt x="846635" y="2990347"/>
                </a:cubicBezTo>
                <a:cubicBezTo>
                  <a:pt x="815261" y="3053091"/>
                  <a:pt x="831562" y="3052130"/>
                  <a:pt x="792014" y="3099584"/>
                </a:cubicBezTo>
                <a:cubicBezTo>
                  <a:pt x="779651" y="3114419"/>
                  <a:pt x="763764" y="3126015"/>
                  <a:pt x="751047" y="3140548"/>
                </a:cubicBezTo>
                <a:cubicBezTo>
                  <a:pt x="731855" y="3162481"/>
                  <a:pt x="715789" y="3187038"/>
                  <a:pt x="696426" y="3208820"/>
                </a:cubicBezTo>
                <a:cubicBezTo>
                  <a:pt x="679319" y="3228064"/>
                  <a:pt x="657889" y="3243333"/>
                  <a:pt x="641804" y="3263439"/>
                </a:cubicBezTo>
                <a:cubicBezTo>
                  <a:pt x="603129" y="3311780"/>
                  <a:pt x="568546" y="3363263"/>
                  <a:pt x="532561" y="3413639"/>
                </a:cubicBezTo>
                <a:cubicBezTo>
                  <a:pt x="523022" y="3426993"/>
                  <a:pt x="514354" y="3440948"/>
                  <a:pt x="505250" y="3454602"/>
                </a:cubicBezTo>
                <a:lnTo>
                  <a:pt x="450629" y="3536530"/>
                </a:lnTo>
                <a:cubicBezTo>
                  <a:pt x="441526" y="3550184"/>
                  <a:pt x="428508" y="3561924"/>
                  <a:pt x="423318" y="3577493"/>
                </a:cubicBezTo>
                <a:cubicBezTo>
                  <a:pt x="388994" y="3680454"/>
                  <a:pt x="435293" y="3553545"/>
                  <a:pt x="382352" y="3659421"/>
                </a:cubicBezTo>
                <a:cubicBezTo>
                  <a:pt x="325820" y="3772478"/>
                  <a:pt x="419650" y="3623958"/>
                  <a:pt x="341385" y="3741348"/>
                </a:cubicBezTo>
                <a:cubicBezTo>
                  <a:pt x="308638" y="3839586"/>
                  <a:pt x="348376" y="3716885"/>
                  <a:pt x="314075" y="3836930"/>
                </a:cubicBezTo>
                <a:cubicBezTo>
                  <a:pt x="310121" y="3850770"/>
                  <a:pt x="304373" y="3864054"/>
                  <a:pt x="300419" y="3877894"/>
                </a:cubicBezTo>
                <a:cubicBezTo>
                  <a:pt x="283195" y="3938175"/>
                  <a:pt x="292759" y="3921075"/>
                  <a:pt x="273108" y="3973475"/>
                </a:cubicBezTo>
                <a:cubicBezTo>
                  <a:pt x="264501" y="3996425"/>
                  <a:pt x="256760" y="4019825"/>
                  <a:pt x="245798" y="4041748"/>
                </a:cubicBezTo>
                <a:cubicBezTo>
                  <a:pt x="238458" y="4056426"/>
                  <a:pt x="225153" y="4067715"/>
                  <a:pt x="218487" y="4082712"/>
                </a:cubicBezTo>
                <a:cubicBezTo>
                  <a:pt x="203356" y="4116755"/>
                  <a:pt x="186349" y="4179535"/>
                  <a:pt x="177521" y="4219257"/>
                </a:cubicBezTo>
                <a:cubicBezTo>
                  <a:pt x="172486" y="4241913"/>
                  <a:pt x="168900" y="4264874"/>
                  <a:pt x="163865" y="4287530"/>
                </a:cubicBezTo>
                <a:cubicBezTo>
                  <a:pt x="159794" y="4305849"/>
                  <a:pt x="154762" y="4323942"/>
                  <a:pt x="150210" y="4342148"/>
                </a:cubicBezTo>
                <a:cubicBezTo>
                  <a:pt x="145658" y="4383112"/>
                  <a:pt x="151862" y="4426771"/>
                  <a:pt x="136554" y="4465039"/>
                </a:cubicBezTo>
                <a:cubicBezTo>
                  <a:pt x="131208" y="4478403"/>
                  <a:pt x="106828" y="4469702"/>
                  <a:pt x="95588" y="4478694"/>
                </a:cubicBezTo>
                <a:cubicBezTo>
                  <a:pt x="82773" y="4488946"/>
                  <a:pt x="77381" y="4506003"/>
                  <a:pt x="68277" y="4519658"/>
                </a:cubicBezTo>
                <a:cubicBezTo>
                  <a:pt x="59173" y="4551518"/>
                  <a:pt x="47465" y="4582747"/>
                  <a:pt x="40966" y="4615239"/>
                </a:cubicBezTo>
                <a:cubicBezTo>
                  <a:pt x="33769" y="4651222"/>
                  <a:pt x="33344" y="4688280"/>
                  <a:pt x="27311" y="4724476"/>
                </a:cubicBezTo>
                <a:cubicBezTo>
                  <a:pt x="24226" y="4742987"/>
                  <a:pt x="18208" y="4760888"/>
                  <a:pt x="13656" y="4779094"/>
                </a:cubicBezTo>
                <a:cubicBezTo>
                  <a:pt x="9104" y="4842815"/>
                  <a:pt x="0" y="4906374"/>
                  <a:pt x="0" y="4970258"/>
                </a:cubicBezTo>
                <a:cubicBezTo>
                  <a:pt x="0" y="5075042"/>
                  <a:pt x="2873" y="5180085"/>
                  <a:pt x="13656" y="5284313"/>
                </a:cubicBezTo>
                <a:cubicBezTo>
                  <a:pt x="16618" y="5312946"/>
                  <a:pt x="24998" y="5342289"/>
                  <a:pt x="40966" y="5366240"/>
                </a:cubicBezTo>
                <a:cubicBezTo>
                  <a:pt x="50070" y="5379895"/>
                  <a:pt x="60937" y="5392526"/>
                  <a:pt x="68277" y="5407204"/>
                </a:cubicBezTo>
                <a:cubicBezTo>
                  <a:pt x="79193" y="5429035"/>
                  <a:pt x="89752" y="5482361"/>
                  <a:pt x="95588" y="5502785"/>
                </a:cubicBezTo>
                <a:cubicBezTo>
                  <a:pt x="99542" y="5516624"/>
                  <a:pt x="100251" y="5532510"/>
                  <a:pt x="109243" y="5543749"/>
                </a:cubicBezTo>
                <a:cubicBezTo>
                  <a:pt x="119496" y="5556564"/>
                  <a:pt x="136554" y="5561955"/>
                  <a:pt x="150210" y="5571058"/>
                </a:cubicBezTo>
                <a:cubicBezTo>
                  <a:pt x="154762" y="5593816"/>
                  <a:pt x="152350" y="5619181"/>
                  <a:pt x="163865" y="5639331"/>
                </a:cubicBezTo>
                <a:cubicBezTo>
                  <a:pt x="172008" y="5653580"/>
                  <a:pt x="189145" y="5661814"/>
                  <a:pt x="204831" y="5666640"/>
                </a:cubicBezTo>
                <a:cubicBezTo>
                  <a:pt x="249198" y="5680290"/>
                  <a:pt x="295432" y="5687385"/>
                  <a:pt x="341385" y="5693949"/>
                </a:cubicBezTo>
                <a:cubicBezTo>
                  <a:pt x="464382" y="5711520"/>
                  <a:pt x="405225" y="5702313"/>
                  <a:pt x="518906" y="5721258"/>
                </a:cubicBezTo>
                <a:lnTo>
                  <a:pt x="1980034" y="5707604"/>
                </a:lnTo>
                <a:cubicBezTo>
                  <a:pt x="2016726" y="5706966"/>
                  <a:pt x="2053675" y="5702849"/>
                  <a:pt x="2089277" y="5693949"/>
                </a:cubicBezTo>
                <a:cubicBezTo>
                  <a:pt x="2116999" y="5687019"/>
                  <a:pt x="2160483" y="5655585"/>
                  <a:pt x="2184865" y="5639331"/>
                </a:cubicBezTo>
                <a:cubicBezTo>
                  <a:pt x="2203072" y="5612022"/>
                  <a:pt x="2229108" y="5588542"/>
                  <a:pt x="2239487" y="5557404"/>
                </a:cubicBezTo>
                <a:lnTo>
                  <a:pt x="2266797" y="5475476"/>
                </a:lnTo>
                <a:cubicBezTo>
                  <a:pt x="2261553" y="5444013"/>
                  <a:pt x="2256294" y="5386197"/>
                  <a:pt x="2239487" y="5352585"/>
                </a:cubicBezTo>
                <a:cubicBezTo>
                  <a:pt x="2232147" y="5337907"/>
                  <a:pt x="2221280" y="5325276"/>
                  <a:pt x="2212176" y="5311622"/>
                </a:cubicBezTo>
                <a:cubicBezTo>
                  <a:pt x="2207716" y="5284866"/>
                  <a:pt x="2193043" y="5191405"/>
                  <a:pt x="2184865" y="5161422"/>
                </a:cubicBezTo>
                <a:cubicBezTo>
                  <a:pt x="2177290" y="5133650"/>
                  <a:pt x="2173523" y="5103445"/>
                  <a:pt x="2157554" y="5079494"/>
                </a:cubicBezTo>
                <a:lnTo>
                  <a:pt x="2130243" y="5038531"/>
                </a:lnTo>
                <a:cubicBezTo>
                  <a:pt x="2125691" y="5020325"/>
                  <a:pt x="2116588" y="5002679"/>
                  <a:pt x="2116588" y="4983912"/>
                </a:cubicBezTo>
                <a:cubicBezTo>
                  <a:pt x="2116588" y="4831252"/>
                  <a:pt x="2122532" y="4905521"/>
                  <a:pt x="2143899" y="4820058"/>
                </a:cubicBezTo>
                <a:cubicBezTo>
                  <a:pt x="2164277" y="4738551"/>
                  <a:pt x="2147795" y="4773256"/>
                  <a:pt x="2171210" y="4710821"/>
                </a:cubicBezTo>
                <a:cubicBezTo>
                  <a:pt x="2179817" y="4687871"/>
                  <a:pt x="2181957" y="4660617"/>
                  <a:pt x="2198520" y="4642549"/>
                </a:cubicBezTo>
                <a:cubicBezTo>
                  <a:pt x="2233590" y="4604294"/>
                  <a:pt x="2280283" y="4578608"/>
                  <a:pt x="2321419" y="4546967"/>
                </a:cubicBezTo>
                <a:cubicBezTo>
                  <a:pt x="2483705" y="4422139"/>
                  <a:pt x="2281702" y="4583424"/>
                  <a:pt x="2417007" y="4465039"/>
                </a:cubicBezTo>
                <a:cubicBezTo>
                  <a:pt x="2438941" y="4445848"/>
                  <a:pt x="2464675" y="4431029"/>
                  <a:pt x="2485284" y="4410421"/>
                </a:cubicBezTo>
                <a:cubicBezTo>
                  <a:pt x="2496889" y="4398817"/>
                  <a:pt x="2499987" y="4379963"/>
                  <a:pt x="2512595" y="4369457"/>
                </a:cubicBezTo>
                <a:cubicBezTo>
                  <a:pt x="2528233" y="4356426"/>
                  <a:pt x="2549954" y="4352936"/>
                  <a:pt x="2567216" y="4342148"/>
                </a:cubicBezTo>
                <a:cubicBezTo>
                  <a:pt x="2628297" y="4303975"/>
                  <a:pt x="2610271" y="4297943"/>
                  <a:pt x="2676459" y="4273876"/>
                </a:cubicBezTo>
                <a:cubicBezTo>
                  <a:pt x="2707602" y="4262552"/>
                  <a:pt x="2740418" y="4256450"/>
                  <a:pt x="2772047" y="4246566"/>
                </a:cubicBezTo>
                <a:cubicBezTo>
                  <a:pt x="2813264" y="4233687"/>
                  <a:pt x="2852912" y="4215493"/>
                  <a:pt x="2894946" y="4205603"/>
                </a:cubicBezTo>
                <a:cubicBezTo>
                  <a:pt x="2930668" y="4197198"/>
                  <a:pt x="2967918" y="4197528"/>
                  <a:pt x="3004189" y="4191948"/>
                </a:cubicBezTo>
                <a:cubicBezTo>
                  <a:pt x="3027129" y="4188419"/>
                  <a:pt x="3049572" y="4182109"/>
                  <a:pt x="3072466" y="4178294"/>
                </a:cubicBezTo>
                <a:cubicBezTo>
                  <a:pt x="3104214" y="4173003"/>
                  <a:pt x="3136387" y="4170396"/>
                  <a:pt x="3168054" y="4164639"/>
                </a:cubicBezTo>
                <a:cubicBezTo>
                  <a:pt x="3186519" y="4161282"/>
                  <a:pt x="3204211" y="4154342"/>
                  <a:pt x="3222676" y="4150985"/>
                </a:cubicBezTo>
                <a:cubicBezTo>
                  <a:pt x="3254343" y="4145228"/>
                  <a:pt x="3286596" y="4143087"/>
                  <a:pt x="3318263" y="4137330"/>
                </a:cubicBezTo>
                <a:cubicBezTo>
                  <a:pt x="3336728" y="4133973"/>
                  <a:pt x="3354482" y="4127355"/>
                  <a:pt x="3372885" y="4123675"/>
                </a:cubicBezTo>
                <a:cubicBezTo>
                  <a:pt x="3462325" y="4105788"/>
                  <a:pt x="3435417" y="4117514"/>
                  <a:pt x="3509439" y="4096366"/>
                </a:cubicBezTo>
                <a:cubicBezTo>
                  <a:pt x="3523279" y="4092412"/>
                  <a:pt x="3536354" y="4085834"/>
                  <a:pt x="3550405" y="4082712"/>
                </a:cubicBezTo>
                <a:cubicBezTo>
                  <a:pt x="3624811" y="4066178"/>
                  <a:pt x="3694572" y="4066519"/>
                  <a:pt x="3768892" y="4041748"/>
                </a:cubicBezTo>
                <a:cubicBezTo>
                  <a:pt x="3782547" y="4037197"/>
                  <a:pt x="3795590" y="4029996"/>
                  <a:pt x="3809858" y="4028094"/>
                </a:cubicBezTo>
                <a:cubicBezTo>
                  <a:pt x="3864188" y="4020850"/>
                  <a:pt x="3919101" y="4018991"/>
                  <a:pt x="3973723" y="4014439"/>
                </a:cubicBezTo>
                <a:cubicBezTo>
                  <a:pt x="4014689" y="4005336"/>
                  <a:pt x="4054683" y="3988646"/>
                  <a:pt x="4096621" y="3987130"/>
                </a:cubicBezTo>
                <a:cubicBezTo>
                  <a:pt x="5199565" y="3947267"/>
                  <a:pt x="4784205" y="4081101"/>
                  <a:pt x="5148088" y="3959821"/>
                </a:cubicBezTo>
                <a:cubicBezTo>
                  <a:pt x="5161743" y="3946166"/>
                  <a:pt x="5178933" y="3935303"/>
                  <a:pt x="5189054" y="3918857"/>
                </a:cubicBezTo>
                <a:cubicBezTo>
                  <a:pt x="5215725" y="3875519"/>
                  <a:pt x="5225541" y="3822048"/>
                  <a:pt x="5257331" y="3782312"/>
                </a:cubicBezTo>
                <a:lnTo>
                  <a:pt x="5311952" y="3714039"/>
                </a:lnTo>
                <a:cubicBezTo>
                  <a:pt x="5316504" y="3700384"/>
                  <a:pt x="5322785" y="3687189"/>
                  <a:pt x="5325608" y="3673075"/>
                </a:cubicBezTo>
                <a:cubicBezTo>
                  <a:pt x="5331920" y="3641516"/>
                  <a:pt x="5334369" y="3609303"/>
                  <a:pt x="5339263" y="3577493"/>
                </a:cubicBezTo>
                <a:cubicBezTo>
                  <a:pt x="5343473" y="3550129"/>
                  <a:pt x="5348367" y="3522875"/>
                  <a:pt x="5352919" y="3495566"/>
                </a:cubicBezTo>
                <a:cubicBezTo>
                  <a:pt x="5357471" y="3427293"/>
                  <a:pt x="5361117" y="3358954"/>
                  <a:pt x="5366574" y="3290748"/>
                </a:cubicBezTo>
                <a:cubicBezTo>
                  <a:pt x="5370222" y="3245151"/>
                  <a:pt x="5366584" y="3197862"/>
                  <a:pt x="5380229" y="3154202"/>
                </a:cubicBezTo>
                <a:cubicBezTo>
                  <a:pt x="5393418" y="3112000"/>
                  <a:pt x="5455350" y="3047513"/>
                  <a:pt x="5489473" y="3017657"/>
                </a:cubicBezTo>
                <a:cubicBezTo>
                  <a:pt x="5506601" y="3002671"/>
                  <a:pt x="5527317" y="2992071"/>
                  <a:pt x="5544094" y="2976693"/>
                </a:cubicBezTo>
                <a:cubicBezTo>
                  <a:pt x="5544113" y="2976675"/>
                  <a:pt x="5680639" y="2840157"/>
                  <a:pt x="5707959" y="2812838"/>
                </a:cubicBezTo>
                <a:lnTo>
                  <a:pt x="5748925" y="2771875"/>
                </a:lnTo>
                <a:cubicBezTo>
                  <a:pt x="5762581" y="2758220"/>
                  <a:pt x="5772619" y="2739547"/>
                  <a:pt x="5789892" y="2730911"/>
                </a:cubicBezTo>
                <a:cubicBezTo>
                  <a:pt x="5823282" y="2714217"/>
                  <a:pt x="5856527" y="2700418"/>
                  <a:pt x="5885479" y="2676293"/>
                </a:cubicBezTo>
                <a:cubicBezTo>
                  <a:pt x="5900315" y="2663931"/>
                  <a:pt x="5911202" y="2647185"/>
                  <a:pt x="5926446" y="2635329"/>
                </a:cubicBezTo>
                <a:cubicBezTo>
                  <a:pt x="5952355" y="2615179"/>
                  <a:pt x="5981067" y="2598917"/>
                  <a:pt x="6008378" y="2580711"/>
                </a:cubicBezTo>
                <a:cubicBezTo>
                  <a:pt x="6022033" y="2571608"/>
                  <a:pt x="6037739" y="2565006"/>
                  <a:pt x="6049344" y="2553402"/>
                </a:cubicBezTo>
                <a:cubicBezTo>
                  <a:pt x="6063000" y="2539747"/>
                  <a:pt x="6075475" y="2524800"/>
                  <a:pt x="6090311" y="2512438"/>
                </a:cubicBezTo>
                <a:cubicBezTo>
                  <a:pt x="6102919" y="2501932"/>
                  <a:pt x="6119011" y="2496032"/>
                  <a:pt x="6131277" y="2485129"/>
                </a:cubicBezTo>
                <a:cubicBezTo>
                  <a:pt x="6176914" y="2444565"/>
                  <a:pt x="6231644" y="2369748"/>
                  <a:pt x="6295142" y="2348583"/>
                </a:cubicBezTo>
                <a:lnTo>
                  <a:pt x="6418040" y="2307620"/>
                </a:lnTo>
                <a:lnTo>
                  <a:pt x="6499973" y="2280311"/>
                </a:lnTo>
                <a:lnTo>
                  <a:pt x="6663837" y="2239347"/>
                </a:lnTo>
                <a:cubicBezTo>
                  <a:pt x="6682044" y="2234795"/>
                  <a:pt x="6700654" y="2231626"/>
                  <a:pt x="6718459" y="2225692"/>
                </a:cubicBezTo>
                <a:cubicBezTo>
                  <a:pt x="6732114" y="2221141"/>
                  <a:pt x="6745538" y="2215825"/>
                  <a:pt x="6759425" y="2212038"/>
                </a:cubicBezTo>
                <a:cubicBezTo>
                  <a:pt x="6795638" y="2202163"/>
                  <a:pt x="6832254" y="2193832"/>
                  <a:pt x="6868669" y="2184729"/>
                </a:cubicBezTo>
                <a:cubicBezTo>
                  <a:pt x="6886876" y="2180177"/>
                  <a:pt x="6904887" y="2174754"/>
                  <a:pt x="6923290" y="2171074"/>
                </a:cubicBezTo>
                <a:cubicBezTo>
                  <a:pt x="6946049" y="2166523"/>
                  <a:pt x="6969050" y="2163049"/>
                  <a:pt x="6991567" y="2157420"/>
                </a:cubicBezTo>
                <a:cubicBezTo>
                  <a:pt x="7005531" y="2153929"/>
                  <a:pt x="7018693" y="2147719"/>
                  <a:pt x="7032533" y="2143765"/>
                </a:cubicBezTo>
                <a:cubicBezTo>
                  <a:pt x="7050579" y="2138609"/>
                  <a:pt x="7069109" y="2135267"/>
                  <a:pt x="7087155" y="2130111"/>
                </a:cubicBezTo>
                <a:cubicBezTo>
                  <a:pt x="7100995" y="2126157"/>
                  <a:pt x="7114281" y="2120410"/>
                  <a:pt x="7128121" y="2116456"/>
                </a:cubicBezTo>
                <a:cubicBezTo>
                  <a:pt x="7185160" y="2100160"/>
                  <a:pt x="7200291" y="2099877"/>
                  <a:pt x="7264675" y="2089147"/>
                </a:cubicBezTo>
                <a:cubicBezTo>
                  <a:pt x="7282882" y="2080044"/>
                  <a:pt x="7299985" y="2068275"/>
                  <a:pt x="7319297" y="2061838"/>
                </a:cubicBezTo>
                <a:cubicBezTo>
                  <a:pt x="7380687" y="2041376"/>
                  <a:pt x="7446629" y="2030696"/>
                  <a:pt x="7510473" y="2020874"/>
                </a:cubicBezTo>
                <a:cubicBezTo>
                  <a:pt x="7542285" y="2015980"/>
                  <a:pt x="7574312" y="2012511"/>
                  <a:pt x="7606060" y="2007220"/>
                </a:cubicBezTo>
                <a:cubicBezTo>
                  <a:pt x="7628954" y="2003405"/>
                  <a:pt x="7651578" y="1998117"/>
                  <a:pt x="7674337" y="1993565"/>
                </a:cubicBezTo>
                <a:cubicBezTo>
                  <a:pt x="7692544" y="1984462"/>
                  <a:pt x="7710249" y="1974274"/>
                  <a:pt x="7728959" y="1966256"/>
                </a:cubicBezTo>
                <a:cubicBezTo>
                  <a:pt x="7820897" y="1926856"/>
                  <a:pt x="7943201" y="1943482"/>
                  <a:pt x="8029378" y="1938947"/>
                </a:cubicBezTo>
                <a:cubicBezTo>
                  <a:pt x="8043033" y="1934395"/>
                  <a:pt x="8056504" y="1929246"/>
                  <a:pt x="8070344" y="1925292"/>
                </a:cubicBezTo>
                <a:cubicBezTo>
                  <a:pt x="8088390" y="1920136"/>
                  <a:pt x="8107716" y="1919030"/>
                  <a:pt x="8124966" y="1911638"/>
                </a:cubicBezTo>
                <a:cubicBezTo>
                  <a:pt x="8256999" y="1855057"/>
                  <a:pt x="8063726" y="1909879"/>
                  <a:pt x="8220554" y="1870674"/>
                </a:cubicBezTo>
                <a:cubicBezTo>
                  <a:pt x="8234209" y="1861571"/>
                  <a:pt x="8249915" y="1854969"/>
                  <a:pt x="8261520" y="1843365"/>
                </a:cubicBezTo>
                <a:cubicBezTo>
                  <a:pt x="8273125" y="1831761"/>
                  <a:pt x="8276016" y="1812653"/>
                  <a:pt x="8288831" y="1802401"/>
                </a:cubicBezTo>
                <a:cubicBezTo>
                  <a:pt x="8300071" y="1793410"/>
                  <a:pt x="8316142" y="1793298"/>
                  <a:pt x="8329797" y="1788747"/>
                </a:cubicBezTo>
                <a:cubicBezTo>
                  <a:pt x="8429603" y="1722213"/>
                  <a:pt x="8304109" y="1803425"/>
                  <a:pt x="8425385" y="1734128"/>
                </a:cubicBezTo>
                <a:cubicBezTo>
                  <a:pt x="8439634" y="1725986"/>
                  <a:pt x="8451354" y="1713484"/>
                  <a:pt x="8466351" y="1706819"/>
                </a:cubicBezTo>
                <a:cubicBezTo>
                  <a:pt x="8492658" y="1695128"/>
                  <a:pt x="8524330" y="1695478"/>
                  <a:pt x="8548283" y="1679510"/>
                </a:cubicBezTo>
                <a:lnTo>
                  <a:pt x="8630216" y="1624892"/>
                </a:lnTo>
                <a:cubicBezTo>
                  <a:pt x="8708490" y="1507484"/>
                  <a:pt x="8614641" y="1656038"/>
                  <a:pt x="8671182" y="1542965"/>
                </a:cubicBezTo>
                <a:cubicBezTo>
                  <a:pt x="8678522" y="1528287"/>
                  <a:pt x="8689389" y="1515656"/>
                  <a:pt x="8698493" y="1502001"/>
                </a:cubicBezTo>
                <a:cubicBezTo>
                  <a:pt x="8693941" y="1379110"/>
                  <a:pt x="8691301" y="1256133"/>
                  <a:pt x="8684837" y="1133328"/>
                </a:cubicBezTo>
                <a:cubicBezTo>
                  <a:pt x="8684079" y="1118920"/>
                  <a:pt x="8663102" y="888115"/>
                  <a:pt x="8657526" y="860237"/>
                </a:cubicBezTo>
                <a:cubicBezTo>
                  <a:pt x="8651880" y="832010"/>
                  <a:pt x="8635862" y="806537"/>
                  <a:pt x="8630216" y="778310"/>
                </a:cubicBezTo>
                <a:cubicBezTo>
                  <a:pt x="8607110" y="662794"/>
                  <a:pt x="8627149" y="753413"/>
                  <a:pt x="8589249" y="614455"/>
                </a:cubicBezTo>
                <a:cubicBezTo>
                  <a:pt x="8584311" y="596350"/>
                  <a:pt x="8580750" y="577881"/>
                  <a:pt x="8575594" y="559837"/>
                </a:cubicBezTo>
                <a:cubicBezTo>
                  <a:pt x="8571640" y="545998"/>
                  <a:pt x="8565430" y="532837"/>
                  <a:pt x="8561939" y="518873"/>
                </a:cubicBezTo>
                <a:cubicBezTo>
                  <a:pt x="8556310" y="496358"/>
                  <a:pt x="8553912" y="473115"/>
                  <a:pt x="8548283" y="450600"/>
                </a:cubicBezTo>
                <a:cubicBezTo>
                  <a:pt x="8544792" y="436637"/>
                  <a:pt x="8538119" y="423600"/>
                  <a:pt x="8534628" y="409637"/>
                </a:cubicBezTo>
                <a:cubicBezTo>
                  <a:pt x="8528999" y="387122"/>
                  <a:pt x="8533846" y="360674"/>
                  <a:pt x="8520972" y="341364"/>
                </a:cubicBezTo>
                <a:cubicBezTo>
                  <a:pt x="8512987" y="329388"/>
                  <a:pt x="8493661" y="332261"/>
                  <a:pt x="8480006" y="327709"/>
                </a:cubicBezTo>
                <a:cubicBezTo>
                  <a:pt x="8458647" y="284995"/>
                  <a:pt x="8453248" y="259805"/>
                  <a:pt x="8411729" y="232127"/>
                </a:cubicBezTo>
                <a:cubicBezTo>
                  <a:pt x="8399752" y="224143"/>
                  <a:pt x="8383993" y="224143"/>
                  <a:pt x="8370763" y="218473"/>
                </a:cubicBezTo>
                <a:cubicBezTo>
                  <a:pt x="8352053" y="210455"/>
                  <a:pt x="8334851" y="199182"/>
                  <a:pt x="8316141" y="191164"/>
                </a:cubicBezTo>
                <a:cubicBezTo>
                  <a:pt x="8288710" y="179408"/>
                  <a:pt x="8248278" y="170785"/>
                  <a:pt x="8220554" y="163855"/>
                </a:cubicBezTo>
                <a:cubicBezTo>
                  <a:pt x="8144004" y="112826"/>
                  <a:pt x="8218690" y="155103"/>
                  <a:pt x="8111310" y="122891"/>
                </a:cubicBezTo>
                <a:cubicBezTo>
                  <a:pt x="7986742" y="85523"/>
                  <a:pt x="8096009" y="108620"/>
                  <a:pt x="7988412" y="68273"/>
                </a:cubicBezTo>
                <a:cubicBezTo>
                  <a:pt x="7970839" y="61684"/>
                  <a:pt x="7952552" y="55087"/>
                  <a:pt x="7933790" y="54618"/>
                </a:cubicBezTo>
                <a:cubicBezTo>
                  <a:pt x="7587931" y="45972"/>
                  <a:pt x="7241916" y="45515"/>
                  <a:pt x="6895979" y="40964"/>
                </a:cubicBezTo>
                <a:lnTo>
                  <a:pt x="6295142" y="54618"/>
                </a:lnTo>
                <a:cubicBezTo>
                  <a:pt x="6158232" y="59987"/>
                  <a:pt x="6242428" y="65271"/>
                  <a:pt x="6131277" y="95582"/>
                </a:cubicBezTo>
                <a:cubicBezTo>
                  <a:pt x="6104565" y="102867"/>
                  <a:pt x="6076494" y="103806"/>
                  <a:pt x="6049344" y="109236"/>
                </a:cubicBezTo>
                <a:cubicBezTo>
                  <a:pt x="6030941" y="112916"/>
                  <a:pt x="6012930" y="118339"/>
                  <a:pt x="5994723" y="122891"/>
                </a:cubicBezTo>
                <a:cubicBezTo>
                  <a:pt x="5930998" y="118339"/>
                  <a:pt x="5866463" y="120338"/>
                  <a:pt x="5803547" y="109236"/>
                </a:cubicBezTo>
                <a:cubicBezTo>
                  <a:pt x="5787385" y="106384"/>
                  <a:pt x="5778792" y="84486"/>
                  <a:pt x="5762581" y="81927"/>
                </a:cubicBezTo>
                <a:cubicBezTo>
                  <a:pt x="5690503" y="70547"/>
                  <a:pt x="5616866" y="73663"/>
                  <a:pt x="5544094" y="68273"/>
                </a:cubicBezTo>
                <a:cubicBezTo>
                  <a:pt x="5493955" y="64559"/>
                  <a:pt x="5443955" y="59170"/>
                  <a:pt x="5393885" y="54618"/>
                </a:cubicBezTo>
                <a:cubicBezTo>
                  <a:pt x="5248227" y="59170"/>
                  <a:pt x="5102270" y="57891"/>
                  <a:pt x="4956912" y="68273"/>
                </a:cubicBezTo>
                <a:cubicBezTo>
                  <a:pt x="4910611" y="71580"/>
                  <a:pt x="4820358" y="95582"/>
                  <a:pt x="4820358" y="95582"/>
                </a:cubicBezTo>
                <a:cubicBezTo>
                  <a:pt x="4770492" y="128824"/>
                  <a:pt x="4732114" y="156854"/>
                  <a:pt x="4670148" y="177509"/>
                </a:cubicBezTo>
                <a:cubicBezTo>
                  <a:pt x="4656493" y="182061"/>
                  <a:pt x="4643431" y="189129"/>
                  <a:pt x="4629182" y="191164"/>
                </a:cubicBezTo>
                <a:cubicBezTo>
                  <a:pt x="4579411" y="198274"/>
                  <a:pt x="4529043" y="200267"/>
                  <a:pt x="4478973" y="204818"/>
                </a:cubicBezTo>
                <a:lnTo>
                  <a:pt x="3919101" y="191164"/>
                </a:lnTo>
                <a:cubicBezTo>
                  <a:pt x="3882434" y="189667"/>
                  <a:pt x="3846405" y="180831"/>
                  <a:pt x="3809858" y="177509"/>
                </a:cubicBezTo>
                <a:cubicBezTo>
                  <a:pt x="3696168" y="167174"/>
                  <a:pt x="3582621" y="151785"/>
                  <a:pt x="3468473" y="150200"/>
                </a:cubicBezTo>
                <a:lnTo>
                  <a:pt x="2485284" y="136546"/>
                </a:lnTo>
                <a:cubicBezTo>
                  <a:pt x="2426111" y="131994"/>
                  <a:pt x="2366209" y="133204"/>
                  <a:pt x="2307764" y="122891"/>
                </a:cubicBezTo>
                <a:cubicBezTo>
                  <a:pt x="2287718" y="119354"/>
                  <a:pt x="2272977" y="100159"/>
                  <a:pt x="2253142" y="95582"/>
                </a:cubicBezTo>
                <a:cubicBezTo>
                  <a:pt x="2212979" y="86314"/>
                  <a:pt x="2171179" y="86743"/>
                  <a:pt x="2130243" y="81927"/>
                </a:cubicBezTo>
                <a:lnTo>
                  <a:pt x="2021000" y="68273"/>
                </a:lnTo>
                <a:lnTo>
                  <a:pt x="1939068" y="40964"/>
                </a:lnTo>
                <a:cubicBezTo>
                  <a:pt x="1897928" y="27251"/>
                  <a:pt x="1819662" y="0"/>
                  <a:pt x="1788858" y="0"/>
                </a:cubicBezTo>
                <a:lnTo>
                  <a:pt x="1502095" y="1365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27000"/>
            </a:schemeClr>
          </a:solidFill>
          <a:ln w="317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7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889205"/>
          </a:xfrm>
        </p:spPr>
        <p:txBody>
          <a:bodyPr>
            <a:noAutofit/>
          </a:bodyPr>
          <a:lstStyle/>
          <a:p>
            <a:r>
              <a:rPr lang="en-US" sz="4000" dirty="0">
                <a:latin typeface="+mn-lt"/>
              </a:rPr>
              <a:t>Continuous Integration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717201" y="5612077"/>
            <a:ext cx="1775203" cy="1133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Environment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79462" y="1338157"/>
            <a:ext cx="2074494" cy="1355357"/>
            <a:chOff x="765807" y="4586479"/>
            <a:chExt cx="2074494" cy="135535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5505" y="4586479"/>
              <a:ext cx="1788388" cy="109526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65807" y="5572504"/>
              <a:ext cx="2074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Developer Machine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40663" y="1338157"/>
            <a:ext cx="2074494" cy="1355357"/>
            <a:chOff x="765807" y="4586479"/>
            <a:chExt cx="2074494" cy="135535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5505" y="4586479"/>
              <a:ext cx="1788388" cy="109526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65807" y="5572504"/>
              <a:ext cx="2074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Developer Machine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44652" y="1296549"/>
            <a:ext cx="2074494" cy="1355357"/>
            <a:chOff x="765807" y="4586479"/>
            <a:chExt cx="2074494" cy="135535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5505" y="4586479"/>
              <a:ext cx="1788388" cy="109526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765807" y="5572504"/>
              <a:ext cx="2074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Developer Machine</a:t>
              </a:r>
            </a:p>
          </p:txBody>
        </p:sp>
      </p:grpSp>
      <p:sp>
        <p:nvSpPr>
          <p:cNvPr id="17" name="Can 16"/>
          <p:cNvSpPr/>
          <p:nvPr/>
        </p:nvSpPr>
        <p:spPr>
          <a:xfrm>
            <a:off x="7226485" y="3249796"/>
            <a:ext cx="1338230" cy="1310837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</a:t>
            </a:r>
            <a:r>
              <a:rPr lang="en-US" dirty="0"/>
              <a:t> Repository</a:t>
            </a:r>
          </a:p>
        </p:txBody>
      </p:sp>
      <p:cxnSp>
        <p:nvCxnSpPr>
          <p:cNvPr id="19" name="Straight Arrow Connector 18"/>
          <p:cNvCxnSpPr>
            <a:stCxn id="9" idx="2"/>
            <a:endCxn id="17" idx="1"/>
          </p:cNvCxnSpPr>
          <p:nvPr/>
        </p:nvCxnSpPr>
        <p:spPr>
          <a:xfrm>
            <a:off x="1816709" y="2693514"/>
            <a:ext cx="6078891" cy="5562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2"/>
            <a:endCxn id="17" idx="1"/>
          </p:cNvCxnSpPr>
          <p:nvPr/>
        </p:nvCxnSpPr>
        <p:spPr>
          <a:xfrm>
            <a:off x="4577910" y="2693514"/>
            <a:ext cx="3317690" cy="5562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7" idx="1"/>
          </p:cNvCxnSpPr>
          <p:nvPr/>
        </p:nvCxnSpPr>
        <p:spPr>
          <a:xfrm>
            <a:off x="7881899" y="2651906"/>
            <a:ext cx="13701" cy="5978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703546" y="3345375"/>
            <a:ext cx="1775203" cy="1133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Continuous Integration Server</a:t>
            </a:r>
          </a:p>
        </p:txBody>
      </p:sp>
      <p:cxnSp>
        <p:nvCxnSpPr>
          <p:cNvPr id="24" name="Straight Arrow Connector 23"/>
          <p:cNvCxnSpPr>
            <a:stCxn id="17" idx="2"/>
            <a:endCxn id="31" idx="3"/>
          </p:cNvCxnSpPr>
          <p:nvPr/>
        </p:nvCxnSpPr>
        <p:spPr>
          <a:xfrm flipH="1">
            <a:off x="5478749" y="3905215"/>
            <a:ext cx="1747736" cy="68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1" idx="2"/>
            <a:endCxn id="4" idx="0"/>
          </p:cNvCxnSpPr>
          <p:nvPr/>
        </p:nvCxnSpPr>
        <p:spPr>
          <a:xfrm>
            <a:off x="4591148" y="4478703"/>
            <a:ext cx="13655" cy="11333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01502" y="3941622"/>
            <a:ext cx="1596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Check out</a:t>
            </a:r>
          </a:p>
          <a:p>
            <a:pPr marL="342900" indent="-342900">
              <a:buAutoNum type="arabicPeriod"/>
            </a:pPr>
            <a:r>
              <a:rPr lang="en-US" dirty="0"/>
              <a:t>Compile</a:t>
            </a:r>
          </a:p>
          <a:p>
            <a:pPr marL="342900" indent="-342900">
              <a:buAutoNum type="arabicPeriod"/>
            </a:pPr>
            <a:r>
              <a:rPr lang="en-US" dirty="0"/>
              <a:t>Unit test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67329" y="4596652"/>
            <a:ext cx="2303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Deploy</a:t>
            </a:r>
          </a:p>
          <a:p>
            <a:pPr marL="342900" indent="-342900">
              <a:buAutoNum type="arabicPeriod"/>
            </a:pPr>
            <a:r>
              <a:rPr lang="en-US" dirty="0"/>
              <a:t>Integration Test</a:t>
            </a:r>
          </a:p>
          <a:p>
            <a:pPr marL="342900" indent="-342900">
              <a:buAutoNum type="arabicPeriod"/>
            </a:pPr>
            <a:r>
              <a:rPr lang="en-US" dirty="0"/>
              <a:t>System test</a:t>
            </a:r>
          </a:p>
        </p:txBody>
      </p:sp>
    </p:spTree>
    <p:extLst>
      <p:ext uri="{BB962C8B-B14F-4D97-AF65-F5344CB8AC3E}">
        <p14:creationId xmlns:p14="http://schemas.microsoft.com/office/powerpoint/2010/main" val="185330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5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889205"/>
          </a:xfrm>
        </p:spPr>
        <p:txBody>
          <a:bodyPr>
            <a:noAutofit/>
          </a:bodyPr>
          <a:lstStyle/>
          <a:p>
            <a:r>
              <a:rPr lang="en-US" sz="4000" dirty="0">
                <a:latin typeface="+mn-lt"/>
              </a:rPr>
              <a:t>Continuous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420074"/>
            <a:ext cx="7581901" cy="5024876"/>
          </a:xfrm>
        </p:spPr>
        <p:txBody>
          <a:bodyPr>
            <a:normAutofit/>
          </a:bodyPr>
          <a:lstStyle/>
          <a:p>
            <a:r>
              <a:rPr lang="en-US" dirty="0"/>
              <a:t>Typically focused on integration environment</a:t>
            </a:r>
          </a:p>
          <a:p>
            <a:endParaRPr lang="en-US" dirty="0"/>
          </a:p>
          <a:p>
            <a:r>
              <a:rPr lang="en-US" dirty="0"/>
              <a:t>Same concepts can apply to other environments</a:t>
            </a:r>
          </a:p>
          <a:p>
            <a:endParaRPr lang="en-US" dirty="0"/>
          </a:p>
          <a:p>
            <a:r>
              <a:rPr lang="en-US" dirty="0"/>
              <a:t>Concept: when someone commits code</a:t>
            </a:r>
          </a:p>
          <a:p>
            <a:pPr marL="403225" lvl="1" indent="0">
              <a:buNone/>
            </a:pPr>
            <a:r>
              <a:rPr lang="en-US" dirty="0"/>
              <a:t>1. Check out the code</a:t>
            </a:r>
          </a:p>
          <a:p>
            <a:pPr marL="403225" lvl="1" indent="0">
              <a:buNone/>
            </a:pPr>
            <a:r>
              <a:rPr lang="en-US" dirty="0"/>
              <a:t>2. Compile</a:t>
            </a:r>
          </a:p>
          <a:p>
            <a:pPr marL="403225" lvl="1" indent="0">
              <a:buNone/>
            </a:pPr>
            <a:r>
              <a:rPr lang="en-US" dirty="0"/>
              <a:t>3.Unit Test</a:t>
            </a:r>
          </a:p>
          <a:p>
            <a:pPr marL="403225" lvl="1" indent="0">
              <a:buNone/>
            </a:pPr>
            <a:r>
              <a:rPr lang="en-US" dirty="0"/>
              <a:t>4. Deploy</a:t>
            </a:r>
          </a:p>
          <a:p>
            <a:pPr marL="403225" lvl="1" indent="0">
              <a:buNone/>
            </a:pPr>
            <a:r>
              <a:rPr lang="en-US" dirty="0"/>
              <a:t>5. Integration Test</a:t>
            </a:r>
          </a:p>
          <a:p>
            <a:pPr marL="403225" lvl="1" indent="0">
              <a:buNone/>
            </a:pPr>
            <a:r>
              <a:rPr lang="en-US" dirty="0"/>
              <a:t>6. System Test</a:t>
            </a:r>
          </a:p>
          <a:p>
            <a:pPr lvl="1"/>
            <a:r>
              <a:rPr lang="en-US" dirty="0"/>
              <a:t>In case of error, send e-mail to team</a:t>
            </a:r>
          </a:p>
        </p:txBody>
      </p:sp>
    </p:spTree>
    <p:extLst>
      <p:ext uri="{BB962C8B-B14F-4D97-AF65-F5344CB8AC3E}">
        <p14:creationId xmlns:p14="http://schemas.microsoft.com/office/powerpoint/2010/main" val="299591015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B2F36"/>
      </a:dk2>
      <a:lt2>
        <a:srgbClr val="F3F3F2"/>
      </a:lt2>
      <a:accent1>
        <a:srgbClr val="A38D51"/>
      </a:accent1>
      <a:accent2>
        <a:srgbClr val="5A3D40"/>
      </a:accent2>
      <a:accent3>
        <a:srgbClr val="5D988C"/>
      </a:accent3>
      <a:accent4>
        <a:srgbClr val="A85752"/>
      </a:accent4>
      <a:accent5>
        <a:srgbClr val="809A67"/>
      </a:accent5>
      <a:accent6>
        <a:srgbClr val="67645A"/>
      </a:accent6>
      <a:hlink>
        <a:srgbClr val="5D988C"/>
      </a:hlink>
      <a:folHlink>
        <a:srgbClr val="8467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9E77EDF1-0821-4215-BD6E-A2D49F02550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1433</TotalTime>
  <Words>445</Words>
  <Application>Microsoft Office PowerPoint</Application>
  <PresentationFormat>On-screen Show (4:3)</PresentationFormat>
  <Paragraphs>130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Impact</vt:lpstr>
      <vt:lpstr>Badge</vt:lpstr>
      <vt:lpstr>CONTINUOUS INTEGRATION</vt:lpstr>
      <vt:lpstr>Motivation</vt:lpstr>
      <vt:lpstr>Motivation</vt:lpstr>
      <vt:lpstr>Build Pipelines</vt:lpstr>
      <vt:lpstr>Build Pipelines</vt:lpstr>
      <vt:lpstr>Build Pipelines</vt:lpstr>
      <vt:lpstr>Continuous integration</vt:lpstr>
      <vt:lpstr>Continuous Integration</vt:lpstr>
      <vt:lpstr>Continuous Integration</vt:lpstr>
      <vt:lpstr>Optimising Build Pipelines</vt:lpstr>
      <vt:lpstr>Tool Support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Integration</dc:title>
  <dc:creator>Mark Micallef</dc:creator>
  <cp:lastModifiedBy>Joe</cp:lastModifiedBy>
  <cp:revision>19</cp:revision>
  <dcterms:created xsi:type="dcterms:W3CDTF">2012-10-30T17:11:24Z</dcterms:created>
  <dcterms:modified xsi:type="dcterms:W3CDTF">2019-04-02T09:29:07Z</dcterms:modified>
</cp:coreProperties>
</file>