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81" r:id="rId6"/>
    <p:sldId id="257" r:id="rId7"/>
    <p:sldId id="258" r:id="rId8"/>
    <p:sldId id="259" r:id="rId9"/>
    <p:sldId id="260" r:id="rId10"/>
    <p:sldId id="261" r:id="rId11"/>
    <p:sldId id="283" r:id="rId12"/>
    <p:sldId id="284" r:id="rId13"/>
    <p:sldId id="275" r:id="rId14"/>
    <p:sldId id="267" r:id="rId15"/>
    <p:sldId id="268" r:id="rId16"/>
    <p:sldId id="276" r:id="rId17"/>
    <p:sldId id="269" r:id="rId18"/>
    <p:sldId id="270" r:id="rId19"/>
    <p:sldId id="266" r:id="rId20"/>
    <p:sldId id="277" r:id="rId21"/>
    <p:sldId id="287" r:id="rId22"/>
    <p:sldId id="28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8701-79E6-1841-9766-41BBB4C7200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EA1-43E6-B04A-8F1B-95758F5AA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7EA1-43E6-B04A-8F1B-95758F5AA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3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9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5150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9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03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8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081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30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571D94-936E-754F-84AB-8FA5CE787E2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89ACBC-24AD-FC4B-A8E9-AF2078C764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44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hmasini/softwareengineer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+mn-lt"/>
              </a:rPr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24" y="5918133"/>
            <a:ext cx="4313388" cy="742279"/>
          </a:xfrm>
        </p:spPr>
        <p:txBody>
          <a:bodyPr/>
          <a:lstStyle/>
          <a:p>
            <a:r>
              <a:rPr lang="en-US" dirty="0"/>
              <a:t>Mark Micallef</a:t>
            </a:r>
          </a:p>
          <a:p>
            <a:r>
              <a:rPr lang="en-US" dirty="0" err="1"/>
              <a:t>mark.micallef@um.edu.mt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30612" y="5909255"/>
            <a:ext cx="4313388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JOSEPH MASINI</a:t>
            </a:r>
          </a:p>
          <a:p>
            <a:r>
              <a:rPr lang="en-US" dirty="0"/>
              <a:t>joseph.M.masini@gmail.com</a:t>
            </a:r>
          </a:p>
        </p:txBody>
      </p:sp>
    </p:spTree>
    <p:extLst>
      <p:ext uri="{BB962C8B-B14F-4D97-AF65-F5344CB8AC3E}">
        <p14:creationId xmlns:p14="http://schemas.microsoft.com/office/powerpoint/2010/main" val="29697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07678"/>
          </a:xfrm>
        </p:spPr>
        <p:txBody>
          <a:bodyPr/>
          <a:lstStyle/>
          <a:p>
            <a:r>
              <a:rPr lang="en-US" dirty="0">
                <a:latin typeface="+mn-lt"/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74691"/>
            <a:ext cx="7581901" cy="5106803"/>
          </a:xfrm>
        </p:spPr>
        <p:txBody>
          <a:bodyPr/>
          <a:lstStyle/>
          <a:p>
            <a:r>
              <a:rPr lang="en-US" dirty="0"/>
              <a:t>Repository – The database which stores files</a:t>
            </a:r>
          </a:p>
          <a:p>
            <a:endParaRPr lang="en-US" dirty="0"/>
          </a:p>
          <a:p>
            <a:r>
              <a:rPr lang="en-US" dirty="0"/>
              <a:t>Server – The computer that hosts the repository</a:t>
            </a:r>
          </a:p>
          <a:p>
            <a:endParaRPr lang="en-US" dirty="0"/>
          </a:p>
          <a:p>
            <a:r>
              <a:rPr lang="en-US" dirty="0"/>
              <a:t>Client – The computer that connects to the repository</a:t>
            </a:r>
          </a:p>
          <a:p>
            <a:endParaRPr lang="en-US" dirty="0"/>
          </a:p>
          <a:p>
            <a:r>
              <a:rPr lang="en-US" dirty="0"/>
              <a:t>Working set – Your local version of files.</a:t>
            </a:r>
          </a:p>
          <a:p>
            <a:endParaRPr lang="en-US" dirty="0"/>
          </a:p>
          <a:p>
            <a:r>
              <a:rPr lang="en-US" dirty="0"/>
              <a:t>Master – The primary location for code in the repository.  This is explained later on.</a:t>
            </a:r>
          </a:p>
        </p:txBody>
      </p:sp>
    </p:spTree>
    <p:extLst>
      <p:ext uri="{BB962C8B-B14F-4D97-AF65-F5344CB8AC3E}">
        <p14:creationId xmlns:p14="http://schemas.microsoft.com/office/powerpoint/2010/main" val="290504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588805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805619"/>
            <a:ext cx="8246760" cy="59124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 </a:t>
            </a:r>
            <a:r>
              <a:rPr lang="en-US" dirty="0"/>
              <a:t>– Add new files to the repository for versioning</a:t>
            </a:r>
          </a:p>
          <a:p>
            <a:r>
              <a:rPr lang="en-US" dirty="0">
                <a:solidFill>
                  <a:schemeClr val="accent1"/>
                </a:solidFill>
              </a:rPr>
              <a:t>Revision </a:t>
            </a:r>
            <a:r>
              <a:rPr lang="en-US" dirty="0"/>
              <a:t>– Check the version of a particular file</a:t>
            </a:r>
          </a:p>
          <a:p>
            <a:r>
              <a:rPr lang="en-US" dirty="0">
                <a:solidFill>
                  <a:schemeClr val="accent1"/>
                </a:solidFill>
              </a:rPr>
              <a:t>Head </a:t>
            </a:r>
            <a:r>
              <a:rPr lang="en-US" dirty="0"/>
              <a:t>– The latest version of a file</a:t>
            </a:r>
          </a:p>
          <a:p>
            <a:r>
              <a:rPr lang="en-US" dirty="0">
                <a:solidFill>
                  <a:schemeClr val="accent1"/>
                </a:solidFill>
              </a:rPr>
              <a:t>Clone</a:t>
            </a:r>
            <a:r>
              <a:rPr lang="en-US" dirty="0"/>
              <a:t>– Download a file from the repository</a:t>
            </a:r>
          </a:p>
          <a:p>
            <a:r>
              <a:rPr lang="en-US" dirty="0">
                <a:solidFill>
                  <a:schemeClr val="accent1"/>
                </a:solidFill>
              </a:rPr>
              <a:t>Commit </a:t>
            </a:r>
            <a:r>
              <a:rPr lang="en-US" dirty="0"/>
              <a:t>– Commit a file to the working copy. File gets a new revision number.</a:t>
            </a:r>
          </a:p>
          <a:p>
            <a:r>
              <a:rPr lang="en-US" dirty="0">
                <a:solidFill>
                  <a:schemeClr val="accent1"/>
                </a:solidFill>
              </a:rPr>
              <a:t>Commit message </a:t>
            </a:r>
            <a:r>
              <a:rPr lang="en-US" dirty="0"/>
              <a:t>– A message describing the change being committed</a:t>
            </a:r>
          </a:p>
          <a:p>
            <a:r>
              <a:rPr lang="en-US" dirty="0">
                <a:solidFill>
                  <a:schemeClr val="accent1"/>
                </a:solidFill>
              </a:rPr>
              <a:t>Push </a:t>
            </a:r>
            <a:r>
              <a:rPr lang="en-US" dirty="0"/>
              <a:t>– Upload a number of commits to the repository.</a:t>
            </a:r>
          </a:p>
          <a:p>
            <a:r>
              <a:rPr lang="en-US" dirty="0">
                <a:solidFill>
                  <a:schemeClr val="accent1"/>
                </a:solidFill>
              </a:rPr>
              <a:t>Pull </a:t>
            </a:r>
            <a:r>
              <a:rPr lang="en-US" dirty="0"/>
              <a:t>– </a:t>
            </a:r>
            <a:r>
              <a:rPr lang="en-US" dirty="0" err="1"/>
              <a:t>Synchronise</a:t>
            </a:r>
            <a:r>
              <a:rPr lang="en-US" dirty="0"/>
              <a:t> your file with the latest version on the repository.</a:t>
            </a:r>
          </a:p>
          <a:p>
            <a:r>
              <a:rPr lang="en-US" dirty="0">
                <a:solidFill>
                  <a:schemeClr val="accent1"/>
                </a:solidFill>
              </a:rPr>
              <a:t>Revert</a:t>
            </a:r>
            <a:r>
              <a:rPr lang="en-US" dirty="0"/>
              <a:t> – Discard your local changes and get the latest version from the repository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Changelog</a:t>
            </a:r>
            <a:r>
              <a:rPr lang="en-US" dirty="0">
                <a:solidFill>
                  <a:schemeClr val="accent1"/>
                </a:solidFill>
              </a:rPr>
              <a:t> / History </a:t>
            </a:r>
            <a:r>
              <a:rPr lang="en-US" dirty="0"/>
              <a:t>– See the history of changes for a particular file</a:t>
            </a:r>
          </a:p>
        </p:txBody>
      </p:sp>
    </p:spTree>
    <p:extLst>
      <p:ext uri="{BB962C8B-B14F-4D97-AF65-F5344CB8AC3E}">
        <p14:creationId xmlns:p14="http://schemas.microsoft.com/office/powerpoint/2010/main" val="17284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dn.meme.am/instances/500x/32621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95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/>
          <p:cNvSpPr/>
          <p:nvPr/>
        </p:nvSpPr>
        <p:spPr>
          <a:xfrm>
            <a:off x="1133856" y="4187046"/>
            <a:ext cx="7344854" cy="17155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/>
          <p:cNvSpPr/>
          <p:nvPr/>
        </p:nvSpPr>
        <p:spPr>
          <a:xfrm>
            <a:off x="1140778" y="1722587"/>
            <a:ext cx="7344854" cy="17155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INIT / CLONE</a:t>
            </a:r>
          </a:p>
        </p:txBody>
      </p:sp>
      <p:sp>
        <p:nvSpPr>
          <p:cNvPr id="4" name="Right Arrow 3"/>
          <p:cNvSpPr/>
          <p:nvPr/>
        </p:nvSpPr>
        <p:spPr>
          <a:xfrm rot="16200000">
            <a:off x="1070321" y="4757002"/>
            <a:ext cx="1239438" cy="62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Master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2272880" y="4537297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v1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4755628" y="4561043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v1</a:t>
            </a:r>
          </a:p>
        </p:txBody>
      </p:sp>
      <p:sp>
        <p:nvSpPr>
          <p:cNvPr id="10" name="Right Arrow 10"/>
          <p:cNvSpPr/>
          <p:nvPr/>
        </p:nvSpPr>
        <p:spPr>
          <a:xfrm>
            <a:off x="3586420" y="4836226"/>
            <a:ext cx="961377" cy="52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6500" y="444932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Clone</a:t>
            </a:r>
          </a:p>
        </p:txBody>
      </p:sp>
      <p:sp>
        <p:nvSpPr>
          <p:cNvPr id="20" name="Folded Corner 21"/>
          <p:cNvSpPr/>
          <p:nvPr/>
        </p:nvSpPr>
        <p:spPr>
          <a:xfrm>
            <a:off x="6221354" y="377805"/>
            <a:ext cx="395290" cy="403158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21" name="Folded Corner 22"/>
          <p:cNvSpPr/>
          <p:nvPr/>
        </p:nvSpPr>
        <p:spPr>
          <a:xfrm>
            <a:off x="6221354" y="930745"/>
            <a:ext cx="395290" cy="403158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7173" y="355907"/>
            <a:ext cx="219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 file (on repo)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8149" y="898349"/>
            <a:ext cx="188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copy/set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13637" y="5936435"/>
            <a:ext cx="7438643" cy="5245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clone https://host.com/user/my-project.git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17131" y="3487347"/>
            <a:ext cx="2145818" cy="52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Folded Corner 5"/>
          <p:cNvSpPr/>
          <p:nvPr/>
        </p:nvSpPr>
        <p:spPr>
          <a:xfrm>
            <a:off x="4755627" y="2016506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6536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20" grpId="0" animBg="1"/>
      <p:bldP spid="21" grpId="0" animBg="1"/>
      <p:bldP spid="22" grpId="0"/>
      <p:bldP spid="23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724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Basic Commit + Push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04959" y="2681869"/>
            <a:ext cx="7263681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606222" y="378280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0993" y="4977674"/>
            <a:ext cx="5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433" y="2268452"/>
            <a:ext cx="140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README.md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9191" y="3212889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3214656" y="378280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5305" y="4977674"/>
            <a:ext cx="40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17625" y="3212889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>
            <a:off x="4856807" y="378280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Juice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7456" y="497767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59776" y="3212889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6498941" y="3771852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Soup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9590" y="4966725"/>
            <a:ext cx="41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001910" y="3201940"/>
            <a:ext cx="0" cy="481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5282" y="1797567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+Milk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283" y="1777713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+Eggs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5832" y="1777713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+Juice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23568" y="1775669"/>
            <a:ext cx="115668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-Juice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23568" y="2166899"/>
            <a:ext cx="11566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+Soup</a:t>
            </a:r>
          </a:p>
        </p:txBody>
      </p:sp>
      <p:sp>
        <p:nvSpPr>
          <p:cNvPr id="24" name="Left Brace 23"/>
          <p:cNvSpPr/>
          <p:nvPr/>
        </p:nvSpPr>
        <p:spPr>
          <a:xfrm rot="5400000">
            <a:off x="4340375" y="-1759459"/>
            <a:ext cx="437905" cy="60918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54918" y="727510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4958" y="5439789"/>
            <a:ext cx="7605057" cy="138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echo README &gt; README.md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add README.md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commit			// don’t forget to save the message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6895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Clone, Revert, Commit + Push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79461" y="1729889"/>
            <a:ext cx="8026263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779461" y="2488714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Juice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410211" y="4220154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Juice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642324" y="4225914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Soup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7329113" y="2359755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Soup</a:t>
            </a:r>
          </a:p>
        </p:txBody>
      </p:sp>
      <p:sp>
        <p:nvSpPr>
          <p:cNvPr id="9" name="Bent Arrow 8"/>
          <p:cNvSpPr/>
          <p:nvPr/>
        </p:nvSpPr>
        <p:spPr>
          <a:xfrm rot="5400000">
            <a:off x="1993272" y="2776977"/>
            <a:ext cx="1319225" cy="1184875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354430">
            <a:off x="3695241" y="4296074"/>
            <a:ext cx="372236" cy="361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07440" y="279739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Clone</a:t>
            </a:r>
          </a:p>
        </p:txBody>
      </p:sp>
      <p:sp>
        <p:nvSpPr>
          <p:cNvPr id="13" name="Bent Arrow 12"/>
          <p:cNvSpPr/>
          <p:nvPr/>
        </p:nvSpPr>
        <p:spPr>
          <a:xfrm rot="5400000" flipH="1">
            <a:off x="6800007" y="3666463"/>
            <a:ext cx="1344004" cy="127543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296" y="47477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Push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4230562" y="3460385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Fish</a:t>
            </a:r>
          </a:p>
        </p:txBody>
      </p:sp>
      <p:sp>
        <p:nvSpPr>
          <p:cNvPr id="17" name="Bent Arrow 16"/>
          <p:cNvSpPr/>
          <p:nvPr/>
        </p:nvSpPr>
        <p:spPr>
          <a:xfrm flipV="1">
            <a:off x="1128346" y="3815794"/>
            <a:ext cx="2763175" cy="2369484"/>
          </a:xfrm>
          <a:prstGeom prst="bentArrow">
            <a:avLst>
              <a:gd name="adj1" fmla="val 16684"/>
              <a:gd name="adj2" fmla="val 12755"/>
              <a:gd name="adj3" fmla="val 14373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3697" y="5691704"/>
            <a:ext cx="8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Revert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30562" y="5241609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Eggs</a:t>
            </a:r>
          </a:p>
          <a:p>
            <a:r>
              <a:rPr lang="en-US" dirty="0"/>
              <a:t>Juice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4524916" y="4726375"/>
            <a:ext cx="372236" cy="3613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354430">
            <a:off x="5619677" y="5500098"/>
            <a:ext cx="372236" cy="3613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 animBg="1"/>
      <p:bldP spid="14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5444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Clone, Revert, Commit + Push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04958" y="1754155"/>
            <a:ext cx="7605057" cy="5068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echo README &gt; README.md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add README.md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commit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revert [commit]		// will revert the specified commit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echo README &gt; </a:t>
            </a:r>
            <a:r>
              <a:rPr lang="en-US" sz="1400" dirty="0" err="1">
                <a:latin typeface="Consolas" panose="020B0609020204030204" pitchFamily="49" charset="0"/>
              </a:rPr>
              <a:t>README.mdx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add </a:t>
            </a:r>
            <a:r>
              <a:rPr lang="en-US" sz="1400" dirty="0" err="1">
                <a:latin typeface="Consolas" panose="020B0609020204030204" pitchFamily="49" charset="0"/>
              </a:rPr>
              <a:t>README.mdx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commit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======================================================================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echo README &gt; README.md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add README.md</a:t>
            </a: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commit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reset [mode] [commit]	// reset the branch HEAD to that 						// specified commit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74730"/>
            <a:ext cx="7581901" cy="790217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Conflict Resolution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4" y="1258971"/>
            <a:ext cx="779892" cy="779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5301364"/>
            <a:ext cx="901144" cy="90114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057764" y="2771117"/>
            <a:ext cx="7700341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Master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1933432" y="3507432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Sugar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1933431" y="5301363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Sugar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1933433" y="1047935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Sugar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1482" y="232696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1482" y="48242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Clone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3350698" y="1043678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Sugar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4821740" y="5332522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Sugar</a:t>
            </a:r>
          </a:p>
          <a:p>
            <a:r>
              <a:rPr lang="en-US" dirty="0"/>
              <a:t>Tea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3350699" y="3507433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Sugar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3988" y="2331107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 + Push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0715" y="4880372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 + Pull</a:t>
            </a:r>
          </a:p>
        </p:txBody>
      </p:sp>
      <p:sp>
        <p:nvSpPr>
          <p:cNvPr id="18" name="Multiply 17"/>
          <p:cNvSpPr/>
          <p:nvPr/>
        </p:nvSpPr>
        <p:spPr>
          <a:xfrm>
            <a:off x="4564473" y="3205529"/>
            <a:ext cx="1714969" cy="1710965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17925" y="3846417"/>
            <a:ext cx="142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05" y="4685781"/>
            <a:ext cx="101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Resolve Conflict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279444" y="5332522"/>
            <a:ext cx="1105709" cy="1127717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Sugar</a:t>
            </a:r>
          </a:p>
          <a:p>
            <a:r>
              <a:rPr lang="en-US" dirty="0"/>
              <a:t>Tea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5153" y="4680416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 + Push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7652396" y="3456021"/>
            <a:ext cx="1105709" cy="1127717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Milk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Sugar</a:t>
            </a:r>
          </a:p>
          <a:p>
            <a:r>
              <a:rPr lang="en-US" dirty="0"/>
              <a:t>Tea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9766" y="2079809"/>
            <a:ext cx="8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9140" y="6275573"/>
            <a:ext cx="8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15461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259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Tagging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79461" y="1052140"/>
            <a:ext cx="8091951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06880" y="1778169"/>
            <a:ext cx="1099945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Soup</a:t>
            </a:r>
          </a:p>
          <a:p>
            <a:r>
              <a:rPr lang="en-US" dirty="0" err="1"/>
              <a:t>Lasagne</a:t>
            </a:r>
            <a:endParaRPr lang="en-US" dirty="0"/>
          </a:p>
          <a:p>
            <a:endParaRPr lang="en-US" dirty="0"/>
          </a:p>
          <a:p>
            <a:r>
              <a:rPr lang="en-US" dirty="0"/>
              <a:t>Turkey</a:t>
            </a:r>
          </a:p>
          <a:p>
            <a:endParaRPr lang="en-US" dirty="0"/>
          </a:p>
          <a:p>
            <a:r>
              <a:rPr lang="en-US" dirty="0"/>
              <a:t>Xmas Pie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4525083" y="1778169"/>
            <a:ext cx="1051166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Soup</a:t>
            </a:r>
          </a:p>
          <a:p>
            <a:r>
              <a:rPr lang="en-US" dirty="0" err="1"/>
              <a:t>Lasagne</a:t>
            </a:r>
            <a:endParaRPr lang="en-US" dirty="0"/>
          </a:p>
          <a:p>
            <a:endParaRPr lang="en-US" dirty="0"/>
          </a:p>
          <a:p>
            <a:r>
              <a:rPr lang="en-US" dirty="0"/>
              <a:t>Beef</a:t>
            </a:r>
          </a:p>
          <a:p>
            <a:r>
              <a:rPr lang="en-US" dirty="0"/>
              <a:t>Trout</a:t>
            </a:r>
          </a:p>
          <a:p>
            <a:endParaRPr lang="en-US" dirty="0"/>
          </a:p>
          <a:p>
            <a:r>
              <a:rPr lang="en-US" dirty="0" err="1"/>
              <a:t>Icecream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7251626" y="1778169"/>
            <a:ext cx="1134284" cy="2175389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Garlic Bread</a:t>
            </a:r>
          </a:p>
          <a:p>
            <a:r>
              <a:rPr lang="en-US" dirty="0"/>
              <a:t>Penne</a:t>
            </a:r>
          </a:p>
          <a:p>
            <a:endParaRPr lang="en-US" dirty="0"/>
          </a:p>
          <a:p>
            <a:r>
              <a:rPr lang="en-US" dirty="0"/>
              <a:t>Beef</a:t>
            </a:r>
          </a:p>
          <a:p>
            <a:endParaRPr lang="en-US" dirty="0"/>
          </a:p>
          <a:p>
            <a:r>
              <a:rPr lang="en-US" dirty="0"/>
              <a:t>Custard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4632" y="4146472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447" y="4117787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v56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6549" y="4070621"/>
            <a:ext cx="74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v113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844645" y="2683508"/>
            <a:ext cx="1138585" cy="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539" y="2524805"/>
            <a:ext cx="92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menu.txt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2477" y="4539441"/>
            <a:ext cx="2049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Tag: xmas_lunch_2012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75221" y="2693575"/>
            <a:ext cx="1138585" cy="0"/>
          </a:xfrm>
          <a:prstGeom prst="line">
            <a:avLst/>
          </a:prstGeom>
          <a:ln>
            <a:prstDash val="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3346" y="4539441"/>
            <a:ext cx="2134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Tag: easter_lunch_2013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7322" y="4539441"/>
            <a:ext cx="2416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cassar_wedding_menu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04958" y="5038934"/>
            <a:ext cx="7605057" cy="1777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tag </a:t>
            </a:r>
            <a:r>
              <a:rPr lang="en-US" sz="1400" dirty="0" err="1">
                <a:latin typeface="Consolas" panose="020B0609020204030204" pitchFamily="49" charset="0"/>
              </a:rPr>
              <a:t>thistag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echo test &gt;&gt; test.txt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add test.txt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commit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</a:t>
            </a:r>
            <a:r>
              <a:rPr lang="en-US" sz="1400" dirty="0" err="1">
                <a:latin typeface="Consolas" panose="020B0609020204030204" pitchFamily="49" charset="0"/>
              </a:rPr>
              <a:t>thistag</a:t>
            </a:r>
            <a:r>
              <a:rPr lang="en-US" sz="1400" dirty="0">
                <a:latin typeface="Consolas" panose="020B0609020204030204" pitchFamily="49" charset="0"/>
              </a:rPr>
              <a:t>		// checks out the branch at the specific tag</a:t>
            </a:r>
          </a:p>
        </p:txBody>
      </p:sp>
    </p:spTree>
    <p:extLst>
      <p:ext uri="{BB962C8B-B14F-4D97-AF65-F5344CB8AC3E}">
        <p14:creationId xmlns:p14="http://schemas.microsoft.com/office/powerpoint/2010/main" val="368375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5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 flipV="1">
            <a:off x="5943686" y="3800423"/>
            <a:ext cx="2955857" cy="141326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>
                <a:latin typeface="+mn-lt"/>
              </a:rPr>
              <a:t>The Source Tree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91360" y="2096231"/>
            <a:ext cx="1149500" cy="6131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Angry 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5487" y="990412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IOS 5 </a:t>
            </a:r>
          </a:p>
          <a:p>
            <a:pPr algn="ctr"/>
            <a:r>
              <a:rPr lang="en-US" dirty="0"/>
              <a:t>Released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374763" y="1636743"/>
            <a:ext cx="0" cy="612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Bent Arrow 8"/>
          <p:cNvSpPr/>
          <p:nvPr/>
        </p:nvSpPr>
        <p:spPr>
          <a:xfrm>
            <a:off x="2944040" y="902825"/>
            <a:ext cx="5889816" cy="134669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4408" y="1034205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0274" y="3267745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IOS 6 </a:t>
            </a:r>
          </a:p>
          <a:p>
            <a:pPr algn="ctr"/>
            <a:r>
              <a:rPr lang="en-US" dirty="0"/>
              <a:t>Released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09550" y="2577977"/>
            <a:ext cx="0" cy="689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Bent Arrow 16"/>
          <p:cNvSpPr/>
          <p:nvPr/>
        </p:nvSpPr>
        <p:spPr>
          <a:xfrm flipV="1">
            <a:off x="5078826" y="2561113"/>
            <a:ext cx="3819845" cy="141326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42456" y="2096231"/>
            <a:ext cx="6591399" cy="6240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Master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0117" y="3431091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IOS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3085" y="4656464"/>
            <a:ext cx="217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iPad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Optimisations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3099" y="4415715"/>
            <a:ext cx="113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iPad</a:t>
            </a:r>
            <a:r>
              <a:rPr lang="en-US" dirty="0"/>
              <a:t> 3</a:t>
            </a:r>
          </a:p>
          <a:p>
            <a:pPr algn="ctr"/>
            <a:r>
              <a:rPr lang="en-US" dirty="0"/>
              <a:t>Released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31226" y="3914076"/>
            <a:ext cx="559193" cy="864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7216" y="2887102"/>
            <a:ext cx="3594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Branching: </a:t>
            </a:r>
            <a:r>
              <a:rPr lang="en-US" dirty="0"/>
              <a:t>Creates a copy of a code into a ‘branch’ for separate editing.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Merging:</a:t>
            </a:r>
            <a:r>
              <a:rPr lang="en-US" dirty="0"/>
              <a:t> Migrating (merging) changes from one branch into another branch.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04958" y="5038934"/>
            <a:ext cx="7605057" cy="1777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branch ios4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ios4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...				// do some changes and commit them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checkout master</a:t>
            </a:r>
          </a:p>
          <a:p>
            <a:pPr marL="457200" lvl="1" indent="0">
              <a:buFont typeface="Gill Sans MT" panose="020B0502020104020203" pitchFamily="34" charset="0"/>
              <a:buNone/>
            </a:pPr>
            <a:r>
              <a:rPr lang="en-US" sz="1400" dirty="0" err="1">
                <a:latin typeface="Consolas" panose="020B0609020204030204" pitchFamily="49" charset="0"/>
              </a:rPr>
              <a:t>git</a:t>
            </a:r>
            <a:r>
              <a:rPr lang="en-US" sz="1400" dirty="0">
                <a:latin typeface="Consolas" panose="020B0609020204030204" pitchFamily="49" charset="0"/>
              </a:rPr>
              <a:t> merge ios4			// might need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0846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/>
      <p:bldP spid="9" grpId="0" animBg="1"/>
      <p:bldP spid="10" grpId="0"/>
      <p:bldP spid="11" grpId="0"/>
      <p:bldP spid="17" grpId="0" animBg="1"/>
      <p:bldP spid="4" grpId="0" animBg="1"/>
      <p:bldP spid="18" grpId="0"/>
      <p:bldP spid="20" grpId="0"/>
      <p:bldP spid="21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3940118"/>
            <a:ext cx="1640743" cy="15987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376108" y="4322445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84524" y="3151596"/>
            <a:ext cx="1625053" cy="216673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3917104" y="3848586"/>
            <a:ext cx="1215330" cy="995085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50764" y="4103976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23454" y="4530618"/>
            <a:ext cx="1158644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56863" y="4495145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8038" y="3891057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3864" y="3663920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sp>
        <p:nvSpPr>
          <p:cNvPr id="13" name="Cube 12"/>
          <p:cNvSpPr/>
          <p:nvPr/>
        </p:nvSpPr>
        <p:spPr>
          <a:xfrm>
            <a:off x="3876139" y="5161623"/>
            <a:ext cx="1215330" cy="995085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V1.1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23454" y="5326090"/>
            <a:ext cx="1634392" cy="45371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71986" y="5141424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3244" y="956690"/>
            <a:ext cx="1334033" cy="17787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4436009" y="2915975"/>
            <a:ext cx="204831" cy="71537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0840" y="296858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9246" y="2968586"/>
            <a:ext cx="150209" cy="6953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9783" y="3110631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58038" y="5155080"/>
            <a:ext cx="1281546" cy="62472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7548" y="50793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sp>
        <p:nvSpPr>
          <p:cNvPr id="23" name="Plaque 22"/>
          <p:cNvSpPr/>
          <p:nvPr/>
        </p:nvSpPr>
        <p:spPr>
          <a:xfrm>
            <a:off x="1473890" y="1927975"/>
            <a:ext cx="1257258" cy="96947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55138" y="3110632"/>
            <a:ext cx="232142" cy="73795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5378" y="3394834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41322" y="2235502"/>
            <a:ext cx="1158644" cy="1365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14422" y="1795446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sp>
        <p:nvSpPr>
          <p:cNvPr id="28" name="Title 6"/>
          <p:cNvSpPr txBox="1">
            <a:spLocks/>
          </p:cNvSpPr>
          <p:nvPr/>
        </p:nvSpPr>
        <p:spPr>
          <a:xfrm>
            <a:off x="779462" y="107577"/>
            <a:ext cx="7581901" cy="9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Motivation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3004" y="1127027"/>
            <a:ext cx="1345497" cy="179399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091469" y="2578132"/>
            <a:ext cx="1284853" cy="108578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0778" y="2472253"/>
            <a:ext cx="5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229143" y="2897449"/>
            <a:ext cx="1147179" cy="99360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45591" y="3110631"/>
            <a:ext cx="133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 Report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39" y="4404376"/>
            <a:ext cx="651268" cy="61033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36" y="5779802"/>
            <a:ext cx="651268" cy="61033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10" y="2506365"/>
            <a:ext cx="651268" cy="61033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75115" y="4049356"/>
            <a:ext cx="2052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12695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/>
      <p:bldP spid="13" grpId="0" animBg="1"/>
      <p:bldP spid="15" grpId="0"/>
      <p:bldP spid="18" grpId="0"/>
      <p:bldP spid="20" grpId="0"/>
      <p:bldP spid="22" grpId="0"/>
      <p:bldP spid="23" grpId="0" animBg="1"/>
      <p:bldP spid="25" grpId="0"/>
      <p:bldP spid="27" grpId="0"/>
      <p:bldP spid="31" grpId="0"/>
      <p:bldP spid="33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cdn.meme.am/instances/400x/47959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09625"/>
            <a:ext cx="3810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9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Exercises (Setup)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470D74-E030-4F65-8C75-4A56DBB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805619"/>
            <a:ext cx="8246760" cy="59124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Exercise setup to be completed on your own machine: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Clone the repository at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https://github.com/josephmasini/softwareengineering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Project structure in folder </a:t>
            </a:r>
            <a:r>
              <a:rPr lang="en-US" dirty="0" err="1">
                <a:solidFill>
                  <a:schemeClr val="accent1"/>
                </a:solidFill>
              </a:rPr>
              <a:t>softwareeningeering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composed of: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/main/java/PatternRepeater.java </a:t>
            </a:r>
            <a:r>
              <a:rPr lang="en-US" dirty="0"/>
              <a:t>– Class we are testing.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/test/java/PatternRepeaterTest.java </a:t>
            </a:r>
            <a:r>
              <a:rPr lang="en-US" dirty="0"/>
              <a:t>– Test class.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pom.xml </a:t>
            </a:r>
            <a:r>
              <a:rPr lang="en-US" dirty="0"/>
              <a:t>– (Maven) package management configuration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Check that everything runs well by opening a command line window in </a:t>
            </a:r>
            <a:r>
              <a:rPr lang="en-US" dirty="0" err="1">
                <a:solidFill>
                  <a:schemeClr val="accent1"/>
                </a:solidFill>
              </a:rPr>
              <a:t>softwareeningeering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running the command: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 install</a:t>
            </a: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For simplicity, you are going to be working on your own machine, editing the project you just downloaded – no pushes are necessary for the time being.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4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77807"/>
          </a:xfrm>
        </p:spPr>
        <p:txBody>
          <a:bodyPr/>
          <a:lstStyle/>
          <a:p>
            <a:r>
              <a:rPr lang="en-US" dirty="0">
                <a:latin typeface="+mn-lt"/>
              </a:rPr>
              <a:t>Exercises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8470D74-E030-4F65-8C75-4A56DBB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2" y="805619"/>
            <a:ext cx="8246760" cy="5912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at hand is to create – drum roll - an array sorter!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array sorter should have two features (methods), one to sort an array of integers, and the other to sort an array of strings (by the first character).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TDD to first write tests to verify your behavior, then write the actual logic!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one feature at a time: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a new branch for each feature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finished, merge back to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07442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588805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841130"/>
            <a:ext cx="8246760" cy="5912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1. Typing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dirty="0"/>
              <a:t> in your console should bring up the commands available.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2. Typing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[command] --help</a:t>
            </a:r>
            <a:r>
              <a:rPr lang="en-US" dirty="0"/>
              <a:t> will get you the help for that command.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Ex. </a:t>
            </a:r>
            <a:r>
              <a:rPr lang="en-US" b="1" dirty="0" err="1">
                <a:latin typeface="Consolas" panose="020B0609020204030204" pitchFamily="49" charset="0"/>
              </a:rPr>
              <a:t>git</a:t>
            </a:r>
            <a:r>
              <a:rPr lang="en-US" b="1" dirty="0">
                <a:latin typeface="Consolas" panose="020B0609020204030204" pitchFamily="49" charset="0"/>
              </a:rPr>
              <a:t> branch --help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3. And my latest tip…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81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.memecdn.com/google-your-best-friend_o_13718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203" y="303924"/>
            <a:ext cx="42291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2" y="4270159"/>
            <a:ext cx="8246760" cy="2483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… but until that day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Google is your friend!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So Google any questions away!</a:t>
            </a:r>
          </a:p>
        </p:txBody>
      </p:sp>
    </p:spTree>
    <p:extLst>
      <p:ext uri="{BB962C8B-B14F-4D97-AF65-F5344CB8AC3E}">
        <p14:creationId xmlns:p14="http://schemas.microsoft.com/office/powerpoint/2010/main" val="353558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0169"/>
          </a:xfrm>
        </p:spPr>
        <p:txBody>
          <a:bodyPr/>
          <a:lstStyle/>
          <a:p>
            <a:r>
              <a:rPr lang="en-US" dirty="0">
                <a:latin typeface="+mn-lt"/>
              </a:rPr>
              <a:t>Motivation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14" y="2756378"/>
            <a:ext cx="1640743" cy="1598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79166" y="2756378"/>
            <a:ext cx="1640743" cy="1598701"/>
          </a:xfrm>
          <a:prstGeom prst="rect">
            <a:avLst/>
          </a:prstGeom>
        </p:spPr>
      </p:pic>
      <p:sp>
        <p:nvSpPr>
          <p:cNvPr id="23" name="Rounded Rectangle 1"/>
          <p:cNvSpPr/>
          <p:nvPr/>
        </p:nvSpPr>
        <p:spPr>
          <a:xfrm>
            <a:off x="3400187" y="2362244"/>
            <a:ext cx="2411860" cy="2375891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72877" y="1966265"/>
            <a:ext cx="24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Server</a:t>
            </a:r>
          </a:p>
        </p:txBody>
      </p:sp>
      <p:sp>
        <p:nvSpPr>
          <p:cNvPr id="25" name="Folded Corner 4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olded Corner 44"/>
          <p:cNvSpPr/>
          <p:nvPr/>
        </p:nvSpPr>
        <p:spPr>
          <a:xfrm>
            <a:off x="938060" y="4549164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45"/>
          <p:cNvSpPr/>
          <p:nvPr/>
        </p:nvSpPr>
        <p:spPr>
          <a:xfrm>
            <a:off x="7750084" y="4549164"/>
            <a:ext cx="782083" cy="707790"/>
          </a:xfrm>
          <a:prstGeom prst="folded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51"/>
          <p:cNvSpPr/>
          <p:nvPr/>
        </p:nvSpPr>
        <p:spPr>
          <a:xfrm>
            <a:off x="2268538" y="4549164"/>
            <a:ext cx="782083" cy="70779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52"/>
          <p:cNvSpPr/>
          <p:nvPr/>
        </p:nvSpPr>
        <p:spPr>
          <a:xfrm>
            <a:off x="6360814" y="4549164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54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55"/>
          <p:cNvSpPr/>
          <p:nvPr/>
        </p:nvSpPr>
        <p:spPr>
          <a:xfrm>
            <a:off x="4203995" y="3195165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ight Arrow 5"/>
          <p:cNvSpPr/>
          <p:nvPr/>
        </p:nvSpPr>
        <p:spPr>
          <a:xfrm>
            <a:off x="1825335" y="4710825"/>
            <a:ext cx="402238" cy="3003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56"/>
          <p:cNvSpPr/>
          <p:nvPr/>
        </p:nvSpPr>
        <p:spPr>
          <a:xfrm rot="10800000">
            <a:off x="7234899" y="4710825"/>
            <a:ext cx="402238" cy="30039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62"/>
          <p:cNvSpPr/>
          <p:nvPr/>
        </p:nvSpPr>
        <p:spPr>
          <a:xfrm>
            <a:off x="1579866" y="5491330"/>
            <a:ext cx="782083" cy="707790"/>
          </a:xfrm>
          <a:prstGeom prst="foldedCorne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9250" y="2897478"/>
            <a:ext cx="2052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1421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3358261"/>
            <a:ext cx="1640743" cy="1598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90488" y="2756378"/>
            <a:ext cx="1640743" cy="1598701"/>
          </a:xfrm>
          <a:prstGeom prst="rect">
            <a:avLst/>
          </a:prstGeo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930169"/>
          </a:xfrm>
        </p:spPr>
        <p:txBody>
          <a:bodyPr/>
          <a:lstStyle/>
          <a:p>
            <a:r>
              <a:rPr lang="en-US" dirty="0">
                <a:latin typeface="+mn-lt"/>
              </a:rPr>
              <a:t>Motivation</a:t>
            </a:r>
          </a:p>
        </p:txBody>
      </p:sp>
      <p:sp>
        <p:nvSpPr>
          <p:cNvPr id="7" name="Folded Corner 1"/>
          <p:cNvSpPr/>
          <p:nvPr/>
        </p:nvSpPr>
        <p:spPr>
          <a:xfrm>
            <a:off x="3401363" y="2514088"/>
            <a:ext cx="2264462" cy="2754924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254" y="1420085"/>
            <a:ext cx="24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Calculator.java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2805" y="2916660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0488" y="1961300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193" y="3438392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0488" y="2371954"/>
            <a:ext cx="13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90488" y="4956962"/>
            <a:ext cx="1640743" cy="15987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6253" y="5214301"/>
            <a:ext cx="10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5</a:t>
            </a:r>
          </a:p>
        </p:txBody>
      </p:sp>
      <p:sp>
        <p:nvSpPr>
          <p:cNvPr id="15" name="Cloud Callout 13"/>
          <p:cNvSpPr/>
          <p:nvPr/>
        </p:nvSpPr>
        <p:spPr>
          <a:xfrm>
            <a:off x="779462" y="1639629"/>
            <a:ext cx="2147160" cy="1646363"/>
          </a:xfrm>
          <a:prstGeom prst="cloud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Who made Change 4? Why? How?</a:t>
            </a:r>
          </a:p>
        </p:txBody>
      </p:sp>
    </p:spTree>
    <p:extLst>
      <p:ext uri="{BB962C8B-B14F-4D97-AF65-F5344CB8AC3E}">
        <p14:creationId xmlns:p14="http://schemas.microsoft.com/office/powerpoint/2010/main" val="15880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27518 0.02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38351 0.089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24549 0.085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3809 0.161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5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29826 -0.105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1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.meme.am/cache/instances/folder461/3698646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75" y="1779973"/>
            <a:ext cx="3594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1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20933"/>
          </a:xfrm>
        </p:spPr>
        <p:txBody>
          <a:bodyPr/>
          <a:lstStyle/>
          <a:p>
            <a:r>
              <a:rPr lang="en-US" dirty="0">
                <a:latin typeface="+mn-lt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037747"/>
            <a:ext cx="8028274" cy="5612022"/>
          </a:xfrm>
        </p:spPr>
        <p:txBody>
          <a:bodyPr>
            <a:noAutofit/>
          </a:bodyPr>
          <a:lstStyle/>
          <a:p>
            <a:r>
              <a:rPr lang="en-US" dirty="0"/>
              <a:t>Things go wrong</a:t>
            </a:r>
          </a:p>
          <a:p>
            <a:pPr lvl="1"/>
            <a:r>
              <a:rPr lang="en-US" sz="2000" dirty="0"/>
              <a:t>Deleted code</a:t>
            </a:r>
          </a:p>
          <a:p>
            <a:pPr lvl="1"/>
            <a:r>
              <a:rPr lang="en-US" sz="2000" dirty="0"/>
              <a:t>Overwritten code</a:t>
            </a:r>
          </a:p>
          <a:p>
            <a:pPr lvl="1"/>
            <a:r>
              <a:rPr lang="en-US" sz="2000" dirty="0"/>
              <a:t>How can we recover from such situations?</a:t>
            </a:r>
          </a:p>
          <a:p>
            <a:r>
              <a:rPr lang="en-US" dirty="0"/>
              <a:t>Developers work in teams</a:t>
            </a:r>
          </a:p>
          <a:p>
            <a:pPr lvl="1"/>
            <a:r>
              <a:rPr lang="en-US" sz="2000" dirty="0"/>
              <a:t>They work on the same codebase</a:t>
            </a:r>
          </a:p>
          <a:p>
            <a:pPr lvl="1"/>
            <a:r>
              <a:rPr lang="en-US" sz="2000" dirty="0"/>
              <a:t>How can they work on the same files without conflicting with each other?</a:t>
            </a:r>
          </a:p>
          <a:p>
            <a:pPr lvl="1"/>
            <a:r>
              <a:rPr lang="en-US" sz="2000" dirty="0"/>
              <a:t>How can we know what has changed in a source file and who changed it?</a:t>
            </a:r>
          </a:p>
          <a:p>
            <a:r>
              <a:rPr lang="en-US" dirty="0"/>
              <a:t>Customers require </a:t>
            </a:r>
            <a:r>
              <a:rPr lang="en-US" dirty="0" err="1"/>
              <a:t>customisation</a:t>
            </a:r>
            <a:endParaRPr lang="en-US" dirty="0"/>
          </a:p>
          <a:p>
            <a:pPr lvl="1"/>
            <a:r>
              <a:rPr lang="en-US" sz="2000" dirty="0"/>
              <a:t>Multiple customer can buy the same product</a:t>
            </a:r>
          </a:p>
          <a:p>
            <a:pPr lvl="1"/>
            <a:r>
              <a:rPr lang="en-US" sz="2000" dirty="0"/>
              <a:t>They later require </a:t>
            </a:r>
            <a:r>
              <a:rPr lang="en-US" sz="2000" dirty="0" err="1"/>
              <a:t>customisations</a:t>
            </a:r>
            <a:endParaRPr lang="en-US" sz="2000" dirty="0"/>
          </a:p>
          <a:p>
            <a:pPr lvl="1"/>
            <a:r>
              <a:rPr lang="en-US" sz="2000" dirty="0"/>
              <a:t>How can developers manage multiple versions of the same product?</a:t>
            </a:r>
          </a:p>
          <a:p>
            <a:pPr marL="403225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03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024128"/>
            <a:ext cx="7633742" cy="563412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This is a rudimentary form of version control</a:t>
            </a:r>
          </a:p>
          <a:p>
            <a:endParaRPr lang="en-US" dirty="0"/>
          </a:p>
          <a:p>
            <a:r>
              <a:rPr lang="en-US" dirty="0"/>
              <a:t>Sophisticated tools exist: Version Control Systems</a:t>
            </a:r>
          </a:p>
          <a:p>
            <a:pPr marL="403225" lvl="1" indent="0">
              <a:buNone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9462" y="107577"/>
            <a:ext cx="7581901" cy="820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Your already do VC</a:t>
            </a:r>
          </a:p>
        </p:txBody>
      </p:sp>
      <p:pic>
        <p:nvPicPr>
          <p:cNvPr id="4" name="Picture 4" descr="http://s2.quickmeme.com/img/92/923c7ce6959ee3b49388ed26dc34816033616d5e2de699688170498b3e6aa4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22" y="1415988"/>
            <a:ext cx="470925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7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638547"/>
            <a:ext cx="7581901" cy="4847365"/>
          </a:xfrm>
        </p:spPr>
        <p:txBody>
          <a:bodyPr>
            <a:normAutofit/>
          </a:bodyPr>
          <a:lstStyle/>
          <a:p>
            <a:r>
              <a:rPr lang="en-US" dirty="0"/>
              <a:t>Many exist</a:t>
            </a:r>
          </a:p>
          <a:p>
            <a:pPr lvl="1"/>
            <a:r>
              <a:rPr lang="en-US" sz="2000" dirty="0"/>
              <a:t>CVS</a:t>
            </a:r>
          </a:p>
          <a:p>
            <a:pPr lvl="1"/>
            <a:r>
              <a:rPr lang="en-US" sz="2000" dirty="0"/>
              <a:t>Subversion (SVN)</a:t>
            </a:r>
          </a:p>
          <a:p>
            <a:pPr lvl="1"/>
            <a:r>
              <a:rPr lang="en-US" sz="2000" dirty="0"/>
              <a:t>Perforce</a:t>
            </a:r>
          </a:p>
          <a:p>
            <a:pPr lvl="1"/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/>
              <a:t>Mercurial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r>
              <a:rPr lang="en-US" dirty="0"/>
              <a:t>Concepts are similar in all tools</a:t>
            </a:r>
          </a:p>
          <a:p>
            <a:endParaRPr lang="en-US" dirty="0"/>
          </a:p>
          <a:p>
            <a:r>
              <a:rPr lang="en-US" dirty="0"/>
              <a:t>In this course, we will use </a:t>
            </a:r>
            <a:r>
              <a:rPr lang="en-US" b="1" dirty="0" err="1"/>
              <a:t>git</a:t>
            </a:r>
            <a:r>
              <a:rPr lang="en-US" dirty="0"/>
              <a:t> for practical work</a:t>
            </a:r>
          </a:p>
          <a:p>
            <a:pPr lvl="1"/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462" y="107577"/>
            <a:ext cx="7581901" cy="1306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+mn-lt"/>
              </a:rPr>
              <a:t>Version Control Systems (VCS)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8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14272"/>
            <a:ext cx="7581901" cy="5443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Backup and restore source code</a:t>
            </a:r>
          </a:p>
          <a:p>
            <a:endParaRPr lang="en-US" dirty="0"/>
          </a:p>
          <a:p>
            <a:r>
              <a:rPr lang="en-US" dirty="0" err="1"/>
              <a:t>Synchronisation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Short-term undo</a:t>
            </a:r>
          </a:p>
          <a:p>
            <a:endParaRPr lang="en-US" dirty="0"/>
          </a:p>
          <a:p>
            <a:r>
              <a:rPr lang="en-US" dirty="0"/>
              <a:t>Long-term undo</a:t>
            </a:r>
          </a:p>
          <a:p>
            <a:endParaRPr lang="en-US" dirty="0"/>
          </a:p>
          <a:p>
            <a:r>
              <a:rPr lang="en-US" dirty="0"/>
              <a:t>Track changes</a:t>
            </a:r>
          </a:p>
          <a:p>
            <a:endParaRPr lang="en-US" dirty="0"/>
          </a:p>
          <a:p>
            <a:r>
              <a:rPr lang="en-US" dirty="0"/>
              <a:t>Track ownership</a:t>
            </a:r>
          </a:p>
          <a:p>
            <a:endParaRPr lang="en-US" dirty="0"/>
          </a:p>
          <a:p>
            <a:r>
              <a:rPr lang="en-US" dirty="0"/>
              <a:t>Branching and merging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462" y="107577"/>
            <a:ext cx="7581901" cy="1306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+mn-lt"/>
              </a:rPr>
              <a:t>Uses of a VCS</a:t>
            </a:r>
          </a:p>
        </p:txBody>
      </p:sp>
    </p:spTree>
    <p:extLst>
      <p:ext uri="{BB962C8B-B14F-4D97-AF65-F5344CB8AC3E}">
        <p14:creationId xmlns:p14="http://schemas.microsoft.com/office/powerpoint/2010/main" val="11539562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2887</TotalTime>
  <Words>977</Words>
  <Application>Microsoft Office PowerPoint</Application>
  <PresentationFormat>On-screen Show (4:3)</PresentationFormat>
  <Paragraphs>320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Gill Sans MT</vt:lpstr>
      <vt:lpstr>Impact</vt:lpstr>
      <vt:lpstr>Badge</vt:lpstr>
      <vt:lpstr>Version Control Systems</vt:lpstr>
      <vt:lpstr>PowerPoint Presentation</vt:lpstr>
      <vt:lpstr>Motivation</vt:lpstr>
      <vt:lpstr>Motivation</vt:lpstr>
      <vt:lpstr>PowerPoint Presentation</vt:lpstr>
      <vt:lpstr>The Problem</vt:lpstr>
      <vt:lpstr>PowerPoint Presentation</vt:lpstr>
      <vt:lpstr>PowerPoint Presentation</vt:lpstr>
      <vt:lpstr>PowerPoint Presentation</vt:lpstr>
      <vt:lpstr>Terminology</vt:lpstr>
      <vt:lpstr>Basic Actions</vt:lpstr>
      <vt:lpstr>PowerPoint Presentation</vt:lpstr>
      <vt:lpstr>INIT / CLONE</vt:lpstr>
      <vt:lpstr>Basic Commit + Push</vt:lpstr>
      <vt:lpstr>Clone, Revert, Commit + Push</vt:lpstr>
      <vt:lpstr>Clone, Revert, Commit + Push</vt:lpstr>
      <vt:lpstr>Conflict Resolution</vt:lpstr>
      <vt:lpstr>Tagging</vt:lpstr>
      <vt:lpstr>The Source Tree</vt:lpstr>
      <vt:lpstr>PowerPoint Presentation</vt:lpstr>
      <vt:lpstr>Exercises (Setup)</vt:lpstr>
      <vt:lpstr>Exercises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Version Control</dc:title>
  <dc:creator>Mark Micallef</dc:creator>
  <cp:lastModifiedBy>Joe</cp:lastModifiedBy>
  <cp:revision>61</cp:revision>
  <dcterms:created xsi:type="dcterms:W3CDTF">2012-10-01T13:16:47Z</dcterms:created>
  <dcterms:modified xsi:type="dcterms:W3CDTF">2019-03-26T13:29:40Z</dcterms:modified>
</cp:coreProperties>
</file>