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Note: Make sure to remove spaces in your URL for FHIR - there should be none.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Note: Make sure to remove spaces in your URL for FHIR - there should be none, and having spaces in the server URL will cause errors. HTTP URLs are space and case sensitive.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Note: Patient vs Person. Person represents people “in the real world” for example, it could link to your patient record in many FHIR servers. In CommonWell, most of the core is the “Person” and the records they’re tied to are Patient. We would use Patient here since we’re looking at patient records in an EHR.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Note: AllergyIntolerance/123 is looking up an Allergy by its id (not a patient id). Similarly, AllergyIntolerance?_id=123 is looking up allergy by id, not by the patient id.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You need to ensure you properly escape/encode the URL so that protected characters are percent encoded. This is to ensure that the server can interpret the URL correctly. Postman does this for you, and *some* http libraries will, but make sure your code (or app) handles this logic to encode or decode as needed.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Title Text</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Shape 94"/>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Title Text</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fhir.cerner.com/dstu2/patient/#parameters"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fhir-open.sandboxcerner.com/dstu2/0b8a0111-e8e6-4c26-a91c-5069cbc6b1ca/metadata?_format=json" TargetMode="Externa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hl7.org/fhir/dstu2/conformance.html" TargetMode="Externa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fhir-open.sandboxcerner.com/dstu2/0b8a0111-e8e6-4c26-a91c-5069cbc6b1ca/Patient/4478007?_format=json" TargetMode="External"/><Relationship Id="rId4" Type="http://schemas.openxmlformats.org/officeDocument/2006/relationships/hyperlink" Target="http://hl7.org/fhir/dstu2/datatypes.html#HumanName" TargetMode="External"/><Relationship Id="rId5" Type="http://schemas.openxmlformats.org/officeDocument/2006/relationships/image" Target="../media/image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fhir-open.sandboxcerner.com/dstu2/0b8a0111-e8e6-4c26-a91c-5069cbc6b1ca/AllergyIntolerance?patient=1316024&amp;_format=json" TargetMode="External"/><Relationship Id="rId4" Type="http://schemas.openxmlformats.org/officeDocument/2006/relationships/hyperlink" Target="https://fhir-open.sandboxcerner.com/dstu2/0b8a0111-e8e6-4c26-a91c-5069cbc6b1ca/AllergyIntolerance?patient=1316024&amp;status=active,unconfirmed,confirmed&amp;_format=json"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hyperlink" Target="http://hl7.org/fhir/DSTU2/valueset-allergy-intolerance-status.html"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hl7.org/fhir/dstu2/allergyintolerance.html" TargetMode="External"/><Relationship Id="rId3" Type="http://schemas.openxmlformats.org/officeDocument/2006/relationships/image" Target="../media/image11.png"/><Relationship Id="rId4" Type="http://schemas.openxmlformats.org/officeDocument/2006/relationships/image" Target="../media/image1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fhir-open.sandboxcerner.com/dstu2/0b8a0111-e8e6-4c26-a91c-5069cbc6b1ca/Observation?subject%3APatient=4342008&amp;code=http%3A%2F%2Floinc.org%7C55284-4"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hyperlink" Target="http://hl7.org/fhir/dstu2/observation.html"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fhir.cerner.com/dstu2/observation/" TargetMode="External"/><Relationship Id="rId3" Type="http://schemas.openxmlformats.org/officeDocument/2006/relationships/image" Target="../media/image1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s://goo.gl/K4oofl" TargetMode="External"/><Relationship Id="rId4" Type="http://schemas.openxmlformats.org/officeDocument/2006/relationships/hyperlink" Target="https://www.getpostman.com/" TargetMode="Externa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hl7.org/fhir/dstu2/medicationorder.html#bnr" TargetMode="External"/><Relationship Id="rId3" Type="http://schemas.openxmlformats.org/officeDocument/2006/relationships/image" Target="../media/image1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fhir-open.sandboxcerner.com/dstu2/0b8a0111-e8e6-4c26-a91c-5069cbc6b1ca/Device?patient=4478007&amp;_format=json" TargetMode="External"/><Relationship Id="rId3" Type="http://schemas.openxmlformats.org/officeDocument/2006/relationships/hyperlink" Target="https://fhir-open.sandboxcerner.com/dstu2/0b8a0111-e8e6-4c26-a91c-5069cbc6b1ca/Device?patient=1316024&amp;_format=json" TargetMode="Externa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fhir-open.sandboxcerner.com/dstu2/0b8a0111-e8e6-4c26-a91c-5069cbc6b1ca/MedicationOrder?patient=1316024&amp;status=active,on-hold&amp;_format=json" TargetMode="Externa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fhir-open.sandboxcerner.com/dstu2/0b8a0111-e8e6-4c26-a91c-5069cbc6b1ca/MedicationOrder?patient=1316024&amp;-pageContext=1184038_1184051_1316024_1_1&amp;-pageDirection=NEXT&amp;_format=json" TargetMode="External"/><Relationship Id="rId3" Type="http://schemas.openxmlformats.org/officeDocument/2006/relationships/image" Target="../media/image18.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fhir-open.sandboxcerner.com/dstu2/0b8a0111-e8e6-4c26-a91c-5069cbc6b1ca/RelatedPerson?patient=2918007&amp;_format=json" TargetMode="Externa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fhir-open.sandboxcerner.com/dstu2/0b8a0111-e8e6-4c26-a91c-5069cbc6b1ca/Condition?patient=4342010&amp;category=complaint&amp;_format=json" TargetMode="External"/><Relationship Id="rId3" Type="http://schemas.openxmlformats.org/officeDocument/2006/relationships/hyperlink" Target="http://fhir.cerner.com/dstu2/condition/#terminology-bindings" TargetMode="Externa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hl7.org/fhir/dstu2/resourcelist.html"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pic>
        <p:nvPicPr>
          <p:cNvPr id="119" name="pasted-image.pdf"/>
          <p:cNvPicPr>
            <a:picLocks noChangeAspect="1"/>
          </p:cNvPicPr>
          <p:nvPr/>
        </p:nvPicPr>
        <p:blipFill>
          <a:blip r:embed="rId2">
            <a:extLst/>
          </a:blip>
          <a:stretch>
            <a:fillRect/>
          </a:stretch>
        </p:blipFill>
        <p:spPr>
          <a:xfrm>
            <a:off x="-25735" y="4073013"/>
            <a:ext cx="24435470" cy="4922435"/>
          </a:xfrm>
          <a:prstGeom prst="rect">
            <a:avLst/>
          </a:prstGeom>
          <a:ln w="12700">
            <a:miter lim="400000"/>
          </a:ln>
        </p:spPr>
      </p:pic>
      <p:pic>
        <p:nvPicPr>
          <p:cNvPr id="120" name="pasted-image.pdf"/>
          <p:cNvPicPr>
            <a:picLocks noChangeAspect="1"/>
          </p:cNvPicPr>
          <p:nvPr/>
        </p:nvPicPr>
        <p:blipFill>
          <a:blip r:embed="rId3">
            <a:extLst/>
          </a:blip>
          <a:stretch>
            <a:fillRect/>
          </a:stretch>
        </p:blipFill>
        <p:spPr>
          <a:xfrm>
            <a:off x="917117" y="4277906"/>
            <a:ext cx="17950043" cy="820269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Exercise 2</a:t>
            </a:r>
          </a:p>
        </p:txBody>
      </p:sp>
      <p:sp>
        <p:nvSpPr>
          <p:cNvPr id="145" name="Shape 145"/>
          <p:cNvSpPr/>
          <p:nvPr>
            <p:ph type="body" idx="1"/>
          </p:nvPr>
        </p:nvSpPr>
        <p:spPr>
          <a:prstGeom prst="rect">
            <a:avLst/>
          </a:prstGeom>
        </p:spPr>
        <p:txBody>
          <a:bodyPr/>
          <a:lstStyle/>
          <a:p>
            <a:pPr/>
            <a:r>
              <a:t>Find out what resources are available in Millennium’s HL7 FHIR DSTU 2 implementation that are not in the May2015 implementation.</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Exercise 2: Answer</a:t>
            </a:r>
          </a:p>
        </p:txBody>
      </p:sp>
      <p:sp>
        <p:nvSpPr>
          <p:cNvPr id="148" name="Shape 148"/>
          <p:cNvSpPr/>
          <p:nvPr>
            <p:ph type="body" idx="1"/>
          </p:nvPr>
        </p:nvSpPr>
        <p:spPr>
          <a:prstGeom prst="rect">
            <a:avLst/>
          </a:prstGeom>
        </p:spPr>
        <p:txBody>
          <a:bodyPr/>
          <a:lstStyle/>
          <a:p>
            <a:pPr/>
            <a:r>
              <a:t>RelatedPerson</a:t>
            </a:r>
          </a:p>
          <a:p>
            <a:pPr/>
            <a:r>
              <a:t>Contract</a:t>
            </a:r>
          </a:p>
          <a:p>
            <a:pPr/>
            <a:r>
              <a:t>Person</a:t>
            </a:r>
          </a:p>
          <a:p>
            <a:pPr/>
            <a:r>
              <a:t>Device</a:t>
            </a:r>
          </a:p>
          <a:p>
            <a:pPr/>
            <a:r>
              <a:t>Optional: MedicationOrder (MedicationPrescription was just renamed)</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150" name="Shape 150"/>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3</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Exercise 3</a:t>
            </a:r>
          </a:p>
        </p:txBody>
      </p:sp>
      <p:sp>
        <p:nvSpPr>
          <p:cNvPr id="153" name="Shape 153"/>
          <p:cNvSpPr/>
          <p:nvPr>
            <p:ph type="body" idx="1"/>
          </p:nvPr>
        </p:nvSpPr>
        <p:spPr>
          <a:prstGeom prst="rect">
            <a:avLst/>
          </a:prstGeom>
        </p:spPr>
        <p:txBody>
          <a:bodyPr/>
          <a:lstStyle/>
          <a:p>
            <a:pPr/>
            <a:r>
              <a:t>What search parameters does the Millennium DSTU 2 implementation of Patient support? Are there any limitations or considerations?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Exercise 3: Answer</a:t>
            </a:r>
          </a:p>
        </p:txBody>
      </p:sp>
      <p:sp>
        <p:nvSpPr>
          <p:cNvPr id="156" name="Shape 156"/>
          <p:cNvSpPr/>
          <p:nvPr/>
        </p:nvSpPr>
        <p:spPr>
          <a:xfrm>
            <a:off x="2589676" y="4521199"/>
            <a:ext cx="19204648"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10576" indent="-610576" algn="l">
              <a:buSzPct val="75000"/>
              <a:buChar char="•"/>
            </a:pPr>
            <a:r>
              <a:t>Query by: id</a:t>
            </a:r>
          </a:p>
          <a:p>
            <a:pPr marL="610576" indent="-610576" algn="l">
              <a:buSzPct val="75000"/>
              <a:buChar char="•"/>
            </a:pPr>
            <a:r>
              <a:t>Query by: identifier</a:t>
            </a:r>
          </a:p>
          <a:p>
            <a:pPr marL="610576" indent="-610576" algn="l">
              <a:buSzPct val="75000"/>
              <a:buChar char="•"/>
            </a:pPr>
            <a:r>
              <a:t>Query by a combination of: birthdate, name, telecom</a:t>
            </a:r>
          </a:p>
          <a:p>
            <a:pPr marL="610576" indent="-610576" algn="l">
              <a:buSzPct val="75000"/>
              <a:buChar char="•"/>
            </a:pPr>
            <a:r>
              <a:t>_count (paging)</a:t>
            </a:r>
          </a:p>
          <a:p>
            <a:pPr marL="610576" indent="-610576" algn="l">
              <a:buSzPct val="75000"/>
              <a:buChar char="•"/>
            </a:pPr>
            <a:r>
              <a:t>birthdate, name, and telecom has limited availability, and “fuzzy”</a:t>
            </a:r>
          </a:p>
          <a:p>
            <a:pPr marL="610576" indent="-610576" algn="l">
              <a:buSzPct val="75000"/>
              <a:buChar char="•"/>
            </a:pPr>
            <a:r>
              <a:rPr u="sng">
                <a:hlinkClick r:id="rId2" invalidUrl="" action="" tgtFrame="" tooltip="" history="1" highlightClick="0" endSnd="0"/>
              </a:rPr>
              <a:t>http://fhir.cerner.com/dstu2/patient/#parameters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pasted-image.png"/>
          <p:cNvPicPr>
            <a:picLocks noChangeAspect="1"/>
          </p:cNvPicPr>
          <p:nvPr/>
        </p:nvPicPr>
        <p:blipFill>
          <a:blip r:embed="rId2">
            <a:extLst/>
          </a:blip>
          <a:stretch>
            <a:fillRect/>
          </a:stretch>
        </p:blipFill>
        <p:spPr>
          <a:xfrm>
            <a:off x="4760762" y="0"/>
            <a:ext cx="14862476" cy="1371600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160" name="Shape 160"/>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4</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Exercise 4</a:t>
            </a:r>
          </a:p>
        </p:txBody>
      </p:sp>
      <p:sp>
        <p:nvSpPr>
          <p:cNvPr id="163" name="Shape 163"/>
          <p:cNvSpPr/>
          <p:nvPr>
            <p:ph type="body" idx="1"/>
          </p:nvPr>
        </p:nvSpPr>
        <p:spPr>
          <a:prstGeom prst="rect">
            <a:avLst/>
          </a:prstGeom>
        </p:spPr>
        <p:txBody>
          <a:bodyPr/>
          <a:lstStyle/>
          <a:p>
            <a:pPr/>
            <a:r>
              <a:t>According to the Conformance statement, does this FHIR server support OAuth? https://fhir-open.sandboxcerner.com/dstu2/0b8a0111-e8e6-4c26-a91c-5069cbc6b1ca/</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Exercise 4: Answer</a:t>
            </a:r>
          </a:p>
        </p:txBody>
      </p:sp>
      <p:sp>
        <p:nvSpPr>
          <p:cNvPr id="168" name="Shape 168"/>
          <p:cNvSpPr/>
          <p:nvPr>
            <p:ph type="body" sz="half" idx="1"/>
          </p:nvPr>
        </p:nvSpPr>
        <p:spPr>
          <a:xfrm>
            <a:off x="1689100" y="3238500"/>
            <a:ext cx="12493797" cy="9207500"/>
          </a:xfrm>
          <a:prstGeom prst="rect">
            <a:avLst/>
          </a:prstGeom>
        </p:spPr>
        <p:txBody>
          <a:bodyPr/>
          <a:lstStyle/>
          <a:p>
            <a:pPr/>
            <a:r>
              <a:t>Answer: No (it’s our open endpoint)</a:t>
            </a:r>
          </a:p>
          <a:p>
            <a:pPr/>
            <a:r>
              <a:t>GET </a:t>
            </a:r>
            <a:r>
              <a:rPr u="sng">
                <a:hlinkClick r:id="rId2" invalidUrl="" action="" tgtFrame="" tooltip="" history="1" highlightClick="0" endSnd="0"/>
              </a:rPr>
              <a:t>https://fhir-open.sandboxcerner.com/dstu2/0b8a0111-e8e6-4c26-a91c-5069cbc6b1ca/metadata?_format=json</a:t>
            </a:r>
          </a:p>
        </p:txBody>
      </p:sp>
      <p:grpSp>
        <p:nvGrpSpPr>
          <p:cNvPr id="171" name="Group 171"/>
          <p:cNvGrpSpPr/>
          <p:nvPr/>
        </p:nvGrpSpPr>
        <p:grpSpPr>
          <a:xfrm>
            <a:off x="12977103" y="3835400"/>
            <a:ext cx="12827001" cy="6045200"/>
            <a:chOff x="0" y="0"/>
            <a:chExt cx="12827000" cy="6045200"/>
          </a:xfrm>
        </p:grpSpPr>
        <p:pic>
          <p:nvPicPr>
            <p:cNvPr id="169" name="pasted-image.png"/>
            <p:cNvPicPr>
              <a:picLocks noChangeAspect="1"/>
            </p:cNvPicPr>
            <p:nvPr/>
          </p:nvPicPr>
          <p:blipFill>
            <a:blip r:embed="rId3">
              <a:extLst/>
            </a:blip>
            <a:stretch>
              <a:fillRect/>
            </a:stretch>
          </p:blipFill>
          <p:spPr>
            <a:xfrm>
              <a:off x="0" y="0"/>
              <a:ext cx="12827000" cy="6045200"/>
            </a:xfrm>
            <a:prstGeom prst="rect">
              <a:avLst/>
            </a:prstGeom>
            <a:ln w="12700" cap="flat">
              <a:noFill/>
              <a:miter lim="400000"/>
            </a:ln>
            <a:effectLst/>
          </p:spPr>
        </p:pic>
        <p:pic>
          <p:nvPicPr>
            <p:cNvPr id="170" name=""/>
            <p:cNvPicPr>
              <a:picLocks noChangeAspect="0"/>
            </p:cNvPicPr>
            <p:nvPr/>
          </p:nvPicPr>
          <p:blipFill>
            <a:blip r:embed="rId4">
              <a:extLst/>
            </a:blip>
            <a:stretch>
              <a:fillRect/>
            </a:stretch>
          </p:blipFill>
          <p:spPr>
            <a:xfrm>
              <a:off x="544224" y="2045333"/>
              <a:ext cx="4433806" cy="1346201"/>
            </a:xfrm>
            <a:prstGeom prst="rect">
              <a:avLst/>
            </a:prstGeom>
            <a:effectLst>
              <a:outerShdw sx="100000" sy="100000" kx="0" ky="0" algn="b" rotWithShape="0" blurRad="38100" dist="25400" dir="5400000">
                <a:srgbClr val="000000">
                  <a:alpha val="50000"/>
                </a:srgbClr>
              </a:outerShdw>
            </a:effectLst>
          </p:spPr>
        </p:pic>
      </p:gr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nvSpPr>
        <p:spPr>
          <a:xfrm>
            <a:off x="375039" y="12674520"/>
            <a:ext cx="832421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u="sng">
                <a:hlinkClick r:id="rId2" invalidUrl="" action="" tgtFrame="" tooltip="" history="1" highlightClick="0" endSnd="0"/>
              </a:defRPr>
            </a:lvl1pPr>
          </a:lstStyle>
          <a:p>
            <a:pPr>
              <a:defRPr u="none"/>
            </a:pPr>
            <a:r>
              <a:rPr u="sng">
                <a:hlinkClick r:id="rId2" invalidUrl="" action="" tgtFrame="" tooltip="" history="1" highlightClick="0" endSnd="0"/>
              </a:rPr>
              <a:t>http://hl7.org/fhir/dstu2/conformance.html</a:t>
            </a:r>
          </a:p>
        </p:txBody>
      </p:sp>
      <p:grpSp>
        <p:nvGrpSpPr>
          <p:cNvPr id="176" name="Group 176"/>
          <p:cNvGrpSpPr/>
          <p:nvPr/>
        </p:nvGrpSpPr>
        <p:grpSpPr>
          <a:xfrm>
            <a:off x="1003300" y="5334000"/>
            <a:ext cx="22377400" cy="3048000"/>
            <a:chOff x="0" y="0"/>
            <a:chExt cx="22377400" cy="3048000"/>
          </a:xfrm>
        </p:grpSpPr>
        <p:pic>
          <p:nvPicPr>
            <p:cNvPr id="174" name="pasted-image.png"/>
            <p:cNvPicPr>
              <a:picLocks noChangeAspect="1"/>
            </p:cNvPicPr>
            <p:nvPr/>
          </p:nvPicPr>
          <p:blipFill>
            <a:blip r:embed="rId3">
              <a:extLst/>
            </a:blip>
            <a:stretch>
              <a:fillRect/>
            </a:stretch>
          </p:blipFill>
          <p:spPr>
            <a:xfrm>
              <a:off x="0" y="0"/>
              <a:ext cx="22377400" cy="3048000"/>
            </a:xfrm>
            <a:prstGeom prst="rect">
              <a:avLst/>
            </a:prstGeom>
            <a:ln w="12700" cap="flat">
              <a:noFill/>
              <a:miter lim="400000"/>
            </a:ln>
            <a:effectLst/>
          </p:spPr>
        </p:pic>
        <p:pic>
          <p:nvPicPr>
            <p:cNvPr id="175" name=""/>
            <p:cNvPicPr>
              <a:picLocks noChangeAspect="0"/>
            </p:cNvPicPr>
            <p:nvPr/>
          </p:nvPicPr>
          <p:blipFill>
            <a:blip r:embed="rId4">
              <a:extLst/>
            </a:blip>
            <a:stretch>
              <a:fillRect/>
            </a:stretch>
          </p:blipFill>
          <p:spPr>
            <a:xfrm>
              <a:off x="1622250" y="438265"/>
              <a:ext cx="19132901" cy="2171470"/>
            </a:xfrm>
            <a:prstGeom prst="rect">
              <a:avLst/>
            </a:prstGeom>
            <a:effectLst>
              <a:outerShdw sx="100000" sy="100000" kx="0" ky="0" algn="b" rotWithShape="0" blurRad="38100" dist="25400" dir="5400000">
                <a:srgbClr val="000000">
                  <a:alpha val="50000"/>
                </a:srgbClr>
              </a:outerShdw>
            </a:effectLst>
          </p:spPr>
        </p:pic>
      </p:gr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122" name="Shape 122"/>
          <p:cNvSpPr/>
          <p:nvPr/>
        </p:nvSpPr>
        <p:spPr>
          <a:xfrm>
            <a:off x="6033176" y="6197599"/>
            <a:ext cx="1257164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FHIR Deep Dive: LAB</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178" name="Shape 178"/>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5</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Exercise 5</a:t>
            </a:r>
          </a:p>
        </p:txBody>
      </p:sp>
      <p:sp>
        <p:nvSpPr>
          <p:cNvPr id="181" name="Shape 181"/>
          <p:cNvSpPr/>
          <p:nvPr>
            <p:ph type="body" idx="1"/>
          </p:nvPr>
        </p:nvSpPr>
        <p:spPr>
          <a:prstGeom prst="rect">
            <a:avLst/>
          </a:prstGeom>
        </p:spPr>
        <p:txBody>
          <a:bodyPr/>
          <a:lstStyle/>
          <a:p>
            <a:pPr/>
            <a:r>
              <a:t>Find out the middle name for Fred Smart (id 4478007)</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a:r>
              <a:t>Exercise 5: Answer</a:t>
            </a:r>
          </a:p>
        </p:txBody>
      </p:sp>
      <p:sp>
        <p:nvSpPr>
          <p:cNvPr id="184" name="Shape 184"/>
          <p:cNvSpPr/>
          <p:nvPr>
            <p:ph type="body" sz="half" idx="1"/>
          </p:nvPr>
        </p:nvSpPr>
        <p:spPr>
          <a:xfrm>
            <a:off x="1689100" y="3238500"/>
            <a:ext cx="12493797" cy="9207500"/>
          </a:xfrm>
          <a:prstGeom prst="rect">
            <a:avLst/>
          </a:prstGeom>
        </p:spPr>
        <p:txBody>
          <a:bodyPr/>
          <a:lstStyle/>
          <a:p>
            <a:pPr/>
            <a:r>
              <a:t>Answer: Rick</a:t>
            </a:r>
          </a:p>
          <a:p>
            <a:pPr/>
            <a:r>
              <a:t>GET </a:t>
            </a:r>
            <a:r>
              <a:rPr u="sng">
                <a:hlinkClick r:id="rId3" invalidUrl="" action="" tgtFrame="" tooltip="" history="1" highlightClick="0" endSnd="0"/>
              </a:rPr>
              <a:t>https://fhir-open.sandboxcerner.com/dstu2/0b8a0111-e8e6-4c26-a91c-5069cbc6b1ca/Patient/4478007?_format=json</a:t>
            </a:r>
          </a:p>
          <a:p>
            <a:pPr/>
            <a:r>
              <a:rPr u="sng">
                <a:hlinkClick r:id="rId4" invalidUrl="" action="" tgtFrame="" tooltip="" history="1" highlightClick="0" endSnd="0"/>
              </a:rPr>
              <a:t>http://hl7.org/fhir/dstu2/datatypes.html#HumanName</a:t>
            </a:r>
            <a:r>
              <a:t> (middle is subsequent given name)</a:t>
            </a:r>
          </a:p>
        </p:txBody>
      </p:sp>
      <p:pic>
        <p:nvPicPr>
          <p:cNvPr id="185" name="pasted-image.png"/>
          <p:cNvPicPr>
            <a:picLocks noChangeAspect="1"/>
          </p:cNvPicPr>
          <p:nvPr/>
        </p:nvPicPr>
        <p:blipFill>
          <a:blip r:embed="rId5">
            <a:extLst/>
          </a:blip>
          <a:stretch>
            <a:fillRect/>
          </a:stretch>
        </p:blipFill>
        <p:spPr>
          <a:xfrm>
            <a:off x="14717160" y="3905250"/>
            <a:ext cx="9194801" cy="7874000"/>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189" name="Shape 189"/>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6</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Exercise 6</a:t>
            </a:r>
          </a:p>
        </p:txBody>
      </p:sp>
      <p:sp>
        <p:nvSpPr>
          <p:cNvPr id="192" name="Shape 192"/>
          <p:cNvSpPr/>
          <p:nvPr>
            <p:ph type="body" idx="1"/>
          </p:nvPr>
        </p:nvSpPr>
        <p:spPr>
          <a:prstGeom prst="rect">
            <a:avLst/>
          </a:prstGeom>
        </p:spPr>
        <p:txBody>
          <a:bodyPr/>
          <a:lstStyle/>
          <a:p>
            <a:pPr/>
            <a:r>
              <a:t>How many </a:t>
            </a:r>
            <a:r>
              <a:rPr b="1">
                <a:latin typeface="Helvetica"/>
                <a:ea typeface="Helvetica"/>
                <a:cs typeface="Helvetica"/>
                <a:sym typeface="Helvetica"/>
              </a:rPr>
              <a:t>current</a:t>
            </a:r>
            <a:r>
              <a:t> allergies or intolerances does Tim Peters have?</a:t>
            </a:r>
          </a:p>
          <a:p>
            <a:pPr lvl="1"/>
            <a:r>
              <a:t>Current: actual or possible existing allergies or intolerances </a:t>
            </a:r>
          </a:p>
          <a:p>
            <a:pPr lvl="1"/>
            <a:r>
              <a:t>Hint: What indicates “current” for this FHIR resource?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Exercise 6: Answer</a:t>
            </a:r>
          </a:p>
        </p:txBody>
      </p:sp>
      <p:sp>
        <p:nvSpPr>
          <p:cNvPr id="195" name="Shape 195"/>
          <p:cNvSpPr/>
          <p:nvPr>
            <p:ph type="body" idx="1"/>
          </p:nvPr>
        </p:nvSpPr>
        <p:spPr>
          <a:prstGeom prst="rect">
            <a:avLst/>
          </a:prstGeom>
        </p:spPr>
        <p:txBody>
          <a:bodyPr/>
          <a:lstStyle/>
          <a:p>
            <a:pPr/>
            <a:r>
              <a:t>20</a:t>
            </a:r>
          </a:p>
          <a:p>
            <a:pPr lvl="1"/>
            <a:r>
              <a:t>GET </a:t>
            </a:r>
            <a:r>
              <a:rPr u="sng">
                <a:hlinkClick r:id="rId3" invalidUrl="" action="" tgtFrame="" tooltip="" history="1" highlightClick="0" endSnd="0"/>
              </a:rPr>
              <a:t>https://fhir-open.sandboxcerner.com/dstu2/0b8a0111-e8e6-4c26-a91c-5069cbc6b1ca/AllergyIntolerance?patient=1316024&amp;_format=json</a:t>
            </a:r>
          </a:p>
          <a:p>
            <a:pPr lvl="1"/>
            <a:r>
              <a:t>GET </a:t>
            </a:r>
            <a:r>
              <a:rPr u="sng">
                <a:hlinkClick r:id="rId4" invalidUrl="" action="" tgtFrame="" tooltip="" history="1" highlightClick="0" endSnd="0"/>
              </a:rPr>
              <a:t>https://fhir-open.sandboxcerner.com/dstu2/0b8a0111-e8e6-4c26-a91c-5069cbc6b1ca/AllergyIntolerance?patient=1316024&amp;status=active,unconfirmed,confirmed&amp;_format=json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1" name="Group 201"/>
          <p:cNvGrpSpPr/>
          <p:nvPr/>
        </p:nvGrpSpPr>
        <p:grpSpPr>
          <a:xfrm>
            <a:off x="787400" y="3213100"/>
            <a:ext cx="22809200" cy="7991251"/>
            <a:chOff x="0" y="0"/>
            <a:chExt cx="22809200" cy="7991250"/>
          </a:xfrm>
        </p:grpSpPr>
        <p:pic>
          <p:nvPicPr>
            <p:cNvPr id="199" name="pasted-image.png"/>
            <p:cNvPicPr>
              <a:picLocks noChangeAspect="1"/>
            </p:cNvPicPr>
            <p:nvPr/>
          </p:nvPicPr>
          <p:blipFill>
            <a:blip r:embed="rId2">
              <a:extLst/>
            </a:blip>
            <a:stretch>
              <a:fillRect/>
            </a:stretch>
          </p:blipFill>
          <p:spPr>
            <a:xfrm>
              <a:off x="0" y="0"/>
              <a:ext cx="22809200" cy="7289800"/>
            </a:xfrm>
            <a:prstGeom prst="rect">
              <a:avLst/>
            </a:prstGeom>
            <a:ln w="12700" cap="flat">
              <a:noFill/>
              <a:miter lim="400000"/>
            </a:ln>
            <a:effectLst/>
          </p:spPr>
        </p:pic>
        <p:sp>
          <p:nvSpPr>
            <p:cNvPr id="200" name="Shape 200"/>
            <p:cNvSpPr/>
            <p:nvPr/>
          </p:nvSpPr>
          <p:spPr>
            <a:xfrm>
              <a:off x="174737" y="460196"/>
              <a:ext cx="1270001" cy="7531055"/>
            </a:xfrm>
            <a:prstGeom prst="rect">
              <a:avLst/>
            </a:prstGeom>
            <a:noFill/>
            <a:ln w="63500" cap="flat">
              <a:solidFill>
                <a:schemeClr val="accent5"/>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grpSp>
      <p:sp>
        <p:nvSpPr>
          <p:cNvPr id="202" name="Shape 202"/>
          <p:cNvSpPr/>
          <p:nvPr/>
        </p:nvSpPr>
        <p:spPr>
          <a:xfrm>
            <a:off x="358005" y="12573396"/>
            <a:ext cx="1281099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3500" u="sng">
                <a:hlinkClick r:id="rId3" invalidUrl="" action="" tgtFrame="" tooltip="" history="1" highlightClick="0" endSnd="0"/>
              </a:defRPr>
            </a:lvl1pPr>
          </a:lstStyle>
          <a:p>
            <a:pPr>
              <a:defRPr u="none"/>
            </a:pPr>
            <a:r>
              <a:rPr u="sng">
                <a:hlinkClick r:id="rId3" invalidUrl="" action="" tgtFrame="" tooltip="" history="1" highlightClick="0" endSnd="0"/>
              </a:rPr>
              <a:t>http://hl7.org/fhir/DSTU2/valueset-allergy-intolerance-status.html</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r>
              <a:t>What if it wasn’t mapped/known?</a:t>
            </a:r>
          </a:p>
        </p:txBody>
      </p:sp>
      <p:sp>
        <p:nvSpPr>
          <p:cNvPr id="205" name="Shape 205"/>
          <p:cNvSpPr/>
          <p:nvPr/>
        </p:nvSpPr>
        <p:spPr>
          <a:xfrm>
            <a:off x="176052" y="12877562"/>
            <a:ext cx="922966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u="sng">
                <a:hlinkClick r:id="rId2" invalidUrl="" action="" tgtFrame="" tooltip="" history="1" highlightClick="0" endSnd="0"/>
              </a:defRPr>
            </a:lvl1pPr>
          </a:lstStyle>
          <a:p>
            <a:pPr>
              <a:defRPr u="none"/>
            </a:pPr>
            <a:r>
              <a:rPr u="sng">
                <a:hlinkClick r:id="rId2" invalidUrl="" action="" tgtFrame="" tooltip="" history="1" highlightClick="0" endSnd="0"/>
              </a:rPr>
              <a:t>http://hl7.org/fhir/dstu2/allergyintolerance.html</a:t>
            </a:r>
          </a:p>
        </p:txBody>
      </p:sp>
      <p:pic>
        <p:nvPicPr>
          <p:cNvPr id="206" name="pasted-image.png"/>
          <p:cNvPicPr>
            <a:picLocks noChangeAspect="1"/>
          </p:cNvPicPr>
          <p:nvPr/>
        </p:nvPicPr>
        <p:blipFill>
          <a:blip r:embed="rId3">
            <a:extLst/>
          </a:blip>
          <a:stretch>
            <a:fillRect/>
          </a:stretch>
        </p:blipFill>
        <p:spPr>
          <a:xfrm>
            <a:off x="2438400" y="2877011"/>
            <a:ext cx="19507200" cy="1676401"/>
          </a:xfrm>
          <a:prstGeom prst="rect">
            <a:avLst/>
          </a:prstGeom>
          <a:ln w="12700">
            <a:miter lim="400000"/>
          </a:ln>
        </p:spPr>
      </p:pic>
      <p:pic>
        <p:nvPicPr>
          <p:cNvPr id="207" name=""/>
          <p:cNvPicPr>
            <a:picLocks noChangeAspect="0"/>
          </p:cNvPicPr>
          <p:nvPr/>
        </p:nvPicPr>
        <p:blipFill>
          <a:blip r:embed="rId4">
            <a:extLst/>
          </a:blip>
          <a:stretch>
            <a:fillRect/>
          </a:stretch>
        </p:blipFill>
        <p:spPr>
          <a:xfrm>
            <a:off x="7565001" y="3498361"/>
            <a:ext cx="1351845" cy="1045896"/>
          </a:xfrm>
          <a:prstGeom prst="rect">
            <a:avLst/>
          </a:prstGeom>
          <a:effectLst>
            <a:outerShdw sx="100000" sy="100000" kx="0" ky="0" algn="b" rotWithShape="0" blurRad="38100" dist="25400" dir="5400000">
              <a:srgbClr val="000000">
                <a:alpha val="50000"/>
              </a:srgbClr>
            </a:outerShdw>
          </a:effectLst>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09" name="Shape 209"/>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7</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Exercise 7</a:t>
            </a:r>
          </a:p>
        </p:txBody>
      </p:sp>
      <p:sp>
        <p:nvSpPr>
          <p:cNvPr id="212" name="Shape 212"/>
          <p:cNvSpPr/>
          <p:nvPr>
            <p:ph type="body" idx="1"/>
          </p:nvPr>
        </p:nvSpPr>
        <p:spPr>
          <a:prstGeom prst="rect">
            <a:avLst/>
          </a:prstGeom>
        </p:spPr>
        <p:txBody>
          <a:bodyPr/>
          <a:lstStyle/>
          <a:p>
            <a:pPr/>
            <a:r>
              <a:t>Does Wilma Smart have a normal blood pressure?</a:t>
            </a:r>
          </a:p>
          <a:p>
            <a:pPr lvl="1"/>
            <a:r>
              <a:t>Hint: LOINC 55284-4 can be used to find blood pressures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124" name="Shape 124"/>
          <p:cNvSpPr/>
          <p:nvPr/>
        </p:nvSpPr>
        <p:spPr>
          <a:xfrm>
            <a:off x="10550844" y="6197599"/>
            <a:ext cx="353631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Setup</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Exercise 7: Answer</a:t>
            </a:r>
          </a:p>
        </p:txBody>
      </p:sp>
      <p:sp>
        <p:nvSpPr>
          <p:cNvPr id="215" name="Shape 215"/>
          <p:cNvSpPr/>
          <p:nvPr>
            <p:ph type="body" idx="1"/>
          </p:nvPr>
        </p:nvSpPr>
        <p:spPr>
          <a:prstGeom prst="rect">
            <a:avLst/>
          </a:prstGeom>
        </p:spPr>
        <p:txBody>
          <a:bodyPr/>
          <a:lstStyle/>
          <a:p>
            <a:pPr/>
            <a:r>
              <a:t>No - it’s High</a:t>
            </a:r>
          </a:p>
          <a:p>
            <a:pPr/>
            <a:r>
              <a:t>GET </a:t>
            </a:r>
            <a:r>
              <a:rPr u="sng">
                <a:hlinkClick r:id="rId3" invalidUrl="" action="" tgtFrame="" tooltip="" history="1" highlightClick="0" endSnd="0"/>
              </a:rPr>
              <a:t>https://fhir-open.sandboxcerner.com/dstu2/0b8a0111-e8e6-4c26-a91c-5069cbc6b1ca/Observation?subject%3APatient=4342008&amp;code=http%3A%2F%2Floinc.org%7C55284-4</a:t>
            </a:r>
            <a:r>
              <a:t>  (code: http://loinc.org|55284-4)</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9" name="pasted-image.png"/>
          <p:cNvPicPr>
            <a:picLocks noChangeAspect="1"/>
          </p:cNvPicPr>
          <p:nvPr/>
        </p:nvPicPr>
        <p:blipFill>
          <a:blip r:embed="rId2">
            <a:extLst/>
          </a:blip>
          <a:stretch>
            <a:fillRect/>
          </a:stretch>
        </p:blipFill>
        <p:spPr>
          <a:xfrm>
            <a:off x="-218039" y="792363"/>
            <a:ext cx="14681201" cy="7366001"/>
          </a:xfrm>
          <a:prstGeom prst="rect">
            <a:avLst/>
          </a:prstGeom>
          <a:ln w="12700">
            <a:miter lim="400000"/>
          </a:ln>
        </p:spPr>
      </p:pic>
      <p:pic>
        <p:nvPicPr>
          <p:cNvPr id="220" name="pasted-image.png"/>
          <p:cNvPicPr>
            <a:picLocks noChangeAspect="1"/>
          </p:cNvPicPr>
          <p:nvPr/>
        </p:nvPicPr>
        <p:blipFill>
          <a:blip r:embed="rId3">
            <a:extLst/>
          </a:blip>
          <a:stretch>
            <a:fillRect/>
          </a:stretch>
        </p:blipFill>
        <p:spPr>
          <a:xfrm>
            <a:off x="2968473" y="2741563"/>
            <a:ext cx="21640801" cy="9804401"/>
          </a:xfrm>
          <a:prstGeom prst="rect">
            <a:avLst/>
          </a:prstGeom>
          <a:ln w="12700">
            <a:miter lim="400000"/>
          </a:ln>
        </p:spPr>
      </p:pic>
      <p:sp>
        <p:nvSpPr>
          <p:cNvPr id="221" name="Shape 221"/>
          <p:cNvSpPr/>
          <p:nvPr/>
        </p:nvSpPr>
        <p:spPr>
          <a:xfrm>
            <a:off x="223337" y="12826604"/>
            <a:ext cx="80192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u="sng">
                <a:hlinkClick r:id="rId4" invalidUrl="" action="" tgtFrame="" tooltip="" history="1" highlightClick="0" endSnd="0"/>
              </a:defRPr>
            </a:lvl1pPr>
          </a:lstStyle>
          <a:p>
            <a:pPr>
              <a:defRPr u="none"/>
            </a:pPr>
            <a:r>
              <a:rPr u="sng">
                <a:hlinkClick r:id="rId4" invalidUrl="" action="" tgtFrame="" tooltip="" history="1" highlightClick="0" endSnd="0"/>
              </a:rPr>
              <a:t>http://hl7.org/fhir/dstu2/observation.html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2"/>
      <p:bldP build="whole" bldLvl="1" animBg="1" rev="0" advAuto="0" spid="219"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nvSpPr>
        <p:spPr>
          <a:xfrm>
            <a:off x="260686" y="12738100"/>
            <a:ext cx="7995286"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u="sng">
                <a:hlinkClick r:id="rId2" invalidUrl="" action="" tgtFrame="" tooltip="" history="1" highlightClick="0" endSnd="0"/>
              </a:defRPr>
            </a:lvl1pPr>
          </a:lstStyle>
          <a:p>
            <a:pPr>
              <a:defRPr u="none"/>
            </a:pPr>
            <a:r>
              <a:rPr u="sng">
                <a:hlinkClick r:id="rId2" invalidUrl="" action="" tgtFrame="" tooltip="" history="1" highlightClick="0" endSnd="0"/>
              </a:rPr>
              <a:t>http://fhir.cerner.com/dstu2/observation/</a:t>
            </a:r>
          </a:p>
        </p:txBody>
      </p:sp>
      <p:pic>
        <p:nvPicPr>
          <p:cNvPr id="224" name="pasted-image.png"/>
          <p:cNvPicPr>
            <a:picLocks noChangeAspect="1"/>
          </p:cNvPicPr>
          <p:nvPr/>
        </p:nvPicPr>
        <p:blipFill>
          <a:blip r:embed="rId3">
            <a:extLst/>
          </a:blip>
          <a:stretch>
            <a:fillRect/>
          </a:stretch>
        </p:blipFill>
        <p:spPr>
          <a:xfrm>
            <a:off x="2273300" y="2273300"/>
            <a:ext cx="19837400" cy="9169400"/>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26" name="Shape 226"/>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8</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Exercise 8</a:t>
            </a:r>
          </a:p>
        </p:txBody>
      </p:sp>
      <p:sp>
        <p:nvSpPr>
          <p:cNvPr id="229" name="Shape 229"/>
          <p:cNvSpPr/>
          <p:nvPr>
            <p:ph type="body" idx="1"/>
          </p:nvPr>
        </p:nvSpPr>
        <p:spPr>
          <a:prstGeom prst="rect">
            <a:avLst/>
          </a:prstGeom>
        </p:spPr>
        <p:txBody>
          <a:bodyPr/>
          <a:lstStyle/>
          <a:p>
            <a:pPr/>
            <a:r>
              <a:t>What is the name of the patient with MRN 10000363</a:t>
            </a:r>
          </a:p>
          <a:p>
            <a:pPr lvl="1"/>
            <a:r>
              <a:t>Hint: the system is urn:oid:1.1.1.1.1.1 (oid)</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Exercise 8: Answer</a:t>
            </a:r>
          </a:p>
        </p:txBody>
      </p:sp>
      <p:sp>
        <p:nvSpPr>
          <p:cNvPr id="232" name="Shape 232"/>
          <p:cNvSpPr/>
          <p:nvPr>
            <p:ph type="body" idx="1"/>
          </p:nvPr>
        </p:nvSpPr>
        <p:spPr>
          <a:prstGeom prst="rect">
            <a:avLst/>
          </a:prstGeom>
        </p:spPr>
        <p:txBody>
          <a:bodyPr/>
          <a:lstStyle/>
          <a:p>
            <a:pPr/>
            <a:r>
              <a:t>Amy Hilton</a:t>
            </a:r>
          </a:p>
          <a:p>
            <a:pPr/>
            <a:r>
              <a:t>GET https://fhir-open.sandboxcerner.com/dstu2/0b8a0111-e8e6-4c26-a91c-5069cbc6b1ca/Patient?identifier=urn:oid:1.1.1.1.1.1|10000363&amp;_format=json</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4" name="pasted-image.png"/>
          <p:cNvPicPr>
            <a:picLocks noChangeAspect="1"/>
          </p:cNvPicPr>
          <p:nvPr/>
        </p:nvPicPr>
        <p:blipFill>
          <a:blip r:embed="rId2">
            <a:extLst/>
          </a:blip>
          <a:stretch>
            <a:fillRect/>
          </a:stretch>
        </p:blipFill>
        <p:spPr>
          <a:xfrm>
            <a:off x="3170083" y="1616215"/>
            <a:ext cx="18043834" cy="10483570"/>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36" name="Shape 236"/>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9</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prstGeom prst="rect">
            <a:avLst/>
          </a:prstGeom>
        </p:spPr>
        <p:txBody>
          <a:bodyPr/>
          <a:lstStyle/>
          <a:p>
            <a:pPr/>
            <a:r>
              <a:t>Exercise 9</a:t>
            </a:r>
          </a:p>
        </p:txBody>
      </p:sp>
      <p:sp>
        <p:nvSpPr>
          <p:cNvPr id="239" name="Shape 239"/>
          <p:cNvSpPr/>
          <p:nvPr>
            <p:ph type="body" idx="1"/>
          </p:nvPr>
        </p:nvSpPr>
        <p:spPr>
          <a:prstGeom prst="rect">
            <a:avLst/>
          </a:prstGeom>
        </p:spPr>
        <p:txBody>
          <a:bodyPr/>
          <a:lstStyle/>
          <a:p>
            <a:pPr/>
            <a:r>
              <a:t>Is Fred Smart currently taking insulin?</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pPr/>
            <a:r>
              <a:t>Exercise 9: Answer</a:t>
            </a:r>
          </a:p>
        </p:txBody>
      </p:sp>
      <p:sp>
        <p:nvSpPr>
          <p:cNvPr id="242" name="Shape 242"/>
          <p:cNvSpPr/>
          <p:nvPr>
            <p:ph type="body" idx="1"/>
          </p:nvPr>
        </p:nvSpPr>
        <p:spPr>
          <a:prstGeom prst="rect">
            <a:avLst/>
          </a:prstGeom>
        </p:spPr>
        <p:txBody>
          <a:bodyPr/>
          <a:lstStyle/>
          <a:p>
            <a:pPr/>
            <a:r>
              <a:t>Answer: Yes</a:t>
            </a:r>
          </a:p>
          <a:p>
            <a:pPr/>
            <a:r>
              <a:t>GET https://fhir-open.sandboxcerner.com/dstu2/0b8a0111-e8e6-4c26-a91c-5069cbc6b1ca/MedicationStatement?patient=4478007&amp;_format=json</a:t>
            </a:r>
          </a:p>
          <a:p>
            <a:pPr/>
            <a:r>
              <a:t>GET https://fhir-open.sandboxcerner.com/dstu2/0b8a0111-e8e6-4c26-a91c-5069cbc6b1ca/MedicationOrder?patient=4478007&amp;_format=json</a:t>
            </a:r>
          </a:p>
          <a:p>
            <a:pPr/>
            <a:r>
              <a:t>Difference?</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Installation</a:t>
            </a:r>
          </a:p>
        </p:txBody>
      </p:sp>
      <p:sp>
        <p:nvSpPr>
          <p:cNvPr id="127" name="Shape 127"/>
          <p:cNvSpPr/>
          <p:nvPr>
            <p:ph type="body" idx="1"/>
          </p:nvPr>
        </p:nvSpPr>
        <p:spPr>
          <a:prstGeom prst="rect">
            <a:avLst/>
          </a:prstGeom>
        </p:spPr>
        <p:txBody>
          <a:bodyPr/>
          <a:lstStyle/>
          <a:p>
            <a:pPr/>
            <a:r>
              <a:t>Download PDF: </a:t>
            </a:r>
            <a:r>
              <a:rPr u="sng">
                <a:hlinkClick r:id="rId3" invalidUrl="" action="" tgtFrame="" tooltip="" history="1" highlightClick="0" endSnd="0"/>
              </a:rPr>
              <a:t>https://goo.gl/K4oofl</a:t>
            </a:r>
          </a:p>
          <a:p>
            <a:pPr/>
            <a:r>
              <a:t>Install Postman: </a:t>
            </a:r>
            <a:r>
              <a:rPr u="sng">
                <a:hlinkClick r:id="rId4" invalidUrl="" action="" tgtFrame="" tooltip="" history="1" highlightClick="0" endSnd="0"/>
              </a:rPr>
              <a:t>https://www.getpostman.com/</a:t>
            </a:r>
          </a:p>
          <a:p>
            <a:pPr lvl="1"/>
            <a:r>
              <a:t>This is a ReST client that will help make service calls</a:t>
            </a:r>
          </a:p>
          <a:p>
            <a:pPr/>
            <a:r>
              <a:t>The FHIR server we will be working with today is: https://fhir-open.sandboxcerner.com/dstu2/0b8a0111-e8e6-4c26-a91c-5069cbc6b1ca/</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nvSpPr>
        <p:spPr>
          <a:xfrm>
            <a:off x="284862" y="12750562"/>
            <a:ext cx="982262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u="sng">
                <a:hlinkClick r:id="rId2" invalidUrl="" action="" tgtFrame="" tooltip="" history="1" highlightClick="0" endSnd="0"/>
              </a:defRPr>
            </a:lvl1pPr>
          </a:lstStyle>
          <a:p>
            <a:pPr>
              <a:defRPr u="none"/>
            </a:pPr>
            <a:r>
              <a:rPr u="sng">
                <a:hlinkClick r:id="rId2" invalidUrl="" action="" tgtFrame="" tooltip="" history="1" highlightClick="0" endSnd="0"/>
              </a:rPr>
              <a:t>http://hl7.org/fhir/dstu2/medicationorder.html#bnr</a:t>
            </a:r>
          </a:p>
        </p:txBody>
      </p:sp>
      <p:pic>
        <p:nvPicPr>
          <p:cNvPr id="245" name="pasted-image.png"/>
          <p:cNvPicPr>
            <a:picLocks noChangeAspect="1"/>
          </p:cNvPicPr>
          <p:nvPr/>
        </p:nvPicPr>
        <p:blipFill>
          <a:blip r:embed="rId3">
            <a:extLst/>
          </a:blip>
          <a:stretch>
            <a:fillRect/>
          </a:stretch>
        </p:blipFill>
        <p:spPr>
          <a:xfrm>
            <a:off x="203200" y="3695700"/>
            <a:ext cx="23977600" cy="6324600"/>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47" name="Shape 247"/>
          <p:cNvSpPr/>
          <p:nvPr/>
        </p:nvSpPr>
        <p:spPr>
          <a:xfrm>
            <a:off x="8871117" y="6197599"/>
            <a:ext cx="6895766"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10</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a:r>
              <a:t>Exercise 10</a:t>
            </a:r>
          </a:p>
        </p:txBody>
      </p:sp>
      <p:sp>
        <p:nvSpPr>
          <p:cNvPr id="250" name="Shape 250"/>
          <p:cNvSpPr/>
          <p:nvPr>
            <p:ph type="body" idx="1"/>
          </p:nvPr>
        </p:nvSpPr>
        <p:spPr>
          <a:prstGeom prst="rect">
            <a:avLst/>
          </a:prstGeom>
        </p:spPr>
        <p:txBody>
          <a:bodyPr/>
          <a:lstStyle/>
          <a:p>
            <a:pPr/>
            <a:r>
              <a:t>Which has a pacemaker: Fred Smart or Tim Peters?</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Exercise 10: Answer</a:t>
            </a:r>
          </a:p>
        </p:txBody>
      </p:sp>
      <p:sp>
        <p:nvSpPr>
          <p:cNvPr id="253" name="Shape 253"/>
          <p:cNvSpPr/>
          <p:nvPr>
            <p:ph type="body" idx="1"/>
          </p:nvPr>
        </p:nvSpPr>
        <p:spPr>
          <a:prstGeom prst="rect">
            <a:avLst/>
          </a:prstGeom>
        </p:spPr>
        <p:txBody>
          <a:bodyPr/>
          <a:lstStyle/>
          <a:p>
            <a:pPr/>
            <a:r>
              <a:t>Fred</a:t>
            </a:r>
          </a:p>
          <a:p>
            <a:pPr/>
            <a:r>
              <a:t>GET </a:t>
            </a:r>
            <a:r>
              <a:rPr u="sng">
                <a:hlinkClick r:id="rId2" invalidUrl="" action="" tgtFrame="" tooltip="" history="1" highlightClick="0" endSnd="0"/>
              </a:rPr>
              <a:t>https://fhir-open.sandboxcerner.com/dstu2/0b8a0111-e8e6-4c26-a91c-5069cbc6b1ca/Device?patient=4478007&amp;_format=json</a:t>
            </a:r>
            <a:r>
              <a:t> </a:t>
            </a:r>
          </a:p>
          <a:p>
            <a:pPr lvl="1"/>
            <a:r>
              <a:t>and possibly Google (Medtronic Advisa MRI SureScan)</a:t>
            </a:r>
          </a:p>
          <a:p>
            <a:pPr/>
            <a:r>
              <a:t>GET </a:t>
            </a:r>
            <a:r>
              <a:rPr u="sng">
                <a:hlinkClick r:id="rId3" invalidUrl="" action="" tgtFrame="" tooltip="" history="1" highlightClick="0" endSnd="0"/>
              </a:rPr>
              <a:t>https://fhir-open.sandboxcerner.com/dstu2/0b8a0111-e8e6-4c26-a91c-5069cbc6b1ca/Device?patient=1316024&amp;_format=json</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55" name="Shape 255"/>
          <p:cNvSpPr/>
          <p:nvPr/>
        </p:nvSpPr>
        <p:spPr>
          <a:xfrm>
            <a:off x="8904802" y="6197599"/>
            <a:ext cx="6828396"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11</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pPr/>
            <a:r>
              <a:t>Exercise 11</a:t>
            </a:r>
          </a:p>
        </p:txBody>
      </p:sp>
      <p:sp>
        <p:nvSpPr>
          <p:cNvPr id="258" name="Shape 258"/>
          <p:cNvSpPr/>
          <p:nvPr>
            <p:ph type="body" idx="1"/>
          </p:nvPr>
        </p:nvSpPr>
        <p:spPr>
          <a:prstGeom prst="rect">
            <a:avLst/>
          </a:prstGeom>
        </p:spPr>
        <p:txBody>
          <a:bodyPr/>
          <a:lstStyle/>
          <a:p>
            <a:pPr/>
            <a:r>
              <a:t>How many different orders of </a:t>
            </a:r>
            <a:r>
              <a:rPr i="1"/>
              <a:t>Advil Cold and Sinus</a:t>
            </a:r>
            <a:r>
              <a:t> does Tim Peters have?</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a:r>
              <a:t>Exercise 11: Answer</a:t>
            </a:r>
          </a:p>
        </p:txBody>
      </p:sp>
      <p:sp>
        <p:nvSpPr>
          <p:cNvPr id="261" name="Shape 261"/>
          <p:cNvSpPr/>
          <p:nvPr>
            <p:ph type="body" idx="1"/>
          </p:nvPr>
        </p:nvSpPr>
        <p:spPr>
          <a:xfrm>
            <a:off x="1689100" y="3238500"/>
            <a:ext cx="21005800" cy="9220201"/>
          </a:xfrm>
          <a:prstGeom prst="rect">
            <a:avLst/>
          </a:prstGeom>
        </p:spPr>
        <p:txBody>
          <a:bodyPr/>
          <a:lstStyle/>
          <a:p>
            <a:pPr/>
            <a:r>
              <a:t>1</a:t>
            </a:r>
          </a:p>
          <a:p>
            <a:pPr/>
            <a:r>
              <a:t>GET </a:t>
            </a:r>
            <a:r>
              <a:rPr u="sng">
                <a:hlinkClick r:id="rId2" invalidUrl="" action="" tgtFrame="" tooltip="" history="1" highlightClick="0" endSnd="0"/>
              </a:rPr>
              <a:t>https://fhir-open.sandboxcerner.com/dstu2/0b8a0111-e8e6-4c26-a91c-5069cbc6b1ca/MedicationOrder?patient=1316024&amp;status=active,on-hold&amp;_format=json</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pPr/>
            <a:r>
              <a:t>Paging</a:t>
            </a:r>
          </a:p>
        </p:txBody>
      </p:sp>
      <p:sp>
        <p:nvSpPr>
          <p:cNvPr id="264" name="Shape 264"/>
          <p:cNvSpPr/>
          <p:nvPr>
            <p:ph type="body" sz="half" idx="1"/>
          </p:nvPr>
        </p:nvSpPr>
        <p:spPr>
          <a:xfrm>
            <a:off x="1689100" y="8307938"/>
            <a:ext cx="21005800" cy="4775307"/>
          </a:xfrm>
          <a:prstGeom prst="rect">
            <a:avLst/>
          </a:prstGeom>
        </p:spPr>
        <p:txBody>
          <a:bodyPr/>
          <a:lstStyle/>
          <a:p>
            <a:pPr marL="622300" indent="-622300" defTabSz="808990">
              <a:spcBef>
                <a:spcPts val="5700"/>
              </a:spcBef>
              <a:defRPr sz="5096"/>
            </a:pPr>
            <a:r>
              <a:t>GET </a:t>
            </a:r>
            <a:r>
              <a:rPr u="sng">
                <a:hlinkClick r:id="rId2" invalidUrl="" action="" tgtFrame="" tooltip="" history="1" highlightClick="0" endSnd="0"/>
              </a:rPr>
              <a:t>https://fhir-open.sandboxcerner.com/dstu2/0b8a0111-e8e6-4c26-a91c-5069cbc6b1ca/MedicationOrder?patient=1316024&amp;-pageContext=1184038_1184051_1316024_1_1&amp;-pageDirection=NEXT&amp;_format=json</a:t>
            </a:r>
          </a:p>
          <a:p>
            <a:pPr lvl="1" marL="1244600" indent="-622300" defTabSz="808990">
              <a:spcBef>
                <a:spcPts val="5700"/>
              </a:spcBef>
              <a:defRPr sz="5096"/>
            </a:pPr>
            <a:r>
              <a:t>Added _format parameter</a:t>
            </a:r>
          </a:p>
        </p:txBody>
      </p:sp>
      <p:pic>
        <p:nvPicPr>
          <p:cNvPr id="265" name="pasted-image.png"/>
          <p:cNvPicPr>
            <a:picLocks noChangeAspect="1"/>
          </p:cNvPicPr>
          <p:nvPr/>
        </p:nvPicPr>
        <p:blipFill>
          <a:blip r:embed="rId3">
            <a:extLst/>
          </a:blip>
          <a:stretch>
            <a:fillRect/>
          </a:stretch>
        </p:blipFill>
        <p:spPr>
          <a:xfrm>
            <a:off x="673100" y="3227912"/>
            <a:ext cx="23037800" cy="5232401"/>
          </a:xfrm>
          <a:prstGeom prst="rect">
            <a:avLst/>
          </a:prstGeom>
          <a:ln w="12700">
            <a:miter lim="400000"/>
          </a:ln>
        </p:spPr>
      </p:pic>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pPr/>
            <a:r>
              <a:t>MedicationStatement?</a:t>
            </a:r>
          </a:p>
        </p:txBody>
      </p:sp>
      <p:sp>
        <p:nvSpPr>
          <p:cNvPr id="268" name="Shape 268"/>
          <p:cNvSpPr/>
          <p:nvPr>
            <p:ph type="body" idx="1"/>
          </p:nvPr>
        </p:nvSpPr>
        <p:spPr>
          <a:prstGeom prst="rect">
            <a:avLst/>
          </a:prstGeom>
        </p:spPr>
        <p:txBody>
          <a:bodyPr/>
          <a:lstStyle/>
          <a:p>
            <a:pPr/>
            <a:r>
              <a:t>Could have, though question said order.</a:t>
            </a:r>
          </a:p>
          <a:p>
            <a:pPr/>
            <a:r>
              <a:t>Result would have been the same, but statuses would have been “active,intended”</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70" name="Shape 270"/>
          <p:cNvSpPr/>
          <p:nvPr/>
        </p:nvSpPr>
        <p:spPr>
          <a:xfrm>
            <a:off x="8871117" y="6197599"/>
            <a:ext cx="6895766"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12</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Patients</a:t>
            </a:r>
          </a:p>
        </p:txBody>
      </p:sp>
      <p:sp>
        <p:nvSpPr>
          <p:cNvPr id="132" name="Shape 132"/>
          <p:cNvSpPr/>
          <p:nvPr>
            <p:ph type="body" idx="1"/>
          </p:nvPr>
        </p:nvSpPr>
        <p:spPr>
          <a:prstGeom prst="rect">
            <a:avLst/>
          </a:prstGeom>
        </p:spPr>
        <p:txBody>
          <a:bodyPr/>
          <a:lstStyle/>
          <a:p>
            <a:pPr marL="495300" indent="-495300" defTabSz="643889">
              <a:spcBef>
                <a:spcPts val="4600"/>
              </a:spcBef>
              <a:defRPr sz="4055"/>
            </a:pPr>
            <a:r>
              <a:t>Smart, Valerie (id: 4596007)</a:t>
            </a:r>
          </a:p>
          <a:p>
            <a:pPr marL="495300" indent="-495300" defTabSz="643889">
              <a:spcBef>
                <a:spcPts val="4600"/>
              </a:spcBef>
              <a:defRPr sz="4055"/>
            </a:pPr>
            <a:r>
              <a:t>Smart, Wilma (id: 4342008)</a:t>
            </a:r>
          </a:p>
          <a:p>
            <a:pPr marL="495300" indent="-495300" defTabSz="643889">
              <a:spcBef>
                <a:spcPts val="4600"/>
              </a:spcBef>
              <a:defRPr sz="4055"/>
            </a:pPr>
            <a:r>
              <a:t>Smart, Nancy (id: 4342009)</a:t>
            </a:r>
          </a:p>
          <a:p>
            <a:pPr marL="495300" indent="-495300" defTabSz="643889">
              <a:spcBef>
                <a:spcPts val="4600"/>
              </a:spcBef>
              <a:defRPr sz="4055"/>
            </a:pPr>
            <a:r>
              <a:t>Smart, Joe (id: 4342010)</a:t>
            </a:r>
          </a:p>
          <a:p>
            <a:pPr marL="495300" indent="-495300" defTabSz="643889">
              <a:spcBef>
                <a:spcPts val="4600"/>
              </a:spcBef>
              <a:defRPr sz="4055"/>
            </a:pPr>
            <a:r>
              <a:t>Smart, Hailey (id: 4342011)</a:t>
            </a:r>
          </a:p>
          <a:p>
            <a:pPr marL="495300" indent="-495300" defTabSz="643889">
              <a:spcBef>
                <a:spcPts val="4600"/>
              </a:spcBef>
              <a:defRPr sz="4055"/>
            </a:pPr>
            <a:r>
              <a:t>Smart, Timmy (id: 4342012)</a:t>
            </a:r>
          </a:p>
          <a:p>
            <a:pPr marL="495300" indent="-495300" defTabSz="643889">
              <a:spcBef>
                <a:spcPts val="4600"/>
              </a:spcBef>
              <a:defRPr sz="4055"/>
            </a:pPr>
            <a:r>
              <a:t>Smart, Fred (id: 4478007)</a:t>
            </a:r>
          </a:p>
          <a:p>
            <a:pPr marL="495300" indent="-495300" defTabSz="643889">
              <a:spcBef>
                <a:spcPts val="4600"/>
              </a:spcBef>
              <a:defRPr sz="4055"/>
            </a:pPr>
            <a:r>
              <a:t>Peters, Tim (id: 1316024)</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prstGeom prst="rect">
            <a:avLst/>
          </a:prstGeom>
        </p:spPr>
        <p:txBody>
          <a:bodyPr/>
          <a:lstStyle/>
          <a:p>
            <a:pPr/>
            <a:r>
              <a:t>Exercise 12</a:t>
            </a:r>
          </a:p>
        </p:txBody>
      </p:sp>
      <p:sp>
        <p:nvSpPr>
          <p:cNvPr id="273" name="Shape 273"/>
          <p:cNvSpPr/>
          <p:nvPr>
            <p:ph type="body" idx="1"/>
          </p:nvPr>
        </p:nvSpPr>
        <p:spPr>
          <a:prstGeom prst="rect">
            <a:avLst/>
          </a:prstGeom>
        </p:spPr>
        <p:txBody>
          <a:bodyPr/>
          <a:lstStyle/>
          <a:p>
            <a:pPr/>
            <a:r>
              <a:t>Who is patient 2918007’s mother?</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pPr/>
            <a:r>
              <a:t>Exercise 12: Answer</a:t>
            </a:r>
          </a:p>
        </p:txBody>
      </p:sp>
      <p:sp>
        <p:nvSpPr>
          <p:cNvPr id="276" name="Shape 276"/>
          <p:cNvSpPr/>
          <p:nvPr>
            <p:ph type="body" idx="1"/>
          </p:nvPr>
        </p:nvSpPr>
        <p:spPr>
          <a:prstGeom prst="rect">
            <a:avLst/>
          </a:prstGeom>
        </p:spPr>
        <p:txBody>
          <a:bodyPr/>
          <a:lstStyle/>
          <a:p>
            <a:pPr/>
            <a:r>
              <a:t>Answer: CWDTEST, GUARDIAN</a:t>
            </a:r>
          </a:p>
          <a:p>
            <a:pPr/>
            <a:r>
              <a:t>GET </a:t>
            </a:r>
            <a:r>
              <a:rPr u="sng">
                <a:hlinkClick r:id="rId2" invalidUrl="" action="" tgtFrame="" tooltip="" history="1" highlightClick="0" endSnd="0"/>
              </a:rPr>
              <a:t>https://fhir-open.sandboxcerner.com/dstu2/0b8a0111-e8e6-4c26-a91c-5069cbc6b1ca/RelatedPerson?patient=2918007&amp;_format=json</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8" name="pasted-image.png"/>
          <p:cNvPicPr>
            <a:picLocks noChangeAspect="1"/>
          </p:cNvPicPr>
          <p:nvPr/>
        </p:nvPicPr>
        <p:blipFill>
          <a:blip r:embed="rId2">
            <a:extLst/>
          </a:blip>
          <a:stretch>
            <a:fillRect/>
          </a:stretch>
        </p:blipFill>
        <p:spPr>
          <a:xfrm>
            <a:off x="2560413" y="1909947"/>
            <a:ext cx="19263174" cy="9896106"/>
          </a:xfrm>
          <a:prstGeom prst="rect">
            <a:avLst/>
          </a:prstGeom>
          <a:ln w="12700">
            <a:miter lim="400000"/>
          </a:ln>
        </p:spPr>
      </p:pic>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80" name="Shape 280"/>
          <p:cNvSpPr/>
          <p:nvPr/>
        </p:nvSpPr>
        <p:spPr>
          <a:xfrm>
            <a:off x="8871117" y="6197599"/>
            <a:ext cx="6895766"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13</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prstGeom prst="rect">
            <a:avLst/>
          </a:prstGeom>
        </p:spPr>
        <p:txBody>
          <a:bodyPr/>
          <a:lstStyle/>
          <a:p>
            <a:pPr/>
            <a:r>
              <a:t>Exercise 13</a:t>
            </a:r>
          </a:p>
        </p:txBody>
      </p:sp>
      <p:sp>
        <p:nvSpPr>
          <p:cNvPr id="283" name="Shape 283"/>
          <p:cNvSpPr/>
          <p:nvPr>
            <p:ph type="body" idx="1"/>
          </p:nvPr>
        </p:nvSpPr>
        <p:spPr>
          <a:prstGeom prst="rect">
            <a:avLst/>
          </a:prstGeom>
        </p:spPr>
        <p:txBody>
          <a:bodyPr/>
          <a:lstStyle/>
          <a:p>
            <a:pPr/>
            <a:r>
              <a:t>What happens when you query Condition for Joe Smart and filter by a category of complaint? Why?</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prstGeom prst="rect">
            <a:avLst/>
          </a:prstGeom>
        </p:spPr>
        <p:txBody>
          <a:bodyPr/>
          <a:lstStyle/>
          <a:p>
            <a:pPr/>
            <a:r>
              <a:t>Exercise 13: Answer</a:t>
            </a:r>
          </a:p>
        </p:txBody>
      </p:sp>
      <p:sp>
        <p:nvSpPr>
          <p:cNvPr id="286" name="Shape 286"/>
          <p:cNvSpPr/>
          <p:nvPr>
            <p:ph type="body" idx="1"/>
          </p:nvPr>
        </p:nvSpPr>
        <p:spPr>
          <a:prstGeom prst="rect">
            <a:avLst/>
          </a:prstGeom>
        </p:spPr>
        <p:txBody>
          <a:bodyPr/>
          <a:lstStyle/>
          <a:p>
            <a:pPr/>
            <a:r>
              <a:t>Answer: An error (422), because complaint isn’t supported</a:t>
            </a:r>
          </a:p>
          <a:p>
            <a:pPr/>
            <a:r>
              <a:t>GET </a:t>
            </a:r>
            <a:r>
              <a:rPr u="sng">
                <a:hlinkClick r:id="rId2" invalidUrl="" action="" tgtFrame="" tooltip="" history="1" highlightClick="0" endSnd="0"/>
              </a:rPr>
              <a:t>https://fhir-open.sandboxcerner.com/dstu2/0b8a0111-e8e6-4c26-a91c-5069cbc6b1ca/Condition?patient=4342010&amp;category=complaint&amp;_format=json</a:t>
            </a:r>
          </a:p>
          <a:p>
            <a:pPr/>
            <a:r>
              <a:rPr u="sng">
                <a:hlinkClick r:id="rId3" invalidUrl="" action="" tgtFrame="" tooltip="" history="1" highlightClick="0" endSnd="0"/>
              </a:rPr>
              <a:t>http://fhir.cerner.com/dstu2/condition/#terminology-bindings</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8" name="pasted-image.png"/>
          <p:cNvPicPr>
            <a:picLocks noChangeAspect="1"/>
          </p:cNvPicPr>
          <p:nvPr/>
        </p:nvPicPr>
        <p:blipFill>
          <a:blip r:embed="rId2">
            <a:extLst/>
          </a:blip>
          <a:stretch>
            <a:fillRect/>
          </a:stretch>
        </p:blipFill>
        <p:spPr>
          <a:xfrm>
            <a:off x="1072049" y="1918798"/>
            <a:ext cx="22239902" cy="9878404"/>
          </a:xfrm>
          <a:prstGeom prst="rect">
            <a:avLst/>
          </a:prstGeom>
          <a:ln w="12700">
            <a:miter lim="400000"/>
          </a:ln>
        </p:spPr>
      </p:pic>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0" name="pasted-image.png"/>
          <p:cNvPicPr>
            <a:picLocks noChangeAspect="1"/>
          </p:cNvPicPr>
          <p:nvPr/>
        </p:nvPicPr>
        <p:blipFill>
          <a:blip r:embed="rId2">
            <a:extLst/>
          </a:blip>
          <a:stretch>
            <a:fillRect/>
          </a:stretch>
        </p:blipFill>
        <p:spPr>
          <a:xfrm>
            <a:off x="-1" y="605626"/>
            <a:ext cx="24384001" cy="4900590"/>
          </a:xfrm>
          <a:prstGeom prst="rect">
            <a:avLst/>
          </a:prstGeom>
          <a:ln w="12700">
            <a:miter lim="400000"/>
          </a:ln>
        </p:spPr>
      </p:pic>
      <p:grpSp>
        <p:nvGrpSpPr>
          <p:cNvPr id="293" name="Group 293"/>
          <p:cNvGrpSpPr/>
          <p:nvPr/>
        </p:nvGrpSpPr>
        <p:grpSpPr>
          <a:xfrm>
            <a:off x="6322725" y="405607"/>
            <a:ext cx="15770470" cy="13665201"/>
            <a:chOff x="-38099" y="0"/>
            <a:chExt cx="15770469" cy="13665200"/>
          </a:xfrm>
        </p:grpSpPr>
        <p:pic>
          <p:nvPicPr>
            <p:cNvPr id="291" name="pasted-image.png"/>
            <p:cNvPicPr>
              <a:picLocks noChangeAspect="1"/>
            </p:cNvPicPr>
            <p:nvPr/>
          </p:nvPicPr>
          <p:blipFill>
            <a:blip r:embed="rId3">
              <a:extLst/>
            </a:blip>
            <a:stretch>
              <a:fillRect/>
            </a:stretch>
          </p:blipFill>
          <p:spPr>
            <a:xfrm>
              <a:off x="543169" y="0"/>
              <a:ext cx="15189201" cy="13665200"/>
            </a:xfrm>
            <a:prstGeom prst="rect">
              <a:avLst/>
            </a:prstGeom>
            <a:ln w="12700" cap="flat">
              <a:noFill/>
              <a:miter lim="400000"/>
            </a:ln>
            <a:effectLst/>
          </p:spPr>
        </p:pic>
        <p:pic>
          <p:nvPicPr>
            <p:cNvPr id="292" name=""/>
            <p:cNvPicPr>
              <a:picLocks noChangeAspect="0"/>
            </p:cNvPicPr>
            <p:nvPr/>
          </p:nvPicPr>
          <p:blipFill>
            <a:blip r:embed="rId4">
              <a:extLst/>
            </a:blip>
            <a:stretch>
              <a:fillRect/>
            </a:stretch>
          </p:blipFill>
          <p:spPr>
            <a:xfrm>
              <a:off x="-38100" y="10848730"/>
              <a:ext cx="10454655" cy="1346201"/>
            </a:xfrm>
            <a:prstGeom prst="rect">
              <a:avLst/>
            </a:prstGeom>
            <a:effectLst>
              <a:outerShdw sx="100000" sy="100000" kx="0" ky="0" algn="b" rotWithShape="0" blurRad="38100" dist="25400" dir="5400000">
                <a:srgbClr val="000000">
                  <a:alpha val="50000"/>
                </a:srgbClr>
              </a:outerShdw>
            </a:effectLst>
          </p:spPr>
        </p:pic>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0" grpId="1"/>
      <p:bldP build="whole" bldLvl="1" animBg="1" rev="0" advAuto="0" spid="293" grpId="2"/>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95" name="Shape 295"/>
          <p:cNvSpPr/>
          <p:nvPr/>
        </p:nvSpPr>
        <p:spPr>
          <a:xfrm>
            <a:off x="8224791" y="6197599"/>
            <a:ext cx="818841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Bonus Round</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297" name="Shape 297"/>
          <p:cNvSpPr/>
          <p:nvPr>
            <p:ph type="title"/>
          </p:nvPr>
        </p:nvSpPr>
        <p:spPr>
          <a:prstGeom prst="rect">
            <a:avLst/>
          </a:prstGeom>
        </p:spPr>
        <p:txBody>
          <a:bodyPr/>
          <a:lstStyle>
            <a:lvl1pPr>
              <a:defRPr>
                <a:solidFill>
                  <a:srgbClr val="FFFFFF"/>
                </a:solidFill>
              </a:defRPr>
            </a:lvl1pPr>
          </a:lstStyle>
          <a:p>
            <a:pPr/>
            <a:r>
              <a:t>Questions?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134" name="Shape 134"/>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1</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Exercise 1</a:t>
            </a:r>
          </a:p>
        </p:txBody>
      </p:sp>
      <p:sp>
        <p:nvSpPr>
          <p:cNvPr id="137" name="Shape 137"/>
          <p:cNvSpPr/>
          <p:nvPr>
            <p:ph type="body" idx="1"/>
          </p:nvPr>
        </p:nvSpPr>
        <p:spPr>
          <a:prstGeom prst="rect">
            <a:avLst/>
          </a:prstGeom>
        </p:spPr>
        <p:txBody>
          <a:bodyPr/>
          <a:lstStyle/>
          <a:p>
            <a:pPr/>
            <a:r>
              <a:t>Identify the FMM (maturity model) of the Following resources for DSTU 2:</a:t>
            </a:r>
          </a:p>
          <a:p>
            <a:pPr lvl="1"/>
            <a:r>
              <a:t>Patient</a:t>
            </a:r>
          </a:p>
          <a:p>
            <a:pPr lvl="1"/>
            <a:r>
              <a:t>Condition</a:t>
            </a:r>
          </a:p>
          <a:p>
            <a:pPr lvl="1"/>
            <a:r>
              <a:t>Observation</a:t>
            </a:r>
          </a:p>
          <a:p>
            <a:pPr lvl="1"/>
            <a:r>
              <a:t>Coverage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Exercise 1: Answer</a:t>
            </a:r>
          </a:p>
        </p:txBody>
      </p:sp>
      <p:sp>
        <p:nvSpPr>
          <p:cNvPr id="140" name="Shape 140"/>
          <p:cNvSpPr/>
          <p:nvPr>
            <p:ph type="body" idx="1"/>
          </p:nvPr>
        </p:nvSpPr>
        <p:spPr>
          <a:prstGeom prst="rect">
            <a:avLst/>
          </a:prstGeom>
        </p:spPr>
        <p:txBody>
          <a:bodyPr/>
          <a:lstStyle/>
          <a:p>
            <a:pPr/>
            <a:r>
              <a:t>Identify the FMM (maturity model) of the Following resources for DSTU 2: </a:t>
            </a:r>
            <a:r>
              <a:rPr u="sng">
                <a:hlinkClick r:id="rId2" invalidUrl="" action="" tgtFrame="" tooltip="" history="1" highlightClick="0" endSnd="0"/>
              </a:rPr>
              <a:t>http://hl7.org/fhir/dstu2/resourcelist.html</a:t>
            </a:r>
          </a:p>
          <a:p>
            <a:pPr lvl="1"/>
            <a:r>
              <a:t>Patient: 3</a:t>
            </a:r>
          </a:p>
          <a:p>
            <a:pPr lvl="1"/>
            <a:r>
              <a:t>Condition: 2</a:t>
            </a:r>
          </a:p>
          <a:p>
            <a:pPr lvl="1"/>
            <a:r>
              <a:t>Observation: 3</a:t>
            </a:r>
          </a:p>
          <a:p>
            <a:pPr lvl="1"/>
            <a:r>
              <a:t>Coverage: 0</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191BC"/>
        </a:solidFill>
      </p:bgPr>
    </p:bg>
    <p:spTree>
      <p:nvGrpSpPr>
        <p:cNvPr id="1" name=""/>
        <p:cNvGrpSpPr/>
        <p:nvPr/>
      </p:nvGrpSpPr>
      <p:grpSpPr>
        <a:xfrm>
          <a:off x="0" y="0"/>
          <a:ext cx="0" cy="0"/>
          <a:chOff x="0" y="0"/>
          <a:chExt cx="0" cy="0"/>
        </a:xfrm>
      </p:grpSpPr>
      <p:sp>
        <p:nvSpPr>
          <p:cNvPr id="142" name="Shape 142"/>
          <p:cNvSpPr/>
          <p:nvPr/>
        </p:nvSpPr>
        <p:spPr>
          <a:xfrm>
            <a:off x="9213679" y="6197599"/>
            <a:ext cx="62106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700">
                <a:solidFill>
                  <a:srgbClr val="FFFFFF"/>
                </a:solidFill>
                <a:latin typeface="Helvetica"/>
                <a:ea typeface="Helvetica"/>
                <a:cs typeface="Helvetica"/>
                <a:sym typeface="Helvetica"/>
              </a:defRPr>
            </a:lvl1pPr>
          </a:lstStyle>
          <a:p>
            <a:pPr/>
            <a:r>
              <a:t>Exercise 2</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