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Note: Make sure to remove spaces in your URL for FHIR - there should be none.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Note: Make sure to remove spaces in your URL for FHIR - there should be none, and having spaces in the server URL will cause errors. HTTP URLs are space and case sensitive.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o.gl/K4oofl" TargetMode="External"/><Relationship Id="rId4" Type="http://schemas.openxmlformats.org/officeDocument/2006/relationships/hyperlink" Target="https://www.getpostman.com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735" y="4073013"/>
            <a:ext cx="24435470" cy="4922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117" y="4277906"/>
            <a:ext cx="17950043" cy="8202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9213679" y="6197599"/>
            <a:ext cx="62106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3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search parameters does the Millennium DSTU 2 implementation of Patient support? Are there any limitations or considerations?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9213679" y="6197599"/>
            <a:ext cx="62106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4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According to the Conformance statement, does this FHIR server support OAuth? https://fhir-open.sandboxcerner.com/dstu2/0b8a0111-e8e6-4c26-a91c-5069cbc6b1ca/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9213679" y="6197599"/>
            <a:ext cx="62106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5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out the middle name for Fred Smart (id 4478007)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9213679" y="6197599"/>
            <a:ext cx="62106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6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many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current</a:t>
            </a:r>
            <a:r>
              <a:t> allergies or intolerances does Tim Peters have?</a:t>
            </a:r>
          </a:p>
          <a:p>
            <a:pPr lvl="1"/>
            <a:r>
              <a:t>Current: actual or possible existing allergies or intolerances </a:t>
            </a:r>
          </a:p>
          <a:p>
            <a:pPr lvl="1"/>
            <a:r>
              <a:t>Hint: What indicates “current” for this FHIR resource?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9213679" y="6197599"/>
            <a:ext cx="62106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7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Wilma Smart have a normal blood pressure?</a:t>
            </a:r>
          </a:p>
          <a:p>
            <a:pPr lvl="1"/>
            <a:r>
              <a:t>Hint: LOINC 55284-4 can be used to find blood pressures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6033176" y="6197599"/>
            <a:ext cx="1257164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FHIR Deep Dive: LAB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213679" y="6197599"/>
            <a:ext cx="62106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8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name of the patient with MRN 10000363</a:t>
            </a:r>
          </a:p>
          <a:p>
            <a:pPr lvl="1"/>
            <a:r>
              <a:t>Hint: the system is urn:oid:1.1.1.1.1.1 (oid)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9213679" y="6197599"/>
            <a:ext cx="62106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9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Fred Smart currently taking insulin?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8871117" y="6197599"/>
            <a:ext cx="689576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10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10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has a pacemaker: Fred Smart or Tim Peters?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8904802" y="6197599"/>
            <a:ext cx="682839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11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11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many different orders of </a:t>
            </a:r>
            <a:r>
              <a:rPr i="1"/>
              <a:t>Advil Cold and Sinus</a:t>
            </a:r>
            <a:r>
              <a:t> does Tim Peters have?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8871117" y="6197599"/>
            <a:ext cx="689576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12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12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is patient 2918007’s mother?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0550844" y="6197599"/>
            <a:ext cx="353631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Setup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8871117" y="6197599"/>
            <a:ext cx="689576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13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13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happens when you query Condition for Joe Smart and filter by a category of complaint? 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8224791" y="6197599"/>
            <a:ext cx="818841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Bonus 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PDF: </a:t>
            </a:r>
            <a:r>
              <a:rPr u="sng">
                <a:hlinkClick r:id="rId3" invalidUrl="" action="" tgtFrame="" tooltip="" history="1" highlightClick="0" endSnd="0"/>
              </a:rPr>
              <a:t>https://goo.gl/K4oofl</a:t>
            </a:r>
          </a:p>
          <a:p>
            <a:pPr/>
            <a:r>
              <a:t>Install Postman: </a:t>
            </a:r>
            <a:r>
              <a:rPr u="sng">
                <a:hlinkClick r:id="rId4" invalidUrl="" action="" tgtFrame="" tooltip="" history="1" highlightClick="0" endSnd="0"/>
              </a:rPr>
              <a:t>https://www.getpostman.com/</a:t>
            </a:r>
          </a:p>
          <a:p>
            <a:pPr lvl="1"/>
            <a:r>
              <a:t>This is a ReST client that will help make service calls</a:t>
            </a:r>
          </a:p>
          <a:p>
            <a:pPr/>
            <a:r>
              <a:t>The FHIR server we will be working with today is: https://fhir-open.sandboxcerner.com/dstu2/0b8a0111-e8e6-4c26-a91c-5069cbc6b1ca/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Patients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4600"/>
              </a:spcBef>
              <a:defRPr sz="4055"/>
            </a:pPr>
            <a:r>
              <a:t>Smart, Valerie (id: 4596007)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Smart, Wilma (id: 4342008)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Smart, Nancy (id: 4342009)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Smart, Joe (id: 4342010)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Smart, Hailey (id: 4342011)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Smart, Timmy (id: 4342012)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Smart, Fred (id: 4478007)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Peters, Tim (id: 1316024)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9213679" y="6197599"/>
            <a:ext cx="62106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 the FMM (maturity model) of the Following resources for DSTU 2:</a:t>
            </a:r>
          </a:p>
          <a:p>
            <a:pPr lvl="1"/>
            <a:r>
              <a:t>Patient</a:t>
            </a:r>
          </a:p>
          <a:p>
            <a:pPr lvl="1"/>
            <a:r>
              <a:t>Condition</a:t>
            </a:r>
          </a:p>
          <a:p>
            <a:pPr lvl="1"/>
            <a:r>
              <a:t>Observation</a:t>
            </a:r>
          </a:p>
          <a:p>
            <a:pPr lvl="1"/>
            <a:r>
              <a:t>Coverage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191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9213679" y="6197599"/>
            <a:ext cx="62106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2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out what resources are available in Millennium’s HL7 FHIR DSTU 2 implementation that are not in the May2015 implementation.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