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6"/>
  </p:notesMasterIdLst>
  <p:sldIdLst>
    <p:sldId id="396" r:id="rId2"/>
    <p:sldId id="290" r:id="rId3"/>
    <p:sldId id="340" r:id="rId4"/>
    <p:sldId id="341" r:id="rId5"/>
    <p:sldId id="342" r:id="rId6"/>
    <p:sldId id="346" r:id="rId7"/>
    <p:sldId id="351" r:id="rId8"/>
    <p:sldId id="354" r:id="rId9"/>
    <p:sldId id="355" r:id="rId10"/>
    <p:sldId id="359" r:id="rId11"/>
    <p:sldId id="397" r:id="rId12"/>
    <p:sldId id="405" r:id="rId13"/>
    <p:sldId id="361" r:id="rId14"/>
    <p:sldId id="362" r:id="rId15"/>
    <p:sldId id="499" r:id="rId16"/>
    <p:sldId id="385" r:id="rId17"/>
    <p:sldId id="413" r:id="rId18"/>
    <p:sldId id="455" r:id="rId19"/>
    <p:sldId id="500" r:id="rId20"/>
    <p:sldId id="423" r:id="rId21"/>
    <p:sldId id="501" r:id="rId22"/>
    <p:sldId id="424" r:id="rId23"/>
    <p:sldId id="456" r:id="rId24"/>
    <p:sldId id="429" r:id="rId25"/>
    <p:sldId id="431" r:id="rId26"/>
    <p:sldId id="437" r:id="rId27"/>
    <p:sldId id="439" r:id="rId28"/>
    <p:sldId id="441" r:id="rId29"/>
    <p:sldId id="313" r:id="rId30"/>
    <p:sldId id="314" r:id="rId31"/>
    <p:sldId id="462" r:id="rId32"/>
    <p:sldId id="463" r:id="rId33"/>
    <p:sldId id="266" r:id="rId34"/>
    <p:sldId id="400" r:id="rId35"/>
    <p:sldId id="401" r:id="rId36"/>
    <p:sldId id="267" r:id="rId37"/>
    <p:sldId id="268" r:id="rId38"/>
    <p:sldId id="270" r:id="rId39"/>
    <p:sldId id="271" r:id="rId40"/>
    <p:sldId id="279" r:id="rId41"/>
    <p:sldId id="458" r:id="rId42"/>
    <p:sldId id="464" r:id="rId43"/>
    <p:sldId id="269" r:id="rId44"/>
    <p:sldId id="502" r:id="rId45"/>
    <p:sldId id="278" r:id="rId46"/>
    <p:sldId id="442" r:id="rId47"/>
    <p:sldId id="444" r:id="rId48"/>
    <p:sldId id="466" r:id="rId49"/>
    <p:sldId id="468" r:id="rId50"/>
    <p:sldId id="472" r:id="rId51"/>
    <p:sldId id="473" r:id="rId52"/>
    <p:sldId id="476" r:id="rId53"/>
    <p:sldId id="478" r:id="rId54"/>
    <p:sldId id="484" r:id="rId55"/>
    <p:sldId id="487" r:id="rId56"/>
    <p:sldId id="486" r:id="rId57"/>
    <p:sldId id="474" r:id="rId58"/>
    <p:sldId id="488" r:id="rId59"/>
    <p:sldId id="448" r:id="rId60"/>
    <p:sldId id="449" r:id="rId61"/>
    <p:sldId id="450" r:id="rId62"/>
    <p:sldId id="451" r:id="rId63"/>
    <p:sldId id="452" r:id="rId64"/>
    <p:sldId id="453" r:id="rId65"/>
    <p:sldId id="489" r:id="rId66"/>
    <p:sldId id="481" r:id="rId67"/>
    <p:sldId id="490" r:id="rId68"/>
    <p:sldId id="494" r:id="rId69"/>
    <p:sldId id="461" r:id="rId70"/>
    <p:sldId id="503" r:id="rId71"/>
    <p:sldId id="496" r:id="rId72"/>
    <p:sldId id="497" r:id="rId73"/>
    <p:sldId id="498" r:id="rId74"/>
    <p:sldId id="288" r:id="rId75"/>
    <p:sldId id="347" r:id="rId76"/>
    <p:sldId id="326" r:id="rId77"/>
    <p:sldId id="391" r:id="rId78"/>
    <p:sldId id="390" r:id="rId79"/>
    <p:sldId id="475" r:id="rId80"/>
    <p:sldId id="407" r:id="rId81"/>
    <p:sldId id="331" r:id="rId82"/>
    <p:sldId id="337" r:id="rId83"/>
    <p:sldId id="338" r:id="rId84"/>
    <p:sldId id="333" r:id="rId85"/>
  </p:sldIdLst>
  <p:sldSz cx="9144000" cy="5143500" type="screen16x9"/>
  <p:notesSz cx="6858000" cy="91440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Introduction" id="{44CE2990-9864-48CB-9516-8F75436BFF58}">
          <p14:sldIdLst>
            <p14:sldId id="396"/>
            <p14:sldId id="290"/>
            <p14:sldId id="340"/>
            <p14:sldId id="341"/>
            <p14:sldId id="342"/>
            <p14:sldId id="346"/>
            <p14:sldId id="351"/>
            <p14:sldId id="354"/>
            <p14:sldId id="355"/>
          </p14:sldIdLst>
        </p14:section>
        <p14:section name="OAuth 2 Primer" id="{022AEBF4-FBFB-4C68-8A1F-2E5F0691BD94}">
          <p14:sldIdLst>
            <p14:sldId id="359"/>
            <p14:sldId id="397"/>
            <p14:sldId id="405"/>
          </p14:sldIdLst>
        </p14:section>
        <p14:section name="Getting Started Pre-reqs" id="{64C94E31-142D-4AD0-9E63-142FB1150847}">
          <p14:sldIdLst>
            <p14:sldId id="361"/>
            <p14:sldId id="362"/>
            <p14:sldId id="499"/>
          </p14:sldIdLst>
        </p14:section>
        <p14:section name="Lab 1:  Authorization Code Flow" id="{6C3A0874-5135-4FF1-9846-935EB673D301}">
          <p14:sldIdLst>
            <p14:sldId id="385"/>
            <p14:sldId id="413"/>
          </p14:sldIdLst>
        </p14:section>
        <p14:section name="Authorization Code Flow Recap" id="{041A7A68-BDE4-4E0D-8A05-394502BC6D63}">
          <p14:sldIdLst>
            <p14:sldId id="455"/>
            <p14:sldId id="500"/>
            <p14:sldId id="423"/>
            <p14:sldId id="501"/>
            <p14:sldId id="424"/>
            <p14:sldId id="456"/>
            <p14:sldId id="429"/>
            <p14:sldId id="431"/>
            <p14:sldId id="437"/>
            <p14:sldId id="439"/>
            <p14:sldId id="441"/>
            <p14:sldId id="313"/>
            <p14:sldId id="314"/>
          </p14:sldIdLst>
        </p14:section>
        <p14:section name="Lab 2: Utilizing an Access Token" id="{41FA7765-2F44-435C-835C-7CF07E59AD56}">
          <p14:sldIdLst>
            <p14:sldId id="462"/>
          </p14:sldIdLst>
        </p14:section>
        <p14:section name="Scopes" id="{D1D850D7-6D70-4B69-A30D-038635A53637}">
          <p14:sldIdLst>
            <p14:sldId id="463"/>
            <p14:sldId id="266"/>
            <p14:sldId id="400"/>
            <p14:sldId id="401"/>
            <p14:sldId id="267"/>
            <p14:sldId id="268"/>
            <p14:sldId id="270"/>
            <p14:sldId id="271"/>
            <p14:sldId id="279"/>
            <p14:sldId id="458"/>
          </p14:sldIdLst>
        </p14:section>
        <p14:section name="Lab 3: Scopes" id="{23FF1696-3A2D-4DE7-AFCE-0194CF9E2DE6}">
          <p14:sldIdLst>
            <p14:sldId id="464"/>
          </p14:sldIdLst>
        </p14:section>
        <p14:section name="Special Scopes" id="{A4628C97-B461-4D06-A2CF-CFB4939C441E}">
          <p14:sldIdLst>
            <p14:sldId id="269"/>
            <p14:sldId id="502"/>
            <p14:sldId id="278"/>
          </p14:sldIdLst>
        </p14:section>
        <p14:section name="Discovery" id="{AE69467F-A278-4A40-9754-342ABDBB009F}">
          <p14:sldIdLst>
            <p14:sldId id="442"/>
            <p14:sldId id="444"/>
          </p14:sldIdLst>
        </p14:section>
        <p14:section name="Lab 4: Discovery" id="{C2037740-F98C-45D9-824A-4D262F8F121C}">
          <p14:sldIdLst>
            <p14:sldId id="466"/>
          </p14:sldIdLst>
        </p14:section>
        <p14:section name="Launch" id="{B800E0A7-E632-426A-9D66-3BA455BE2303}">
          <p14:sldIdLst>
            <p14:sldId id="468"/>
            <p14:sldId id="472"/>
          </p14:sldIdLst>
        </p14:section>
        <p14:section name="Lab 5: Launch" id="{EEE2BCD5-BD54-4897-A528-5A0209619C9D}">
          <p14:sldIdLst>
            <p14:sldId id="473"/>
          </p14:sldIdLst>
        </p14:section>
        <p14:section name="OpenID and User Identity" id="{F9E04738-4FA4-41DB-B02D-95580F447A81}">
          <p14:sldIdLst>
            <p14:sldId id="476"/>
            <p14:sldId id="478"/>
            <p14:sldId id="484"/>
            <p14:sldId id="487"/>
            <p14:sldId id="486"/>
          </p14:sldIdLst>
        </p14:section>
        <p14:section name="Lab 6: OpenID" id="{3B1CB4E0-ADCE-4B90-AD4D-3BDDF17C35BD}">
          <p14:sldIdLst>
            <p14:sldId id="474"/>
          </p14:sldIdLst>
        </p14:section>
        <p14:section name="Refresh Tokens" id="{C03EA858-577B-4490-9C29-7F899F5486C3}">
          <p14:sldIdLst>
            <p14:sldId id="488"/>
            <p14:sldId id="448"/>
            <p14:sldId id="449"/>
            <p14:sldId id="450"/>
            <p14:sldId id="451"/>
            <p14:sldId id="452"/>
            <p14:sldId id="453"/>
          </p14:sldIdLst>
        </p14:section>
        <p14:section name="Lab 7: Refresh Tokens" id="{DCC4768E-1E66-4A25-B246-28EF1DCE1C08}">
          <p14:sldIdLst>
            <p14:sldId id="489"/>
          </p14:sldIdLst>
        </p14:section>
        <p14:section name="Handling Errors" id="{AADA7643-CA4A-467E-AF36-4950E1E2CFB1}">
          <p14:sldIdLst>
            <p14:sldId id="481"/>
          </p14:sldIdLst>
        </p14:section>
        <p14:section name="Common Error Cases" id="{E67313EB-51CE-495B-9A79-989ACA6B3400}">
          <p14:sldIdLst>
            <p14:sldId id="490"/>
          </p14:sldIdLst>
        </p14:section>
        <p14:section name="Lab 8: Exception Cases" id="{580235C8-5453-4D26-9E34-720791D208AD}">
          <p14:sldIdLst>
            <p14:sldId id="494"/>
          </p14:sldIdLst>
        </p14:section>
        <p14:section name="UX considerations" id="{7E87B827-BB86-42D5-81A0-91447D60A393}">
          <p14:sldIdLst>
            <p14:sldId id="461"/>
          </p14:sldIdLst>
        </p14:section>
        <p14:section name="Troubleshooting" id="{2B24D2E6-952D-496E-81A4-BFF0B72FD2A3}">
          <p14:sldIdLst>
            <p14:sldId id="503"/>
            <p14:sldId id="496"/>
            <p14:sldId id="497"/>
            <p14:sldId id="498"/>
          </p14:sldIdLst>
        </p14:section>
        <p14:section name="Native Apps" id="{7995BD41-B521-4496-BE86-06B032F68CE5}">
          <p14:sldIdLst>
            <p14:sldId id="288"/>
            <p14:sldId id="347"/>
          </p14:sldIdLst>
        </p14:section>
        <p14:section name="Other Recommendations" id="{ED488FB4-EDA2-4A1F-AF20-CBFA04B9ACDA}">
          <p14:sldIdLst>
            <p14:sldId id="326"/>
            <p14:sldId id="391"/>
          </p14:sldIdLst>
        </p14:section>
        <p14:section name="Untitled Section" id="{D7973CE9-209B-4CF8-9C1B-AC2C99D5F6AC}">
          <p14:sldIdLst>
            <p14:sldId id="390"/>
          </p14:sldIdLst>
        </p14:section>
        <p14:section name="Extra: &quot;System&quot; Access" id="{402FBA0D-F1BE-48B8-B1C7-39DC3B439C02}">
          <p14:sldIdLst>
            <p14:sldId id="475"/>
            <p14:sldId id="407"/>
            <p14:sldId id="331"/>
            <p14:sldId id="337"/>
            <p14:sldId id="338"/>
            <p14:sldId id="33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81971" autoAdjust="0"/>
  </p:normalViewPr>
  <p:slideViewPr>
    <p:cSldViewPr>
      <p:cViewPr varScale="1">
        <p:scale>
          <a:sx n="90" d="100"/>
          <a:sy n="90" d="100"/>
        </p:scale>
        <p:origin x="1147"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7/26/2017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2017</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The OAuth 2 framework adds an additional actor (Authorization Server); interactions involving authentication and consent are brokered directly between it and the user (referred to in OAuth 2 as the “resource owner”).</a:t>
            </a:r>
          </a:p>
          <a:p>
            <a:endParaRPr lang="en-US" baseline="0" dirty="0"/>
          </a:p>
          <a:p>
            <a:r>
              <a:rPr lang="en-US" baseline="0" dirty="0"/>
              <a:t>In this manner, neither the client application or services need to be aware of how the user is authenticated.</a:t>
            </a:r>
          </a:p>
          <a:p>
            <a:endParaRPr lang="en-US" baseline="0" dirty="0"/>
          </a:p>
          <a:p>
            <a:r>
              <a:rPr lang="en-US" baseline="0" dirty="0"/>
              <a:t>title OAuth 2 Framework “Code Flow”</a:t>
            </a:r>
          </a:p>
          <a:p>
            <a:endParaRPr lang="en-US" baseline="0" dirty="0"/>
          </a:p>
          <a:p>
            <a:r>
              <a:rPr lang="en-US" baseline="0" dirty="0"/>
              <a:t>participant Resource Owner</a:t>
            </a:r>
          </a:p>
          <a:p>
            <a:r>
              <a:rPr lang="en-US" baseline="0" dirty="0"/>
              <a:t>participant Client Application</a:t>
            </a:r>
          </a:p>
          <a:p>
            <a:r>
              <a:rPr lang="en-US" baseline="0" dirty="0"/>
              <a:t>participant Authorization Server</a:t>
            </a:r>
          </a:p>
          <a:p>
            <a:r>
              <a:rPr lang="en-US" baseline="0" dirty="0"/>
              <a:t>participant Resource Server</a:t>
            </a:r>
          </a:p>
          <a:p>
            <a:endParaRPr lang="en-US" baseline="0" dirty="0"/>
          </a:p>
          <a:p>
            <a:r>
              <a:rPr lang="en-US" baseline="0" dirty="0"/>
              <a:t>activate Resource Owner</a:t>
            </a:r>
          </a:p>
          <a:p>
            <a:r>
              <a:rPr lang="en-US" baseline="0" dirty="0"/>
              <a:t>Resource Owner-&gt;Client Application: Access Application</a:t>
            </a:r>
          </a:p>
          <a:p>
            <a:r>
              <a:rPr lang="en-US" baseline="0" dirty="0"/>
              <a:t>activate Client Application</a:t>
            </a:r>
          </a:p>
          <a:p>
            <a:r>
              <a:rPr lang="en-US" baseline="0" dirty="0"/>
              <a:t>Client Application-&gt;Authorization Server: Request Authorization</a:t>
            </a:r>
          </a:p>
          <a:p>
            <a:r>
              <a:rPr lang="en-US" baseline="0" dirty="0"/>
              <a:t>activate Authorization Server</a:t>
            </a:r>
          </a:p>
          <a:p>
            <a:r>
              <a:rPr lang="en-US" baseline="0" dirty="0"/>
              <a:t>Authorization Server-&gt;Resource Owner:  Request proof of identity, consent</a:t>
            </a:r>
          </a:p>
          <a:p>
            <a:r>
              <a:rPr lang="en-US" baseline="0" dirty="0"/>
              <a:t>activate Resource Owner</a:t>
            </a:r>
          </a:p>
          <a:p>
            <a:r>
              <a:rPr lang="en-US" baseline="0" dirty="0"/>
              <a:t>Resource Owner--&gt;Authorization Server: Provide proof of identity, consent</a:t>
            </a:r>
          </a:p>
          <a:p>
            <a:r>
              <a:rPr lang="en-US" baseline="0" dirty="0"/>
              <a:t>deactivate Resource Owner</a:t>
            </a:r>
          </a:p>
          <a:p>
            <a:r>
              <a:rPr lang="en-US" baseline="0" dirty="0"/>
              <a:t>Authorization Server--&gt;Client Application: Return Authorization</a:t>
            </a:r>
          </a:p>
          <a:p>
            <a:r>
              <a:rPr lang="en-US" baseline="0" dirty="0"/>
              <a:t>deactivate Authorization Server</a:t>
            </a:r>
          </a:p>
          <a:p>
            <a:r>
              <a:rPr lang="en-US" baseline="0" dirty="0"/>
              <a:t>Client Application-&gt;Resource Server: Request Protected Resource w/Authorization</a:t>
            </a:r>
          </a:p>
          <a:p>
            <a:r>
              <a:rPr lang="en-US" baseline="0" dirty="0"/>
              <a:t>activate Resource Server</a:t>
            </a:r>
          </a:p>
          <a:p>
            <a:r>
              <a:rPr lang="en-US" baseline="0" dirty="0"/>
              <a:t>Resource Server--&gt;Client Application: Return Protected Resource</a:t>
            </a:r>
          </a:p>
          <a:p>
            <a:r>
              <a:rPr lang="en-US" baseline="0" dirty="0"/>
              <a:t>deactivate Resource Server</a:t>
            </a:r>
          </a:p>
          <a:p>
            <a:r>
              <a:rPr lang="en-US" baseline="0" dirty="0"/>
              <a:t>Client Application--&gt;Resource Owner: Display Protected Resource Content</a:t>
            </a:r>
          </a:p>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49192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2249847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diagram, from the OAuth 2 framework</a:t>
            </a:r>
            <a:r>
              <a:rPr lang="en-US" baseline="0" dirty="0"/>
              <a:t> specification, depicts the specifics of how authorization is delivered to the client application.</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313067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274787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363162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609244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66090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defines</a:t>
            </a:r>
            <a:r>
              <a:rPr lang="en-US" baseline="0" dirty="0"/>
              <a:t> a security and integration framework for applications, whereas FHIR defines </a:t>
            </a:r>
            <a:r>
              <a:rPr lang="en-US" baseline="0"/>
              <a:t>API resources for an EHR.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a:t>
            </a:fld>
            <a:endParaRPr lang="en-US"/>
          </a:p>
        </p:txBody>
      </p:sp>
    </p:spTree>
    <p:extLst>
      <p:ext uri="{BB962C8B-B14F-4D97-AF65-F5344CB8AC3E}">
        <p14:creationId xmlns:p14="http://schemas.microsoft.com/office/powerpoint/2010/main" val="3521013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264014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94163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Three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r>
              <a:rPr lang="en-US" baseline="0" dirty="0"/>
              <a:t>The end user management endpoint, where the user can manage their authorization decisions in the future.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689774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65935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2712716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221019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OpenID</a:t>
            </a:r>
            <a:r>
              <a:rPr lang="en-US" baseline="0" dirty="0"/>
              <a:t> Connect is an authentication framework built on top of OAuth 2, and is considered by some in the software industry as a successor to SAML.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a:t>
            </a:fld>
            <a:endParaRPr lang="en-US"/>
          </a:p>
        </p:txBody>
      </p:sp>
    </p:spTree>
    <p:extLst>
      <p:ext uri="{BB962C8B-B14F-4D97-AF65-F5344CB8AC3E}">
        <p14:creationId xmlns:p14="http://schemas.microsoft.com/office/powerpoint/2010/main" val="3598403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2745977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898677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SMART does not technically</a:t>
            </a:r>
            <a:r>
              <a:rPr lang="en-US" baseline="0" dirty="0"/>
              <a:t> require authorization servers to be fully-compliant OpenID Connect implementations – it only leverages certain aspects of OpenID Connect for user identity.</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804535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54</a:t>
            </a:fld>
            <a:endParaRPr lang="en-US"/>
          </a:p>
        </p:txBody>
      </p:sp>
    </p:spTree>
    <p:extLst>
      <p:ext uri="{BB962C8B-B14F-4D97-AF65-F5344CB8AC3E}">
        <p14:creationId xmlns:p14="http://schemas.microsoft.com/office/powerpoint/2010/main" val="1445699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4250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95661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158395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60</a:t>
            </a:fld>
            <a:endParaRPr lang="en-US"/>
          </a:p>
        </p:txBody>
      </p:sp>
    </p:spTree>
    <p:extLst>
      <p:ext uri="{BB962C8B-B14F-4D97-AF65-F5344CB8AC3E}">
        <p14:creationId xmlns:p14="http://schemas.microsoft.com/office/powerpoint/2010/main" val="2677373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61</a:t>
            </a:fld>
            <a:endParaRPr lang="en-US"/>
          </a:p>
        </p:txBody>
      </p:sp>
    </p:spTree>
    <p:extLst>
      <p:ext uri="{BB962C8B-B14F-4D97-AF65-F5344CB8AC3E}">
        <p14:creationId xmlns:p14="http://schemas.microsoft.com/office/powerpoint/2010/main" val="2532918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65</a:t>
            </a:fld>
            <a:endParaRPr lang="en-US"/>
          </a:p>
        </p:txBody>
      </p:sp>
    </p:spTree>
    <p:extLst>
      <p:ext uri="{BB962C8B-B14F-4D97-AF65-F5344CB8AC3E}">
        <p14:creationId xmlns:p14="http://schemas.microsoft.com/office/powerpoint/2010/main" val="103662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53077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2320817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79</a:t>
            </a:fld>
            <a:endParaRPr lang="en-US"/>
          </a:p>
        </p:txBody>
      </p:sp>
    </p:spTree>
    <p:extLst>
      <p:ext uri="{BB962C8B-B14F-4D97-AF65-F5344CB8AC3E}">
        <p14:creationId xmlns:p14="http://schemas.microsoft.com/office/powerpoint/2010/main" val="3610830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80</a:t>
            </a:fld>
            <a:endParaRPr lang="en-US"/>
          </a:p>
        </p:txBody>
      </p:sp>
    </p:spTree>
    <p:extLst>
      <p:ext uri="{BB962C8B-B14F-4D97-AF65-F5344CB8AC3E}">
        <p14:creationId xmlns:p14="http://schemas.microsoft.com/office/powerpoint/2010/main" val="21463680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81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p>
          <a:p>
            <a:endParaRPr lang="en-US" baseline="0" dirty="0"/>
          </a:p>
          <a:p>
            <a:endParaRPr lang="en-US" baseline="0" dirty="0"/>
          </a:p>
          <a:p>
            <a:r>
              <a:rPr lang="en-US" baseline="0" dirty="0"/>
              <a:t>Presenter Note:</a:t>
            </a:r>
          </a:p>
          <a:p>
            <a:r>
              <a:rPr lang="en-US" baseline="0" dirty="0"/>
              <a:t>UML Content </a:t>
            </a:r>
          </a:p>
          <a:p>
            <a:endParaRPr lang="en-US" baseline="0" dirty="0"/>
          </a:p>
          <a:p>
            <a:r>
              <a:rPr lang="en-US" baseline="0" dirty="0"/>
              <a:t>title Traditional Client/Server Authentication</a:t>
            </a:r>
          </a:p>
          <a:p>
            <a:endParaRPr lang="en-US" baseline="0" dirty="0"/>
          </a:p>
          <a:p>
            <a:r>
              <a:rPr lang="en-US" baseline="0" dirty="0"/>
              <a:t>participant User</a:t>
            </a:r>
          </a:p>
          <a:p>
            <a:r>
              <a:rPr lang="en-US" baseline="0" dirty="0"/>
              <a:t>participant Client Application</a:t>
            </a:r>
          </a:p>
          <a:p>
            <a:r>
              <a:rPr lang="en-US" baseline="0" dirty="0"/>
              <a:t>participant Resource Server</a:t>
            </a:r>
          </a:p>
          <a:p>
            <a:endParaRPr lang="en-US" baseline="0" dirty="0"/>
          </a:p>
          <a:p>
            <a:r>
              <a:rPr lang="en-US" baseline="0" dirty="0"/>
              <a:t>activate User</a:t>
            </a:r>
          </a:p>
          <a:p>
            <a:r>
              <a:rPr lang="en-US" baseline="0" dirty="0"/>
              <a:t>User-&gt;Client Application: Access Application</a:t>
            </a:r>
          </a:p>
          <a:p>
            <a:r>
              <a:rPr lang="en-US" baseline="0" dirty="0"/>
              <a:t>activate Client Application</a:t>
            </a:r>
          </a:p>
          <a:p>
            <a:endParaRPr lang="en-US" baseline="0" dirty="0"/>
          </a:p>
          <a:p>
            <a:r>
              <a:rPr lang="en-US" baseline="0" dirty="0"/>
              <a:t>Client Application-&gt;User: Prompt for Username, Password</a:t>
            </a:r>
          </a:p>
          <a:p>
            <a:r>
              <a:rPr lang="en-US" baseline="0" dirty="0"/>
              <a:t>activate User</a:t>
            </a:r>
          </a:p>
          <a:p>
            <a:r>
              <a:rPr lang="en-US" baseline="0" dirty="0"/>
              <a:t>User--&gt;Client Application: Enter Username, Password</a:t>
            </a:r>
          </a:p>
          <a:p>
            <a:r>
              <a:rPr lang="en-US" baseline="0" dirty="0"/>
              <a:t>deactivate User</a:t>
            </a:r>
          </a:p>
          <a:p>
            <a:r>
              <a:rPr lang="en-US" baseline="0" dirty="0"/>
              <a:t>Client Application-&gt;Resource Server: Establish Session with Username, Password</a:t>
            </a:r>
          </a:p>
          <a:p>
            <a:r>
              <a:rPr lang="en-US" baseline="0" dirty="0"/>
              <a:t>activate Resource Server</a:t>
            </a:r>
          </a:p>
          <a:p>
            <a:r>
              <a:rPr lang="en-US" baseline="0" dirty="0"/>
              <a:t>Resource Server--&gt;Client Application: Return Session Identifier / Secret</a:t>
            </a:r>
          </a:p>
          <a:p>
            <a:r>
              <a:rPr lang="en-US" baseline="0" dirty="0"/>
              <a:t>Client Application-&gt;Resource Server: Request Protected Resource w/Secret</a:t>
            </a:r>
          </a:p>
          <a:p>
            <a:r>
              <a:rPr lang="en-US" baseline="0" dirty="0"/>
              <a:t>Resource Server--&gt;Client Application: Return Protected Resource</a:t>
            </a:r>
          </a:p>
          <a:p>
            <a:r>
              <a:rPr lang="en-US" baseline="0" dirty="0"/>
              <a:t>deactivate Resource Server</a:t>
            </a:r>
          </a:p>
          <a:p>
            <a:r>
              <a:rPr lang="en-US" baseline="0" dirty="0"/>
              <a:t>Client Application--&gt;User: Display Protected Resource Content</a:t>
            </a:r>
          </a:p>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 no images">
    <p:spTree>
      <p:nvGrpSpPr>
        <p:cNvPr id="1" name=""/>
        <p:cNvGrpSpPr/>
        <p:nvPr/>
      </p:nvGrpSpPr>
      <p:grpSpPr>
        <a:xfrm>
          <a:off x="0" y="0"/>
          <a:ext cx="0" cy="0"/>
          <a:chOff x="0" y="0"/>
          <a:chExt cx="0" cy="0"/>
        </a:xfrm>
      </p:grpSpPr>
      <p:grpSp>
        <p:nvGrpSpPr>
          <p:cNvPr id="18" name="Group 17"/>
          <p:cNvGrpSpPr/>
          <p:nvPr/>
        </p:nvGrpSpPr>
        <p:grpSpPr>
          <a:xfrm>
            <a:off x="1" y="-4457"/>
            <a:ext cx="9143999" cy="5177790"/>
            <a:chOff x="1" y="2698"/>
            <a:chExt cx="12191998" cy="6855302"/>
          </a:xfrm>
        </p:grpSpPr>
        <p:pic>
          <p:nvPicPr>
            <p:cNvPr id="19"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 Placeholder 13"/>
          <p:cNvSpPr>
            <a:spLocks noGrp="1"/>
          </p:cNvSpPr>
          <p:nvPr>
            <p:ph type="body" sz="quarter" idx="10" hasCustomPrompt="1"/>
          </p:nvPr>
        </p:nvSpPr>
        <p:spPr>
          <a:xfrm>
            <a:off x="311151" y="3975190"/>
            <a:ext cx="5548313" cy="312873"/>
          </a:xfrm>
          <a:prstGeom prst="rect">
            <a:avLst/>
          </a:prstGeom>
        </p:spPr>
        <p:txBody>
          <a:bodyPr/>
          <a:lstStyle>
            <a:lvl1pPr marL="0" indent="0">
              <a:buNone/>
              <a:defRPr sz="1650" baseline="0">
                <a:solidFill>
                  <a:schemeClr val="bg1"/>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p:ph type="body" sz="quarter" idx="12" hasCustomPrompt="1"/>
          </p:nvPr>
        </p:nvSpPr>
        <p:spPr>
          <a:xfrm>
            <a:off x="311151" y="4296690"/>
            <a:ext cx="5548313" cy="215443"/>
          </a:xfrm>
          <a:prstGeom prst="rect">
            <a:avLst/>
          </a:prstGeom>
        </p:spPr>
        <p:txBody>
          <a:bodyPr>
            <a:noAutofit/>
          </a:bodyPr>
          <a:lstStyle>
            <a:lvl1pPr marL="0" indent="0">
              <a:buNone/>
              <a:defRPr sz="1200" i="1" baseline="0">
                <a:solidFill>
                  <a:schemeClr val="bg1"/>
                </a:solidFill>
                <a:latin typeface="Arial" pitchFamily="34" charset="0"/>
                <a:cs typeface="Arial" pitchFamily="34" charset="0"/>
              </a:defRPr>
            </a:lvl1pPr>
          </a:lstStyle>
          <a:p>
            <a:pPr lvl="0"/>
            <a:r>
              <a:rPr lang="en-US" dirty="0"/>
              <a:t>Presenter Title</a:t>
            </a:r>
          </a:p>
        </p:txBody>
      </p:sp>
      <p:sp>
        <p:nvSpPr>
          <p:cNvPr id="14" name="Rectangle 7"/>
          <p:cNvSpPr>
            <a:spLocks/>
          </p:cNvSpPr>
          <p:nvPr/>
        </p:nvSpPr>
        <p:spPr bwMode="auto">
          <a:xfrm>
            <a:off x="1" y="1689566"/>
            <a:ext cx="9143998" cy="1774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2706" tIns="16353" rIns="32706" bIns="16353" anchor="ctr"/>
          <a:lstStyle/>
          <a:p>
            <a:pPr algn="ctr" defTabSz="161925"/>
            <a:endParaRPr lang="en-US" sz="1350" dirty="0">
              <a:solidFill>
                <a:srgbClr val="FFFFFF"/>
              </a:solidFill>
              <a:latin typeface="Franklin Gothic Book" pitchFamily="34" charset="0"/>
            </a:endParaRPr>
          </a:p>
        </p:txBody>
      </p:sp>
      <p:sp>
        <p:nvSpPr>
          <p:cNvPr id="15" name="Parallelogram 11"/>
          <p:cNvSpPr/>
          <p:nvPr/>
        </p:nvSpPr>
        <p:spPr bwMode="auto">
          <a:xfrm>
            <a:off x="-8385" y="1688073"/>
            <a:ext cx="6355736" cy="1778868"/>
          </a:xfrm>
          <a:custGeom>
            <a:avLst/>
            <a:gdLst>
              <a:gd name="connsiteX0" fmla="*/ 0 w 7110584"/>
              <a:gd name="connsiteY0" fmla="*/ 2367666 h 2367666"/>
              <a:gd name="connsiteX1" fmla="*/ 775198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7110584"/>
              <a:gd name="connsiteY0" fmla="*/ 2367666 h 2367666"/>
              <a:gd name="connsiteX1" fmla="*/ 820442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6291434"/>
              <a:gd name="connsiteY0" fmla="*/ 2367666 h 2367666"/>
              <a:gd name="connsiteX1" fmla="*/ 1292 w 6291434"/>
              <a:gd name="connsiteY1" fmla="*/ 0 h 2367666"/>
              <a:gd name="connsiteX2" fmla="*/ 6291434 w 6291434"/>
              <a:gd name="connsiteY2" fmla="*/ 0 h 2367666"/>
              <a:gd name="connsiteX3" fmla="*/ 5516236 w 6291434"/>
              <a:gd name="connsiteY3" fmla="*/ 2367666 h 2367666"/>
              <a:gd name="connsiteX4" fmla="*/ 0 w 6291434"/>
              <a:gd name="connsiteY4" fmla="*/ 2367666 h 2367666"/>
              <a:gd name="connsiteX0" fmla="*/ 2176220 w 8467654"/>
              <a:gd name="connsiteY0" fmla="*/ 2367666 h 2367666"/>
              <a:gd name="connsiteX1" fmla="*/ 0 w 8467654"/>
              <a:gd name="connsiteY1" fmla="*/ 0 h 2367666"/>
              <a:gd name="connsiteX2" fmla="*/ 8467654 w 8467654"/>
              <a:gd name="connsiteY2" fmla="*/ 0 h 2367666"/>
              <a:gd name="connsiteX3" fmla="*/ 7692456 w 8467654"/>
              <a:gd name="connsiteY3" fmla="*/ 2367666 h 2367666"/>
              <a:gd name="connsiteX4" fmla="*/ 2176220 w 8467654"/>
              <a:gd name="connsiteY4" fmla="*/ 2367666 h 2367666"/>
              <a:gd name="connsiteX0" fmla="*/ 0 w 8476695"/>
              <a:gd name="connsiteY0" fmla="*/ 2359917 h 2367666"/>
              <a:gd name="connsiteX1" fmla="*/ 9041 w 8476695"/>
              <a:gd name="connsiteY1" fmla="*/ 0 h 2367666"/>
              <a:gd name="connsiteX2" fmla="*/ 8476695 w 8476695"/>
              <a:gd name="connsiteY2" fmla="*/ 0 h 2367666"/>
              <a:gd name="connsiteX3" fmla="*/ 7701497 w 8476695"/>
              <a:gd name="connsiteY3" fmla="*/ 2367666 h 2367666"/>
              <a:gd name="connsiteX4" fmla="*/ 0 w 8476695"/>
              <a:gd name="connsiteY4" fmla="*/ 2359917 h 2367666"/>
              <a:gd name="connsiteX0" fmla="*/ 0 w 8474314"/>
              <a:gd name="connsiteY0" fmla="*/ 2371824 h 2371824"/>
              <a:gd name="connsiteX1" fmla="*/ 6660 w 8474314"/>
              <a:gd name="connsiteY1" fmla="*/ 0 h 2371824"/>
              <a:gd name="connsiteX2" fmla="*/ 8474314 w 8474314"/>
              <a:gd name="connsiteY2" fmla="*/ 0 h 2371824"/>
              <a:gd name="connsiteX3" fmla="*/ 7699116 w 8474314"/>
              <a:gd name="connsiteY3" fmla="*/ 2367666 h 2371824"/>
              <a:gd name="connsiteX4" fmla="*/ 0 w 8474314"/>
              <a:gd name="connsiteY4" fmla="*/ 2371824 h 237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314" h="2371824">
                <a:moveTo>
                  <a:pt x="0" y="2371824"/>
                </a:moveTo>
                <a:cubicBezTo>
                  <a:pt x="431" y="1582602"/>
                  <a:pt x="6229" y="789222"/>
                  <a:pt x="6660" y="0"/>
                </a:cubicBezTo>
                <a:lnTo>
                  <a:pt x="8474314" y="0"/>
                </a:lnTo>
                <a:lnTo>
                  <a:pt x="7699116" y="2367666"/>
                </a:lnTo>
                <a:lnTo>
                  <a:pt x="0" y="2371824"/>
                </a:lnTo>
                <a:close/>
              </a:path>
            </a:pathLst>
          </a:custGeom>
          <a:solidFill>
            <a:schemeClr val="accent2"/>
          </a:solid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lang="en-US" sz="135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7951" y="2324687"/>
            <a:ext cx="2045327" cy="503982"/>
          </a:xfrm>
          <a:prstGeom prst="rect">
            <a:avLst/>
          </a:prstGeom>
          <a:noFill/>
          <a:ln>
            <a:noFill/>
          </a:ln>
        </p:spPr>
      </p:pic>
      <p:sp>
        <p:nvSpPr>
          <p:cNvPr id="9" name="Text Placeholder 13"/>
          <p:cNvSpPr>
            <a:spLocks noGrp="1"/>
          </p:cNvSpPr>
          <p:nvPr>
            <p:ph type="body" sz="quarter" idx="13" hasCustomPrompt="1"/>
          </p:nvPr>
        </p:nvSpPr>
        <p:spPr>
          <a:xfrm>
            <a:off x="311151" y="4756541"/>
            <a:ext cx="5548313" cy="215443"/>
          </a:xfrm>
          <a:prstGeom prst="rect">
            <a:avLst/>
          </a:prstGeom>
        </p:spPr>
        <p:txBody>
          <a:bodyPr>
            <a:normAutofit/>
          </a:bodyPr>
          <a:lstStyle>
            <a:lvl1pPr marL="0" indent="0">
              <a:buNone/>
              <a:defRPr sz="1050" i="0" baseline="0">
                <a:solidFill>
                  <a:schemeClr val="bg1"/>
                </a:solidFill>
                <a:latin typeface="Arial" pitchFamily="34" charset="0"/>
                <a:cs typeface="Arial" pitchFamily="34" charset="0"/>
              </a:defRPr>
            </a:lvl1pPr>
          </a:lstStyle>
          <a:p>
            <a:pPr lvl="0"/>
            <a:r>
              <a:rPr lang="en-US" dirty="0"/>
              <a:t>Date</a:t>
            </a:r>
          </a:p>
        </p:txBody>
      </p:sp>
      <p:sp>
        <p:nvSpPr>
          <p:cNvPr id="4" name="Title 3"/>
          <p:cNvSpPr>
            <a:spLocks noGrp="1"/>
          </p:cNvSpPr>
          <p:nvPr>
            <p:ph type="title"/>
          </p:nvPr>
        </p:nvSpPr>
        <p:spPr>
          <a:xfrm>
            <a:off x="310753" y="1694263"/>
            <a:ext cx="5143190" cy="1778000"/>
          </a:xfrm>
          <a:prstGeom prst="rect">
            <a:avLst/>
          </a:prstGeom>
        </p:spPr>
        <p:txBody>
          <a:bodyPr/>
          <a:lstStyle>
            <a:lvl1pPr>
              <a:lnSpc>
                <a:spcPct val="90000"/>
              </a:lnSpc>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786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1" y="959645"/>
            <a:ext cx="3662549" cy="3579019"/>
          </a:xfrm>
        </p:spPr>
        <p:txBody>
          <a:bodyPr/>
          <a:lstStyle>
            <a:lvl1pPr>
              <a:defRPr sz="1800"/>
            </a:lvl1pPr>
            <a:lvl2pPr>
              <a:defRPr sz="1650"/>
            </a:lvl2pPr>
            <a:lvl3pPr>
              <a:defRPr sz="1500"/>
            </a:lvl3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22008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ation 2">
    <p:spTree>
      <p:nvGrpSpPr>
        <p:cNvPr id="1" name=""/>
        <p:cNvGrpSpPr/>
        <p:nvPr/>
      </p:nvGrpSpPr>
      <p:grpSpPr>
        <a:xfrm>
          <a:off x="0" y="0"/>
          <a:ext cx="0" cy="0"/>
          <a:chOff x="0" y="0"/>
          <a:chExt cx="0" cy="0"/>
        </a:xfrm>
      </p:grpSpPr>
      <p:grpSp>
        <p:nvGrpSpPr>
          <p:cNvPr id="15" name="Group 14"/>
          <p:cNvGrpSpPr/>
          <p:nvPr/>
        </p:nvGrpSpPr>
        <p:grpSpPr>
          <a:xfrm>
            <a:off x="1" y="-4457"/>
            <a:ext cx="9143999" cy="5177790"/>
            <a:chOff x="1" y="2698"/>
            <a:chExt cx="12191998" cy="6855302"/>
          </a:xfrm>
        </p:grpSpPr>
        <p:pic>
          <p:nvPicPr>
            <p:cNvPr id="16"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7301919" y="2134475"/>
            <a:ext cx="1498372" cy="1531299"/>
          </a:xfrm>
          <a:prstGeom prst="rect">
            <a:avLst/>
          </a:prstGeom>
        </p:spPr>
        <p:txBody>
          <a:bodyPr/>
          <a:lstStyle/>
          <a:p>
            <a:pPr>
              <a:defRPr/>
            </a:pPr>
            <a:r>
              <a:rPr lang="en-US" sz="15000" b="0" cap="none" spc="0" dirty="0">
                <a:ln>
                  <a:noFill/>
                </a:ln>
                <a:solidFill>
                  <a:schemeClr val="accent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1">
                  <a:lumMod val="40000"/>
                  <a:lumOff val="60000"/>
                </a:schemeClr>
              </a:solidFill>
              <a:effectLst/>
              <a:latin typeface="+mn-lt"/>
              <a:ea typeface="ＭＳ Ｐゴシック" charset="0"/>
              <a:cs typeface="Franklin Gothic Book"/>
            </a:endParaRPr>
          </a:p>
        </p:txBody>
      </p:sp>
      <p:sp>
        <p:nvSpPr>
          <p:cNvPr id="6" name="TextBox 5"/>
          <p:cNvSpPr txBox="1"/>
          <p:nvPr/>
        </p:nvSpPr>
        <p:spPr>
          <a:xfrm>
            <a:off x="835075" y="710562"/>
            <a:ext cx="1473200" cy="1607180"/>
          </a:xfrm>
          <a:prstGeom prst="rect">
            <a:avLst/>
          </a:prstGeom>
          <a:ln>
            <a:noFill/>
          </a:ln>
          <a:effectLst/>
        </p:spPr>
        <p:txBody>
          <a:bodyPr/>
          <a:lstStyle/>
          <a:p>
            <a:pPr>
              <a:defRPr/>
            </a:pPr>
            <a:r>
              <a:rPr lang="en-US" sz="15000" b="0" cap="none" spc="0" dirty="0">
                <a:ln>
                  <a:noFill/>
                </a:ln>
                <a:solidFill>
                  <a:schemeClr val="accent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1">
                  <a:lumMod val="40000"/>
                  <a:lumOff val="60000"/>
                </a:schemeClr>
              </a:solidFill>
              <a:effectLst/>
              <a:latin typeface="+mn-lt"/>
              <a:ea typeface="ＭＳ Ｐゴシック" charset="0"/>
              <a:cs typeface="Franklin Gothic Book"/>
            </a:endParaRPr>
          </a:p>
        </p:txBody>
      </p:sp>
      <p:sp>
        <p:nvSpPr>
          <p:cNvPr id="7" name="Text Placeholder 8" title="A quotation can be used in this area"/>
          <p:cNvSpPr>
            <a:spLocks noGrp="1"/>
          </p:cNvSpPr>
          <p:nvPr>
            <p:ph type="body" sz="quarter" idx="10" hasCustomPrompt="1"/>
          </p:nvPr>
        </p:nvSpPr>
        <p:spPr>
          <a:xfrm>
            <a:off x="1508761" y="1477279"/>
            <a:ext cx="5881052" cy="1403747"/>
          </a:xfrm>
          <a:prstGeom prst="rect">
            <a:avLst/>
          </a:prstGeom>
        </p:spPr>
        <p:txBody>
          <a:bodyPr anchor="ctr">
            <a:normAutofit/>
          </a:bodyPr>
          <a:lstStyle>
            <a:lvl1pPr marL="0" indent="0" algn="ctr">
              <a:buNone/>
              <a:defRPr sz="2100" baseline="0">
                <a:solidFill>
                  <a:schemeClr val="bg1"/>
                </a:solidFill>
              </a:defRPr>
            </a:lvl1pPr>
          </a:lstStyle>
          <a:p>
            <a:pPr lvl="0"/>
            <a:r>
              <a:rPr lang="en-US" dirty="0"/>
              <a:t>Put your quote in here</a:t>
            </a:r>
          </a:p>
        </p:txBody>
      </p:sp>
      <p:sp>
        <p:nvSpPr>
          <p:cNvPr id="8" name="Text Placeholder 10"/>
          <p:cNvSpPr>
            <a:spLocks noGrp="1"/>
          </p:cNvSpPr>
          <p:nvPr>
            <p:ph type="body" sz="quarter" idx="11" hasCustomPrompt="1"/>
          </p:nvPr>
        </p:nvSpPr>
        <p:spPr>
          <a:xfrm>
            <a:off x="3870619" y="3314911"/>
            <a:ext cx="3519193" cy="223311"/>
          </a:xfrm>
          <a:prstGeom prst="rect">
            <a:avLst/>
          </a:prstGeom>
        </p:spPr>
        <p:txBody>
          <a:bodyPr>
            <a:noAutofit/>
          </a:bodyPr>
          <a:lstStyle>
            <a:lvl1pPr marL="0" indent="0" algn="r">
              <a:buNone/>
              <a:defRPr sz="1500" i="1">
                <a:solidFill>
                  <a:schemeClr val="bg1"/>
                </a:solidFill>
                <a:latin typeface="Arial" pitchFamily="34" charset="0"/>
                <a:cs typeface="Arial" pitchFamily="34" charset="0"/>
              </a:defRPr>
            </a:lvl1pPr>
          </a:lstStyle>
          <a:p>
            <a:pPr lvl="0"/>
            <a:r>
              <a:rPr lang="en-US" dirty="0"/>
              <a:t>Name here</a:t>
            </a:r>
          </a:p>
        </p:txBody>
      </p:sp>
      <p:sp>
        <p:nvSpPr>
          <p:cNvPr id="9" name="Text Placeholder 10"/>
          <p:cNvSpPr>
            <a:spLocks noGrp="1"/>
          </p:cNvSpPr>
          <p:nvPr>
            <p:ph type="body" sz="quarter" idx="12" hasCustomPrompt="1"/>
          </p:nvPr>
        </p:nvSpPr>
        <p:spPr>
          <a:xfrm>
            <a:off x="3877639" y="3810388"/>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Organization here</a:t>
            </a:r>
          </a:p>
        </p:txBody>
      </p:sp>
      <p:sp>
        <p:nvSpPr>
          <p:cNvPr id="10" name="Text Placeholder 10"/>
          <p:cNvSpPr>
            <a:spLocks noGrp="1"/>
          </p:cNvSpPr>
          <p:nvPr>
            <p:ph type="body" sz="quarter" idx="13" hasCustomPrompt="1"/>
          </p:nvPr>
        </p:nvSpPr>
        <p:spPr>
          <a:xfrm>
            <a:off x="3873322" y="3580914"/>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Title here</a:t>
            </a:r>
          </a:p>
        </p:txBody>
      </p:sp>
      <p:sp>
        <p:nvSpPr>
          <p:cNvPr id="19" name="TextBox 18"/>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accent1">
                    <a:lumMod val="40000"/>
                    <a:lumOff val="60000"/>
                  </a:schemeClr>
                </a:solidFill>
              </a:rPr>
              <a:t>‹#›</a:t>
            </a:fld>
            <a:endParaRPr lang="en-US" sz="900" dirty="0">
              <a:solidFill>
                <a:schemeClr val="accent1">
                  <a:lumMod val="40000"/>
                  <a:lumOff val="60000"/>
                </a:schemeClr>
              </a:solidFill>
            </a:endParaRPr>
          </a:p>
        </p:txBody>
      </p:sp>
    </p:spTree>
    <p:extLst>
      <p:ext uri="{BB962C8B-B14F-4D97-AF65-F5344CB8AC3E}">
        <p14:creationId xmlns:p14="http://schemas.microsoft.com/office/powerpoint/2010/main" val="411184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ation 3">
    <p:spTree>
      <p:nvGrpSpPr>
        <p:cNvPr id="1" name=""/>
        <p:cNvGrpSpPr/>
        <p:nvPr/>
      </p:nvGrpSpPr>
      <p:grpSpPr>
        <a:xfrm>
          <a:off x="0" y="0"/>
          <a:ext cx="0" cy="0"/>
          <a:chOff x="0" y="0"/>
          <a:chExt cx="0" cy="0"/>
        </a:xfrm>
      </p:grpSpPr>
      <p:grpSp>
        <p:nvGrpSpPr>
          <p:cNvPr id="21" name="Group 20"/>
          <p:cNvGrpSpPr/>
          <p:nvPr/>
        </p:nvGrpSpPr>
        <p:grpSpPr>
          <a:xfrm>
            <a:off x="1" y="-4456"/>
            <a:ext cx="9143999" cy="5177790"/>
            <a:chOff x="1" y="2699"/>
            <a:chExt cx="12191999" cy="6855302"/>
          </a:xfrm>
        </p:grpSpPr>
        <p:pic>
          <p:nvPicPr>
            <p:cNvPr id="25"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9"/>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1914" r="996" b="970"/>
            <a:stretch/>
          </p:blipFill>
          <p:spPr bwMode="auto">
            <a:xfrm>
              <a:off x="5995570" y="2699"/>
              <a:ext cx="6196430"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Box 18"/>
          <p:cNvSpPr txBox="1"/>
          <p:nvPr/>
        </p:nvSpPr>
        <p:spPr>
          <a:xfrm>
            <a:off x="7301919" y="2134475"/>
            <a:ext cx="1498372" cy="1531299"/>
          </a:xfrm>
          <a:prstGeom prst="rect">
            <a:avLst/>
          </a:prstGeom>
        </p:spPr>
        <p:txBody>
          <a:bodyPr/>
          <a:lstStyle/>
          <a:p>
            <a:pPr>
              <a:defRPr/>
            </a:pPr>
            <a:r>
              <a:rPr lang="en-US" sz="15000" b="0" cap="none" spc="0" dirty="0">
                <a:ln>
                  <a:noFill/>
                </a:ln>
                <a:solidFill>
                  <a:schemeClr val="accent2">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2">
                  <a:lumMod val="40000"/>
                  <a:lumOff val="60000"/>
                </a:schemeClr>
              </a:solidFill>
              <a:effectLst/>
              <a:latin typeface="+mn-lt"/>
              <a:ea typeface="ＭＳ Ｐゴシック" charset="0"/>
              <a:cs typeface="Franklin Gothic Book"/>
            </a:endParaRPr>
          </a:p>
        </p:txBody>
      </p:sp>
      <p:sp>
        <p:nvSpPr>
          <p:cNvPr id="20" name="TextBox 19"/>
          <p:cNvSpPr txBox="1"/>
          <p:nvPr/>
        </p:nvSpPr>
        <p:spPr>
          <a:xfrm>
            <a:off x="835075" y="710562"/>
            <a:ext cx="1473200" cy="1607180"/>
          </a:xfrm>
          <a:prstGeom prst="rect">
            <a:avLst/>
          </a:prstGeom>
          <a:ln>
            <a:noFill/>
          </a:ln>
          <a:effectLst/>
        </p:spPr>
        <p:txBody>
          <a:bodyPr/>
          <a:lstStyle/>
          <a:p>
            <a:pPr>
              <a:defRPr/>
            </a:pPr>
            <a:r>
              <a:rPr lang="en-US" sz="15000" b="0" cap="none" spc="0" dirty="0">
                <a:ln>
                  <a:noFill/>
                </a:ln>
                <a:solidFill>
                  <a:schemeClr val="accent2">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accent2">
                  <a:lumMod val="40000"/>
                  <a:lumOff val="60000"/>
                </a:schemeClr>
              </a:solidFill>
              <a:effectLst/>
              <a:latin typeface="+mn-lt"/>
              <a:ea typeface="ＭＳ Ｐゴシック" charset="0"/>
              <a:cs typeface="Franklin Gothic Book"/>
            </a:endParaRPr>
          </a:p>
        </p:txBody>
      </p:sp>
      <p:sp>
        <p:nvSpPr>
          <p:cNvPr id="22" name="Text Placeholder 10"/>
          <p:cNvSpPr>
            <a:spLocks noGrp="1"/>
          </p:cNvSpPr>
          <p:nvPr>
            <p:ph type="body" sz="quarter" idx="11" hasCustomPrompt="1"/>
          </p:nvPr>
        </p:nvSpPr>
        <p:spPr>
          <a:xfrm>
            <a:off x="3870619" y="3314911"/>
            <a:ext cx="3519193" cy="223311"/>
          </a:xfrm>
          <a:prstGeom prst="rect">
            <a:avLst/>
          </a:prstGeom>
        </p:spPr>
        <p:txBody>
          <a:bodyPr>
            <a:noAutofit/>
          </a:bodyPr>
          <a:lstStyle>
            <a:lvl1pPr marL="0" indent="0" algn="r">
              <a:buNone/>
              <a:defRPr sz="1500" i="1">
                <a:solidFill>
                  <a:schemeClr val="bg1"/>
                </a:solidFill>
                <a:latin typeface="Arial" pitchFamily="34" charset="0"/>
                <a:cs typeface="Arial" pitchFamily="34" charset="0"/>
              </a:defRPr>
            </a:lvl1pPr>
          </a:lstStyle>
          <a:p>
            <a:pPr lvl="0"/>
            <a:r>
              <a:rPr lang="en-US" dirty="0"/>
              <a:t>Name here</a:t>
            </a:r>
          </a:p>
        </p:txBody>
      </p:sp>
      <p:sp>
        <p:nvSpPr>
          <p:cNvPr id="23" name="Text Placeholder 10"/>
          <p:cNvSpPr>
            <a:spLocks noGrp="1"/>
          </p:cNvSpPr>
          <p:nvPr>
            <p:ph type="body" sz="quarter" idx="12" hasCustomPrompt="1"/>
          </p:nvPr>
        </p:nvSpPr>
        <p:spPr>
          <a:xfrm>
            <a:off x="3877639" y="3810388"/>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Organization here</a:t>
            </a:r>
          </a:p>
        </p:txBody>
      </p:sp>
      <p:sp>
        <p:nvSpPr>
          <p:cNvPr id="24" name="Text Placeholder 10"/>
          <p:cNvSpPr>
            <a:spLocks noGrp="1"/>
          </p:cNvSpPr>
          <p:nvPr>
            <p:ph type="body" sz="quarter" idx="13" hasCustomPrompt="1"/>
          </p:nvPr>
        </p:nvSpPr>
        <p:spPr>
          <a:xfrm>
            <a:off x="3873322" y="3580914"/>
            <a:ext cx="3519193" cy="223311"/>
          </a:xfrm>
          <a:prstGeom prst="rect">
            <a:avLst/>
          </a:prstGeom>
        </p:spPr>
        <p:txBody>
          <a:bodyPr anchor="ctr">
            <a:noAutofit/>
          </a:bodyPr>
          <a:lstStyle>
            <a:lvl1pPr marL="0" indent="0" algn="r">
              <a:buNone/>
              <a:defRPr lang="en-US" sz="105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Title here</a:t>
            </a:r>
          </a:p>
        </p:txBody>
      </p:sp>
      <p:sp>
        <p:nvSpPr>
          <p:cNvPr id="13" name="Text Placeholder 8" title="A quotation can be used in this area"/>
          <p:cNvSpPr>
            <a:spLocks noGrp="1"/>
          </p:cNvSpPr>
          <p:nvPr>
            <p:ph type="body" sz="quarter" idx="10" hasCustomPrompt="1"/>
          </p:nvPr>
        </p:nvSpPr>
        <p:spPr>
          <a:xfrm>
            <a:off x="1508761" y="1477279"/>
            <a:ext cx="5881052" cy="1403747"/>
          </a:xfrm>
          <a:prstGeom prst="rect">
            <a:avLst/>
          </a:prstGeom>
        </p:spPr>
        <p:txBody>
          <a:bodyPr anchor="ctr">
            <a:normAutofit/>
          </a:bodyPr>
          <a:lstStyle>
            <a:lvl1pPr marL="0" indent="0" algn="ctr">
              <a:buNone/>
              <a:defRPr sz="2100" baseline="0">
                <a:solidFill>
                  <a:schemeClr val="bg1"/>
                </a:solidFill>
              </a:defRPr>
            </a:lvl1pPr>
          </a:lstStyle>
          <a:p>
            <a:pPr lvl="0"/>
            <a:r>
              <a:rPr lang="en-US" dirty="0"/>
              <a:t>Put your quote in here</a:t>
            </a:r>
          </a:p>
        </p:txBody>
      </p:sp>
      <p:sp>
        <p:nvSpPr>
          <p:cNvPr id="18" name="TextBox 17"/>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accent2">
                    <a:lumMod val="40000"/>
                    <a:lumOff val="60000"/>
                  </a:schemeClr>
                </a:solidFill>
              </a:rPr>
              <a:t>‹#›</a:t>
            </a:fld>
            <a:endParaRPr lang="en-US" sz="900" dirty="0">
              <a:solidFill>
                <a:schemeClr val="accent2">
                  <a:lumMod val="40000"/>
                  <a:lumOff val="60000"/>
                </a:schemeClr>
              </a:solidFill>
            </a:endParaRPr>
          </a:p>
        </p:txBody>
      </p:sp>
    </p:spTree>
    <p:extLst>
      <p:ext uri="{BB962C8B-B14F-4D97-AF65-F5344CB8AC3E}">
        <p14:creationId xmlns:p14="http://schemas.microsoft.com/office/powerpoint/2010/main" val="370763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ation ">
    <p:spTree>
      <p:nvGrpSpPr>
        <p:cNvPr id="1" name=""/>
        <p:cNvGrpSpPr/>
        <p:nvPr/>
      </p:nvGrpSpPr>
      <p:grpSpPr>
        <a:xfrm>
          <a:off x="0" y="0"/>
          <a:ext cx="0" cy="0"/>
          <a:chOff x="0" y="0"/>
          <a:chExt cx="0" cy="0"/>
        </a:xfrm>
      </p:grpSpPr>
      <p:grpSp>
        <p:nvGrpSpPr>
          <p:cNvPr id="3" name="Group 14"/>
          <p:cNvGrpSpPr>
            <a:grpSpLocks/>
          </p:cNvGrpSpPr>
          <p:nvPr/>
        </p:nvGrpSpPr>
        <p:grpSpPr bwMode="auto">
          <a:xfrm>
            <a:off x="0" y="3257551"/>
            <a:ext cx="5259388" cy="1565672"/>
            <a:chOff x="-422728" y="4800600"/>
            <a:chExt cx="5805606" cy="1695965"/>
          </a:xfrm>
        </p:grpSpPr>
        <p:pic>
          <p:nvPicPr>
            <p:cNvPr id="4" name="Picture 15"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22728" y="4800600"/>
              <a:ext cx="5796910" cy="16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14032" y="4801990"/>
              <a:ext cx="5796910" cy="16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Box 13"/>
          <p:cNvSpPr txBox="1"/>
          <p:nvPr/>
        </p:nvSpPr>
        <p:spPr>
          <a:xfrm>
            <a:off x="7301919" y="2134475"/>
            <a:ext cx="1498372" cy="1531299"/>
          </a:xfrm>
          <a:prstGeom prst="rect">
            <a:avLst/>
          </a:prstGeom>
        </p:spPr>
        <p:txBody>
          <a:bodyPr/>
          <a:lstStyle/>
          <a:p>
            <a:pPr>
              <a:defRPr/>
            </a:pPr>
            <a:r>
              <a:rPr lang="en-US" sz="15000" b="0" cap="none" spc="0" dirty="0">
                <a:ln>
                  <a:noFill/>
                </a:ln>
                <a:solidFill>
                  <a:schemeClr val="tx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tx1">
                  <a:lumMod val="40000"/>
                  <a:lumOff val="60000"/>
                </a:schemeClr>
              </a:solidFill>
              <a:effectLst/>
              <a:latin typeface="+mn-lt"/>
              <a:ea typeface="ＭＳ Ｐゴシック" charset="0"/>
              <a:cs typeface="Franklin Gothic Book"/>
            </a:endParaRPr>
          </a:p>
        </p:txBody>
      </p:sp>
      <p:sp>
        <p:nvSpPr>
          <p:cNvPr id="15" name="TextBox 14"/>
          <p:cNvSpPr txBox="1"/>
          <p:nvPr/>
        </p:nvSpPr>
        <p:spPr>
          <a:xfrm>
            <a:off x="835075" y="710562"/>
            <a:ext cx="1473200" cy="1607180"/>
          </a:xfrm>
          <a:prstGeom prst="rect">
            <a:avLst/>
          </a:prstGeom>
          <a:ln>
            <a:noFill/>
          </a:ln>
          <a:effectLst/>
        </p:spPr>
        <p:txBody>
          <a:bodyPr/>
          <a:lstStyle/>
          <a:p>
            <a:pPr>
              <a:defRPr/>
            </a:pPr>
            <a:r>
              <a:rPr lang="en-US" sz="15000" b="0" cap="none" spc="0" dirty="0">
                <a:ln>
                  <a:noFill/>
                </a:ln>
                <a:solidFill>
                  <a:schemeClr val="tx1">
                    <a:lumMod val="40000"/>
                    <a:lumOff val="60000"/>
                  </a:schemeClr>
                </a:solidFill>
                <a:effectLst/>
                <a:latin typeface="+mn-lt"/>
                <a:ea typeface="ＭＳ Ｐゴシック" charset="0"/>
                <a:cs typeface="ＭＳ Ｐゴシック" charset="0"/>
              </a:rPr>
              <a:t>“</a:t>
            </a:r>
            <a:endParaRPr lang="en-US" sz="15000" b="0" cap="none" spc="0" dirty="0">
              <a:ln>
                <a:noFill/>
              </a:ln>
              <a:solidFill>
                <a:schemeClr val="tx1">
                  <a:lumMod val="40000"/>
                  <a:lumOff val="60000"/>
                </a:schemeClr>
              </a:solidFill>
              <a:effectLst/>
              <a:latin typeface="+mn-lt"/>
              <a:ea typeface="ＭＳ Ｐゴシック" charset="0"/>
              <a:cs typeface="Franklin Gothic Book"/>
            </a:endParaRPr>
          </a:p>
        </p:txBody>
      </p:sp>
      <p:sp>
        <p:nvSpPr>
          <p:cNvPr id="17" name="Text Placeholder 10"/>
          <p:cNvSpPr>
            <a:spLocks noGrp="1"/>
          </p:cNvSpPr>
          <p:nvPr>
            <p:ph type="body" sz="quarter" idx="11" hasCustomPrompt="1"/>
          </p:nvPr>
        </p:nvSpPr>
        <p:spPr>
          <a:xfrm>
            <a:off x="3870619" y="3314911"/>
            <a:ext cx="3519193" cy="223311"/>
          </a:xfrm>
          <a:prstGeom prst="rect">
            <a:avLst/>
          </a:prstGeom>
        </p:spPr>
        <p:txBody>
          <a:bodyPr>
            <a:noAutofit/>
          </a:bodyPr>
          <a:lstStyle>
            <a:lvl1pPr marL="0" indent="0" algn="r">
              <a:buNone/>
              <a:defRPr sz="1500" i="1">
                <a:solidFill>
                  <a:schemeClr val="tx1"/>
                </a:solidFill>
                <a:latin typeface="Arial" pitchFamily="34" charset="0"/>
                <a:cs typeface="Arial" pitchFamily="34" charset="0"/>
              </a:defRPr>
            </a:lvl1pPr>
          </a:lstStyle>
          <a:p>
            <a:pPr lvl="0"/>
            <a:r>
              <a:rPr lang="en-US" dirty="0"/>
              <a:t>Name here</a:t>
            </a:r>
          </a:p>
        </p:txBody>
      </p:sp>
      <p:sp>
        <p:nvSpPr>
          <p:cNvPr id="18" name="Text Placeholder 10"/>
          <p:cNvSpPr>
            <a:spLocks noGrp="1"/>
          </p:cNvSpPr>
          <p:nvPr>
            <p:ph type="body" sz="quarter" idx="12" hasCustomPrompt="1"/>
          </p:nvPr>
        </p:nvSpPr>
        <p:spPr>
          <a:xfrm>
            <a:off x="3877639" y="3810388"/>
            <a:ext cx="3519193" cy="223311"/>
          </a:xfrm>
          <a:prstGeom prst="rect">
            <a:avLst/>
          </a:prstGeom>
        </p:spPr>
        <p:txBody>
          <a:bodyPr anchor="ctr">
            <a:noAutofit/>
          </a:bodyPr>
          <a:lstStyle>
            <a:lvl1pPr marL="0" indent="0" algn="r">
              <a:buNone/>
              <a:defRPr lang="en-US" sz="105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Organization here</a:t>
            </a:r>
          </a:p>
        </p:txBody>
      </p:sp>
      <p:sp>
        <p:nvSpPr>
          <p:cNvPr id="19" name="Text Placeholder 10"/>
          <p:cNvSpPr>
            <a:spLocks noGrp="1"/>
          </p:cNvSpPr>
          <p:nvPr>
            <p:ph type="body" sz="quarter" idx="13" hasCustomPrompt="1"/>
          </p:nvPr>
        </p:nvSpPr>
        <p:spPr>
          <a:xfrm>
            <a:off x="3873322" y="3580914"/>
            <a:ext cx="3519193" cy="223311"/>
          </a:xfrm>
          <a:prstGeom prst="rect">
            <a:avLst/>
          </a:prstGeom>
        </p:spPr>
        <p:txBody>
          <a:bodyPr anchor="ctr">
            <a:noAutofit/>
          </a:bodyPr>
          <a:lstStyle>
            <a:lvl1pPr marL="0" indent="0" algn="r">
              <a:buNone/>
              <a:defRPr lang="en-US" sz="105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685800" rtl="0" eaLnBrk="1" fontAlgn="base" latinLnBrk="0" hangingPunct="1">
              <a:lnSpc>
                <a:spcPct val="80000"/>
              </a:lnSpc>
              <a:spcBef>
                <a:spcPts val="1050"/>
              </a:spcBef>
              <a:spcAft>
                <a:spcPct val="0"/>
              </a:spcAft>
              <a:buClr>
                <a:srgbClr val="3294D3"/>
              </a:buClr>
              <a:buSzPct val="130000"/>
              <a:buFont typeface="Wingdings" pitchFamily="2" charset="2"/>
              <a:buNone/>
              <a:tabLst/>
            </a:pPr>
            <a:r>
              <a:rPr lang="en-US" dirty="0"/>
              <a:t>Title here</a:t>
            </a:r>
          </a:p>
        </p:txBody>
      </p:sp>
      <p:sp>
        <p:nvSpPr>
          <p:cNvPr id="13" name="Text Placeholder 8" title="A quotation can be used in this area"/>
          <p:cNvSpPr>
            <a:spLocks noGrp="1"/>
          </p:cNvSpPr>
          <p:nvPr>
            <p:ph type="body" sz="quarter" idx="10" hasCustomPrompt="1"/>
          </p:nvPr>
        </p:nvSpPr>
        <p:spPr>
          <a:xfrm>
            <a:off x="1508761" y="1477279"/>
            <a:ext cx="5881052" cy="1403747"/>
          </a:xfrm>
          <a:prstGeom prst="rect">
            <a:avLst/>
          </a:prstGeom>
        </p:spPr>
        <p:txBody>
          <a:bodyPr anchor="ctr">
            <a:normAutofit/>
          </a:bodyPr>
          <a:lstStyle>
            <a:lvl1pPr marL="0" indent="0" algn="ctr">
              <a:buNone/>
              <a:defRPr sz="2100" baseline="0">
                <a:solidFill>
                  <a:schemeClr val="tx1"/>
                </a:solidFill>
              </a:defRPr>
            </a:lvl1pPr>
          </a:lstStyle>
          <a:p>
            <a:pPr lvl="0"/>
            <a:r>
              <a:rPr lang="en-US" dirty="0"/>
              <a:t>Put your quote in here</a:t>
            </a:r>
          </a:p>
        </p:txBody>
      </p:sp>
      <p:sp>
        <p:nvSpPr>
          <p:cNvPr id="22" name="TextBox 21"/>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bg2">
                    <a:lumMod val="75000"/>
                  </a:schemeClr>
                </a:solidFill>
              </a:rPr>
              <a:t>‹#›</a:t>
            </a:fld>
            <a:endParaRPr lang="en-US" sz="900" dirty="0">
              <a:solidFill>
                <a:schemeClr val="bg2">
                  <a:lumMod val="75000"/>
                </a:schemeClr>
              </a:solidFill>
            </a:endParaRPr>
          </a:p>
        </p:txBody>
      </p:sp>
    </p:spTree>
    <p:extLst>
      <p:ext uri="{BB962C8B-B14F-4D97-AF65-F5344CB8AC3E}">
        <p14:creationId xmlns:p14="http://schemas.microsoft.com/office/powerpoint/2010/main" val="3172247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TextBox 3"/>
          <p:cNvSpPr txBox="1"/>
          <p:nvPr/>
        </p:nvSpPr>
        <p:spPr>
          <a:xfrm>
            <a:off x="-18" y="4895189"/>
            <a:ext cx="8828690" cy="253916"/>
          </a:xfrm>
          <a:prstGeom prst="rect">
            <a:avLst/>
          </a:prstGeom>
          <a:noFill/>
        </p:spPr>
        <p:txBody>
          <a:bodyPr wrap="square" rtlCol="0">
            <a:spAutoFit/>
          </a:bodyPr>
          <a:lstStyle/>
          <a:p>
            <a:pPr algn="l"/>
            <a:r>
              <a:rPr lang="en-US" sz="525" b="0" dirty="0">
                <a:solidFill>
                  <a:schemeClr val="bg1">
                    <a:lumMod val="75000"/>
                  </a:schemeClr>
                </a:solidFill>
              </a:rPr>
              <a:t>BRNDEXP 3.0  ©  Cerner Corporation.  All rights reserved.  </a:t>
            </a:r>
          </a:p>
          <a:p>
            <a:pPr algn="l"/>
            <a:r>
              <a:rPr lang="en-US" sz="525" b="0" dirty="0">
                <a:solidFill>
                  <a:schemeClr val="bg1">
                    <a:lumMod val="75000"/>
                  </a:schemeClr>
                </a:solidFill>
              </a:rPr>
              <a:t>This document contains Cerner confidential and/or proprietary information belonging to Cerner Corporation and/or its related affiliates which may not be reproduced or transmitted in any form or by any means without the express written consent of Cerner. </a:t>
            </a:r>
          </a:p>
        </p:txBody>
      </p:sp>
      <p:sp>
        <p:nvSpPr>
          <p:cNvPr id="7" name="TextBox 6"/>
          <p:cNvSpPr txBox="1"/>
          <p:nvPr/>
        </p:nvSpPr>
        <p:spPr>
          <a:xfrm>
            <a:off x="8670999" y="4855777"/>
            <a:ext cx="315345" cy="369332"/>
          </a:xfrm>
          <a:prstGeom prst="rect">
            <a:avLst/>
          </a:prstGeom>
          <a:noFill/>
        </p:spPr>
        <p:txBody>
          <a:bodyPr wrap="square" rtlCol="0">
            <a:spAutoFit/>
          </a:bodyPr>
          <a:lstStyle/>
          <a:p>
            <a:fld id="{39B9A8E6-500A-494F-8511-CB834C088D51}" type="slidenum">
              <a:rPr lang="en-US" sz="900" smtClean="0">
                <a:solidFill>
                  <a:schemeClr val="bg2">
                    <a:lumMod val="75000"/>
                  </a:schemeClr>
                </a:solidFill>
              </a:rPr>
              <a:t>‹#›</a:t>
            </a:fld>
            <a:endParaRPr lang="en-US" sz="900" dirty="0">
              <a:solidFill>
                <a:schemeClr val="bg2">
                  <a:lumMod val="75000"/>
                </a:schemeClr>
              </a:solidFill>
            </a:endParaRPr>
          </a:p>
        </p:txBody>
      </p:sp>
    </p:spTree>
    <p:extLst>
      <p:ext uri="{BB962C8B-B14F-4D97-AF65-F5344CB8AC3E}">
        <p14:creationId xmlns:p14="http://schemas.microsoft.com/office/powerpoint/2010/main" val="424164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1342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one image">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12" y="643"/>
            <a:ext cx="9144000" cy="5142857"/>
          </a:xfrm>
          <a:prstGeom prst="rect">
            <a:avLst/>
          </a:prstGeom>
        </p:spPr>
      </p:pic>
      <p:sp>
        <p:nvSpPr>
          <p:cNvPr id="6" name="Text Placeholder 13"/>
          <p:cNvSpPr>
            <a:spLocks noGrp="1"/>
          </p:cNvSpPr>
          <p:nvPr>
            <p:ph type="body" sz="quarter" idx="10" hasCustomPrompt="1"/>
          </p:nvPr>
        </p:nvSpPr>
        <p:spPr>
          <a:xfrm>
            <a:off x="305339" y="4171890"/>
            <a:ext cx="4260849" cy="312873"/>
          </a:xfrm>
          <a:prstGeom prst="rect">
            <a:avLst/>
          </a:prstGeom>
        </p:spPr>
        <p:txBody>
          <a:bodyPr/>
          <a:lstStyle>
            <a:lvl1pPr marL="0" indent="0">
              <a:buNone/>
              <a:defRPr sz="1650" baseline="0">
                <a:solidFill>
                  <a:schemeClr val="bg1"/>
                </a:solidFill>
                <a:latin typeface="+mj-lt"/>
              </a:defRPr>
            </a:lvl1pPr>
          </a:lstStyle>
          <a:p>
            <a:pPr lvl="0"/>
            <a:r>
              <a:rPr lang="en-US" dirty="0"/>
              <a:t>Presenter Name</a:t>
            </a:r>
          </a:p>
        </p:txBody>
      </p:sp>
      <p:sp>
        <p:nvSpPr>
          <p:cNvPr id="7" name="Text Placeholder 13"/>
          <p:cNvSpPr>
            <a:spLocks noGrp="1"/>
          </p:cNvSpPr>
          <p:nvPr>
            <p:ph type="body" sz="quarter" idx="12" hasCustomPrompt="1"/>
          </p:nvPr>
        </p:nvSpPr>
        <p:spPr>
          <a:xfrm>
            <a:off x="311151" y="4561519"/>
            <a:ext cx="3765549" cy="190399"/>
          </a:xfrm>
          <a:prstGeom prst="rect">
            <a:avLst/>
          </a:prstGeom>
        </p:spPr>
        <p:txBody>
          <a:bodyPr/>
          <a:lstStyle>
            <a:lvl1pPr marL="0" indent="0">
              <a:buNone/>
              <a:defRPr sz="1200" i="1" baseline="0">
                <a:solidFill>
                  <a:srgbClr val="4294D6"/>
                </a:solidFill>
                <a:latin typeface="+mj-lt"/>
              </a:defRPr>
            </a:lvl1pPr>
          </a:lstStyle>
          <a:p>
            <a:pPr lvl="0"/>
            <a:r>
              <a:rPr lang="en-US" dirty="0"/>
              <a:t>Presenter Title</a:t>
            </a:r>
          </a:p>
        </p:txBody>
      </p:sp>
      <p:sp>
        <p:nvSpPr>
          <p:cNvPr id="8" name="Text Placeholder 13"/>
          <p:cNvSpPr>
            <a:spLocks noGrp="1"/>
          </p:cNvSpPr>
          <p:nvPr>
            <p:ph type="body" sz="quarter" idx="13" hasCustomPrompt="1"/>
          </p:nvPr>
        </p:nvSpPr>
        <p:spPr>
          <a:xfrm>
            <a:off x="305340" y="4751918"/>
            <a:ext cx="2166187" cy="214103"/>
          </a:xfrm>
          <a:prstGeom prst="rect">
            <a:avLst/>
          </a:prstGeom>
        </p:spPr>
        <p:txBody>
          <a:bodyPr/>
          <a:lstStyle>
            <a:lvl1pPr marL="0" indent="0">
              <a:buNone/>
              <a:defRPr sz="1050" i="0" baseline="0">
                <a:solidFill>
                  <a:srgbClr val="4294D6"/>
                </a:solidFill>
                <a:latin typeface="+mj-lt"/>
              </a:defRPr>
            </a:lvl1pPr>
          </a:lstStyle>
          <a:p>
            <a:pPr lvl="0"/>
            <a:r>
              <a:rPr lang="en-US" dirty="0"/>
              <a:t>Date</a:t>
            </a:r>
          </a:p>
        </p:txBody>
      </p:sp>
      <p:sp>
        <p:nvSpPr>
          <p:cNvPr id="16" name="Text Placeholder 13"/>
          <p:cNvSpPr>
            <a:spLocks noGrp="1"/>
          </p:cNvSpPr>
          <p:nvPr>
            <p:ph type="body" sz="quarter" idx="14" hasCustomPrompt="1"/>
          </p:nvPr>
        </p:nvSpPr>
        <p:spPr>
          <a:xfrm>
            <a:off x="311151" y="2699403"/>
            <a:ext cx="4825491" cy="515377"/>
          </a:xfrm>
          <a:prstGeom prst="rect">
            <a:avLst/>
          </a:prstGeom>
        </p:spPr>
        <p:txBody>
          <a:bodyPr anchor="ctr">
            <a:normAutofit/>
          </a:bodyPr>
          <a:lstStyle>
            <a:lvl1pPr marL="0" indent="0">
              <a:buNone/>
              <a:defRPr sz="2700" baseline="0">
                <a:solidFill>
                  <a:schemeClr val="bg1"/>
                </a:solidFill>
                <a:latin typeface="+mj-lt"/>
              </a:defRPr>
            </a:lvl1pPr>
          </a:lstStyle>
          <a:p>
            <a:pPr lvl="0"/>
            <a:r>
              <a:rPr lang="en-US" dirty="0"/>
              <a:t>Click to add title</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593" y="4532829"/>
            <a:ext cx="2045875" cy="504117"/>
          </a:xfrm>
          <a:prstGeom prst="rect">
            <a:avLst/>
          </a:prstGeom>
          <a:noFill/>
          <a:ln>
            <a:noFill/>
          </a:ln>
        </p:spPr>
      </p:pic>
    </p:spTree>
    <p:extLst>
      <p:ext uri="{BB962C8B-B14F-4D97-AF65-F5344CB8AC3E}">
        <p14:creationId xmlns:p14="http://schemas.microsoft.com/office/powerpoint/2010/main" val="381452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grpSp>
        <p:nvGrpSpPr>
          <p:cNvPr id="2" name="Group 1"/>
          <p:cNvGrpSpPr/>
          <p:nvPr/>
        </p:nvGrpSpPr>
        <p:grpSpPr>
          <a:xfrm>
            <a:off x="-16921" y="1765697"/>
            <a:ext cx="7521298" cy="1410752"/>
            <a:chOff x="-22562" y="2354263"/>
            <a:chExt cx="10028397" cy="1881002"/>
          </a:xfrm>
        </p:grpSpPr>
        <p:sp>
          <p:nvSpPr>
            <p:cNvPr id="17" name="Parallelogram 15"/>
            <p:cNvSpPr/>
            <p:nvPr userDrawn="1"/>
          </p:nvSpPr>
          <p:spPr bwMode="auto">
            <a:xfrm>
              <a:off x="-22562" y="2354263"/>
              <a:ext cx="10028397" cy="1671727"/>
            </a:xfrm>
            <a:custGeom>
              <a:avLst/>
              <a:gdLst>
                <a:gd name="connsiteX0" fmla="*/ 0 w 8100837"/>
                <a:gd name="connsiteY0" fmla="*/ 1671727 h 1671727"/>
                <a:gd name="connsiteX1" fmla="*/ 547340 w 8100837"/>
                <a:gd name="connsiteY1" fmla="*/ 0 h 1671727"/>
                <a:gd name="connsiteX2" fmla="*/ 8100837 w 8100837"/>
                <a:gd name="connsiteY2" fmla="*/ 0 h 1671727"/>
                <a:gd name="connsiteX3" fmla="*/ 7553497 w 8100837"/>
                <a:gd name="connsiteY3" fmla="*/ 1671727 h 1671727"/>
                <a:gd name="connsiteX4" fmla="*/ 0 w 8100837"/>
                <a:gd name="connsiteY4" fmla="*/ 1671727 h 1671727"/>
                <a:gd name="connsiteX0" fmla="*/ 0 w 8100837"/>
                <a:gd name="connsiteY0" fmla="*/ 1671727 h 1671727"/>
                <a:gd name="connsiteX1" fmla="*/ 584372 w 8100837"/>
                <a:gd name="connsiteY1" fmla="*/ 0 h 1671727"/>
                <a:gd name="connsiteX2" fmla="*/ 8100837 w 8100837"/>
                <a:gd name="connsiteY2" fmla="*/ 0 h 1671727"/>
                <a:gd name="connsiteX3" fmla="*/ 7553497 w 8100837"/>
                <a:gd name="connsiteY3" fmla="*/ 1671727 h 1671727"/>
                <a:gd name="connsiteX4" fmla="*/ 0 w 8100837"/>
                <a:gd name="connsiteY4" fmla="*/ 1671727 h 1671727"/>
                <a:gd name="connsiteX0" fmla="*/ 0 w 7536815"/>
                <a:gd name="connsiteY0" fmla="*/ 1671727 h 1671727"/>
                <a:gd name="connsiteX1" fmla="*/ 20350 w 7536815"/>
                <a:gd name="connsiteY1" fmla="*/ 0 h 1671727"/>
                <a:gd name="connsiteX2" fmla="*/ 7536815 w 7536815"/>
                <a:gd name="connsiteY2" fmla="*/ 0 h 1671727"/>
                <a:gd name="connsiteX3" fmla="*/ 6989475 w 7536815"/>
                <a:gd name="connsiteY3" fmla="*/ 1671727 h 1671727"/>
                <a:gd name="connsiteX4" fmla="*/ 0 w 7536815"/>
                <a:gd name="connsiteY4" fmla="*/ 1671727 h 1671727"/>
                <a:gd name="connsiteX0" fmla="*/ 0 w 7525421"/>
                <a:gd name="connsiteY0" fmla="*/ 1671727 h 1671727"/>
                <a:gd name="connsiteX1" fmla="*/ 8956 w 7525421"/>
                <a:gd name="connsiteY1" fmla="*/ 0 h 1671727"/>
                <a:gd name="connsiteX2" fmla="*/ 7525421 w 7525421"/>
                <a:gd name="connsiteY2" fmla="*/ 0 h 1671727"/>
                <a:gd name="connsiteX3" fmla="*/ 6978081 w 7525421"/>
                <a:gd name="connsiteY3" fmla="*/ 1671727 h 1671727"/>
                <a:gd name="connsiteX4" fmla="*/ 0 w 7525421"/>
                <a:gd name="connsiteY4" fmla="*/ 1671727 h 1671727"/>
                <a:gd name="connsiteX0" fmla="*/ 2501771 w 10027192"/>
                <a:gd name="connsiteY0" fmla="*/ 1671727 h 1671727"/>
                <a:gd name="connsiteX1" fmla="*/ 2 w 10027192"/>
                <a:gd name="connsiteY1" fmla="*/ 0 h 1671727"/>
                <a:gd name="connsiteX2" fmla="*/ 10027192 w 10027192"/>
                <a:gd name="connsiteY2" fmla="*/ 0 h 1671727"/>
                <a:gd name="connsiteX3" fmla="*/ 9479852 w 10027192"/>
                <a:gd name="connsiteY3" fmla="*/ 1671727 h 1671727"/>
                <a:gd name="connsiteX4" fmla="*/ 2501771 w 10027192"/>
                <a:gd name="connsiteY4" fmla="*/ 1671727 h 1671727"/>
                <a:gd name="connsiteX0" fmla="*/ 0 w 10028397"/>
                <a:gd name="connsiteY0" fmla="*/ 1671727 h 1671727"/>
                <a:gd name="connsiteX1" fmla="*/ 1207 w 10028397"/>
                <a:gd name="connsiteY1" fmla="*/ 0 h 1671727"/>
                <a:gd name="connsiteX2" fmla="*/ 10028397 w 10028397"/>
                <a:gd name="connsiteY2" fmla="*/ 0 h 1671727"/>
                <a:gd name="connsiteX3" fmla="*/ 9481057 w 10028397"/>
                <a:gd name="connsiteY3" fmla="*/ 1671727 h 1671727"/>
                <a:gd name="connsiteX4" fmla="*/ 0 w 10028397"/>
                <a:gd name="connsiteY4" fmla="*/ 1671727 h 167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397" h="1671727">
                  <a:moveTo>
                    <a:pt x="0" y="1671727"/>
                  </a:moveTo>
                  <a:cubicBezTo>
                    <a:pt x="2985" y="1114485"/>
                    <a:pt x="-1778" y="557242"/>
                    <a:pt x="1207" y="0"/>
                  </a:cubicBezTo>
                  <a:lnTo>
                    <a:pt x="10028397" y="0"/>
                  </a:lnTo>
                  <a:lnTo>
                    <a:pt x="9481057" y="1671727"/>
                  </a:lnTo>
                  <a:lnTo>
                    <a:pt x="0" y="1671727"/>
                  </a:lnTo>
                  <a:close/>
                </a:path>
              </a:pathLst>
            </a:custGeom>
            <a:solidFill>
              <a:srgbClr val="0D94D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kumimoji="0" lang="en-US" sz="2700" b="1" i="0" u="none" strike="noStrike" cap="none" normalizeH="0" baseline="0">
                <a:ln>
                  <a:noFill/>
                </a:ln>
                <a:solidFill>
                  <a:schemeClr val="tx1"/>
                </a:solidFill>
                <a:effectLst/>
                <a:latin typeface="Arial" charset="0"/>
              </a:endParaRPr>
            </a:p>
          </p:txBody>
        </p:sp>
        <p:sp>
          <p:nvSpPr>
            <p:cNvPr id="18" name="Parallelogram 17"/>
            <p:cNvSpPr/>
            <p:nvPr userDrawn="1"/>
          </p:nvSpPr>
          <p:spPr bwMode="auto">
            <a:xfrm>
              <a:off x="-22562" y="3821821"/>
              <a:ext cx="8583446" cy="413444"/>
            </a:xfrm>
            <a:custGeom>
              <a:avLst/>
              <a:gdLst>
                <a:gd name="connsiteX0" fmla="*/ 0 w 6254461"/>
                <a:gd name="connsiteY0" fmla="*/ 413444 h 413444"/>
                <a:gd name="connsiteX1" fmla="*/ 135366 w 6254461"/>
                <a:gd name="connsiteY1" fmla="*/ 0 h 413444"/>
                <a:gd name="connsiteX2" fmla="*/ 6254461 w 6254461"/>
                <a:gd name="connsiteY2" fmla="*/ 0 h 413444"/>
                <a:gd name="connsiteX3" fmla="*/ 6119095 w 6254461"/>
                <a:gd name="connsiteY3" fmla="*/ 413444 h 413444"/>
                <a:gd name="connsiteX4" fmla="*/ 0 w 6254461"/>
                <a:gd name="connsiteY4" fmla="*/ 413444 h 413444"/>
                <a:gd name="connsiteX0" fmla="*/ 61187 w 6119095"/>
                <a:gd name="connsiteY0" fmla="*/ 413444 h 413444"/>
                <a:gd name="connsiteX1" fmla="*/ 0 w 6119095"/>
                <a:gd name="connsiteY1" fmla="*/ 0 h 413444"/>
                <a:gd name="connsiteX2" fmla="*/ 6119095 w 6119095"/>
                <a:gd name="connsiteY2" fmla="*/ 0 h 413444"/>
                <a:gd name="connsiteX3" fmla="*/ 5983729 w 6119095"/>
                <a:gd name="connsiteY3" fmla="*/ 413444 h 413444"/>
                <a:gd name="connsiteX4" fmla="*/ 61187 w 6119095"/>
                <a:gd name="connsiteY4" fmla="*/ 413444 h 413444"/>
                <a:gd name="connsiteX0" fmla="*/ 7063 w 6064971"/>
                <a:gd name="connsiteY0" fmla="*/ 413444 h 413444"/>
                <a:gd name="connsiteX1" fmla="*/ 0 w 6064971"/>
                <a:gd name="connsiteY1" fmla="*/ 0 h 413444"/>
                <a:gd name="connsiteX2" fmla="*/ 6064971 w 6064971"/>
                <a:gd name="connsiteY2" fmla="*/ 0 h 413444"/>
                <a:gd name="connsiteX3" fmla="*/ 5929605 w 6064971"/>
                <a:gd name="connsiteY3" fmla="*/ 413444 h 413444"/>
                <a:gd name="connsiteX4" fmla="*/ 7063 w 6064971"/>
                <a:gd name="connsiteY4" fmla="*/ 413444 h 413444"/>
                <a:gd name="connsiteX0" fmla="*/ 2525538 w 8583446"/>
                <a:gd name="connsiteY0" fmla="*/ 413444 h 413444"/>
                <a:gd name="connsiteX1" fmla="*/ 0 w 8583446"/>
                <a:gd name="connsiteY1" fmla="*/ 0 h 413444"/>
                <a:gd name="connsiteX2" fmla="*/ 8583446 w 8583446"/>
                <a:gd name="connsiteY2" fmla="*/ 0 h 413444"/>
                <a:gd name="connsiteX3" fmla="*/ 8448080 w 8583446"/>
                <a:gd name="connsiteY3" fmla="*/ 413444 h 413444"/>
                <a:gd name="connsiteX4" fmla="*/ 2525538 w 8583446"/>
                <a:gd name="connsiteY4" fmla="*/ 413444 h 413444"/>
                <a:gd name="connsiteX0" fmla="*/ 7063 w 8583446"/>
                <a:gd name="connsiteY0" fmla="*/ 413444 h 413444"/>
                <a:gd name="connsiteX1" fmla="*/ 0 w 8583446"/>
                <a:gd name="connsiteY1" fmla="*/ 0 h 413444"/>
                <a:gd name="connsiteX2" fmla="*/ 8583446 w 8583446"/>
                <a:gd name="connsiteY2" fmla="*/ 0 h 413444"/>
                <a:gd name="connsiteX3" fmla="*/ 8448080 w 8583446"/>
                <a:gd name="connsiteY3" fmla="*/ 413444 h 413444"/>
                <a:gd name="connsiteX4" fmla="*/ 7063 w 8583446"/>
                <a:gd name="connsiteY4" fmla="*/ 413444 h 41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3446" h="413444">
                  <a:moveTo>
                    <a:pt x="7063" y="413444"/>
                  </a:moveTo>
                  <a:lnTo>
                    <a:pt x="0" y="0"/>
                  </a:lnTo>
                  <a:lnTo>
                    <a:pt x="8583446" y="0"/>
                  </a:lnTo>
                  <a:lnTo>
                    <a:pt x="8448080" y="413444"/>
                  </a:lnTo>
                  <a:lnTo>
                    <a:pt x="7063" y="413444"/>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kumimoji="0" lang="en-US" sz="2700" b="1" i="0" u="none" strike="noStrike" cap="none" normalizeH="0" baseline="0">
                <a:ln>
                  <a:noFill/>
                </a:ln>
                <a:solidFill>
                  <a:schemeClr val="tx1"/>
                </a:solidFill>
                <a:effectLst/>
                <a:latin typeface="Arial" charset="0"/>
              </a:endParaRPr>
            </a:p>
          </p:txBody>
        </p:sp>
      </p:grpSp>
      <p:sp>
        <p:nvSpPr>
          <p:cNvPr id="5" name="Title 4"/>
          <p:cNvSpPr>
            <a:spLocks noGrp="1"/>
          </p:cNvSpPr>
          <p:nvPr>
            <p:ph type="title"/>
          </p:nvPr>
        </p:nvSpPr>
        <p:spPr>
          <a:xfrm>
            <a:off x="310754" y="1767165"/>
            <a:ext cx="6430614" cy="109621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0" name="Text Placeholder 13"/>
          <p:cNvSpPr>
            <a:spLocks noGrp="1"/>
          </p:cNvSpPr>
          <p:nvPr>
            <p:ph type="body" sz="quarter" idx="10" hasCustomPrompt="1"/>
          </p:nvPr>
        </p:nvSpPr>
        <p:spPr>
          <a:xfrm>
            <a:off x="305340" y="3707319"/>
            <a:ext cx="4260849" cy="312873"/>
          </a:xfrm>
          <a:prstGeom prst="rect">
            <a:avLst/>
          </a:prstGeom>
        </p:spPr>
        <p:txBody>
          <a:bodyPr/>
          <a:lstStyle>
            <a:lvl1pPr marL="0" indent="0">
              <a:buNone/>
              <a:defRPr sz="1650" baseline="0">
                <a:solidFill>
                  <a:srgbClr val="4C5257"/>
                </a:solidFill>
                <a:latin typeface="+mj-lt"/>
              </a:defRPr>
            </a:lvl1pPr>
          </a:lstStyle>
          <a:p>
            <a:pPr lvl="0"/>
            <a:r>
              <a:rPr lang="en-US" dirty="0"/>
              <a:t>Presenter Name</a:t>
            </a:r>
          </a:p>
        </p:txBody>
      </p:sp>
      <p:sp>
        <p:nvSpPr>
          <p:cNvPr id="12" name="Text Placeholder 13"/>
          <p:cNvSpPr>
            <a:spLocks noGrp="1"/>
          </p:cNvSpPr>
          <p:nvPr>
            <p:ph type="body" sz="quarter" idx="12" hasCustomPrompt="1"/>
          </p:nvPr>
        </p:nvSpPr>
        <p:spPr>
          <a:xfrm>
            <a:off x="305340" y="4027211"/>
            <a:ext cx="3765549" cy="190399"/>
          </a:xfrm>
          <a:prstGeom prst="rect">
            <a:avLst/>
          </a:prstGeom>
        </p:spPr>
        <p:txBody>
          <a:bodyPr/>
          <a:lstStyle>
            <a:lvl1pPr marL="0" indent="0">
              <a:buNone/>
              <a:defRPr sz="1200" i="1" baseline="0">
                <a:solidFill>
                  <a:srgbClr val="4C5257"/>
                </a:solidFill>
                <a:latin typeface="+mj-lt"/>
              </a:defRPr>
            </a:lvl1pPr>
          </a:lstStyle>
          <a:p>
            <a:pPr lvl="0"/>
            <a:r>
              <a:rPr lang="en-US" dirty="0"/>
              <a:t>Presenter Title</a:t>
            </a:r>
          </a:p>
        </p:txBody>
      </p:sp>
      <p:sp>
        <p:nvSpPr>
          <p:cNvPr id="14" name="Text Placeholder 13"/>
          <p:cNvSpPr>
            <a:spLocks noGrp="1"/>
          </p:cNvSpPr>
          <p:nvPr>
            <p:ph type="body" sz="quarter" idx="13" hasCustomPrompt="1"/>
          </p:nvPr>
        </p:nvSpPr>
        <p:spPr>
          <a:xfrm>
            <a:off x="305340" y="4751918"/>
            <a:ext cx="2166187" cy="214103"/>
          </a:xfrm>
          <a:prstGeom prst="rect">
            <a:avLst/>
          </a:prstGeom>
        </p:spPr>
        <p:txBody>
          <a:bodyPr/>
          <a:lstStyle>
            <a:lvl1pPr marL="0" indent="0">
              <a:buNone/>
              <a:defRPr sz="1050" i="0" baseline="0">
                <a:solidFill>
                  <a:schemeClr val="tx1"/>
                </a:solidFill>
                <a:latin typeface="Arial" panose="020B0604020202020204" pitchFamily="34" charset="0"/>
              </a:defRPr>
            </a:lvl1pPr>
          </a:lstStyle>
          <a:p>
            <a:pPr lvl="0"/>
            <a:r>
              <a:rPr lang="en-US" dirty="0"/>
              <a:t>Date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4772" y="4599017"/>
            <a:ext cx="1554397" cy="383014"/>
          </a:xfrm>
          <a:prstGeom prst="rect">
            <a:avLst/>
          </a:prstGeom>
          <a:noFill/>
          <a:ln>
            <a:noFill/>
          </a:ln>
        </p:spPr>
      </p:pic>
    </p:spTree>
    <p:extLst>
      <p:ext uri="{BB962C8B-B14F-4D97-AF65-F5344CB8AC3E}">
        <p14:creationId xmlns:p14="http://schemas.microsoft.com/office/powerpoint/2010/main" val="183436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ue divider">
    <p:spTree>
      <p:nvGrpSpPr>
        <p:cNvPr id="1" name=""/>
        <p:cNvGrpSpPr/>
        <p:nvPr/>
      </p:nvGrpSpPr>
      <p:grpSpPr>
        <a:xfrm>
          <a:off x="0" y="0"/>
          <a:ext cx="0" cy="0"/>
          <a:chOff x="0" y="0"/>
          <a:chExt cx="0" cy="0"/>
        </a:xfrm>
      </p:grpSpPr>
      <p:grpSp>
        <p:nvGrpSpPr>
          <p:cNvPr id="4" name="Group 3"/>
          <p:cNvGrpSpPr/>
          <p:nvPr/>
        </p:nvGrpSpPr>
        <p:grpSpPr>
          <a:xfrm>
            <a:off x="1" y="-4457"/>
            <a:ext cx="9143999" cy="5177790"/>
            <a:chOff x="1" y="2698"/>
            <a:chExt cx="12191998" cy="6855302"/>
          </a:xfrm>
        </p:grpSpPr>
        <p:pic>
          <p:nvPicPr>
            <p:cNvPr id="6"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itle 3"/>
          <p:cNvSpPr>
            <a:spLocks noGrp="1"/>
          </p:cNvSpPr>
          <p:nvPr>
            <p:ph type="title" hasCustomPrompt="1"/>
          </p:nvPr>
        </p:nvSpPr>
        <p:spPr>
          <a:xfrm>
            <a:off x="752416" y="1955987"/>
            <a:ext cx="7652126" cy="1232073"/>
          </a:xfrm>
          <a:prstGeom prst="rect">
            <a:avLst/>
          </a:prstGeom>
        </p:spPr>
        <p:txBody>
          <a:bodyPr/>
          <a:lstStyle>
            <a:lvl1pPr algn="ctr">
              <a:defRPr>
                <a:solidFill>
                  <a:schemeClr val="bg1"/>
                </a:solidFill>
              </a:defRPr>
            </a:lvl1pPr>
          </a:lstStyle>
          <a:p>
            <a:r>
              <a:rPr lang="en-US" dirty="0"/>
              <a:t>Click to edit text</a:t>
            </a:r>
          </a:p>
        </p:txBody>
      </p:sp>
    </p:spTree>
    <p:extLst>
      <p:ext uri="{BB962C8B-B14F-4D97-AF65-F5344CB8AC3E}">
        <p14:creationId xmlns:p14="http://schemas.microsoft.com/office/powerpoint/2010/main" val="53463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reen divider">
    <p:spTree>
      <p:nvGrpSpPr>
        <p:cNvPr id="1" name=""/>
        <p:cNvGrpSpPr/>
        <p:nvPr/>
      </p:nvGrpSpPr>
      <p:grpSpPr>
        <a:xfrm>
          <a:off x="0" y="0"/>
          <a:ext cx="0" cy="0"/>
          <a:chOff x="0" y="0"/>
          <a:chExt cx="0" cy="0"/>
        </a:xfrm>
      </p:grpSpPr>
      <p:grpSp>
        <p:nvGrpSpPr>
          <p:cNvPr id="3" name="Group 2"/>
          <p:cNvGrpSpPr/>
          <p:nvPr/>
        </p:nvGrpSpPr>
        <p:grpSpPr>
          <a:xfrm>
            <a:off x="1" y="-4456"/>
            <a:ext cx="9143999" cy="5177790"/>
            <a:chOff x="1" y="2699"/>
            <a:chExt cx="12191999" cy="6855302"/>
          </a:xfrm>
        </p:grpSpPr>
        <p:pic>
          <p:nvPicPr>
            <p:cNvPr id="4"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9"/>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1914" r="996" b="970"/>
            <a:stretch/>
          </p:blipFill>
          <p:spPr bwMode="auto">
            <a:xfrm>
              <a:off x="5995570" y="2699"/>
              <a:ext cx="6196430"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itle 3"/>
          <p:cNvSpPr>
            <a:spLocks noGrp="1"/>
          </p:cNvSpPr>
          <p:nvPr>
            <p:ph type="title" hasCustomPrompt="1"/>
          </p:nvPr>
        </p:nvSpPr>
        <p:spPr>
          <a:xfrm>
            <a:off x="752416" y="1955987"/>
            <a:ext cx="7652126" cy="1232073"/>
          </a:xfrm>
          <a:prstGeom prst="rect">
            <a:avLst/>
          </a:prstGeom>
        </p:spPr>
        <p:txBody>
          <a:bodyPr/>
          <a:lstStyle>
            <a:lvl1pPr algn="ctr">
              <a:defRPr>
                <a:solidFill>
                  <a:schemeClr val="bg1"/>
                </a:solidFill>
              </a:defRPr>
            </a:lvl1pPr>
          </a:lstStyle>
          <a:p>
            <a:r>
              <a:rPr lang="en-US" dirty="0"/>
              <a:t>Click to edit text</a:t>
            </a:r>
          </a:p>
        </p:txBody>
      </p:sp>
    </p:spTree>
    <p:extLst>
      <p:ext uri="{BB962C8B-B14F-4D97-AF65-F5344CB8AC3E}">
        <p14:creationId xmlns:p14="http://schemas.microsoft.com/office/powerpoint/2010/main" val="320377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1543050" indent="-17145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51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50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09" y="960120"/>
            <a:ext cx="3589541" cy="617934"/>
          </a:xfrm>
        </p:spPr>
        <p:txBody>
          <a:bodyPr anchor="t" anchorCtr="0">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11"/>
          <p:cNvSpPr>
            <a:spLocks noGrp="1"/>
          </p:cNvSpPr>
          <p:nvPr>
            <p:ph sz="quarter" idx="12"/>
          </p:nvPr>
        </p:nvSpPr>
        <p:spPr>
          <a:xfrm>
            <a:off x="305074" y="1645921"/>
            <a:ext cx="3590651" cy="2912633"/>
          </a:xfrm>
        </p:spPr>
        <p:txBody>
          <a:bodyPr/>
          <a:lstStyle>
            <a:lvl1pPr>
              <a:defRPr sz="1800"/>
            </a:lvl1pPr>
            <a:lvl2pPr>
              <a:defRPr sz="1650"/>
            </a:lvl2pPr>
            <a:lvl3pPr>
              <a:defRPr sz="1500"/>
            </a:lvl3pPr>
            <a:lvl4pPr>
              <a:defRPr sz="135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1"/>
            <a:ext cx="3972182" cy="2912633"/>
          </a:xfrm>
        </p:spPr>
        <p:txBody>
          <a:bodyPr/>
          <a:lstStyle>
            <a:lvl1pPr>
              <a:defRPr sz="1800"/>
            </a:lvl1pPr>
            <a:lvl2pPr>
              <a:defRPr sz="1650"/>
            </a:lvl2pPr>
            <a:lvl3pPr>
              <a:defRPr sz="1500"/>
            </a:lvl3pPr>
            <a:lvl4pPr>
              <a:defRPr sz="135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06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0"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1800"/>
            </a:lvl1pPr>
            <a:lvl2pPr>
              <a:defRPr sz="1650"/>
            </a:lvl2pPr>
            <a:lvl3pPr>
              <a:defRPr sz="1500"/>
            </a:lvl3pPr>
            <a:lvl4pPr>
              <a:defRPr sz="135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47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arallelogram 9"/>
          <p:cNvSpPr/>
          <p:nvPr/>
        </p:nvSpPr>
        <p:spPr bwMode="auto">
          <a:xfrm flipV="1">
            <a:off x="0" y="610014"/>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marL="275035" marR="0" indent="-275035" algn="ctr" defTabSz="732235" rtl="0" eaLnBrk="1" fontAlgn="base" latinLnBrk="0" hangingPunct="1">
              <a:lnSpc>
                <a:spcPct val="100000"/>
              </a:lnSpc>
              <a:spcBef>
                <a:spcPct val="20000"/>
              </a:spcBef>
              <a:spcAft>
                <a:spcPct val="0"/>
              </a:spcAft>
              <a:buClrTx/>
              <a:buSzPct val="140000"/>
              <a:buFontTx/>
              <a:buNone/>
              <a:tabLst/>
            </a:pPr>
            <a:endParaRPr lang="en-US" sz="1350"/>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TextBox 3"/>
          <p:cNvSpPr txBox="1"/>
          <p:nvPr/>
        </p:nvSpPr>
        <p:spPr>
          <a:xfrm>
            <a:off x="0" y="4879988"/>
            <a:ext cx="9080938" cy="230832"/>
          </a:xfrm>
          <a:prstGeom prst="rect">
            <a:avLst/>
          </a:prstGeom>
          <a:noFill/>
        </p:spPr>
        <p:txBody>
          <a:bodyPr wrap="square" rtlCol="0">
            <a:spAutoFit/>
          </a:bodyPr>
          <a:lstStyle/>
          <a:p>
            <a:pPr algn="l"/>
            <a:r>
              <a:rPr lang="en-US" sz="450" b="0" dirty="0">
                <a:solidFill>
                  <a:schemeClr val="bg1">
                    <a:lumMod val="75000"/>
                  </a:schemeClr>
                </a:solidFill>
              </a:rPr>
              <a:t>BRNDEXP 3.0  ©  Cerner Corporation.  All rights reserved.  </a:t>
            </a:r>
          </a:p>
          <a:p>
            <a:pPr algn="l"/>
            <a:r>
              <a:rPr lang="en-US" sz="450" b="0" dirty="0">
                <a:solidFill>
                  <a:schemeClr val="bg1">
                    <a:lumMod val="75000"/>
                  </a:schemeClr>
                </a:solidFill>
              </a:rPr>
              <a:t>This document contains Cerner confidential and/or proprietary information belonging to Cerner Corporation and/or its related affiliates which may not be reproduced or transmitted in any form or by any means without the express written consent of Cerner. </a:t>
            </a:r>
          </a:p>
        </p:txBody>
      </p:sp>
      <p:sp>
        <p:nvSpPr>
          <p:cNvPr id="5" name="TextBox 4"/>
          <p:cNvSpPr txBox="1"/>
          <p:nvPr/>
        </p:nvSpPr>
        <p:spPr>
          <a:xfrm>
            <a:off x="8670999" y="4871542"/>
            <a:ext cx="315345" cy="369332"/>
          </a:xfrm>
          <a:prstGeom prst="rect">
            <a:avLst/>
          </a:prstGeom>
          <a:noFill/>
        </p:spPr>
        <p:txBody>
          <a:bodyPr wrap="square" rtlCol="0">
            <a:spAutoFit/>
          </a:bodyPr>
          <a:lstStyle/>
          <a:p>
            <a:fld id="{39B9A8E6-500A-494F-8511-CB834C088D51}" type="slidenum">
              <a:rPr lang="en-US" sz="900" smtClean="0">
                <a:solidFill>
                  <a:schemeClr val="bg2">
                    <a:lumMod val="75000"/>
                  </a:schemeClr>
                </a:solidFill>
              </a:rPr>
              <a:t>‹#›</a:t>
            </a:fld>
            <a:endParaRPr lang="en-US" sz="900" dirty="0">
              <a:solidFill>
                <a:schemeClr val="bg2">
                  <a:lumMod val="75000"/>
                </a:schemeClr>
              </a:solidFill>
            </a:endParaRPr>
          </a:p>
        </p:txBody>
      </p:sp>
    </p:spTree>
    <p:extLst>
      <p:ext uri="{BB962C8B-B14F-4D97-AF65-F5344CB8AC3E}">
        <p14:creationId xmlns:p14="http://schemas.microsoft.com/office/powerpoint/2010/main" val="33431542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txStyles>
    <p:titleStyle>
      <a:lvl1pPr algn="l" defTabSz="685800" rtl="0" eaLnBrk="1" latinLnBrk="0" hangingPunct="1">
        <a:lnSpc>
          <a:spcPct val="90000"/>
        </a:lnSpc>
        <a:spcBef>
          <a:spcPct val="0"/>
        </a:spcBef>
        <a:buNone/>
        <a:defRPr sz="2700" kern="1200" baseline="0">
          <a:solidFill>
            <a:schemeClr val="tx1"/>
          </a:solidFill>
          <a:latin typeface="+mj-lt"/>
          <a:ea typeface="+mj-ea"/>
          <a:cs typeface="+mj-cs"/>
        </a:defRPr>
      </a:lvl1pPr>
    </p:titleStyle>
    <p:bodyStyle>
      <a:lvl1pPr marL="240030" indent="-240030" algn="l" defTabSz="685800" rtl="0" eaLnBrk="1" latinLnBrk="0" hangingPunct="1">
        <a:lnSpc>
          <a:spcPct val="90000"/>
        </a:lnSpc>
        <a:spcBef>
          <a:spcPts val="750"/>
        </a:spcBef>
        <a:buClr>
          <a:schemeClr val="accent2"/>
        </a:buClr>
        <a:buSzPct val="115000"/>
        <a:buFont typeface="Arial" panose="020B0604020202020204" pitchFamily="34" charset="0"/>
        <a:buChar char="•"/>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SzPct val="115000"/>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3"/>
        </a:buClr>
        <a:buSzPct val="100000"/>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3"/>
        </a:buClr>
        <a:buFont typeface="Arial" panose="020B0604020202020204" pitchFamily="34" charset="0"/>
        <a:buChar char="•"/>
        <a:defRPr sz="135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Matt Randall</a:t>
            </a:r>
          </a:p>
        </p:txBody>
      </p:sp>
      <p:sp>
        <p:nvSpPr>
          <p:cNvPr id="3" name="Text Placeholder 2"/>
          <p:cNvSpPr>
            <a:spLocks noGrp="1"/>
          </p:cNvSpPr>
          <p:nvPr>
            <p:ph type="body" sz="quarter" idx="12"/>
          </p:nvPr>
        </p:nvSpPr>
        <p:spPr/>
        <p:txBody>
          <a:bodyPr>
            <a:normAutofit fontScale="77500" lnSpcReduction="20000"/>
          </a:bodyPr>
          <a:lstStyle/>
          <a:p>
            <a:r>
              <a:rPr lang="en-US" dirty="0"/>
              <a:t>Principal Architect</a:t>
            </a:r>
          </a:p>
        </p:txBody>
      </p:sp>
      <p:sp>
        <p:nvSpPr>
          <p:cNvPr id="4" name="Text Placeholder 3"/>
          <p:cNvSpPr>
            <a:spLocks noGrp="1"/>
          </p:cNvSpPr>
          <p:nvPr>
            <p:ph type="body" sz="quarter" idx="13"/>
          </p:nvPr>
        </p:nvSpPr>
        <p:spPr/>
        <p:txBody>
          <a:bodyPr>
            <a:normAutofit fontScale="92500" lnSpcReduction="10000"/>
          </a:bodyPr>
          <a:lstStyle/>
          <a:p>
            <a:r>
              <a:rPr lang="en-US" dirty="0"/>
              <a:t>July 25-26, 2017</a:t>
            </a:r>
          </a:p>
        </p:txBody>
      </p:sp>
      <p:sp>
        <p:nvSpPr>
          <p:cNvPr id="6" name="Text Placeholder 5"/>
          <p:cNvSpPr>
            <a:spLocks noGrp="1"/>
          </p:cNvSpPr>
          <p:nvPr>
            <p:ph type="body" sz="quarter" idx="14"/>
          </p:nvPr>
        </p:nvSpPr>
        <p:spPr>
          <a:xfrm>
            <a:off x="311151" y="2699403"/>
            <a:ext cx="5251449" cy="515377"/>
          </a:xfrm>
        </p:spPr>
        <p:txBody>
          <a:bodyPr>
            <a:normAutofit fontScale="70000" lnSpcReduction="20000"/>
          </a:bodyPr>
          <a:lstStyle/>
          <a:p>
            <a:r>
              <a:rPr lang="en-US" dirty="0"/>
              <a:t>Code Learning Lab: SMART® Authorization</a:t>
            </a:r>
          </a:p>
        </p:txBody>
      </p:sp>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61912"/>
            <a:ext cx="7439025" cy="5019675"/>
          </a:xfrm>
          <a:prstGeom prst="rect">
            <a:avLst/>
          </a:prstGeom>
        </p:spPr>
      </p:pic>
      <p:sp>
        <p:nvSpPr>
          <p:cNvPr id="4" name="Title 3"/>
          <p:cNvSpPr>
            <a:spLocks noGrp="1"/>
          </p:cNvSpPr>
          <p:nvPr>
            <p:ph type="title" idx="4294967295"/>
          </p:nvPr>
        </p:nvSpPr>
        <p:spPr>
          <a:xfrm>
            <a:off x="0" y="0"/>
            <a:ext cx="7886700" cy="646113"/>
          </a:xfrm>
        </p:spPr>
        <p:txBody>
          <a:bodyPr/>
          <a:lstStyle/>
          <a:p>
            <a:endParaRPr lang="en-US" dirty="0"/>
          </a:p>
        </p:txBody>
      </p:sp>
    </p:spTree>
    <p:extLst>
      <p:ext uri="{BB962C8B-B14F-4D97-AF65-F5344CB8AC3E}">
        <p14:creationId xmlns:p14="http://schemas.microsoft.com/office/powerpoint/2010/main" val="196828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61912"/>
            <a:ext cx="8153400" cy="5019675"/>
          </a:xfrm>
          <a:prstGeom prst="rect">
            <a:avLst/>
          </a:prstGeom>
        </p:spPr>
      </p:pic>
      <p:sp>
        <p:nvSpPr>
          <p:cNvPr id="4" name="Title 3"/>
          <p:cNvSpPr>
            <a:spLocks noGrp="1"/>
          </p:cNvSpPr>
          <p:nvPr>
            <p:ph type="title" idx="4294967295"/>
          </p:nvPr>
        </p:nvSpPr>
        <p:spPr>
          <a:xfrm>
            <a:off x="0" y="0"/>
            <a:ext cx="7886700" cy="646113"/>
          </a:xfrm>
        </p:spPr>
        <p:txBody>
          <a:bodyPr/>
          <a:lstStyle/>
          <a:p>
            <a:endParaRPr lang="en-US" dirty="0"/>
          </a:p>
        </p:txBody>
      </p:sp>
    </p:spTree>
    <p:extLst>
      <p:ext uri="{BB962C8B-B14F-4D97-AF65-F5344CB8AC3E}">
        <p14:creationId xmlns:p14="http://schemas.microsoft.com/office/powerpoint/2010/main" val="343641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Getting Started</a:t>
            </a:r>
          </a:p>
        </p:txBody>
      </p:sp>
      <p:sp>
        <p:nvSpPr>
          <p:cNvPr id="6" name="Content Placeholder 5"/>
          <p:cNvSpPr>
            <a:spLocks noGrp="1"/>
          </p:cNvSpPr>
          <p:nvPr>
            <p:ph idx="1"/>
          </p:nvPr>
        </p:nvSpPr>
        <p:spPr/>
        <p:txBody>
          <a:bodyPr>
            <a:normAutofit/>
          </a:bodyPr>
          <a:lstStyle/>
          <a:p>
            <a:r>
              <a:rPr lang="en-US" b="1" dirty="0"/>
              <a:t>client identifier: </a:t>
            </a:r>
            <a:r>
              <a:rPr lang="en-US" dirty="0"/>
              <a:t>A unique* identifier, assigned to your client application.</a:t>
            </a:r>
          </a:p>
          <a:p>
            <a:r>
              <a:rPr lang="en-US" b="1" dirty="0"/>
              <a:t>authorization endpoint</a:t>
            </a:r>
            <a:r>
              <a:rPr lang="en-US" dirty="0"/>
              <a:t>: Used to interact with the resource owner and obtain an authorization grant. The authorization server MUST first verify the identity of the resource owner. </a:t>
            </a:r>
          </a:p>
          <a:p>
            <a:r>
              <a:rPr lang="en-US" sz="2000" b="1" dirty="0"/>
              <a:t>token endpoint</a:t>
            </a:r>
            <a:r>
              <a:rPr lang="en-US" sz="2000" dirty="0"/>
              <a:t>: Used by the client to obtain an access token by presenting its authorization grant or refresh token.</a:t>
            </a:r>
          </a:p>
          <a:p>
            <a:endParaRPr lang="en-US" dirty="0"/>
          </a:p>
          <a:p>
            <a:endParaRPr lang="en-US" sz="2400" dirty="0"/>
          </a:p>
          <a:p>
            <a:endParaRPr lang="en-US" sz="2400" b="1" dirty="0"/>
          </a:p>
          <a:p>
            <a:endParaRPr lang="en-US" dirty="0"/>
          </a:p>
        </p:txBody>
      </p:sp>
    </p:spTree>
    <p:extLst>
      <p:ext uri="{BB962C8B-B14F-4D97-AF65-F5344CB8AC3E}">
        <p14:creationId xmlns:p14="http://schemas.microsoft.com/office/powerpoint/2010/main" val="256088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normAutofit/>
          </a:bodyPr>
          <a:lstStyle/>
          <a:p>
            <a:r>
              <a:rPr lang="en-US" b="1" dirty="0"/>
              <a:t>redirection endpoint:  </a:t>
            </a:r>
            <a:r>
              <a:rPr lang="en-US" dirty="0"/>
              <a:t>A URI to which the authorization server will send the user-agent back once access is granted (or denied).</a:t>
            </a:r>
          </a:p>
          <a:p>
            <a:r>
              <a:rPr lang="en-US" b="1" dirty="0"/>
              <a:t>scope</a:t>
            </a:r>
            <a:r>
              <a:rPr lang="en-US" dirty="0"/>
              <a:t>: The extent of access being requested by an application during grant and token requests.</a:t>
            </a:r>
            <a:endParaRPr lang="en-US" b="1" dirty="0"/>
          </a:p>
          <a:p>
            <a:r>
              <a:rPr lang="en-US" b="1" dirty="0"/>
              <a:t>client credentials: </a:t>
            </a:r>
            <a:r>
              <a:rPr lang="en-US" dirty="0"/>
              <a:t>secret material “used for authenticating with the authorization server (e.g., password, public/private key pair).” (optional based on workflow)</a:t>
            </a:r>
          </a:p>
          <a:p>
            <a:endParaRPr lang="en-US" dirty="0"/>
          </a:p>
          <a:p>
            <a:endParaRPr lang="en-US" dirty="0"/>
          </a:p>
        </p:txBody>
      </p:sp>
    </p:spTree>
    <p:extLst>
      <p:ext uri="{BB962C8B-B14F-4D97-AF65-F5344CB8AC3E}">
        <p14:creationId xmlns:p14="http://schemas.microsoft.com/office/powerpoint/2010/main" val="41124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6281"/>
            <a:ext cx="8153400" cy="523220"/>
          </a:xfrm>
          <a:prstGeom prst="rect">
            <a:avLst/>
          </a:prstGeom>
          <a:noFill/>
        </p:spPr>
        <p:txBody>
          <a:bodyPr wrap="square" rtlCol="0" anchor="ctr">
            <a:spAutoFit/>
          </a:bodyPr>
          <a:lstStyle/>
          <a:p>
            <a:pPr algn="ctr"/>
            <a:r>
              <a:rPr lang="en-US" sz="2800" b="0" dirty="0"/>
              <a:t>“Authorization Code” Flow</a:t>
            </a:r>
          </a:p>
        </p:txBody>
      </p:sp>
      <p:sp>
        <p:nvSpPr>
          <p:cNvPr id="5" name="Rectangle 4"/>
          <p:cNvSpPr/>
          <p:nvPr/>
        </p:nvSpPr>
        <p:spPr>
          <a:xfrm>
            <a:off x="2057400" y="895350"/>
            <a:ext cx="5295900" cy="4078039"/>
          </a:xfrm>
          <a:prstGeom prst="rect">
            <a:avLst/>
          </a:prstGeom>
        </p:spPr>
        <p:txBody>
          <a:bodyPr wrap="square">
            <a:spAutoFit/>
          </a:bodyPr>
          <a:lstStyle/>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 Resource |</a:t>
            </a:r>
          </a:p>
          <a:p>
            <a:r>
              <a:rPr lang="en-US" sz="1000" b="0" dirty="0">
                <a:latin typeface="Consolas" panose="020B0609020204030204" pitchFamily="49" charset="0"/>
                <a:cs typeface="Consolas" panose="020B0609020204030204" pitchFamily="49" charset="0"/>
              </a:rPr>
              <a:t>     |   Owner  |</a:t>
            </a:r>
          </a:p>
          <a:p>
            <a:r>
              <a:rPr lang="en-US" sz="1000" b="0" dirty="0">
                <a:latin typeface="Consolas" panose="020B0609020204030204" pitchFamily="49" charset="0"/>
                <a:cs typeface="Consolas" panose="020B0609020204030204" pitchFamily="49" charset="0"/>
              </a:rPr>
              <a:t>     |          |</a:t>
            </a:r>
          </a:p>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a:t>
            </a:r>
          </a:p>
          <a:p>
            <a:r>
              <a:rPr lang="en-US" sz="1000" b="0" dirty="0">
                <a:latin typeface="Consolas" panose="020B0609020204030204" pitchFamily="49" charset="0"/>
                <a:cs typeface="Consolas" panose="020B0609020204030204" pitchFamily="49" charset="0"/>
              </a:rPr>
              <a:t>         (B)</a:t>
            </a:r>
          </a:p>
          <a:p>
            <a:r>
              <a:rPr lang="en-US" sz="1000" b="0" dirty="0">
                <a:latin typeface="Consolas" panose="020B0609020204030204" pitchFamily="49" charset="0"/>
                <a:cs typeface="Consolas" panose="020B0609020204030204" pitchFamily="49" charset="0"/>
              </a:rPr>
              <a:t>     +----|-----+          Client Identifier      +---------------+</a:t>
            </a:r>
          </a:p>
          <a:p>
            <a:r>
              <a:rPr lang="en-US" sz="1000" b="0" dirty="0">
                <a:latin typeface="Consolas" panose="020B0609020204030204" pitchFamily="49" charset="0"/>
                <a:cs typeface="Consolas" panose="020B0609020204030204" pitchFamily="49" charset="0"/>
              </a:rPr>
              <a:t>     |         -+----(A)-- &amp; Redirection URI ----&gt;|               |</a:t>
            </a:r>
          </a:p>
          <a:p>
            <a:r>
              <a:rPr lang="en-US" sz="1000" b="0" dirty="0">
                <a:latin typeface="Consolas" panose="020B0609020204030204" pitchFamily="49" charset="0"/>
                <a:cs typeface="Consolas" panose="020B0609020204030204" pitchFamily="49" charset="0"/>
              </a:rPr>
              <a:t>     |  User-   |                                 | Authorization |</a:t>
            </a:r>
          </a:p>
          <a:p>
            <a:r>
              <a:rPr lang="en-US" sz="1000" b="0" dirty="0">
                <a:latin typeface="Consolas" panose="020B0609020204030204" pitchFamily="49" charset="0"/>
                <a:cs typeface="Consolas" panose="020B0609020204030204" pitchFamily="49" charset="0"/>
              </a:rPr>
              <a:t>     |  Agent  -+----(B)-- User authenticates ---&gt;|     Server    |</a:t>
            </a:r>
          </a:p>
          <a:p>
            <a:r>
              <a:rPr lang="en-US" sz="1000" b="0" dirty="0">
                <a:latin typeface="Consolas" panose="020B0609020204030204" pitchFamily="49" charset="0"/>
                <a:cs typeface="Consolas" panose="020B0609020204030204" pitchFamily="49" charset="0"/>
              </a:rPr>
              <a:t>     |          |                                 |               |</a:t>
            </a:r>
          </a:p>
          <a:p>
            <a:r>
              <a:rPr lang="en-US" sz="1000" b="0" dirty="0">
                <a:latin typeface="Consolas" panose="020B0609020204030204" pitchFamily="49" charset="0"/>
                <a:cs typeface="Consolas" panose="020B0609020204030204" pitchFamily="49" charset="0"/>
              </a:rPr>
              <a:t>     |         -+----(C)-- Authorization Code ---&lt;|               |</a:t>
            </a:r>
          </a:p>
          <a:p>
            <a:r>
              <a:rPr lang="en-US" sz="1000" b="0" dirty="0">
                <a:latin typeface="Consolas" panose="020B0609020204030204" pitchFamily="49" charset="0"/>
                <a:cs typeface="Consolas" panose="020B0609020204030204" pitchFamily="49" charset="0"/>
              </a:rPr>
              <a:t>     +-|----|---+                                 +---------------+</a:t>
            </a:r>
          </a:p>
          <a:p>
            <a:r>
              <a:rPr lang="en-US" sz="1000" b="0" dirty="0">
                <a:latin typeface="Consolas" panose="020B0609020204030204" pitchFamily="49" charset="0"/>
                <a:cs typeface="Consolas" panose="020B0609020204030204" pitchFamily="49" charset="0"/>
              </a:rPr>
              <a:t>       |    |                                         ^      v</a:t>
            </a:r>
          </a:p>
          <a:p>
            <a:r>
              <a:rPr lang="en-US" sz="1000" b="0" dirty="0">
                <a:latin typeface="Consolas" panose="020B0609020204030204" pitchFamily="49" charset="0"/>
                <a:cs typeface="Consolas" panose="020B0609020204030204" pitchFamily="49" charset="0"/>
              </a:rPr>
              <a:t>      (A)  (C)                                        |      |</a:t>
            </a:r>
          </a:p>
          <a:p>
            <a:r>
              <a:rPr lang="en-US" sz="1000" b="0" dirty="0">
                <a:latin typeface="Consolas" panose="020B0609020204030204" pitchFamily="49" charset="0"/>
                <a:cs typeface="Consolas" panose="020B0609020204030204" pitchFamily="49" charset="0"/>
              </a:rPr>
              <a:t>       |    |                                         |      |</a:t>
            </a:r>
          </a:p>
          <a:p>
            <a:r>
              <a:rPr lang="en-US" sz="1000" b="0" dirty="0">
                <a:latin typeface="Consolas" panose="020B0609020204030204" pitchFamily="49" charset="0"/>
                <a:cs typeface="Consolas" panose="020B0609020204030204" pitchFamily="49" charset="0"/>
              </a:rPr>
              <a:t>       ^    v                                         |      |</a:t>
            </a:r>
          </a:p>
          <a:p>
            <a:r>
              <a:rPr lang="en-US" sz="1000" b="0" dirty="0">
                <a:latin typeface="Consolas" panose="020B0609020204030204" pitchFamily="49" charset="0"/>
                <a:cs typeface="Consolas" panose="020B0609020204030204" pitchFamily="49" charset="0"/>
              </a:rPr>
              <a:t>     +---------+                                      |      |</a:t>
            </a:r>
          </a:p>
          <a:p>
            <a:r>
              <a:rPr lang="en-US" sz="1000" b="0" dirty="0">
                <a:latin typeface="Consolas" panose="020B0609020204030204" pitchFamily="49" charset="0"/>
                <a:cs typeface="Consolas" panose="020B0609020204030204" pitchFamily="49" charset="0"/>
              </a:rPr>
              <a:t>     |         |&gt;---(D)-- Authorization Code ---------'      |</a:t>
            </a:r>
          </a:p>
          <a:p>
            <a:r>
              <a:rPr lang="en-US" sz="1000" b="0" dirty="0">
                <a:latin typeface="Consolas" panose="020B0609020204030204" pitchFamily="49" charset="0"/>
                <a:cs typeface="Consolas" panose="020B0609020204030204" pitchFamily="49" charset="0"/>
              </a:rPr>
              <a:t>     |  Client |          &amp; Redirection URI                  |</a:t>
            </a:r>
          </a:p>
          <a:p>
            <a:r>
              <a:rPr lang="en-US" sz="1000" b="0" dirty="0">
                <a:latin typeface="Consolas" panose="020B0609020204030204" pitchFamily="49" charset="0"/>
                <a:cs typeface="Consolas" panose="020B0609020204030204" pitchFamily="49" charset="0"/>
              </a:rPr>
              <a:t>     |         |                                             |</a:t>
            </a:r>
          </a:p>
          <a:p>
            <a:r>
              <a:rPr lang="en-US" sz="1000" b="0" dirty="0">
                <a:latin typeface="Consolas" panose="020B0609020204030204" pitchFamily="49" charset="0"/>
                <a:cs typeface="Consolas" panose="020B0609020204030204" pitchFamily="49" charset="0"/>
              </a:rPr>
              <a:t>     |         |&lt;---(E)----- Access Token -------------------'</a:t>
            </a:r>
          </a:p>
          <a:p>
            <a:r>
              <a:rPr lang="en-US" sz="1000" b="0" dirty="0">
                <a:latin typeface="Consolas" panose="020B0609020204030204" pitchFamily="49" charset="0"/>
                <a:cs typeface="Consolas" panose="020B0609020204030204" pitchFamily="49" charset="0"/>
              </a:rPr>
              <a:t>     +---------+       (w/ Optional Refresh Token)</a:t>
            </a:r>
          </a:p>
          <a:p>
            <a:endParaRPr lang="en-US" sz="9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0975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1: Authorization Code Flow</a:t>
            </a:r>
          </a:p>
        </p:txBody>
      </p:sp>
      <p:sp>
        <p:nvSpPr>
          <p:cNvPr id="6" name="Content Placeholder 5"/>
          <p:cNvSpPr>
            <a:spLocks noGrp="1"/>
          </p:cNvSpPr>
          <p:nvPr>
            <p:ph idx="1"/>
          </p:nvPr>
        </p:nvSpPr>
        <p:spPr/>
        <p:txBody>
          <a:bodyPr/>
          <a:lstStyle/>
          <a:p>
            <a:pPr marL="0" indent="0">
              <a:buNone/>
            </a:pPr>
            <a:r>
              <a:rPr lang="en-US" dirty="0"/>
              <a:t>These labs use Cerner’s “Authorization Demo”.  This web site allows developers to experiment with SMART® on FHIR® authorization servers and see the OAuth protocol interactions in action.</a:t>
            </a:r>
          </a:p>
          <a:p>
            <a:pPr marL="0" indent="0">
              <a:buNone/>
            </a:pPr>
            <a:endParaRPr lang="en-US" dirty="0"/>
          </a:p>
          <a:p>
            <a:pPr marL="0" indent="0" algn="ctr">
              <a:buNone/>
            </a:pPr>
            <a:r>
              <a:rPr lang="en-US" sz="4000" dirty="0"/>
              <a:t>http://bit.ly/2uV5OlQ</a:t>
            </a:r>
          </a:p>
          <a:p>
            <a:endParaRPr lang="en-US" dirty="0"/>
          </a:p>
        </p:txBody>
      </p:sp>
    </p:spTree>
    <p:extLst>
      <p:ext uri="{BB962C8B-B14F-4D97-AF65-F5344CB8AC3E}">
        <p14:creationId xmlns:p14="http://schemas.microsoft.com/office/powerpoint/2010/main" val="122773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Tree>
    <p:extLst>
      <p:ext uri="{BB962C8B-B14F-4D97-AF65-F5344CB8AC3E}">
        <p14:creationId xmlns:p14="http://schemas.microsoft.com/office/powerpoint/2010/main" val="854815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Recap</a:t>
            </a:r>
          </a:p>
        </p:txBody>
      </p:sp>
      <p:sp>
        <p:nvSpPr>
          <p:cNvPr id="4" name="Content Placeholder 3"/>
          <p:cNvSpPr>
            <a:spLocks noGrp="1"/>
          </p:cNvSpPr>
          <p:nvPr>
            <p:ph idx="1"/>
          </p:nvPr>
        </p:nvSpPr>
        <p:spPr/>
        <p:txBody>
          <a:bodyPr>
            <a:normAutofit/>
          </a:bodyPr>
          <a:lstStyle/>
          <a:p>
            <a:pPr marL="0" indent="0">
              <a:buNone/>
            </a:pPr>
            <a:r>
              <a:rPr lang="en-US" dirty="0"/>
              <a:t>Steps:</a:t>
            </a:r>
          </a:p>
          <a:p>
            <a:endParaRPr lang="en-US" dirty="0"/>
          </a:p>
          <a:p>
            <a:r>
              <a:rPr lang="en-US" dirty="0"/>
              <a:t>Construct the authorization request URL.</a:t>
            </a:r>
          </a:p>
          <a:p>
            <a:r>
              <a:rPr lang="en-US" dirty="0"/>
              <a:t>Open the URL in an appropriate user-agent.</a:t>
            </a:r>
          </a:p>
          <a:p>
            <a:r>
              <a:rPr lang="en-US" dirty="0"/>
              <a:t>Parse and validate the grant response.</a:t>
            </a:r>
          </a:p>
          <a:p>
            <a:r>
              <a:rPr lang="en-US" dirty="0"/>
              <a:t>Request a token using the code from the grant response.</a:t>
            </a:r>
          </a:p>
          <a:p>
            <a:r>
              <a:rPr lang="en-US" dirty="0"/>
              <a:t>Parse the token response.</a:t>
            </a:r>
          </a:p>
          <a:p>
            <a:r>
              <a:rPr lang="en-US" dirty="0"/>
              <a:t>Utilize the token to access a protected resource.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073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Introduction</a:t>
            </a:r>
          </a:p>
        </p:txBody>
      </p:sp>
      <p:sp>
        <p:nvSpPr>
          <p:cNvPr id="10" name="Content Placeholder 9"/>
          <p:cNvSpPr>
            <a:spLocks noGrp="1"/>
          </p:cNvSpPr>
          <p:nvPr>
            <p:ph idx="1"/>
          </p:nvPr>
        </p:nvSpPr>
        <p:spPr/>
        <p:txBody>
          <a:bodyPr anchor="t"/>
          <a:lstStyle/>
          <a:p>
            <a:pPr marL="0" indent="0">
              <a:buNone/>
            </a:pPr>
            <a:r>
              <a:rPr lang="en-US" dirty="0"/>
              <a:t>This is an overview of Cerner’s authorization guide to help you get started.  The full authorization guide, along with further security background information, may be found at:</a:t>
            </a:r>
          </a:p>
          <a:p>
            <a:pPr algn="ctr"/>
            <a:endParaRPr lang="en-US" dirty="0"/>
          </a:p>
          <a:p>
            <a:r>
              <a:rPr lang="en-US" dirty="0"/>
              <a:t>http://fhir.cerner.com/authorization/</a:t>
            </a:r>
          </a:p>
          <a:p>
            <a:endParaRPr lang="en-US"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normAutofit/>
          </a:bodyPr>
          <a:lstStyle/>
          <a:p>
            <a:pPr marL="0" indent="0">
              <a:buNone/>
            </a:pPr>
            <a:r>
              <a:rPr lang="en-US" dirty="0"/>
              <a:t>The authorization grant requests and responses are passed using an x-www-form-</a:t>
            </a:r>
            <a:r>
              <a:rPr lang="en-US" dirty="0" err="1"/>
              <a:t>urlencoded</a:t>
            </a:r>
            <a:r>
              <a:rPr lang="en-US" dirty="0"/>
              <a:t> query string, appended to the authorization endpoint and redirection URIs, respectively.</a:t>
            </a:r>
          </a:p>
          <a:p>
            <a:pPr marL="0" indent="0">
              <a:buNone/>
            </a:pPr>
            <a:endParaRPr lang="en-US" dirty="0"/>
          </a:p>
        </p:txBody>
      </p:sp>
    </p:spTree>
    <p:extLst>
      <p:ext uri="{BB962C8B-B14F-4D97-AF65-F5344CB8AC3E}">
        <p14:creationId xmlns:p14="http://schemas.microsoft.com/office/powerpoint/2010/main" val="329345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normAutofit lnSpcReduction="10000"/>
          </a:bodyPr>
          <a:lstStyle/>
          <a:p>
            <a:pPr marL="0" indent="0">
              <a:buNone/>
            </a:pPr>
            <a:r>
              <a:rPr lang="en-US" dirty="0"/>
              <a:t>Query parameters in the authorization request:</a:t>
            </a:r>
          </a:p>
          <a:p>
            <a:pPr marL="0" indent="0">
              <a:buNone/>
            </a:pPr>
            <a:endParaRPr lang="en-US" dirty="0"/>
          </a:p>
          <a:p>
            <a:r>
              <a:rPr lang="en-US" b="1" dirty="0" err="1"/>
              <a:t>client_id</a:t>
            </a:r>
            <a:r>
              <a:rPr lang="en-US" dirty="0"/>
              <a:t>: The identifier of your client application.</a:t>
            </a:r>
          </a:p>
          <a:p>
            <a:r>
              <a:rPr lang="en-US" b="1" dirty="0"/>
              <a:t>state</a:t>
            </a:r>
            <a:r>
              <a:rPr lang="en-US" dirty="0"/>
              <a:t>: The “state” parameter, sent by your application, used to verify that the code did not originate from another device (cross-site attacks.)</a:t>
            </a:r>
          </a:p>
          <a:p>
            <a:r>
              <a:rPr lang="en-US" b="1" dirty="0"/>
              <a:t>scope:  </a:t>
            </a:r>
            <a:r>
              <a:rPr lang="en-US" dirty="0"/>
              <a:t>The space-delimited scopes your application is requesting.</a:t>
            </a:r>
          </a:p>
          <a:p>
            <a:r>
              <a:rPr lang="en-US" b="1" dirty="0" err="1"/>
              <a:t>aud</a:t>
            </a:r>
            <a:r>
              <a:rPr lang="en-US" b="1" dirty="0"/>
              <a:t>: </a:t>
            </a:r>
            <a:r>
              <a:rPr lang="en-US" dirty="0"/>
              <a:t>The base FHIR URL</a:t>
            </a:r>
          </a:p>
          <a:p>
            <a:r>
              <a:rPr lang="en-US" b="1" dirty="0" err="1"/>
              <a:t>grant_type</a:t>
            </a:r>
            <a:r>
              <a:rPr lang="en-US" b="1" dirty="0"/>
              <a:t>: </a:t>
            </a:r>
            <a:r>
              <a:rPr lang="en-US" dirty="0"/>
              <a:t>constant value of </a:t>
            </a:r>
            <a:r>
              <a:rPr lang="en-US" b="1" dirty="0"/>
              <a:t>“</a:t>
            </a:r>
            <a:r>
              <a:rPr lang="en-US" dirty="0" err="1"/>
              <a:t>authorization_code</a:t>
            </a:r>
            <a:r>
              <a:rPr lang="en-US" dirty="0"/>
              <a:t>”</a:t>
            </a:r>
          </a:p>
          <a:p>
            <a:pPr marL="0" indent="0">
              <a:buNone/>
            </a:pPr>
            <a:endParaRPr lang="en-US" dirty="0"/>
          </a:p>
        </p:txBody>
      </p:sp>
    </p:spTree>
    <p:extLst>
      <p:ext uri="{BB962C8B-B14F-4D97-AF65-F5344CB8AC3E}">
        <p14:creationId xmlns:p14="http://schemas.microsoft.com/office/powerpoint/2010/main" val="406653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pPr marL="0" indent="0">
              <a:buNone/>
            </a:pPr>
            <a:r>
              <a:rPr lang="en-US" dirty="0"/>
              <a:t>Query parameters returned in the grant response:</a:t>
            </a:r>
          </a:p>
          <a:p>
            <a:pPr marL="0" indent="0">
              <a:buNone/>
            </a:pPr>
            <a:endParaRPr lang="en-US" dirty="0"/>
          </a:p>
          <a:p>
            <a:r>
              <a:rPr lang="en-US" b="1" dirty="0"/>
              <a:t>code</a:t>
            </a:r>
            <a:r>
              <a:rPr lang="en-US" dirty="0"/>
              <a:t>: A one-time use code that may be exchanged by your application for an access token.</a:t>
            </a:r>
          </a:p>
          <a:p>
            <a:r>
              <a:rPr lang="en-US" b="1" dirty="0"/>
              <a:t>state</a:t>
            </a:r>
            <a:r>
              <a:rPr lang="en-US" dirty="0"/>
              <a:t>: The “state” parameter, sent by your application, used to verify that the code did not originate from another device (cross-site attacks.)</a:t>
            </a:r>
          </a:p>
          <a:p>
            <a:pPr marL="0" indent="0">
              <a:buNone/>
            </a:pPr>
            <a:endParaRPr lang="en-US" dirty="0"/>
          </a:p>
        </p:txBody>
      </p:sp>
    </p:spTree>
    <p:extLst>
      <p:ext uri="{BB962C8B-B14F-4D97-AF65-F5344CB8AC3E}">
        <p14:creationId xmlns:p14="http://schemas.microsoft.com/office/powerpoint/2010/main" val="58179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normAutofit/>
          </a:bodyPr>
          <a:lstStyle/>
          <a:p>
            <a:pPr marL="0" indent="0">
              <a:buNone/>
            </a:pPr>
            <a:r>
              <a:rPr lang="en-US" dirty="0"/>
              <a:t>Other parameters may appear in the case of an error:</a:t>
            </a:r>
          </a:p>
          <a:p>
            <a:pPr marL="0" indent="0">
              <a:buNone/>
            </a:pPr>
            <a:endParaRPr lang="en-US" dirty="0"/>
          </a:p>
          <a:p>
            <a:r>
              <a:rPr lang="en-US" b="1" dirty="0"/>
              <a:t>error</a:t>
            </a:r>
            <a:r>
              <a:rPr lang="en-US" dirty="0"/>
              <a:t>: An OAuth2 error code, indicating why the grant request was rejected.</a:t>
            </a:r>
          </a:p>
          <a:p>
            <a:r>
              <a:rPr lang="en-US" b="1" dirty="0" err="1"/>
              <a:t>error_uri</a:t>
            </a:r>
            <a:r>
              <a:rPr lang="en-US" dirty="0"/>
              <a:t>: A URI to be displayed to the user as a link, providing the user (or developer or support personnel) with more information as to why the request failed.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20816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r>
              <a:rPr lang="en-US" dirty="0"/>
              <a:t>Validate the </a:t>
            </a:r>
            <a:r>
              <a:rPr lang="en-US" b="1" dirty="0"/>
              <a:t>state</a:t>
            </a:r>
            <a:r>
              <a:rPr lang="en-US" dirty="0"/>
              <a:t> parameter matches the value originally chosen when the request was initiated.  If the value does not match, or you receive a grant code unexpectedly, this could be an attempted “cross-site request forgery” or a “session-fixation”-style attack.</a:t>
            </a:r>
          </a:p>
          <a:p>
            <a:endParaRPr lang="en-US" dirty="0"/>
          </a:p>
        </p:txBody>
      </p:sp>
    </p:spTree>
    <p:extLst>
      <p:ext uri="{BB962C8B-B14F-4D97-AF65-F5344CB8AC3E}">
        <p14:creationId xmlns:p14="http://schemas.microsoft.com/office/powerpoint/2010/main" val="46006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normAutofit/>
          </a:bodyPr>
          <a:lstStyle/>
          <a:p>
            <a:pPr marL="0" indent="0">
              <a:buNone/>
            </a:pPr>
            <a:r>
              <a:rPr lang="en-US" dirty="0"/>
              <a:t>Token requests are encoded as an x-www-form-</a:t>
            </a:r>
            <a:r>
              <a:rPr lang="en-US" dirty="0" err="1"/>
              <a:t>urlencoded</a:t>
            </a:r>
            <a:r>
              <a:rPr lang="en-US" dirty="0"/>
              <a:t> string, sent via HTTP POST to the “token” URL.</a:t>
            </a:r>
          </a:p>
          <a:p>
            <a:pPr marL="0" indent="0">
              <a:buNone/>
            </a:pPr>
            <a:endParaRPr lang="en-US" dirty="0"/>
          </a:p>
          <a:p>
            <a:r>
              <a:rPr lang="en-US" b="1" dirty="0" err="1"/>
              <a:t>grant_type</a:t>
            </a:r>
            <a:r>
              <a:rPr lang="en-US" dirty="0"/>
              <a:t>: constant value of “</a:t>
            </a:r>
            <a:r>
              <a:rPr lang="en-US" dirty="0" err="1"/>
              <a:t>authorization_code</a:t>
            </a:r>
            <a:r>
              <a:rPr lang="en-US" dirty="0"/>
              <a:t>”.</a:t>
            </a:r>
          </a:p>
          <a:p>
            <a:r>
              <a:rPr lang="en-US" b="1" dirty="0" err="1"/>
              <a:t>client_id</a:t>
            </a:r>
            <a:r>
              <a:rPr lang="en-US" dirty="0"/>
              <a:t>: the client identifier of your app.</a:t>
            </a:r>
          </a:p>
          <a:p>
            <a:r>
              <a:rPr lang="en-US" b="1" dirty="0"/>
              <a:t>code</a:t>
            </a:r>
            <a:r>
              <a:rPr lang="en-US" dirty="0"/>
              <a:t>: the code received in the authorization grant response.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812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pPr marL="0" indent="0">
              <a:buNone/>
            </a:pPr>
            <a:r>
              <a:rPr lang="en-US" dirty="0"/>
              <a:t>Token responses are encoded as application/</a:t>
            </a:r>
            <a:r>
              <a:rPr lang="en-US" dirty="0" err="1"/>
              <a:t>json</a:t>
            </a:r>
            <a:r>
              <a:rPr lang="en-US" dirty="0"/>
              <a:t>, and contain the following name/values:</a:t>
            </a:r>
          </a:p>
          <a:p>
            <a:endParaRPr lang="en-US" dirty="0"/>
          </a:p>
          <a:p>
            <a:r>
              <a:rPr lang="en-US" b="1" dirty="0" err="1"/>
              <a:t>access_token</a:t>
            </a:r>
            <a:r>
              <a:rPr lang="en-US" dirty="0"/>
              <a:t>: A “bearer” token that is used to access FHIR® services.</a:t>
            </a:r>
          </a:p>
          <a:p>
            <a:r>
              <a:rPr lang="en-US" b="1" dirty="0"/>
              <a:t>scope</a:t>
            </a:r>
            <a:r>
              <a:rPr lang="en-US" dirty="0"/>
              <a:t>: The list of scopes that were approved by the authorization server and/or end user.</a:t>
            </a:r>
          </a:p>
          <a:p>
            <a:r>
              <a:rPr lang="en-US" b="1" dirty="0" err="1"/>
              <a:t>expires_in</a:t>
            </a:r>
            <a:r>
              <a:rPr lang="en-US" dirty="0"/>
              <a:t>:  The duration (in seconds) that the token will last.</a:t>
            </a:r>
          </a:p>
          <a:p>
            <a:endParaRPr lang="en-US" dirty="0"/>
          </a:p>
          <a:p>
            <a:endParaRPr lang="en-US" dirty="0"/>
          </a:p>
        </p:txBody>
      </p:sp>
    </p:spTree>
    <p:extLst>
      <p:ext uri="{BB962C8B-B14F-4D97-AF65-F5344CB8AC3E}">
        <p14:creationId xmlns:p14="http://schemas.microsoft.com/office/powerpoint/2010/main" val="2948397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pPr marL="0" indent="0">
              <a:buNone/>
            </a:pPr>
            <a:r>
              <a:rPr lang="en-US" dirty="0"/>
              <a:t>A single token generally does not last more than 10 minutes; if longer access is required, you will need a “refresh token”, obtained via the scope of “</a:t>
            </a:r>
            <a:r>
              <a:rPr lang="en-US" dirty="0" err="1"/>
              <a:t>online_access</a:t>
            </a:r>
            <a:r>
              <a:rPr lang="en-US" dirty="0"/>
              <a:t>” or “</a:t>
            </a:r>
            <a:r>
              <a:rPr lang="en-US" dirty="0" err="1"/>
              <a:t>offline_access</a:t>
            </a:r>
            <a:r>
              <a:rPr lang="en-US" dirty="0"/>
              <a:t>”</a:t>
            </a:r>
          </a:p>
          <a:p>
            <a:pPr marL="0" indent="0">
              <a:buNone/>
            </a:pPr>
            <a:endParaRPr lang="en-US" dirty="0"/>
          </a:p>
          <a:p>
            <a:pPr marL="0" indent="0">
              <a:buNone/>
            </a:pPr>
            <a:r>
              <a:rPr lang="en-US" dirty="0"/>
              <a:t>(more information later in this presentation.)</a:t>
            </a:r>
          </a:p>
          <a:p>
            <a:endParaRPr lang="en-US" dirty="0"/>
          </a:p>
          <a:p>
            <a:endParaRPr lang="en-US" dirty="0"/>
          </a:p>
        </p:txBody>
      </p:sp>
    </p:spTree>
    <p:extLst>
      <p:ext uri="{BB962C8B-B14F-4D97-AF65-F5344CB8AC3E}">
        <p14:creationId xmlns:p14="http://schemas.microsoft.com/office/powerpoint/2010/main" val="351802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pPr marL="0" indent="0">
              <a:buNone/>
            </a:pPr>
            <a:r>
              <a:rPr lang="en-US" dirty="0"/>
              <a:t>Error responses may also be returned, with the following values present in the JSON response:</a:t>
            </a:r>
          </a:p>
          <a:p>
            <a:endParaRPr lang="en-US" dirty="0"/>
          </a:p>
          <a:p>
            <a:r>
              <a:rPr lang="en-US" b="1" dirty="0"/>
              <a:t>error</a:t>
            </a:r>
            <a:r>
              <a:rPr lang="en-US" dirty="0"/>
              <a:t>:  An OAuth2 error code, useful for troubleshooting.</a:t>
            </a:r>
          </a:p>
          <a:p>
            <a:r>
              <a:rPr lang="en-US" b="1" dirty="0" err="1"/>
              <a:t>error_uri</a:t>
            </a:r>
            <a:r>
              <a:rPr lang="en-US" dirty="0"/>
              <a:t>:  Similar to the </a:t>
            </a:r>
            <a:r>
              <a:rPr lang="en-US" dirty="0" err="1"/>
              <a:t>error_uri</a:t>
            </a:r>
            <a:r>
              <a:rPr lang="en-US" dirty="0"/>
              <a:t> in the authorization grant response, a value to link to the user for further assistance, and useful for developers and support personnel for troubleshooting.</a:t>
            </a:r>
          </a:p>
          <a:p>
            <a:endParaRPr lang="en-US" dirty="0"/>
          </a:p>
          <a:p>
            <a:endParaRPr lang="en-US" dirty="0"/>
          </a:p>
        </p:txBody>
      </p:sp>
    </p:spTree>
    <p:extLst>
      <p:ext uri="{BB962C8B-B14F-4D97-AF65-F5344CB8AC3E}">
        <p14:creationId xmlns:p14="http://schemas.microsoft.com/office/powerpoint/2010/main" val="306071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114550"/>
            <a:ext cx="7587854" cy="2055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pPr marL="0" indent="0">
              <a:buNone/>
            </a:pPr>
            <a:r>
              <a:rPr lang="en-US" dirty="0"/>
              <a:t>Add an authorization header to your HTTP requests, including the </a:t>
            </a:r>
            <a:r>
              <a:rPr lang="en-US" dirty="0" err="1"/>
              <a:t>access_token</a:t>
            </a:r>
            <a:r>
              <a:rPr lang="en-US" dirty="0"/>
              <a:t> value as a “Bearer” token:</a:t>
            </a:r>
          </a:p>
        </p:txBody>
      </p:sp>
    </p:spTree>
    <p:extLst>
      <p:ext uri="{BB962C8B-B14F-4D97-AF65-F5344CB8AC3E}">
        <p14:creationId xmlns:p14="http://schemas.microsoft.com/office/powerpoint/2010/main" val="401032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SMART® on FHIR® Recap</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Code Flow Recap</a:t>
            </a:r>
          </a:p>
        </p:txBody>
      </p:sp>
      <p:sp>
        <p:nvSpPr>
          <p:cNvPr id="6" name="Content Placeholder 5"/>
          <p:cNvSpPr>
            <a:spLocks noGrp="1"/>
          </p:cNvSpPr>
          <p:nvPr>
            <p:ph idx="1"/>
          </p:nvPr>
        </p:nvSpPr>
        <p:spPr/>
        <p:txBody>
          <a:bodyPr/>
          <a:lstStyle/>
          <a:p>
            <a:pPr marL="0" indent="0">
              <a:buNone/>
            </a:pPr>
            <a:r>
              <a:rPr lang="en-US" dirty="0"/>
              <a:t>If the token is invalid, or otherwise not authorized for the resource/method being invoked, you will receive a corresponding 401/403 response with a “WWW-Authenticate” header.</a:t>
            </a:r>
          </a:p>
          <a:p>
            <a:endParaRPr lang="en-US" dirty="0"/>
          </a:p>
          <a:p>
            <a:endParaRPr lang="en-US" dirty="0"/>
          </a:p>
        </p:txBody>
      </p:sp>
    </p:spTree>
    <p:extLst>
      <p:ext uri="{BB962C8B-B14F-4D97-AF65-F5344CB8AC3E}">
        <p14:creationId xmlns:p14="http://schemas.microsoft.com/office/powerpoint/2010/main" val="161020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2: Utilizing an Access Token</a:t>
            </a:r>
          </a:p>
        </p:txBody>
      </p:sp>
      <p:sp>
        <p:nvSpPr>
          <p:cNvPr id="6" name="Content Placeholder 5"/>
          <p:cNvSpPr>
            <a:spLocks noGrp="1"/>
          </p:cNvSpPr>
          <p:nvPr>
            <p:ph idx="1"/>
          </p:nvPr>
        </p:nvSpPr>
        <p:spPr/>
        <p:txBody>
          <a:bodyPr/>
          <a:lstStyle/>
          <a:p>
            <a:pPr marL="0" indent="0">
              <a:buNone/>
            </a:pPr>
            <a:r>
              <a:rPr lang="en-US" dirty="0"/>
              <a:t>Let’s repeat the series of steps again from the first lab, but this time, we will access a protected resource using the resulting bearer token.</a:t>
            </a:r>
          </a:p>
          <a:p>
            <a:endParaRPr lang="en-US" dirty="0"/>
          </a:p>
          <a:p>
            <a:pPr marL="0" indent="0" algn="ctr">
              <a:buNone/>
            </a:pPr>
            <a:r>
              <a:rPr lang="en-US" sz="4000" dirty="0"/>
              <a:t>http://bit.ly/2tA7KMT</a:t>
            </a:r>
          </a:p>
          <a:p>
            <a:endParaRPr lang="en-US" dirty="0"/>
          </a:p>
        </p:txBody>
      </p:sp>
    </p:spTree>
    <p:extLst>
      <p:ext uri="{BB962C8B-B14F-4D97-AF65-F5344CB8AC3E}">
        <p14:creationId xmlns:p14="http://schemas.microsoft.com/office/powerpoint/2010/main" val="3671821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Tree>
    <p:extLst>
      <p:ext uri="{BB962C8B-B14F-4D97-AF65-F5344CB8AC3E}">
        <p14:creationId xmlns:p14="http://schemas.microsoft.com/office/powerpoint/2010/main" val="1706188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Scopes provide a means for a client application to:</a:t>
            </a:r>
          </a:p>
          <a:p>
            <a:pPr marL="0" indent="0">
              <a:buNone/>
            </a:pPr>
            <a:endParaRPr lang="en-US" dirty="0"/>
          </a:p>
          <a:p>
            <a:r>
              <a:rPr lang="en-US" dirty="0"/>
              <a:t>“Ask” for specific permissions</a:t>
            </a:r>
          </a:p>
          <a:p>
            <a:r>
              <a:rPr lang="en-US" dirty="0"/>
              <a:t>Negotiate permissions between client, server, and resource owner.</a:t>
            </a:r>
          </a:p>
          <a:p>
            <a:r>
              <a:rPr lang="en-US" dirty="0"/>
              <a:t>Request tokens with fewer permissions for use with other (possibly third-party) microservices.</a:t>
            </a:r>
          </a:p>
        </p:txBody>
      </p:sp>
    </p:spTree>
    <p:extLst>
      <p:ext uri="{BB962C8B-B14F-4D97-AF65-F5344CB8AC3E}">
        <p14:creationId xmlns:p14="http://schemas.microsoft.com/office/powerpoint/2010/main" val="278341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79"/>
            <a:ext cx="9144000" cy="5127942"/>
          </a:xfrm>
          <a:prstGeom prst="rect">
            <a:avLst/>
          </a:prstGeom>
        </p:spPr>
      </p:pic>
    </p:spTree>
    <p:extLst>
      <p:ext uri="{BB962C8B-B14F-4D97-AF65-F5344CB8AC3E}">
        <p14:creationId xmlns:p14="http://schemas.microsoft.com/office/powerpoint/2010/main" val="380507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16" y="0"/>
            <a:ext cx="8403167" cy="5143500"/>
          </a:xfrm>
          <a:prstGeom prst="rect">
            <a:avLst/>
          </a:prstGeom>
        </p:spPr>
      </p:pic>
    </p:spTree>
    <p:extLst>
      <p:ext uri="{BB962C8B-B14F-4D97-AF65-F5344CB8AC3E}">
        <p14:creationId xmlns:p14="http://schemas.microsoft.com/office/powerpoint/2010/main" val="202268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a:t>The structure of scopes, as defined by FHIR:</a:t>
            </a:r>
          </a:p>
          <a:p>
            <a:pPr marL="0" indent="0">
              <a:buNone/>
            </a:pPr>
            <a:endParaRPr lang="en-US" dirty="0"/>
          </a:p>
          <a:p>
            <a:pPr marL="0" indent="0">
              <a:buNone/>
            </a:pPr>
            <a:endParaRPr lang="en-US" dirty="0"/>
          </a:p>
          <a:p>
            <a:pPr marL="0" indent="0">
              <a:buNone/>
            </a:pPr>
            <a:r>
              <a:rPr lang="en-US" sz="1200" dirty="0">
                <a:latin typeface="Consolas" panose="020B0609020204030204" pitchFamily="49" charset="0"/>
                <a:cs typeface="Consolas" panose="020B0609020204030204" pitchFamily="49" charset="0"/>
              </a:rPr>
              <a:t>scope-name          = resource-context "/" resource-type "." modification-rights</a:t>
            </a:r>
          </a:p>
          <a:p>
            <a:pPr marL="0" indent="0">
              <a:buNone/>
            </a:pPr>
            <a:r>
              <a:rPr lang="en-US" sz="1200" dirty="0">
                <a:latin typeface="Consolas" panose="020B0609020204030204" pitchFamily="49" charset="0"/>
                <a:cs typeface="Consolas" panose="020B0609020204030204" pitchFamily="49" charset="0"/>
              </a:rPr>
              <a:t>resource-context    = ("user" / "patient") </a:t>
            </a:r>
          </a:p>
          <a:p>
            <a:pPr marL="0" indent="0">
              <a:buNone/>
            </a:pPr>
            <a:r>
              <a:rPr lang="en-US" sz="1200" dirty="0">
                <a:latin typeface="Consolas" panose="020B0609020204030204" pitchFamily="49" charset="0"/>
                <a:cs typeface="Consolas" panose="020B0609020204030204" pitchFamily="49" charset="0"/>
              </a:rPr>
              <a:t>resource-type       = (Name / "*")</a:t>
            </a:r>
          </a:p>
          <a:p>
            <a:pPr marL="0" indent="0">
              <a:buNone/>
            </a:pPr>
            <a:r>
              <a:rPr lang="en-US" sz="1200" dirty="0">
                <a:latin typeface="Consolas" panose="020B0609020204030204" pitchFamily="49" charset="0"/>
                <a:cs typeface="Consolas" panose="020B0609020204030204" pitchFamily="49" charset="0"/>
              </a:rPr>
              <a:t>modification-rights = ("read" / "write" / "*" ); </a:t>
            </a:r>
          </a:p>
        </p:txBody>
      </p:sp>
      <p:sp>
        <p:nvSpPr>
          <p:cNvPr id="5" name="Title 4"/>
          <p:cNvSpPr>
            <a:spLocks noGrp="1"/>
          </p:cNvSpPr>
          <p:nvPr>
            <p:ph type="title"/>
          </p:nvPr>
        </p:nvSpPr>
        <p:spPr/>
        <p:txBody>
          <a:bodyPr/>
          <a:lstStyle/>
          <a:p>
            <a:r>
              <a:rPr lang="en-US" dirty="0"/>
              <a:t>Scopes</a:t>
            </a:r>
          </a:p>
        </p:txBody>
      </p:sp>
    </p:spTree>
    <p:extLst>
      <p:ext uri="{BB962C8B-B14F-4D97-AF65-F5344CB8AC3E}">
        <p14:creationId xmlns:p14="http://schemas.microsoft.com/office/powerpoint/2010/main" val="45214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Example Scope: patient/</a:t>
            </a:r>
            <a:r>
              <a:rPr lang="en-US" dirty="0" err="1"/>
              <a:t>Observation.write</a:t>
            </a:r>
            <a:endParaRPr lang="en-US" dirty="0"/>
          </a:p>
          <a:p>
            <a:pPr marL="0" indent="0">
              <a:buNone/>
            </a:pPr>
            <a:endParaRPr lang="en-US" dirty="0"/>
          </a:p>
          <a:p>
            <a:pPr marL="0" indent="0">
              <a:buNone/>
            </a:pPr>
            <a:r>
              <a:rPr lang="en-US" dirty="0"/>
              <a:t>Allows your application to modify or create records in the Observation resource, constrained to a single patient currently in context, subject to the limits of the authenticated user.</a:t>
            </a:r>
          </a:p>
          <a:p>
            <a:endParaRPr lang="en-US" dirty="0"/>
          </a:p>
        </p:txBody>
      </p:sp>
    </p:spTree>
    <p:extLst>
      <p:ext uri="{BB962C8B-B14F-4D97-AF65-F5344CB8AC3E}">
        <p14:creationId xmlns:p14="http://schemas.microsoft.com/office/powerpoint/2010/main" val="706326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Example Scope: user/</a:t>
            </a:r>
            <a:r>
              <a:rPr lang="en-US" dirty="0" err="1"/>
              <a:t>MedicationHistory.read</a:t>
            </a:r>
            <a:endParaRPr lang="en-US" dirty="0"/>
          </a:p>
          <a:p>
            <a:endParaRPr lang="en-US" dirty="0"/>
          </a:p>
          <a:p>
            <a:pPr marL="0" indent="0">
              <a:buNone/>
            </a:pPr>
            <a:r>
              <a:rPr lang="en-US" dirty="0"/>
              <a:t>Allows your application to read from the </a:t>
            </a:r>
            <a:r>
              <a:rPr lang="en-US" dirty="0" err="1"/>
              <a:t>MedicationHistory</a:t>
            </a:r>
            <a:r>
              <a:rPr lang="en-US" dirty="0"/>
              <a:t> resource from any record the authenticated user has access to.</a:t>
            </a:r>
          </a:p>
          <a:p>
            <a:endParaRPr lang="en-US" dirty="0"/>
          </a:p>
        </p:txBody>
      </p:sp>
    </p:spTree>
    <p:extLst>
      <p:ext uri="{BB962C8B-B14F-4D97-AF65-F5344CB8AC3E}">
        <p14:creationId xmlns:p14="http://schemas.microsoft.com/office/powerpoint/2010/main" val="3351677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Example Scope: user/Immunizations.*</a:t>
            </a:r>
          </a:p>
          <a:p>
            <a:endParaRPr lang="en-US" dirty="0"/>
          </a:p>
          <a:p>
            <a:pPr marL="0" indent="0">
              <a:buNone/>
            </a:pPr>
            <a:r>
              <a:rPr lang="en-US" dirty="0"/>
              <a:t>Allows your application to read, modify, or create records in the Immunization resource, subject to the limits of the authenticated user.</a:t>
            </a:r>
          </a:p>
          <a:p>
            <a:endParaRPr lang="en-US" dirty="0"/>
          </a:p>
        </p:txBody>
      </p:sp>
    </p:spTree>
    <p:extLst>
      <p:ext uri="{BB962C8B-B14F-4D97-AF65-F5344CB8AC3E}">
        <p14:creationId xmlns:p14="http://schemas.microsoft.com/office/powerpoint/2010/main" val="135783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a:t>SMART® provides:</a:t>
            </a:r>
          </a:p>
          <a:p>
            <a:endParaRPr lang="en-US" dirty="0"/>
          </a:p>
          <a:p>
            <a:r>
              <a:rPr lang="en-US" dirty="0"/>
              <a:t>A framework to launch client applications from either an EHR or a patient portal workflow.</a:t>
            </a:r>
          </a:p>
          <a:p>
            <a:r>
              <a:rPr lang="en-US" dirty="0"/>
              <a:t>A framework to let client applications obtain access to FHIR resources on behalf of the user.</a:t>
            </a:r>
          </a:p>
          <a:p>
            <a:r>
              <a:rPr lang="en-US" dirty="0"/>
              <a:t>A framework to share the user’s context  in the EHR or patient portal.</a:t>
            </a:r>
          </a:p>
          <a:p>
            <a:endParaRPr lang="en-US" dirty="0"/>
          </a:p>
          <a:p>
            <a:pPr marL="0" indent="0">
              <a:buNone/>
            </a:pPr>
            <a:endParaRPr lang="en-US" dirty="0"/>
          </a:p>
        </p:txBody>
      </p:sp>
      <p:sp>
        <p:nvSpPr>
          <p:cNvPr id="5" name="Title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7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Scopes are combined using spaces.  Example:</a:t>
            </a:r>
          </a:p>
          <a:p>
            <a:endParaRPr lang="en-US" sz="2000" dirty="0"/>
          </a:p>
          <a:p>
            <a:pPr marL="0" indent="0">
              <a:buNone/>
            </a:pPr>
            <a:r>
              <a:rPr lang="en-US" sz="1600" dirty="0">
                <a:latin typeface="Consolas" panose="020B0609020204030204" pitchFamily="49" charset="0"/>
                <a:cs typeface="Consolas" panose="020B0609020204030204" pitchFamily="49" charset="0"/>
              </a:rPr>
              <a:t>user/</a:t>
            </a:r>
            <a:r>
              <a:rPr lang="en-US" sz="1600" dirty="0" err="1">
                <a:latin typeface="Consolas" panose="020B0609020204030204" pitchFamily="49" charset="0"/>
                <a:cs typeface="Consolas" panose="020B0609020204030204" pitchFamily="49" charset="0"/>
              </a:rPr>
              <a:t>Observation.read</a:t>
            </a:r>
            <a:r>
              <a:rPr lang="en-US" sz="1600" dirty="0">
                <a:latin typeface="Consolas" panose="020B0609020204030204" pitchFamily="49" charset="0"/>
                <a:cs typeface="Consolas" panose="020B0609020204030204" pitchFamily="49" charset="0"/>
              </a:rPr>
              <a:t> user/</a:t>
            </a:r>
            <a:r>
              <a:rPr lang="en-US" sz="1600" dirty="0" err="1">
                <a:latin typeface="Consolas" panose="020B0609020204030204" pitchFamily="49" charset="0"/>
                <a:cs typeface="Consolas" panose="020B0609020204030204" pitchFamily="49" charset="0"/>
              </a:rPr>
              <a:t>MedicationHistory.read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online_access</a:t>
            </a:r>
            <a:endParaRPr lang="en-US" sz="1600" dirty="0">
              <a:latin typeface="Consolas" panose="020B0609020204030204" pitchFamily="49" charset="0"/>
              <a:cs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42416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Scopes</a:t>
            </a:r>
          </a:p>
        </p:txBody>
      </p:sp>
      <p:sp>
        <p:nvSpPr>
          <p:cNvPr id="6" name="Content Placeholder 5"/>
          <p:cNvSpPr>
            <a:spLocks noGrp="1"/>
          </p:cNvSpPr>
          <p:nvPr>
            <p:ph idx="1"/>
          </p:nvPr>
        </p:nvSpPr>
        <p:spPr/>
        <p:txBody>
          <a:bodyPr/>
          <a:lstStyle/>
          <a:p>
            <a:pPr marL="0" indent="0">
              <a:buNone/>
            </a:pPr>
            <a:r>
              <a:rPr lang="en-US" dirty="0"/>
              <a:t>Your application may not always receive full access to the scopes requested in the original grant – make sure to validate you received the scopes you need to function.</a:t>
            </a:r>
          </a:p>
          <a:p>
            <a:endParaRPr lang="en-US" dirty="0"/>
          </a:p>
          <a:p>
            <a:endParaRPr lang="en-US" dirty="0"/>
          </a:p>
        </p:txBody>
      </p:sp>
    </p:spTree>
    <p:extLst>
      <p:ext uri="{BB962C8B-B14F-4D97-AF65-F5344CB8AC3E}">
        <p14:creationId xmlns:p14="http://schemas.microsoft.com/office/powerpoint/2010/main" val="387992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3: Scopes</a:t>
            </a:r>
          </a:p>
        </p:txBody>
      </p:sp>
      <p:sp>
        <p:nvSpPr>
          <p:cNvPr id="6" name="Content Placeholder 5"/>
          <p:cNvSpPr>
            <a:spLocks noGrp="1"/>
          </p:cNvSpPr>
          <p:nvPr>
            <p:ph idx="1"/>
          </p:nvPr>
        </p:nvSpPr>
        <p:spPr/>
        <p:txBody>
          <a:bodyPr/>
          <a:lstStyle/>
          <a:p>
            <a:pPr marL="0" indent="0">
              <a:buNone/>
            </a:pPr>
            <a:r>
              <a:rPr lang="en-US" dirty="0"/>
              <a:t>In this lab, we’ll attempt to access a different resource and request the scope necessary for access.</a:t>
            </a:r>
          </a:p>
          <a:p>
            <a:endParaRPr lang="en-US" dirty="0"/>
          </a:p>
          <a:p>
            <a:pPr marL="0" indent="0" algn="ctr">
              <a:buNone/>
            </a:pPr>
            <a:r>
              <a:rPr lang="en-US" sz="4000" dirty="0"/>
              <a:t>http://bit.ly/2tA9KEY</a:t>
            </a:r>
          </a:p>
          <a:p>
            <a:endParaRPr lang="en-US" dirty="0"/>
          </a:p>
        </p:txBody>
      </p:sp>
    </p:spTree>
    <p:extLst>
      <p:ext uri="{BB962C8B-B14F-4D97-AF65-F5344CB8AC3E}">
        <p14:creationId xmlns:p14="http://schemas.microsoft.com/office/powerpoint/2010/main" val="3190779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Special Scopes</a:t>
            </a:r>
          </a:p>
        </p:txBody>
      </p:sp>
      <p:sp>
        <p:nvSpPr>
          <p:cNvPr id="6" name="Content Placeholder 5"/>
          <p:cNvSpPr>
            <a:spLocks noGrp="1"/>
          </p:cNvSpPr>
          <p:nvPr>
            <p:ph idx="1"/>
          </p:nvPr>
        </p:nvSpPr>
        <p:spPr/>
        <p:txBody>
          <a:bodyPr>
            <a:normAutofit/>
          </a:bodyPr>
          <a:lstStyle/>
          <a:p>
            <a:pPr marL="0" indent="0">
              <a:buNone/>
            </a:pPr>
            <a:r>
              <a:rPr lang="en-US" dirty="0"/>
              <a:t>Other “special” scopes offered in SMART on FHIR:</a:t>
            </a:r>
          </a:p>
          <a:p>
            <a:pPr marL="0" indent="0">
              <a:buNone/>
            </a:pPr>
            <a:endParaRPr lang="en-US" dirty="0"/>
          </a:p>
          <a:p>
            <a:r>
              <a:rPr lang="en-US" b="1" dirty="0" err="1"/>
              <a:t>openid</a:t>
            </a:r>
            <a:r>
              <a:rPr lang="en-US" dirty="0"/>
              <a:t>: Returns an identity token containing the authenticated “principal” identifier for the user.</a:t>
            </a:r>
          </a:p>
          <a:p>
            <a:r>
              <a:rPr lang="en-US" b="1" dirty="0"/>
              <a:t>profile</a:t>
            </a:r>
            <a:r>
              <a:rPr lang="en-US" dirty="0"/>
              <a:t>: Used in conjunction with </a:t>
            </a:r>
            <a:r>
              <a:rPr lang="en-US" dirty="0" err="1"/>
              <a:t>openid</a:t>
            </a:r>
            <a:r>
              <a:rPr lang="en-US" dirty="0"/>
              <a:t>, provides access to the authenticated user’s demographics through a specific FHIR resource. (not supported yet in Cerner’s implementation)</a:t>
            </a:r>
          </a:p>
          <a:p>
            <a:r>
              <a:rPr lang="en-US" b="1" dirty="0"/>
              <a:t>launch</a:t>
            </a:r>
            <a:r>
              <a:rPr lang="en-US" dirty="0"/>
              <a:t>: Requests access to information associated with a SMART on FHIR launch received by your application.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784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Special Scopes</a:t>
            </a:r>
          </a:p>
        </p:txBody>
      </p:sp>
      <p:sp>
        <p:nvSpPr>
          <p:cNvPr id="6" name="Content Placeholder 5"/>
          <p:cNvSpPr>
            <a:spLocks noGrp="1"/>
          </p:cNvSpPr>
          <p:nvPr>
            <p:ph idx="1"/>
          </p:nvPr>
        </p:nvSpPr>
        <p:spPr/>
        <p:txBody>
          <a:bodyPr>
            <a:normAutofit/>
          </a:bodyPr>
          <a:lstStyle/>
          <a:p>
            <a:pPr marL="0" indent="0">
              <a:buNone/>
            </a:pPr>
            <a:r>
              <a:rPr lang="en-US" dirty="0"/>
              <a:t>Other “special” scopes offered in SMART on FHIR:</a:t>
            </a:r>
          </a:p>
          <a:p>
            <a:pPr marL="0" indent="0">
              <a:buNone/>
            </a:pPr>
            <a:endParaRPr lang="en-US" dirty="0"/>
          </a:p>
          <a:p>
            <a:r>
              <a:rPr lang="en-US" b="1" dirty="0" err="1"/>
              <a:t>online_access</a:t>
            </a:r>
            <a:r>
              <a:rPr lang="en-US" dirty="0"/>
              <a:t>: Allows your application to obtain a “refresh token”, such that your application can continue to operate as long as the user possesses an active session with the EHR.</a:t>
            </a:r>
          </a:p>
          <a:p>
            <a:r>
              <a:rPr lang="en-US" b="1" dirty="0" err="1"/>
              <a:t>offline_access</a:t>
            </a:r>
            <a:r>
              <a:rPr lang="en-US" dirty="0"/>
              <a:t>: Allows your application to obtain a “refresh token”, such that your application can operate even when a user is not authenticated.</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06902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Special Scopes</a:t>
            </a:r>
          </a:p>
        </p:txBody>
      </p:sp>
      <p:sp>
        <p:nvSpPr>
          <p:cNvPr id="6" name="Content Placeholder 5"/>
          <p:cNvSpPr>
            <a:spLocks noGrp="1"/>
          </p:cNvSpPr>
          <p:nvPr>
            <p:ph idx="1"/>
          </p:nvPr>
        </p:nvSpPr>
        <p:spPr/>
        <p:txBody>
          <a:bodyPr/>
          <a:lstStyle/>
          <a:p>
            <a:pPr marL="0" indent="0">
              <a:buNone/>
            </a:pPr>
            <a:r>
              <a:rPr lang="en-US" dirty="0"/>
              <a:t>Other special scopes not currently supported:</a:t>
            </a:r>
          </a:p>
          <a:p>
            <a:endParaRPr lang="en-US" dirty="0"/>
          </a:p>
          <a:p>
            <a:r>
              <a:rPr lang="en-US" dirty="0"/>
              <a:t>launch/patient*</a:t>
            </a:r>
          </a:p>
          <a:p>
            <a:r>
              <a:rPr lang="en-US" dirty="0"/>
              <a:t>launch/encounter</a:t>
            </a:r>
          </a:p>
          <a:p>
            <a:r>
              <a:rPr lang="en-US" dirty="0"/>
              <a:t>launch/location</a:t>
            </a:r>
          </a:p>
          <a:p>
            <a:endParaRPr lang="en-US" dirty="0"/>
          </a:p>
        </p:txBody>
      </p:sp>
    </p:spTree>
    <p:extLst>
      <p:ext uri="{BB962C8B-B14F-4D97-AF65-F5344CB8AC3E}">
        <p14:creationId xmlns:p14="http://schemas.microsoft.com/office/powerpoint/2010/main" val="2719531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Discovery</a:t>
            </a:r>
          </a:p>
        </p:txBody>
      </p:sp>
      <p:sp>
        <p:nvSpPr>
          <p:cNvPr id="6" name="Content Placeholder 5"/>
          <p:cNvSpPr>
            <a:spLocks noGrp="1"/>
          </p:cNvSpPr>
          <p:nvPr>
            <p:ph idx="1"/>
          </p:nvPr>
        </p:nvSpPr>
        <p:spPr/>
        <p:txBody>
          <a:bodyPr/>
          <a:lstStyle/>
          <a:p>
            <a:pPr marL="0" indent="0">
              <a:buNone/>
            </a:pPr>
            <a:r>
              <a:rPr lang="en-US" dirty="0"/>
              <a:t>SMART® on FHIR® provides a mechanism to determine the authorization and token endpoints associated with the FHIR® service via a conformance resource / capability statement. </a:t>
            </a:r>
          </a:p>
          <a:p>
            <a:endParaRPr lang="en-US" dirty="0"/>
          </a:p>
        </p:txBody>
      </p:sp>
    </p:spTree>
    <p:extLst>
      <p:ext uri="{BB962C8B-B14F-4D97-AF65-F5344CB8AC3E}">
        <p14:creationId xmlns:p14="http://schemas.microsoft.com/office/powerpoint/2010/main" val="1562758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Conformance Content</a:t>
            </a:r>
          </a:p>
        </p:txBody>
      </p:sp>
      <p:sp>
        <p:nvSpPr>
          <p:cNvPr id="2" name="Rectangle 1"/>
          <p:cNvSpPr/>
          <p:nvPr/>
        </p:nvSpPr>
        <p:spPr>
          <a:xfrm>
            <a:off x="762000" y="974938"/>
            <a:ext cx="7239000" cy="3477875"/>
          </a:xfrm>
          <a:prstGeom prst="rect">
            <a:avLst/>
          </a:prstGeom>
        </p:spPr>
        <p:txBody>
          <a:bodyPr wrap="square">
            <a:spAutoFit/>
          </a:bodyPr>
          <a:lstStyle/>
          <a:p>
            <a:r>
              <a:rPr lang="en-US" sz="1000" dirty="0">
                <a:latin typeface="Consolas" panose="020B0609020204030204" pitchFamily="49" charset="0"/>
                <a:cs typeface="Consolas" panose="020B0609020204030204" pitchFamily="49" charset="0"/>
              </a:rPr>
              <a:t> "extension":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"http://fhir-registry.smarthealthit.org/</a:t>
            </a:r>
            <a:r>
              <a:rPr lang="en-US" sz="1000" dirty="0" err="1">
                <a:latin typeface="Consolas" panose="020B0609020204030204" pitchFamily="49" charset="0"/>
                <a:cs typeface="Consolas" panose="020B0609020204030204" pitchFamily="49" charset="0"/>
              </a:rPr>
              <a:t>StructureDefinition</a:t>
            </a:r>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oauth-uris</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"extension":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"token",</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valueUri</a:t>
            </a:r>
            <a:r>
              <a:rPr lang="en-US" sz="1000" dirty="0">
                <a:latin typeface="Consolas" panose="020B0609020204030204" pitchFamily="49" charset="0"/>
                <a:cs typeface="Consolas" panose="020B0609020204030204" pitchFamily="49" charset="0"/>
              </a:rPr>
              <a:t>": "https://authorization.sandboxcerner.com/tenants/0b8a0111-e8e6-4c26-a91c-5069cbc6b1ca/protocols/oauth2/profiles/smart-v1/token"</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"authorize",</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valueUri</a:t>
            </a:r>
            <a:r>
              <a:rPr lang="en-US" sz="1000" dirty="0">
                <a:latin typeface="Consolas" panose="020B0609020204030204" pitchFamily="49" charset="0"/>
                <a:cs typeface="Consolas" panose="020B0609020204030204" pitchFamily="49" charset="0"/>
              </a:rPr>
              <a:t>": "https://authorization.sandboxcerner.com/tenants/0b8a0111-e8e6-4c26-a91c-5069cbc6b1ca/protocols/oauth2/profiles/smart-v1/personas/patient/authorize"</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url</a:t>
            </a:r>
            <a:r>
              <a:rPr lang="en-US" sz="1000" dirty="0">
                <a:latin typeface="Consolas" panose="020B0609020204030204" pitchFamily="49" charset="0"/>
                <a:cs typeface="Consolas" panose="020B0609020204030204" pitchFamily="49" charset="0"/>
              </a:rPr>
              <a:t>": "manage",</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valueUri</a:t>
            </a:r>
            <a:r>
              <a:rPr lang="en-US" sz="1000" dirty="0">
                <a:latin typeface="Consolas" panose="020B0609020204030204" pitchFamily="49" charset="0"/>
                <a:cs typeface="Consolas" panose="020B0609020204030204" pitchFamily="49" charset="0"/>
              </a:rPr>
              <a:t>": "https://authorization.sandboxcerner.com/tenants/0b8a0111-e8e6-4c26-a91c-5069cbc6b1ca/personas/patient/my-authorizations"</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32094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4: Discovery</a:t>
            </a:r>
          </a:p>
        </p:txBody>
      </p:sp>
      <p:sp>
        <p:nvSpPr>
          <p:cNvPr id="6" name="Content Placeholder 5"/>
          <p:cNvSpPr>
            <a:spLocks noGrp="1"/>
          </p:cNvSpPr>
          <p:nvPr>
            <p:ph idx="1"/>
          </p:nvPr>
        </p:nvSpPr>
        <p:spPr/>
        <p:txBody>
          <a:bodyPr/>
          <a:lstStyle/>
          <a:p>
            <a:pPr marL="0" indent="0">
              <a:buNone/>
            </a:pPr>
            <a:r>
              <a:rPr lang="en-US" dirty="0"/>
              <a:t>In this lab, we’ll fetch the conformance document and see how the endpoints are used by a SMART® application.</a:t>
            </a:r>
          </a:p>
          <a:p>
            <a:endParaRPr lang="en-US" dirty="0"/>
          </a:p>
          <a:p>
            <a:pPr marL="0" indent="0" algn="ctr">
              <a:buNone/>
            </a:pPr>
            <a:r>
              <a:rPr lang="en-US" sz="4000" dirty="0"/>
              <a:t>http://bit.ly/2h0L4DG</a:t>
            </a:r>
          </a:p>
          <a:p>
            <a:endParaRPr lang="en-US" dirty="0"/>
          </a:p>
        </p:txBody>
      </p:sp>
    </p:spTree>
    <p:extLst>
      <p:ext uri="{BB962C8B-B14F-4D97-AF65-F5344CB8AC3E}">
        <p14:creationId xmlns:p14="http://schemas.microsoft.com/office/powerpoint/2010/main" val="1323344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Launch</a:t>
            </a:r>
          </a:p>
        </p:txBody>
      </p:sp>
      <p:sp>
        <p:nvSpPr>
          <p:cNvPr id="6" name="Content Placeholder 5"/>
          <p:cNvSpPr>
            <a:spLocks noGrp="1"/>
          </p:cNvSpPr>
          <p:nvPr>
            <p:ph idx="1"/>
          </p:nvPr>
        </p:nvSpPr>
        <p:spPr/>
        <p:txBody>
          <a:bodyPr>
            <a:normAutofit/>
          </a:bodyPr>
          <a:lstStyle/>
          <a:p>
            <a:pPr marL="0" indent="0">
              <a:buNone/>
            </a:pPr>
            <a:r>
              <a:rPr lang="en-US" dirty="0"/>
              <a:t>The SMART® framework provides a mechanism for applications to be “launched”.  A “launch” passes two pieces of information to  your application’s pre-registered launch endpoint:</a:t>
            </a:r>
          </a:p>
          <a:p>
            <a:endParaRPr lang="en-US" dirty="0"/>
          </a:p>
          <a:p>
            <a:r>
              <a:rPr lang="en-US" b="1" dirty="0" err="1"/>
              <a:t>iss</a:t>
            </a:r>
            <a:r>
              <a:rPr lang="en-US" dirty="0"/>
              <a:t>: The FHIR® base URL of the EHR performing the “launch” (or “issuer”).</a:t>
            </a:r>
          </a:p>
          <a:p>
            <a:r>
              <a:rPr lang="en-US" b="1" dirty="0"/>
              <a:t>launch</a:t>
            </a:r>
            <a:r>
              <a:rPr lang="en-US" dirty="0"/>
              <a:t>: A “launch” identifier, used by the EHR to associate the subsequent authorization request with context in the EHR.</a:t>
            </a:r>
            <a:br>
              <a:rPr lang="en-US" dirty="0"/>
            </a:br>
            <a:endParaRPr lang="en-US" dirty="0"/>
          </a:p>
          <a:p>
            <a:endParaRPr lang="en-US" dirty="0"/>
          </a:p>
        </p:txBody>
      </p:sp>
    </p:spTree>
    <p:extLst>
      <p:ext uri="{BB962C8B-B14F-4D97-AF65-F5344CB8AC3E}">
        <p14:creationId xmlns:p14="http://schemas.microsoft.com/office/powerpoint/2010/main" val="253449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10754" y="960121"/>
            <a:ext cx="7891655" cy="3396727"/>
          </a:xfrm>
        </p:spPr>
        <p:txBody>
          <a:bodyPr anchor="t"/>
          <a:lstStyle/>
          <a:p>
            <a:pPr marL="0" indent="0">
              <a:buNone/>
            </a:pPr>
            <a:r>
              <a:rPr lang="en-US" dirty="0"/>
              <a:t>How does it accomplish this?</a:t>
            </a:r>
          </a:p>
          <a:p>
            <a:pPr marL="0" indent="0">
              <a:buNone/>
            </a:pPr>
            <a:endParaRPr lang="en-US" dirty="0"/>
          </a:p>
          <a:p>
            <a:r>
              <a:rPr lang="en-US" dirty="0"/>
              <a:t>Extends OAuth2 Framework (IETF RFC 6749)</a:t>
            </a:r>
          </a:p>
          <a:p>
            <a:r>
              <a:rPr lang="en-US" dirty="0"/>
              <a:t>Utilizes OpenID Connect identity tokens for conveying user identity.</a:t>
            </a:r>
          </a:p>
          <a:p>
            <a:r>
              <a:rPr lang="en-US" dirty="0"/>
              <a:t>Defines additional extensions and mechanisms outside of the core OAuth 2 framework to handle healthcare use cases.</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25217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Launch</a:t>
            </a:r>
          </a:p>
        </p:txBody>
      </p:sp>
      <p:sp>
        <p:nvSpPr>
          <p:cNvPr id="6" name="Content Placeholder 5"/>
          <p:cNvSpPr>
            <a:spLocks noGrp="1"/>
          </p:cNvSpPr>
          <p:nvPr>
            <p:ph idx="1"/>
          </p:nvPr>
        </p:nvSpPr>
        <p:spPr/>
        <p:txBody>
          <a:bodyPr/>
          <a:lstStyle/>
          <a:p>
            <a:pPr marL="0" indent="0">
              <a:buNone/>
            </a:pPr>
            <a:r>
              <a:rPr lang="en-US" dirty="0"/>
              <a:t>Additional information may be returned in the JSON of a token response upon completion of the authorization flow:</a:t>
            </a:r>
          </a:p>
          <a:p>
            <a:endParaRPr lang="en-US" dirty="0"/>
          </a:p>
          <a:p>
            <a:r>
              <a:rPr lang="en-US" b="1" dirty="0"/>
              <a:t>patient</a:t>
            </a:r>
            <a:r>
              <a:rPr lang="en-US" dirty="0"/>
              <a:t>:  The FHIR® identifier of a Patient resource of the current patient in context.  Present during “launch”.</a:t>
            </a:r>
          </a:p>
          <a:p>
            <a:r>
              <a:rPr lang="en-US" b="1" dirty="0" err="1"/>
              <a:t>need_patient_banner</a:t>
            </a:r>
            <a:r>
              <a:rPr lang="en-US" dirty="0"/>
              <a:t>: a </a:t>
            </a:r>
            <a:r>
              <a:rPr lang="en-US" dirty="0" err="1"/>
              <a:t>boolean</a:t>
            </a:r>
            <a:r>
              <a:rPr lang="en-US" dirty="0"/>
              <a:t>, present during launch,  indicating whether a patient banner should be displayed.</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394103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5: Launch</a:t>
            </a:r>
          </a:p>
        </p:txBody>
      </p:sp>
      <p:sp>
        <p:nvSpPr>
          <p:cNvPr id="6" name="Content Placeholder 5"/>
          <p:cNvSpPr>
            <a:spLocks noGrp="1"/>
          </p:cNvSpPr>
          <p:nvPr>
            <p:ph idx="1"/>
          </p:nvPr>
        </p:nvSpPr>
        <p:spPr/>
        <p:txBody>
          <a:bodyPr/>
          <a:lstStyle/>
          <a:p>
            <a:pPr marL="0" indent="0">
              <a:buNone/>
            </a:pPr>
            <a:r>
              <a:rPr lang="en-US" dirty="0"/>
              <a:t>In this lab, we’ll observe how launch is leveraged by the demo application and how launch effects contextual (“patient/…”) scopes.</a:t>
            </a:r>
          </a:p>
          <a:p>
            <a:endParaRPr lang="en-US" dirty="0"/>
          </a:p>
          <a:p>
            <a:pPr marL="0" indent="0" algn="ctr">
              <a:buNone/>
            </a:pPr>
            <a:r>
              <a:rPr lang="en-US" sz="4000" dirty="0"/>
              <a:t>http://bit.ly/2h0L72k</a:t>
            </a:r>
          </a:p>
          <a:p>
            <a:endParaRPr lang="en-US" dirty="0"/>
          </a:p>
        </p:txBody>
      </p:sp>
    </p:spTree>
    <p:extLst>
      <p:ext uri="{BB962C8B-B14F-4D97-AF65-F5344CB8AC3E}">
        <p14:creationId xmlns:p14="http://schemas.microsoft.com/office/powerpoint/2010/main" val="3167430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Many applications have a need to determine the identity of the user the application is acting on behalf of.  Example reasons:</a:t>
            </a:r>
          </a:p>
          <a:p>
            <a:endParaRPr lang="en-US" dirty="0"/>
          </a:p>
          <a:p>
            <a:r>
              <a:rPr lang="en-US" dirty="0"/>
              <a:t>Display of username in application</a:t>
            </a:r>
          </a:p>
          <a:p>
            <a:r>
              <a:rPr lang="en-US" dirty="0"/>
              <a:t>Auditing / logging</a:t>
            </a:r>
          </a:p>
          <a:p>
            <a:r>
              <a:rPr lang="en-US" dirty="0"/>
              <a:t>Protecting non-FHIR resources</a:t>
            </a:r>
          </a:p>
          <a:p>
            <a:endParaRPr lang="en-US" dirty="0"/>
          </a:p>
        </p:txBody>
      </p:sp>
    </p:spTree>
    <p:extLst>
      <p:ext uri="{BB962C8B-B14F-4D97-AF65-F5344CB8AC3E}">
        <p14:creationId xmlns:p14="http://schemas.microsoft.com/office/powerpoint/2010/main" val="4070312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The </a:t>
            </a:r>
            <a:r>
              <a:rPr lang="en-US" b="1" dirty="0" err="1"/>
              <a:t>openid</a:t>
            </a:r>
            <a:r>
              <a:rPr lang="en-US" dirty="0"/>
              <a:t> scope allows an application to request an identity token (defined as part of the OpenID Connect specification*).</a:t>
            </a:r>
          </a:p>
          <a:p>
            <a:pPr marL="0" indent="0">
              <a:buNone/>
            </a:pPr>
            <a:endParaRPr lang="en-US" dirty="0"/>
          </a:p>
          <a:p>
            <a:pPr marL="0" indent="0">
              <a:buNone/>
            </a:pPr>
            <a:r>
              <a:rPr lang="en-US" dirty="0"/>
              <a:t>The </a:t>
            </a:r>
            <a:r>
              <a:rPr lang="en-US" b="1" dirty="0"/>
              <a:t>profile</a:t>
            </a:r>
            <a:r>
              <a:rPr lang="en-US" dirty="0"/>
              <a:t> scope requests additional demographic data to be included in the identity token.</a:t>
            </a:r>
          </a:p>
          <a:p>
            <a:endParaRPr lang="en-US" dirty="0"/>
          </a:p>
        </p:txBody>
      </p:sp>
    </p:spTree>
    <p:extLst>
      <p:ext uri="{BB962C8B-B14F-4D97-AF65-F5344CB8AC3E}">
        <p14:creationId xmlns:p14="http://schemas.microsoft.com/office/powerpoint/2010/main" val="1549029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OpenID </a:t>
            </a:r>
            <a:r>
              <a:rPr lang="en-US" dirty="0" err="1"/>
              <a:t>repsonses</a:t>
            </a:r>
            <a:r>
              <a:rPr lang="en-US" dirty="0"/>
              <a:t> come in the form of an </a:t>
            </a:r>
            <a:r>
              <a:rPr lang="en-US" dirty="0" err="1"/>
              <a:t>id_token</a:t>
            </a:r>
            <a:r>
              <a:rPr lang="en-US" dirty="0"/>
              <a:t> that is returned in the access token response.</a:t>
            </a:r>
          </a:p>
          <a:p>
            <a:pPr marL="0" indent="0">
              <a:buNone/>
            </a:pPr>
            <a:endParaRPr lang="en-US" dirty="0"/>
          </a:p>
          <a:p>
            <a:pPr marL="0" indent="0">
              <a:buNone/>
            </a:pPr>
            <a:r>
              <a:rPr lang="en-US" dirty="0" err="1"/>
              <a:t>id_token</a:t>
            </a:r>
            <a:r>
              <a:rPr lang="en-US" dirty="0"/>
              <a:t>(s) are JSON Web Tokens and are generally signed using the JSON Web Signature specification (more details provided in the lab.)</a:t>
            </a:r>
          </a:p>
          <a:p>
            <a:endParaRPr lang="en-US" dirty="0"/>
          </a:p>
        </p:txBody>
      </p:sp>
    </p:spTree>
    <p:extLst>
      <p:ext uri="{BB962C8B-B14F-4D97-AF65-F5344CB8AC3E}">
        <p14:creationId xmlns:p14="http://schemas.microsoft.com/office/powerpoint/2010/main" val="2321600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normAutofit/>
          </a:bodyPr>
          <a:lstStyle/>
          <a:p>
            <a:r>
              <a:rPr lang="en-US" dirty="0"/>
              <a:t>Tokens contain an issuer (“</a:t>
            </a:r>
            <a:r>
              <a:rPr lang="en-US" dirty="0" err="1"/>
              <a:t>iss</a:t>
            </a:r>
            <a:r>
              <a:rPr lang="en-US" dirty="0"/>
              <a:t>”) and a subject (“sub”).  The combination of these represents a globally-unique identifier for a user.</a:t>
            </a:r>
          </a:p>
          <a:p>
            <a:r>
              <a:rPr lang="en-US" dirty="0"/>
              <a:t>Subject values are only unique within the context of the issuer of the token (two different issuers might assert the same subject values.)</a:t>
            </a:r>
          </a:p>
          <a:p>
            <a:r>
              <a:rPr lang="en-US" dirty="0"/>
              <a:t>The subject is not guaranteed by all implementations to be an actual username, nor does FHIR® offer a standard mechanism to obtain a “username” via a resource.</a:t>
            </a:r>
          </a:p>
          <a:p>
            <a:endParaRPr lang="en-US" dirty="0"/>
          </a:p>
        </p:txBody>
      </p:sp>
    </p:spTree>
    <p:extLst>
      <p:ext uri="{BB962C8B-B14F-4D97-AF65-F5344CB8AC3E}">
        <p14:creationId xmlns:p14="http://schemas.microsoft.com/office/powerpoint/2010/main" val="1272706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OpenID and User Identity</a:t>
            </a:r>
          </a:p>
        </p:txBody>
      </p:sp>
      <p:sp>
        <p:nvSpPr>
          <p:cNvPr id="6" name="Content Placeholder 5"/>
          <p:cNvSpPr>
            <a:spLocks noGrp="1"/>
          </p:cNvSpPr>
          <p:nvPr>
            <p:ph idx="1"/>
          </p:nvPr>
        </p:nvSpPr>
        <p:spPr/>
        <p:txBody>
          <a:bodyPr/>
          <a:lstStyle/>
          <a:p>
            <a:pPr marL="0" indent="0">
              <a:buNone/>
            </a:pPr>
            <a:r>
              <a:rPr lang="en-US" dirty="0"/>
              <a:t>Some authorization server implementations may choose not to sign such tokens.</a:t>
            </a:r>
          </a:p>
          <a:p>
            <a:endParaRPr lang="en-US" dirty="0"/>
          </a:p>
          <a:p>
            <a:pPr marL="0" indent="0">
              <a:buNone/>
            </a:pPr>
            <a:r>
              <a:rPr lang="en-US" dirty="0"/>
              <a:t>In such cases, the “issuer” value </a:t>
            </a:r>
            <a:r>
              <a:rPr lang="en-US" b="1" dirty="0"/>
              <a:t>MUST</a:t>
            </a:r>
            <a:r>
              <a:rPr lang="en-US" dirty="0"/>
              <a:t> match the URL of the token endpoint from which you are receiving the </a:t>
            </a:r>
            <a:r>
              <a:rPr lang="en-US" dirty="0" err="1"/>
              <a:t>id_token</a:t>
            </a:r>
            <a:r>
              <a:rPr lang="en-US" dirty="0"/>
              <a:t>.</a:t>
            </a:r>
          </a:p>
          <a:p>
            <a:endParaRPr lang="en-US" dirty="0"/>
          </a:p>
          <a:p>
            <a:endParaRPr lang="en-US" dirty="0"/>
          </a:p>
        </p:txBody>
      </p:sp>
    </p:spTree>
    <p:extLst>
      <p:ext uri="{BB962C8B-B14F-4D97-AF65-F5344CB8AC3E}">
        <p14:creationId xmlns:p14="http://schemas.microsoft.com/office/powerpoint/2010/main" val="2649307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6: OpenID</a:t>
            </a:r>
          </a:p>
        </p:txBody>
      </p:sp>
      <p:sp>
        <p:nvSpPr>
          <p:cNvPr id="6" name="Content Placeholder 5"/>
          <p:cNvSpPr>
            <a:spLocks noGrp="1"/>
          </p:cNvSpPr>
          <p:nvPr>
            <p:ph idx="1"/>
          </p:nvPr>
        </p:nvSpPr>
        <p:spPr/>
        <p:txBody>
          <a:bodyPr/>
          <a:lstStyle/>
          <a:p>
            <a:pPr marL="0" indent="0">
              <a:buNone/>
            </a:pPr>
            <a:r>
              <a:rPr lang="en-US" dirty="0"/>
              <a:t>In this lab, we’ll observe how the </a:t>
            </a:r>
            <a:r>
              <a:rPr lang="en-US" dirty="0" err="1"/>
              <a:t>openid</a:t>
            </a:r>
            <a:r>
              <a:rPr lang="en-US" dirty="0"/>
              <a:t> scope is used.</a:t>
            </a:r>
          </a:p>
          <a:p>
            <a:endParaRPr lang="en-US" dirty="0"/>
          </a:p>
          <a:p>
            <a:pPr marL="0" indent="0" algn="ctr">
              <a:buNone/>
            </a:pPr>
            <a:r>
              <a:rPr lang="en-US" sz="4000" dirty="0"/>
              <a:t>http://bit.ly/2uWqmKi</a:t>
            </a:r>
          </a:p>
          <a:p>
            <a:endParaRPr lang="en-US" dirty="0"/>
          </a:p>
        </p:txBody>
      </p:sp>
    </p:spTree>
    <p:extLst>
      <p:ext uri="{BB962C8B-B14F-4D97-AF65-F5344CB8AC3E}">
        <p14:creationId xmlns:p14="http://schemas.microsoft.com/office/powerpoint/2010/main" val="4197296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r>
              <a:rPr lang="en-US" dirty="0"/>
              <a:t>Access tokens are valid for short durations.  </a:t>
            </a:r>
          </a:p>
          <a:p>
            <a:r>
              <a:rPr lang="en-US" dirty="0"/>
              <a:t>If your application needs access for a longer duration (&gt; 10 minutes), your application needs the ability to automatically obtain new tokens.</a:t>
            </a:r>
          </a:p>
          <a:p>
            <a:endParaRPr lang="en-US" dirty="0"/>
          </a:p>
        </p:txBody>
      </p:sp>
    </p:spTree>
    <p:extLst>
      <p:ext uri="{BB962C8B-B14F-4D97-AF65-F5344CB8AC3E}">
        <p14:creationId xmlns:p14="http://schemas.microsoft.com/office/powerpoint/2010/main" val="3950565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r>
              <a:rPr lang="en-US" dirty="0"/>
              <a:t>With the scopes of </a:t>
            </a:r>
            <a:r>
              <a:rPr lang="en-US" dirty="0" err="1"/>
              <a:t>online_access</a:t>
            </a:r>
            <a:r>
              <a:rPr lang="en-US" dirty="0"/>
              <a:t> or </a:t>
            </a:r>
            <a:r>
              <a:rPr lang="en-US" dirty="0" err="1"/>
              <a:t>offline_access</a:t>
            </a:r>
            <a:r>
              <a:rPr lang="en-US" dirty="0"/>
              <a:t>, you can obtain additional tokens.</a:t>
            </a:r>
          </a:p>
          <a:p>
            <a:r>
              <a:rPr lang="en-US" dirty="0"/>
              <a:t>A “</a:t>
            </a:r>
            <a:r>
              <a:rPr lang="en-US" dirty="0" err="1"/>
              <a:t>refresh_token</a:t>
            </a:r>
            <a:r>
              <a:rPr lang="en-US" dirty="0"/>
              <a:t>” is returned in the token response when this scope is granted.  This token can be used to obtain new tokens from the authorization server.</a:t>
            </a:r>
          </a:p>
          <a:p>
            <a:endParaRPr lang="en-US" dirty="0"/>
          </a:p>
        </p:txBody>
      </p:sp>
    </p:spTree>
    <p:extLst>
      <p:ext uri="{BB962C8B-B14F-4D97-AF65-F5344CB8AC3E}">
        <p14:creationId xmlns:p14="http://schemas.microsoft.com/office/powerpoint/2010/main" val="354557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Why utilize the OAuth 2 framework?</a:t>
            </a:r>
            <a:endParaRPr lang="en-US" dirty="0"/>
          </a:p>
        </p:txBody>
      </p:sp>
    </p:spTree>
    <p:extLst>
      <p:ext uri="{BB962C8B-B14F-4D97-AF65-F5344CB8AC3E}">
        <p14:creationId xmlns:p14="http://schemas.microsoft.com/office/powerpoint/2010/main" val="2071451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914400" y="2038350"/>
            <a:ext cx="6937849" cy="1219306"/>
          </a:xfrm>
          <a:prstGeom prst="rect">
            <a:avLst/>
          </a:prstGeom>
        </p:spPr>
      </p:pic>
      <p:sp>
        <p:nvSpPr>
          <p:cNvPr id="5" name="Title 4"/>
          <p:cNvSpPr>
            <a:spLocks noGrp="1"/>
          </p:cNvSpPr>
          <p:nvPr>
            <p:ph type="title"/>
          </p:nvPr>
        </p:nvSpPr>
        <p:spPr/>
        <p:txBody>
          <a:bodyPr/>
          <a:lstStyle/>
          <a:p>
            <a:r>
              <a:rPr lang="en-US" dirty="0"/>
              <a:t>Example Refresh Token Request</a:t>
            </a:r>
          </a:p>
        </p:txBody>
      </p:sp>
    </p:spTree>
    <p:extLst>
      <p:ext uri="{BB962C8B-B14F-4D97-AF65-F5344CB8AC3E}">
        <p14:creationId xmlns:p14="http://schemas.microsoft.com/office/powerpoint/2010/main" val="2028772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Refresh Token Response</a:t>
            </a:r>
          </a:p>
        </p:txBody>
      </p:sp>
      <p:pic>
        <p:nvPicPr>
          <p:cNvPr id="7" name="Content Placeholder 6"/>
          <p:cNvPicPr>
            <a:picLocks noGrp="1" noChangeAspect="1"/>
          </p:cNvPicPr>
          <p:nvPr>
            <p:ph idx="1"/>
          </p:nvPr>
        </p:nvPicPr>
        <p:blipFill>
          <a:blip r:embed="rId3"/>
          <a:stretch>
            <a:fillRect/>
          </a:stretch>
        </p:blipFill>
        <p:spPr>
          <a:xfrm>
            <a:off x="1336381" y="960438"/>
            <a:ext cx="5845763" cy="3395662"/>
          </a:xfrm>
          <a:prstGeom prst="rect">
            <a:avLst/>
          </a:prstGeom>
        </p:spPr>
      </p:pic>
    </p:spTree>
    <p:extLst>
      <p:ext uri="{BB962C8B-B14F-4D97-AF65-F5344CB8AC3E}">
        <p14:creationId xmlns:p14="http://schemas.microsoft.com/office/powerpoint/2010/main" val="2302765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pPr marL="0" indent="0">
              <a:buNone/>
            </a:pPr>
            <a:r>
              <a:rPr lang="en-US" sz="2400" dirty="0"/>
              <a:t>Refresh token responses may not contain the additional response parameters that were included in the original grant, such as the “patient” value seen during a launch.</a:t>
            </a: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896206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r>
              <a:rPr lang="en-US" dirty="0"/>
              <a:t>“</a:t>
            </a:r>
            <a:r>
              <a:rPr lang="en-US" dirty="0" err="1"/>
              <a:t>offline_access</a:t>
            </a:r>
            <a:r>
              <a:rPr lang="en-US" dirty="0"/>
              <a:t>” refresh tokens may require “client credentials” to utilize.</a:t>
            </a:r>
          </a:p>
          <a:p>
            <a:r>
              <a:rPr lang="en-US" dirty="0"/>
              <a:t>In Cerner’s ecosystem, Cerner Central system account credentials are required for use with such refresh tokens, sent via HTTP Basic authentication.</a:t>
            </a:r>
          </a:p>
          <a:p>
            <a:endParaRPr lang="en-US" dirty="0"/>
          </a:p>
        </p:txBody>
      </p:sp>
    </p:spTree>
    <p:extLst>
      <p:ext uri="{BB962C8B-B14F-4D97-AF65-F5344CB8AC3E}">
        <p14:creationId xmlns:p14="http://schemas.microsoft.com/office/powerpoint/2010/main" val="163627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Refresh Tokens</a:t>
            </a:r>
          </a:p>
        </p:txBody>
      </p:sp>
      <p:sp>
        <p:nvSpPr>
          <p:cNvPr id="6" name="Content Placeholder 5"/>
          <p:cNvSpPr>
            <a:spLocks noGrp="1"/>
          </p:cNvSpPr>
          <p:nvPr>
            <p:ph idx="1"/>
          </p:nvPr>
        </p:nvSpPr>
        <p:spPr/>
        <p:txBody>
          <a:bodyPr/>
          <a:lstStyle/>
          <a:p>
            <a:pPr marL="0" indent="0">
              <a:buNone/>
            </a:pPr>
            <a:r>
              <a:rPr lang="en-US" dirty="0"/>
              <a:t>Refresh tokens will continue to function until either:</a:t>
            </a:r>
          </a:p>
          <a:p>
            <a:endParaRPr lang="en-US" dirty="0"/>
          </a:p>
          <a:p>
            <a:r>
              <a:rPr lang="en-US" dirty="0"/>
              <a:t>The user’s session (“</a:t>
            </a:r>
            <a:r>
              <a:rPr lang="en-US" dirty="0" err="1"/>
              <a:t>online_access</a:t>
            </a:r>
            <a:r>
              <a:rPr lang="en-US" dirty="0"/>
              <a:t>”) is terminated or risk-based re-authentication is required (logging out, expiration, other security events).</a:t>
            </a:r>
          </a:p>
          <a:p>
            <a:r>
              <a:rPr lang="en-US" dirty="0"/>
              <a:t>The user or their administrator terminates the persistent grant (“</a:t>
            </a:r>
            <a:r>
              <a:rPr lang="en-US" dirty="0" err="1"/>
              <a:t>offline_access</a:t>
            </a:r>
            <a:r>
              <a:rPr lang="en-US" dirty="0"/>
              <a:t>”) via “manage authorizations”.</a:t>
            </a:r>
          </a:p>
          <a:p>
            <a:r>
              <a:rPr lang="en-US" dirty="0"/>
              <a:t>The organization terminates all access for your application to their FHIR® services.</a:t>
            </a:r>
          </a:p>
          <a:p>
            <a:endParaRPr lang="en-US" dirty="0"/>
          </a:p>
        </p:txBody>
      </p:sp>
    </p:spTree>
    <p:extLst>
      <p:ext uri="{BB962C8B-B14F-4D97-AF65-F5344CB8AC3E}">
        <p14:creationId xmlns:p14="http://schemas.microsoft.com/office/powerpoint/2010/main" val="2246792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7: Refresh Tokens</a:t>
            </a:r>
          </a:p>
        </p:txBody>
      </p:sp>
      <p:sp>
        <p:nvSpPr>
          <p:cNvPr id="6" name="Content Placeholder 5"/>
          <p:cNvSpPr>
            <a:spLocks noGrp="1"/>
          </p:cNvSpPr>
          <p:nvPr>
            <p:ph idx="1"/>
          </p:nvPr>
        </p:nvSpPr>
        <p:spPr/>
        <p:txBody>
          <a:bodyPr/>
          <a:lstStyle/>
          <a:p>
            <a:pPr marL="0" indent="0">
              <a:buNone/>
            </a:pPr>
            <a:r>
              <a:rPr lang="en-US" dirty="0"/>
              <a:t>In this lab, we’ll observe how the </a:t>
            </a:r>
            <a:r>
              <a:rPr lang="en-US" dirty="0" err="1"/>
              <a:t>online_access</a:t>
            </a:r>
            <a:r>
              <a:rPr lang="en-US" dirty="0"/>
              <a:t> scope is used, and how refresh tokens are utilized.</a:t>
            </a:r>
          </a:p>
          <a:p>
            <a:pPr marL="0" indent="0">
              <a:buNone/>
            </a:pPr>
            <a:endParaRPr lang="en-US" dirty="0"/>
          </a:p>
          <a:p>
            <a:pPr marL="0" indent="0" algn="ctr">
              <a:buNone/>
            </a:pPr>
            <a:r>
              <a:rPr lang="en-US" sz="4000" dirty="0"/>
              <a:t>http://bit.ly/2uuj7Zy</a:t>
            </a:r>
          </a:p>
          <a:p>
            <a:endParaRPr lang="en-US" dirty="0"/>
          </a:p>
        </p:txBody>
      </p:sp>
    </p:spTree>
    <p:extLst>
      <p:ext uri="{BB962C8B-B14F-4D97-AF65-F5344CB8AC3E}">
        <p14:creationId xmlns:p14="http://schemas.microsoft.com/office/powerpoint/2010/main" val="1016654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Handling Errors</a:t>
            </a:r>
          </a:p>
        </p:txBody>
      </p:sp>
      <p:sp>
        <p:nvSpPr>
          <p:cNvPr id="6" name="Content Placeholder 5"/>
          <p:cNvSpPr>
            <a:spLocks noGrp="1"/>
          </p:cNvSpPr>
          <p:nvPr>
            <p:ph idx="1"/>
          </p:nvPr>
        </p:nvSpPr>
        <p:spPr/>
        <p:txBody>
          <a:bodyPr/>
          <a:lstStyle/>
          <a:p>
            <a:r>
              <a:rPr lang="en-US" dirty="0"/>
              <a:t>All workflows in the OAuth 2 framework allow for an </a:t>
            </a:r>
            <a:r>
              <a:rPr lang="en-US" dirty="0" err="1"/>
              <a:t>error_uri</a:t>
            </a:r>
            <a:r>
              <a:rPr lang="en-US" dirty="0"/>
              <a:t> parameter to be returned to the client application.</a:t>
            </a:r>
          </a:p>
          <a:p>
            <a:r>
              <a:rPr lang="en-US" dirty="0"/>
              <a:t>If your application receives an error, at minimum provide a link to the user using the value of </a:t>
            </a:r>
            <a:r>
              <a:rPr lang="en-US" dirty="0" err="1"/>
              <a:t>error_uri</a:t>
            </a:r>
            <a:r>
              <a:rPr lang="en-US" dirty="0"/>
              <a:t> – this will help in diagnosing the cause and guiding the user to support.</a:t>
            </a:r>
          </a:p>
          <a:p>
            <a:endParaRPr lang="en-US" dirty="0"/>
          </a:p>
        </p:txBody>
      </p:sp>
    </p:spTree>
    <p:extLst>
      <p:ext uri="{BB962C8B-B14F-4D97-AF65-F5344CB8AC3E}">
        <p14:creationId xmlns:p14="http://schemas.microsoft.com/office/powerpoint/2010/main" val="12075917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Error Cases</a:t>
            </a:r>
          </a:p>
        </p:txBody>
      </p:sp>
      <p:sp>
        <p:nvSpPr>
          <p:cNvPr id="6" name="Content Placeholder 5"/>
          <p:cNvSpPr>
            <a:spLocks noGrp="1"/>
          </p:cNvSpPr>
          <p:nvPr>
            <p:ph idx="1"/>
          </p:nvPr>
        </p:nvSpPr>
        <p:spPr/>
        <p:txBody>
          <a:bodyPr/>
          <a:lstStyle/>
          <a:p>
            <a:r>
              <a:rPr lang="en-US" dirty="0"/>
              <a:t>Forgetting to send the “</a:t>
            </a:r>
            <a:r>
              <a:rPr lang="en-US" dirty="0" err="1"/>
              <a:t>aud</a:t>
            </a:r>
            <a:r>
              <a:rPr lang="en-US" dirty="0"/>
              <a:t>” (audience) parameter.  This parameter is not part of the core OAuth 2 framework, but is unique to the security requirements of the SMART® ecosystem.</a:t>
            </a:r>
          </a:p>
          <a:p>
            <a:r>
              <a:rPr lang="en-US" dirty="0"/>
              <a:t>Authorization grant codes are one-time use codes.  Submitting a token request twice using the same authorization grant code will result in an error.</a:t>
            </a:r>
          </a:p>
          <a:p>
            <a:r>
              <a:rPr lang="en-US" dirty="0"/>
              <a:t>If you include a </a:t>
            </a:r>
            <a:r>
              <a:rPr lang="en-US" dirty="0" err="1"/>
              <a:t>redirect_uri</a:t>
            </a:r>
            <a:r>
              <a:rPr lang="en-US" dirty="0"/>
              <a:t> in your authorization request, it must match the scheme, host, port, and path (including trailing slashes) that was registered with the authorization server.</a:t>
            </a:r>
          </a:p>
          <a:p>
            <a:endParaRPr lang="en-US" dirty="0"/>
          </a:p>
          <a:p>
            <a:endParaRPr lang="en-US" dirty="0"/>
          </a:p>
          <a:p>
            <a:endParaRPr lang="en-US" dirty="0"/>
          </a:p>
        </p:txBody>
      </p:sp>
    </p:spTree>
    <p:extLst>
      <p:ext uri="{BB962C8B-B14F-4D97-AF65-F5344CB8AC3E}">
        <p14:creationId xmlns:p14="http://schemas.microsoft.com/office/powerpoint/2010/main" val="411054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8: Exception Cases</a:t>
            </a:r>
          </a:p>
        </p:txBody>
      </p:sp>
      <p:sp>
        <p:nvSpPr>
          <p:cNvPr id="6" name="Content Placeholder 5"/>
          <p:cNvSpPr>
            <a:spLocks noGrp="1"/>
          </p:cNvSpPr>
          <p:nvPr>
            <p:ph idx="1"/>
          </p:nvPr>
        </p:nvSpPr>
        <p:spPr/>
        <p:txBody>
          <a:bodyPr/>
          <a:lstStyle/>
          <a:p>
            <a:pPr marL="0" indent="0">
              <a:buNone/>
            </a:pPr>
            <a:r>
              <a:rPr lang="en-US" dirty="0"/>
              <a:t>In this lab, we’ll observe how these common errors manifest themselves, as well as the error page provided by the authorization server.</a:t>
            </a:r>
          </a:p>
          <a:p>
            <a:endParaRPr lang="en-US" dirty="0"/>
          </a:p>
          <a:p>
            <a:pPr marL="0" indent="0" algn="ctr">
              <a:buNone/>
            </a:pPr>
            <a:r>
              <a:rPr lang="en-US" sz="4000" dirty="0"/>
              <a:t>http://bit.ly/2v5Kv1o</a:t>
            </a:r>
          </a:p>
          <a:p>
            <a:endParaRPr lang="en-US" dirty="0"/>
          </a:p>
        </p:txBody>
      </p:sp>
    </p:spTree>
    <p:extLst>
      <p:ext uri="{BB962C8B-B14F-4D97-AF65-F5344CB8AC3E}">
        <p14:creationId xmlns:p14="http://schemas.microsoft.com/office/powerpoint/2010/main" val="2577546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UX Considerations</a:t>
            </a:r>
          </a:p>
        </p:txBody>
      </p:sp>
      <p:sp>
        <p:nvSpPr>
          <p:cNvPr id="6" name="Content Placeholder 5"/>
          <p:cNvSpPr>
            <a:spLocks noGrp="1"/>
          </p:cNvSpPr>
          <p:nvPr>
            <p:ph idx="1"/>
          </p:nvPr>
        </p:nvSpPr>
        <p:spPr/>
        <p:txBody>
          <a:bodyPr>
            <a:normAutofit lnSpcReduction="10000"/>
          </a:bodyPr>
          <a:lstStyle/>
          <a:p>
            <a:pPr marL="0" indent="0">
              <a:buNone/>
            </a:pPr>
            <a:r>
              <a:rPr lang="en-US" dirty="0"/>
              <a:t>For applications that “stand-alone” (Applications that are not embedded within the EHR via web view technology):</a:t>
            </a:r>
          </a:p>
          <a:p>
            <a:pPr marL="0" indent="0">
              <a:buNone/>
            </a:pPr>
            <a:endParaRPr lang="en-US" dirty="0"/>
          </a:p>
          <a:p>
            <a:r>
              <a:rPr lang="en-US" dirty="0"/>
              <a:t>Use a separate browser tab / window for authorization flows.</a:t>
            </a:r>
          </a:p>
          <a:p>
            <a:pPr lvl="1"/>
            <a:r>
              <a:rPr lang="en-US" dirty="0"/>
              <a:t>Close this tab upon completion of the authorization flow.</a:t>
            </a:r>
          </a:p>
          <a:p>
            <a:pPr lvl="1"/>
            <a:r>
              <a:rPr lang="en-US" dirty="0"/>
              <a:t>The separate tab isolates the authorization and authentication workflow, preventing issues that would interfere with the use of browser and/or device navigation mechanisms (the “back” button problem.)</a:t>
            </a:r>
          </a:p>
          <a:p>
            <a:r>
              <a:rPr lang="en-US" dirty="0"/>
              <a:t>Provide a “Manage Authorizations” link to the user, linked to the “manage” endpoint advertised in the conformance document.</a:t>
            </a:r>
          </a:p>
          <a:p>
            <a:endParaRPr lang="en-US" dirty="0"/>
          </a:p>
          <a:p>
            <a:pPr lvl="1"/>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70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normAutofit/>
          </a:bodyPr>
          <a:lstStyle/>
          <a:p>
            <a:r>
              <a:rPr lang="en-US" b="1" dirty="0"/>
              <a:t>Reason</a:t>
            </a:r>
            <a:r>
              <a:rPr lang="en-US" dirty="0"/>
              <a:t>: It abstracts authentication away from client applications.</a:t>
            </a:r>
          </a:p>
          <a:p>
            <a:endParaRPr lang="en-US" dirty="0"/>
          </a:p>
          <a:p>
            <a:r>
              <a:rPr lang="en-US" b="1" dirty="0"/>
              <a:t>Benefit</a:t>
            </a:r>
            <a:r>
              <a:rPr lang="en-US" dirty="0"/>
              <a:t>: Organizations can choose any mechanism(s) of authentication that are appropriate for its user population without affecting apps.</a:t>
            </a:r>
          </a:p>
          <a:p>
            <a:r>
              <a:rPr lang="en-US" b="1" dirty="0"/>
              <a:t>Benefit</a:t>
            </a:r>
            <a:r>
              <a:rPr lang="en-US" dirty="0"/>
              <a:t>: Users can have an “single sign-on” experience, and don’t have to update apps if they change their credentials.</a:t>
            </a:r>
          </a:p>
          <a:p>
            <a:endParaRPr lang="en-US" dirty="0"/>
          </a:p>
          <a:p>
            <a:endParaRPr lang="en-US" dirty="0"/>
          </a:p>
          <a:p>
            <a:endParaRPr lang="en-US" dirty="0"/>
          </a:p>
        </p:txBody>
      </p:sp>
      <p:cxnSp>
        <p:nvCxnSpPr>
          <p:cNvPr id="8" name="Straight Connector 7"/>
          <p:cNvCxnSpPr/>
          <p:nvPr/>
        </p:nvCxnSpPr>
        <p:spPr>
          <a:xfrm>
            <a:off x="685800" y="1809750"/>
            <a:ext cx="7086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Content Placeholder 2"/>
          <p:cNvSpPr>
            <a:spLocks noGrp="1"/>
          </p:cNvSpPr>
          <p:nvPr>
            <p:ph idx="1"/>
          </p:nvPr>
        </p:nvSpPr>
        <p:spPr/>
        <p:txBody>
          <a:bodyPr/>
          <a:lstStyle/>
          <a:p>
            <a:pPr marL="0" indent="0">
              <a:buNone/>
            </a:pPr>
            <a:r>
              <a:rPr lang="en-US" dirty="0"/>
              <a:t>It is critical to obtain the calls being made by the user agent (browser) itself when obtaining assistance in diagnosing problems.</a:t>
            </a:r>
            <a:br>
              <a:rPr lang="en-US" dirty="0"/>
            </a:br>
            <a:br>
              <a:rPr lang="en-US" dirty="0"/>
            </a:br>
            <a:r>
              <a:rPr lang="en-US" dirty="0"/>
              <a:t>This can be obtained using the “net” tab of most browser developer tools:</a:t>
            </a:r>
          </a:p>
        </p:txBody>
      </p:sp>
    </p:spTree>
    <p:extLst>
      <p:ext uri="{BB962C8B-B14F-4D97-AF65-F5344CB8AC3E}">
        <p14:creationId xmlns:p14="http://schemas.microsoft.com/office/powerpoint/2010/main" val="133546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428750"/>
            <a:ext cx="8058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63140" y="781813"/>
            <a:ext cx="4649724" cy="300082"/>
          </a:xfrm>
          <a:prstGeom prst="rect">
            <a:avLst/>
          </a:prstGeom>
          <a:noFill/>
        </p:spPr>
        <p:txBody>
          <a:bodyPr wrap="square" rtlCol="0">
            <a:spAutoFit/>
          </a:bodyPr>
          <a:lstStyle/>
          <a:p>
            <a:pPr algn="ctr"/>
            <a:r>
              <a:rPr lang="en-US" sz="1350" dirty="0"/>
              <a:t>Internet Explorer</a:t>
            </a:r>
          </a:p>
        </p:txBody>
      </p:sp>
    </p:spTree>
    <p:extLst>
      <p:ext uri="{BB962C8B-B14F-4D97-AF65-F5344CB8AC3E}">
        <p14:creationId xmlns:p14="http://schemas.microsoft.com/office/powerpoint/2010/main" val="3561598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3140" y="781813"/>
            <a:ext cx="4649724" cy="300082"/>
          </a:xfrm>
          <a:prstGeom prst="rect">
            <a:avLst/>
          </a:prstGeom>
          <a:noFill/>
        </p:spPr>
        <p:txBody>
          <a:bodyPr wrap="square" rtlCol="0">
            <a:spAutoFit/>
          </a:bodyPr>
          <a:lstStyle/>
          <a:p>
            <a:pPr algn="ctr"/>
            <a:r>
              <a:rPr lang="en-US" sz="1350"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71" y="1771650"/>
            <a:ext cx="8423434" cy="147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258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3140" y="781813"/>
            <a:ext cx="4649724" cy="300082"/>
          </a:xfrm>
          <a:prstGeom prst="rect">
            <a:avLst/>
          </a:prstGeom>
          <a:noFill/>
        </p:spPr>
        <p:txBody>
          <a:bodyPr wrap="square" rtlCol="0">
            <a:spAutoFit/>
          </a:bodyPr>
          <a:lstStyle/>
          <a:p>
            <a:pPr algn="ctr"/>
            <a:r>
              <a:rPr lang="en-US" sz="1350"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82" y="1565769"/>
            <a:ext cx="7386638" cy="2807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311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Native Applications</a:t>
            </a:r>
          </a:p>
        </p:txBody>
      </p:sp>
      <p:sp>
        <p:nvSpPr>
          <p:cNvPr id="6" name="Content Placeholder 5"/>
          <p:cNvSpPr>
            <a:spLocks noGrp="1"/>
          </p:cNvSpPr>
          <p:nvPr>
            <p:ph idx="1"/>
          </p:nvPr>
        </p:nvSpPr>
        <p:spPr/>
        <p:txBody>
          <a:bodyPr/>
          <a:lstStyle/>
          <a:p>
            <a:pPr marL="0" indent="0">
              <a:buNone/>
            </a:pPr>
            <a:r>
              <a:rPr lang="en-US" dirty="0"/>
              <a:t>For “native” applications, an in-app browser is recommended.</a:t>
            </a:r>
          </a:p>
          <a:p>
            <a:endParaRPr lang="en-US" dirty="0"/>
          </a:p>
          <a:p>
            <a:r>
              <a:rPr lang="en-US" dirty="0"/>
              <a:t>Chrome Custom Tab (Android)</a:t>
            </a:r>
          </a:p>
          <a:p>
            <a:r>
              <a:rPr lang="en-US" dirty="0" err="1"/>
              <a:t>SFAuthenticationSession</a:t>
            </a:r>
            <a:r>
              <a:rPr lang="en-US" dirty="0"/>
              <a:t> (iOS 11 beta 3)</a:t>
            </a:r>
          </a:p>
          <a:p>
            <a:r>
              <a:rPr lang="en-US" dirty="0"/>
              <a:t>Safari View Controller (iOS 10)</a:t>
            </a:r>
          </a:p>
          <a:p>
            <a:r>
              <a:rPr lang="en-US" dirty="0"/>
              <a:t>Windows Authentication Broker (UWP)</a:t>
            </a:r>
          </a:p>
          <a:p>
            <a:r>
              <a:rPr lang="en-US" dirty="0"/>
              <a:t>Older platforms (including legacy Windows apps): Use the system browser.</a:t>
            </a:r>
          </a:p>
          <a:p>
            <a:endParaRPr lang="en-US" dirty="0"/>
          </a:p>
        </p:txBody>
      </p:sp>
    </p:spTree>
    <p:extLst>
      <p:ext uri="{BB962C8B-B14F-4D97-AF65-F5344CB8AC3E}">
        <p14:creationId xmlns:p14="http://schemas.microsoft.com/office/powerpoint/2010/main" val="20444758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buNone/>
            </a:pPr>
            <a:r>
              <a:rPr lang="en-US" dirty="0"/>
              <a:t>Why this approach for native?</a:t>
            </a:r>
          </a:p>
          <a:p>
            <a:pPr marL="0" indent="0">
              <a:buNone/>
            </a:pPr>
            <a:endParaRPr lang="en-US" dirty="0"/>
          </a:p>
          <a:p>
            <a:r>
              <a:rPr lang="en-US" dirty="0"/>
              <a:t>Enables sharing of persistent state between all instances of the browser, both in apps and the system browser.</a:t>
            </a:r>
          </a:p>
          <a:p>
            <a:r>
              <a:rPr lang="en-US" dirty="0"/>
              <a:t>In turn, this enables single sign-on and single log-out experiences to be offered. </a:t>
            </a:r>
          </a:p>
          <a:p>
            <a:r>
              <a:rPr lang="en-US" dirty="0"/>
              <a:t>Use of actual browser ensures compatibility with anti-phishing protection mechanisms and device authentication schemes (MDM).</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a:t>Native Applications</a:t>
            </a:r>
          </a:p>
        </p:txBody>
      </p:sp>
    </p:spTree>
    <p:extLst>
      <p:ext uri="{BB962C8B-B14F-4D97-AF65-F5344CB8AC3E}">
        <p14:creationId xmlns:p14="http://schemas.microsoft.com/office/powerpoint/2010/main" val="8799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Other Recommendations</a:t>
            </a:r>
          </a:p>
        </p:txBody>
      </p:sp>
      <p:sp>
        <p:nvSpPr>
          <p:cNvPr id="6" name="Content Placeholder 5"/>
          <p:cNvSpPr>
            <a:spLocks noGrp="1"/>
          </p:cNvSpPr>
          <p:nvPr>
            <p:ph idx="1"/>
          </p:nvPr>
        </p:nvSpPr>
        <p:spPr/>
        <p:txBody>
          <a:bodyPr/>
          <a:lstStyle/>
          <a:p>
            <a:r>
              <a:rPr lang="en-US" dirty="0"/>
              <a:t>Read the specifications and our comprehensive authorization guide @ fhir.cerner.com</a:t>
            </a:r>
          </a:p>
          <a:p>
            <a:r>
              <a:rPr lang="en-US" dirty="0"/>
              <a:t>Create a Threat Model for your Application</a:t>
            </a:r>
          </a:p>
          <a:p>
            <a:r>
              <a:rPr lang="en-US" dirty="0"/>
              <a:t>Stay Up to Date With Industry Changes</a:t>
            </a:r>
          </a:p>
          <a:p>
            <a:pPr lvl="1"/>
            <a:r>
              <a:rPr lang="en-US" dirty="0"/>
              <a:t>https://groups.google.com/d/forum/smart-on-fhir</a:t>
            </a:r>
          </a:p>
          <a:p>
            <a:pPr lvl="1"/>
            <a:r>
              <a:rPr lang="en-US" dirty="0"/>
              <a:t>https://tools.ietf.org/wg/oauth/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7774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8382524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pPr marL="0" indent="0">
              <a:buNone/>
            </a:pPr>
            <a:r>
              <a:rPr lang="en-US" dirty="0"/>
              <a:t>SMART® on FHIR® also describes a methodology for direct system-to-system security interactions.</a:t>
            </a:r>
          </a:p>
          <a:p>
            <a:pPr marL="0" indent="0">
              <a:buNone/>
            </a:pPr>
            <a:endParaRPr lang="en-US" dirty="0"/>
          </a:p>
          <a:p>
            <a:pPr marL="0" indent="0">
              <a:buNone/>
            </a:pPr>
            <a:r>
              <a:rPr lang="en-US" dirty="0"/>
              <a:t>For “system” actors, the “Client Credentials” flow is utilized.  This is sometimes referred to as “B2B” or “Backend Services”.</a:t>
            </a:r>
          </a:p>
          <a:p>
            <a:endParaRPr lang="en-US" dirty="0"/>
          </a:p>
          <a:p>
            <a:endParaRPr lang="en-US" dirty="0"/>
          </a:p>
        </p:txBody>
      </p:sp>
    </p:spTree>
    <p:extLst>
      <p:ext uri="{BB962C8B-B14F-4D97-AF65-F5344CB8AC3E}">
        <p14:creationId xmlns:p14="http://schemas.microsoft.com/office/powerpoint/2010/main" val="290264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b="1" dirty="0"/>
              <a:t>Benefit</a:t>
            </a:r>
            <a:r>
              <a:rPr lang="en-US" dirty="0"/>
              <a:t>: Apps aren’t directly handling user credentials; this is beneficial to all parties from a security perspective.</a:t>
            </a:r>
          </a:p>
          <a:p>
            <a:r>
              <a:rPr lang="en-US" b="1" dirty="0"/>
              <a:t>Benefit</a:t>
            </a:r>
            <a:r>
              <a:rPr lang="en-US" dirty="0"/>
              <a:t>: As a framework based on trust-exchange, the EHR does not have to extend the entirety of authorization rights of a given user to your app – only those needed to function.</a:t>
            </a:r>
          </a:p>
          <a:p>
            <a:pPr lvl="1"/>
            <a:r>
              <a:rPr lang="en-US" dirty="0"/>
              <a:t>This, in turn, can lower risk to organizations, patients, and your application.</a:t>
            </a:r>
          </a:p>
          <a:p>
            <a:endParaRPr lang="en-US" dirty="0"/>
          </a:p>
          <a:p>
            <a:endParaRPr lang="en-US" dirty="0"/>
          </a:p>
        </p:txBody>
      </p:sp>
    </p:spTree>
    <p:extLst>
      <p:ext uri="{BB962C8B-B14F-4D97-AF65-F5344CB8AC3E}">
        <p14:creationId xmlns:p14="http://schemas.microsoft.com/office/powerpoint/2010/main" val="172946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sp>
        <p:nvSpPr>
          <p:cNvPr id="3" name="Rectangle 2"/>
          <p:cNvSpPr/>
          <p:nvPr/>
        </p:nvSpPr>
        <p:spPr>
          <a:xfrm>
            <a:off x="762000" y="2038350"/>
            <a:ext cx="7543800" cy="2031325"/>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         |                                  |               |</a:t>
            </a:r>
          </a:p>
          <a:p>
            <a:r>
              <a:rPr lang="en-US" sz="1400" dirty="0">
                <a:latin typeface="Consolas" panose="020B0609020204030204" pitchFamily="49" charset="0"/>
                <a:cs typeface="Consolas" panose="020B0609020204030204" pitchFamily="49" charset="0"/>
              </a:rPr>
              <a:t>     |         |&gt;--(A)- Client Authentication ---&gt;| Authorization |</a:t>
            </a:r>
          </a:p>
          <a:p>
            <a:r>
              <a:rPr lang="en-US" sz="1400" dirty="0">
                <a:latin typeface="Consolas" panose="020B0609020204030204" pitchFamily="49" charset="0"/>
                <a:cs typeface="Consolas" panose="020B0609020204030204" pitchFamily="49" charset="0"/>
              </a:rPr>
              <a:t>     | Client  |                                  |     Server    |</a:t>
            </a:r>
          </a:p>
          <a:p>
            <a:r>
              <a:rPr lang="en-US" sz="1400" dirty="0">
                <a:latin typeface="Consolas" panose="020B0609020204030204" pitchFamily="49" charset="0"/>
                <a:cs typeface="Consolas" panose="020B0609020204030204" pitchFamily="49" charset="0"/>
              </a:rPr>
              <a:t>     |         |&lt;--(B)---- Access Token ---------&lt;|               |</a:t>
            </a:r>
          </a:p>
          <a:p>
            <a:r>
              <a:rPr lang="en-US" sz="1400" dirty="0">
                <a:latin typeface="Consolas" panose="020B0609020204030204" pitchFamily="49" charset="0"/>
                <a:cs typeface="Consolas" panose="020B0609020204030204" pitchFamily="49" charset="0"/>
              </a:rPr>
              <a:t>     |         |                                  |               |</a:t>
            </a:r>
          </a:p>
          <a:p>
            <a:r>
              <a:rPr lang="en-US" sz="1400" dirty="0">
                <a:latin typeface="Consolas" panose="020B0609020204030204" pitchFamily="49" charset="0"/>
                <a:cs typeface="Consolas" panose="020B0609020204030204" pitchFamily="49" charset="0"/>
              </a:rPr>
              <a:t>     +---------+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Figure 6: Client Credentials Flow</a:t>
            </a:r>
          </a:p>
        </p:txBody>
      </p:sp>
    </p:spTree>
    <p:extLst>
      <p:ext uri="{BB962C8B-B14F-4D97-AF65-F5344CB8AC3E}">
        <p14:creationId xmlns:p14="http://schemas.microsoft.com/office/powerpoint/2010/main" val="28770002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pPr marL="0" indent="0">
              <a:buNone/>
            </a:pPr>
            <a:r>
              <a:rPr lang="en-US" dirty="0"/>
              <a:t>Steps:</a:t>
            </a:r>
          </a:p>
          <a:p>
            <a:pPr marL="0" indent="0">
              <a:buNone/>
            </a:pPr>
            <a:endParaRPr lang="en-US" dirty="0"/>
          </a:p>
          <a:p>
            <a:r>
              <a:rPr lang="en-US" dirty="0"/>
              <a:t>Discover the “token” endpoint via the FHIR® Conformance document.</a:t>
            </a:r>
          </a:p>
          <a:p>
            <a:r>
              <a:rPr lang="en-US" dirty="0"/>
              <a:t>Make a token request, including your client credentials.</a:t>
            </a:r>
          </a:p>
          <a:p>
            <a:pPr marL="0" indent="0">
              <a:buNone/>
            </a:pPr>
            <a:endParaRPr lang="en-US" dirty="0"/>
          </a:p>
        </p:txBody>
      </p:sp>
    </p:spTree>
    <p:extLst>
      <p:ext uri="{BB962C8B-B14F-4D97-AF65-F5344CB8AC3E}">
        <p14:creationId xmlns:p14="http://schemas.microsoft.com/office/powerpoint/2010/main" val="13401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r>
              <a:rPr lang="en-US" dirty="0"/>
              <a:t>Client credentials are sent using the HTTP Basic Authentication scheme.</a:t>
            </a:r>
          </a:p>
          <a:p>
            <a:r>
              <a:rPr lang="en-US" dirty="0"/>
              <a:t>For Cerner FHIR® services, credentials are issued via Cerner Central System Accounts.</a:t>
            </a:r>
          </a:p>
          <a:p>
            <a:endParaRPr lang="en-US" dirty="0"/>
          </a:p>
        </p:txBody>
      </p:sp>
    </p:spTree>
    <p:extLst>
      <p:ext uri="{BB962C8B-B14F-4D97-AF65-F5344CB8AC3E}">
        <p14:creationId xmlns:p14="http://schemas.microsoft.com/office/powerpoint/2010/main" val="5699361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normAutofit/>
          </a:bodyPr>
          <a:lstStyle/>
          <a:p>
            <a:pPr marL="0" indent="0">
              <a:buNone/>
            </a:pPr>
            <a:r>
              <a:rPr lang="en-US" dirty="0"/>
              <a:t>Scopes for system access:</a:t>
            </a:r>
          </a:p>
          <a:p>
            <a:pPr marL="0" indent="0">
              <a:buNone/>
            </a:pPr>
            <a:endParaRPr lang="en-US" dirty="0"/>
          </a:p>
          <a:p>
            <a:r>
              <a:rPr lang="en-US" dirty="0"/>
              <a:t>FHIR® scopes are prefixed with “system” to denote that access is on behalf of a system, not a user.  They cannot be mixed with “user” or “patient” scopes.</a:t>
            </a:r>
          </a:p>
          <a:p>
            <a:r>
              <a:rPr lang="en-US" dirty="0"/>
              <a:t>You may request fewer scopes than your system is authorized to access – this is useful if you want to pass such tokens off to other components in your architecture that are “less trusted”. </a:t>
            </a:r>
          </a:p>
        </p:txBody>
      </p:sp>
    </p:spTree>
    <p:extLst>
      <p:ext uri="{BB962C8B-B14F-4D97-AF65-F5344CB8AC3E}">
        <p14:creationId xmlns:p14="http://schemas.microsoft.com/office/powerpoint/2010/main" val="3391747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5"/>
            <a:ext cx="8153400" cy="584775"/>
          </a:xfrm>
          <a:prstGeom prst="rect">
            <a:avLst/>
          </a:prstGeom>
          <a:noFill/>
        </p:spPr>
        <p:txBody>
          <a:bodyPr wrap="square" rtlCol="0" anchor="ctr">
            <a:spAutoFit/>
          </a:bodyPr>
          <a:lstStyle/>
          <a:p>
            <a:pPr algn="ctr"/>
            <a:endParaRPr lang="en-US" sz="3200" dirty="0"/>
          </a:p>
        </p:txBody>
      </p:sp>
      <p:sp>
        <p:nvSpPr>
          <p:cNvPr id="5" name="Title 4"/>
          <p:cNvSpPr>
            <a:spLocks noGrp="1"/>
          </p:cNvSpPr>
          <p:nvPr>
            <p:ph type="title"/>
          </p:nvPr>
        </p:nvSpPr>
        <p:spPr/>
        <p:txBody>
          <a:bodyPr/>
          <a:lstStyle/>
          <a:p>
            <a:r>
              <a:rPr lang="en-US" dirty="0"/>
              <a:t>“System” Access</a:t>
            </a:r>
          </a:p>
        </p:txBody>
      </p:sp>
      <p:sp>
        <p:nvSpPr>
          <p:cNvPr id="6" name="Content Placeholder 5"/>
          <p:cNvSpPr>
            <a:spLocks noGrp="1"/>
          </p:cNvSpPr>
          <p:nvPr>
            <p:ph idx="1"/>
          </p:nvPr>
        </p:nvSpPr>
        <p:spPr/>
        <p:txBody>
          <a:bodyPr/>
          <a:lstStyle/>
          <a:p>
            <a:pPr marL="0" indent="0">
              <a:buNone/>
            </a:pPr>
            <a:r>
              <a:rPr lang="en-US" b="1" dirty="0"/>
              <a:t>Note</a:t>
            </a:r>
            <a:r>
              <a:rPr lang="en-US" dirty="0"/>
              <a:t>:  Few Cerner FHIR® services currently support direct access via client credentials grant.  Refer to the documentation of the individual service.</a:t>
            </a:r>
          </a:p>
          <a:p>
            <a:pPr marL="0" indent="0">
              <a:buNone/>
            </a:pPr>
            <a:endParaRPr lang="en-US" dirty="0"/>
          </a:p>
        </p:txBody>
      </p:sp>
    </p:spTree>
    <p:extLst>
      <p:ext uri="{BB962C8B-B14F-4D97-AF65-F5344CB8AC3E}">
        <p14:creationId xmlns:p14="http://schemas.microsoft.com/office/powerpoint/2010/main" val="372704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b="1" dirty="0"/>
              <a:t>Reason:</a:t>
            </a:r>
            <a:r>
              <a:rPr lang="en-US" dirty="0"/>
              <a:t>  As a security framework, OAuth has a tremendous amount of investment from the security community.</a:t>
            </a:r>
          </a:p>
          <a:p>
            <a:endParaRPr lang="en-US" dirty="0"/>
          </a:p>
          <a:p>
            <a:r>
              <a:rPr lang="en-US" b="1" dirty="0"/>
              <a:t>Benefit</a:t>
            </a:r>
            <a:r>
              <a:rPr lang="en-US" dirty="0"/>
              <a:t>:  The SMART® on FHIR® ecosystem can benefit from further security research and improvements being added to OAuth in the future.</a:t>
            </a:r>
          </a:p>
          <a:p>
            <a:r>
              <a:rPr lang="en-US" b="1" dirty="0"/>
              <a:t>Benefit</a:t>
            </a:r>
            <a:r>
              <a:rPr lang="en-US" dirty="0"/>
              <a:t>:  Tools, education, articles, etc., covering the OAuth framework are commonly available.</a:t>
            </a:r>
          </a:p>
          <a:p>
            <a:endParaRPr lang="en-US" dirty="0"/>
          </a:p>
        </p:txBody>
      </p:sp>
      <p:cxnSp>
        <p:nvCxnSpPr>
          <p:cNvPr id="8" name="Straight Connector 7"/>
          <p:cNvCxnSpPr/>
          <p:nvPr/>
        </p:nvCxnSpPr>
        <p:spPr>
          <a:xfrm>
            <a:off x="685800" y="1809750"/>
            <a:ext cx="7467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code_MPages-PP_Widescreen</Template>
  <TotalTime>18779</TotalTime>
  <Words>4790</Words>
  <Application>Microsoft Office PowerPoint</Application>
  <PresentationFormat>On-screen Show (16:9)</PresentationFormat>
  <Paragraphs>527</Paragraphs>
  <Slides>84</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ＭＳ Ｐゴシック</vt:lpstr>
      <vt:lpstr>Arial</vt:lpstr>
      <vt:lpstr>Calibri</vt:lpstr>
      <vt:lpstr>Consolas</vt:lpstr>
      <vt:lpstr>Franklin Gothic Book</vt:lpstr>
      <vt:lpstr>Wingdings</vt:lpstr>
      <vt:lpstr>Cerner_Template_2.1_WIDE</vt:lpstr>
      <vt:lpstr>PowerPoint Presentation</vt:lpstr>
      <vt:lpstr>Introduction</vt:lpstr>
      <vt:lpstr>SMART® on FHIR® Recap</vt:lpstr>
      <vt:lpstr>Introduction</vt:lpstr>
      <vt:lpstr>Introduction</vt:lpstr>
      <vt:lpstr>Why utilize the OAuth 2 framework?</vt:lpstr>
      <vt:lpstr>Introduction</vt:lpstr>
      <vt:lpstr>Introduction</vt:lpstr>
      <vt:lpstr>Introduction</vt:lpstr>
      <vt:lpstr>Overview:  Working with the OAuth 2 Framework</vt:lpstr>
      <vt:lpstr>PowerPoint Presentation</vt:lpstr>
      <vt:lpstr>PowerPoint Presentation</vt:lpstr>
      <vt:lpstr>What does my application need to get started?</vt:lpstr>
      <vt:lpstr>Getting Started</vt:lpstr>
      <vt:lpstr>Getting Started</vt:lpstr>
      <vt:lpstr>PowerPoint Presentation</vt:lpstr>
      <vt:lpstr>Lab 1: Authorization Code Flow</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Authorization Code Flow Recap</vt:lpstr>
      <vt:lpstr>Lab 2: Utilizing an Access Token</vt:lpstr>
      <vt:lpstr>Scopes</vt:lpstr>
      <vt:lpstr>Scopes</vt:lpstr>
      <vt:lpstr>PowerPoint Presentation</vt:lpstr>
      <vt:lpstr>PowerPoint Presentation</vt:lpstr>
      <vt:lpstr>Scopes</vt:lpstr>
      <vt:lpstr>Scopes</vt:lpstr>
      <vt:lpstr>Scopes</vt:lpstr>
      <vt:lpstr>Scopes</vt:lpstr>
      <vt:lpstr>Scopes</vt:lpstr>
      <vt:lpstr>Scopes</vt:lpstr>
      <vt:lpstr>Lab 3: Scopes</vt:lpstr>
      <vt:lpstr>Special Scopes</vt:lpstr>
      <vt:lpstr>Special Scopes</vt:lpstr>
      <vt:lpstr>Special Scopes</vt:lpstr>
      <vt:lpstr>Discovery</vt:lpstr>
      <vt:lpstr>Example Conformance Content</vt:lpstr>
      <vt:lpstr>Lab 4: Discovery</vt:lpstr>
      <vt:lpstr>Launch</vt:lpstr>
      <vt:lpstr>Launch</vt:lpstr>
      <vt:lpstr>Lab 5: Launch</vt:lpstr>
      <vt:lpstr>OpenID and User Identity</vt:lpstr>
      <vt:lpstr>OpenID and User Identity</vt:lpstr>
      <vt:lpstr>OpenID and User Identity</vt:lpstr>
      <vt:lpstr>OpenID and User Identity</vt:lpstr>
      <vt:lpstr>OpenID and User Identity</vt:lpstr>
      <vt:lpstr>Lab 6: OpenID</vt:lpstr>
      <vt:lpstr>Refresh Tokens</vt:lpstr>
      <vt:lpstr>Refresh Tokens</vt:lpstr>
      <vt:lpstr>Example Refresh Token Request</vt:lpstr>
      <vt:lpstr>Example Refresh Token Response</vt:lpstr>
      <vt:lpstr>Refresh Tokens</vt:lpstr>
      <vt:lpstr>Refresh Tokens</vt:lpstr>
      <vt:lpstr>Refresh Tokens</vt:lpstr>
      <vt:lpstr>Lab 7: Refresh Tokens</vt:lpstr>
      <vt:lpstr>Handling Errors</vt:lpstr>
      <vt:lpstr>Common Error Cases</vt:lpstr>
      <vt:lpstr>Lab 8: Exception Cases</vt:lpstr>
      <vt:lpstr>UX Considerations</vt:lpstr>
      <vt:lpstr>Troubleshooting</vt:lpstr>
      <vt:lpstr>PowerPoint Presentation</vt:lpstr>
      <vt:lpstr>PowerPoint Presentation</vt:lpstr>
      <vt:lpstr>PowerPoint Presentation</vt:lpstr>
      <vt:lpstr>Native Applications</vt:lpstr>
      <vt:lpstr>Native Applications</vt:lpstr>
      <vt:lpstr>Other Recommendations</vt:lpstr>
      <vt:lpstr>Other Recommendations</vt:lpstr>
      <vt:lpstr>Q&amp;A</vt:lpstr>
      <vt:lpstr>“System” Access</vt:lpstr>
      <vt:lpstr>PowerPoint Presentation</vt:lpstr>
      <vt:lpstr>“System” Access</vt:lpstr>
      <vt:lpstr>“System” Access</vt:lpstr>
      <vt:lpstr>“System” Access</vt:lpstr>
      <vt:lpstr>“System” Access</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Randall,Matt</cp:lastModifiedBy>
  <cp:revision>208</cp:revision>
  <dcterms:created xsi:type="dcterms:W3CDTF">2016-11-06T18:47:49Z</dcterms:created>
  <dcterms:modified xsi:type="dcterms:W3CDTF">2017-07-26T14:10:00Z</dcterms:modified>
</cp:coreProperties>
</file>