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4002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orient="horz" pos="804" userDrawn="1">
          <p15:clr>
            <a:srgbClr val="A4A3A4"/>
          </p15:clr>
        </p15:guide>
        <p15:guide id="3" orient="horz" pos="193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  <p15:guide id="5" orient="horz" pos="1483" userDrawn="1">
          <p15:clr>
            <a:srgbClr val="A4A3A4"/>
          </p15:clr>
        </p15:guide>
        <p15:guide id="6" orient="horz" pos="3514" userDrawn="1">
          <p15:clr>
            <a:srgbClr val="A4A3A4"/>
          </p15:clr>
        </p15:guide>
        <p15:guide id="7" orient="horz" pos="2833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6312" userDrawn="1">
          <p15:clr>
            <a:srgbClr val="A4A3A4"/>
          </p15:clr>
        </p15:guide>
        <p15:guide id="10" pos="2612" userDrawn="1">
          <p15:clr>
            <a:srgbClr val="A4A3A4"/>
          </p15:clr>
        </p15:guide>
        <p15:guide id="11" pos="5077" userDrawn="1">
          <p15:clr>
            <a:srgbClr val="A4A3A4"/>
          </p15:clr>
        </p15:guide>
        <p15:guide id="12" pos="7421" userDrawn="1">
          <p15:clr>
            <a:srgbClr val="A4A3A4"/>
          </p15:clr>
        </p15:guide>
        <p15:guide id="13" pos="1368" userDrawn="1">
          <p15:clr>
            <a:srgbClr val="A4A3A4"/>
          </p15:clr>
        </p15:guide>
        <p15:guide id="14" pos="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94D6"/>
    <a:srgbClr val="1A9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4" autoAdjust="0"/>
    <p:restoredTop sz="72066" autoAdjust="0"/>
  </p:normalViewPr>
  <p:slideViewPr>
    <p:cSldViewPr snapToGrid="0">
      <p:cViewPr varScale="1">
        <p:scale>
          <a:sx n="94" d="100"/>
          <a:sy n="94" d="100"/>
        </p:scale>
        <p:origin x="1242" y="84"/>
      </p:cViewPr>
      <p:guideLst>
        <p:guide orient="horz" pos="2162"/>
        <p:guide orient="horz" pos="804"/>
        <p:guide orient="horz" pos="193"/>
        <p:guide orient="horz" pos="4128"/>
        <p:guide orient="horz" pos="1483"/>
        <p:guide orient="horz" pos="3514"/>
        <p:guide orient="horz" pos="2833"/>
        <p:guide pos="3840"/>
        <p:guide pos="6312"/>
        <p:guide pos="2612"/>
        <p:guide pos="5077"/>
        <p:guide pos="7421"/>
        <p:guide pos="1368"/>
        <p:guide pos="2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AA56D-6859-4EF7-83F5-F26517F8F86A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738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706CE-DD56-44EB-9C7F-FE3574A5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7933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7A732-E016-4A82-A589-F6E10816C5CA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73438"/>
            <a:ext cx="7435850" cy="276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D62D3-BB65-47B7-B482-3500296D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1924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Rankings for Grahame’s topics: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generation work around FHIR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and safety in FHIR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profiles and terminologies work in FHIR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source ecosystems and solutions around FHIR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Ways to empower consumers using FHIR interfaces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next for the Argonaut project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AU" dirty="0"/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greatest challenge organizations face with FHIR?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NodeJS be supported officially?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changes SMART on FHIR would make in the next five years?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89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4746"/>
          <a:stretch/>
        </p:blipFill>
        <p:spPr bwMode="auto">
          <a:xfrm>
            <a:off x="0" y="-22628"/>
            <a:ext cx="12192994" cy="5874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668" y="6097612"/>
            <a:ext cx="2072529" cy="510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1647" y="104026"/>
            <a:ext cx="8396036" cy="5877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- n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432" y="-18243"/>
            <a:ext cx="12199429" cy="689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14867" y="5300253"/>
            <a:ext cx="7397751" cy="417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1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14867" y="5728919"/>
            <a:ext cx="7397751" cy="2872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14" name="Rectangle 7"/>
          <p:cNvSpPr>
            <a:spLocks/>
          </p:cNvSpPr>
          <p:nvPr userDrawn="1"/>
        </p:nvSpPr>
        <p:spPr bwMode="auto">
          <a:xfrm>
            <a:off x="1" y="2252755"/>
            <a:ext cx="12191997" cy="23656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3608" tIns="21804" rIns="43608" bIns="21804" anchor="ctr"/>
          <a:lstStyle/>
          <a:p>
            <a:pPr algn="ctr" defTabSz="215900"/>
            <a:endParaRPr lang="en-US" sz="18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9" name="Text Placeholder 1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14867" y="6342054"/>
            <a:ext cx="7397751" cy="2872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i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4" name="Title 3"/>
          <p:cNvSpPr>
            <a:spLocks noGrp="1"/>
          </p:cNvSpPr>
          <p:nvPr userDrawn="1">
            <p:ph type="title" hasCustomPrompt="1"/>
          </p:nvPr>
        </p:nvSpPr>
        <p:spPr>
          <a:xfrm>
            <a:off x="414338" y="2259017"/>
            <a:ext cx="11194218" cy="2370667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pic>
        <p:nvPicPr>
          <p:cNvPr id="16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54744" y="5084863"/>
            <a:ext cx="2271092" cy="1589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48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432" y="-18243"/>
            <a:ext cx="12199429" cy="689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1003221" y="2607983"/>
            <a:ext cx="10202835" cy="1642764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text</a:t>
            </a:r>
          </a:p>
        </p:txBody>
      </p:sp>
      <p:pic>
        <p:nvPicPr>
          <p:cNvPr id="4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54744" y="5084863"/>
            <a:ext cx="2271092" cy="1589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688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mar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20945" y="1280161"/>
            <a:ext cx="10515600" cy="4528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1324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20946" y="1280160"/>
            <a:ext cx="4786054" cy="823912"/>
          </a:xfrm>
        </p:spPr>
        <p:txBody>
          <a:bodyPr anchor="t" anchorCtr="0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6491" y="1280160"/>
            <a:ext cx="5320139" cy="823912"/>
          </a:xfrm>
        </p:spPr>
        <p:txBody>
          <a:bodyPr anchor="t" anchorCtr="0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406765" y="2194561"/>
            <a:ext cx="4787535" cy="388351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3"/>
          </p:nvPr>
        </p:nvSpPr>
        <p:spPr>
          <a:xfrm>
            <a:off x="5664200" y="2194561"/>
            <a:ext cx="5296243" cy="388351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9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im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20946" y="1280160"/>
            <a:ext cx="4779433" cy="478894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5666805" y="1280160"/>
            <a:ext cx="5268925" cy="4788946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7478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20522" y="1280160"/>
            <a:ext cx="5255683" cy="23326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6089401" y="1279526"/>
            <a:ext cx="4883399" cy="47720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20522" y="3718934"/>
            <a:ext cx="5255683" cy="23326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7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281883" y="6641870"/>
            <a:ext cx="121079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© Cerner Corporation. All rights reserved.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374" y="6613765"/>
            <a:ext cx="420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B9A8E6-500A-494F-8511-CB834C088D51}" type="slidenum">
              <a:rPr lang="en-US" sz="1000" b="0" smtClean="0">
                <a:solidFill>
                  <a:schemeClr val="bg2">
                    <a:lumMod val="75000"/>
                  </a:schemeClr>
                </a:solidFill>
              </a:rPr>
              <a:t>‹#›</a:t>
            </a:fld>
            <a:endParaRPr lang="en-US" sz="1000" b="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67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/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9"/>
          <p:cNvSpPr/>
          <p:nvPr/>
        </p:nvSpPr>
        <p:spPr bwMode="auto">
          <a:xfrm flipV="1">
            <a:off x="0" y="813351"/>
            <a:ext cx="11540312" cy="234399"/>
          </a:xfrm>
          <a:custGeom>
            <a:avLst/>
            <a:gdLst>
              <a:gd name="connsiteX0" fmla="*/ 0 w 11411468"/>
              <a:gd name="connsiteY0" fmla="*/ 0 h 234399"/>
              <a:gd name="connsiteX1" fmla="*/ 11294269 w 11411468"/>
              <a:gd name="connsiteY1" fmla="*/ 0 h 234399"/>
              <a:gd name="connsiteX2" fmla="*/ 11411468 w 11411468"/>
              <a:gd name="connsiteY2" fmla="*/ 117200 h 234399"/>
              <a:gd name="connsiteX3" fmla="*/ 11411468 w 11411468"/>
              <a:gd name="connsiteY3" fmla="*/ 234399 h 234399"/>
              <a:gd name="connsiteX4" fmla="*/ 0 w 11411468"/>
              <a:gd name="connsiteY4" fmla="*/ 234399 h 234399"/>
              <a:gd name="connsiteX5" fmla="*/ 0 w 11411468"/>
              <a:gd name="connsiteY5" fmla="*/ 0 h 234399"/>
              <a:gd name="connsiteX0" fmla="*/ 0 w 11411468"/>
              <a:gd name="connsiteY0" fmla="*/ 0 h 234399"/>
              <a:gd name="connsiteX1" fmla="*/ 11294269 w 11411468"/>
              <a:gd name="connsiteY1" fmla="*/ 0 h 234399"/>
              <a:gd name="connsiteX2" fmla="*/ 11411468 w 11411468"/>
              <a:gd name="connsiteY2" fmla="*/ 234399 h 234399"/>
              <a:gd name="connsiteX3" fmla="*/ 0 w 11411468"/>
              <a:gd name="connsiteY3" fmla="*/ 234399 h 234399"/>
              <a:gd name="connsiteX4" fmla="*/ 0 w 11411468"/>
              <a:gd name="connsiteY4" fmla="*/ 0 h 234399"/>
              <a:gd name="connsiteX0" fmla="*/ 0 w 11411468"/>
              <a:gd name="connsiteY0" fmla="*/ 0 h 234399"/>
              <a:gd name="connsiteX1" fmla="*/ 11334750 w 11411468"/>
              <a:gd name="connsiteY1" fmla="*/ 0 h 234399"/>
              <a:gd name="connsiteX2" fmla="*/ 11411468 w 11411468"/>
              <a:gd name="connsiteY2" fmla="*/ 234399 h 234399"/>
              <a:gd name="connsiteX3" fmla="*/ 0 w 11411468"/>
              <a:gd name="connsiteY3" fmla="*/ 234399 h 234399"/>
              <a:gd name="connsiteX4" fmla="*/ 0 w 11411468"/>
              <a:gd name="connsiteY4" fmla="*/ 0 h 234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1468" h="234399">
                <a:moveTo>
                  <a:pt x="0" y="0"/>
                </a:moveTo>
                <a:lnTo>
                  <a:pt x="11334750" y="0"/>
                </a:lnTo>
                <a:lnTo>
                  <a:pt x="11411468" y="234399"/>
                </a:lnTo>
                <a:lnTo>
                  <a:pt x="0" y="2343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marR="0" indent="-366713" algn="ctr" defTabSz="9763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40000"/>
              <a:buFontTx/>
              <a:buNone/>
              <a:tabLst/>
            </a:pPr>
            <a:endParaRPr lang="en-US"/>
          </a:p>
        </p:txBody>
      </p:sp>
      <p:sp>
        <p:nvSpPr>
          <p:cNvPr id="2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414338" y="1"/>
            <a:ext cx="10515600" cy="860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338" y="1280160"/>
            <a:ext cx="10515600" cy="4609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883" y="6641870"/>
            <a:ext cx="121079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© Cerner Corporation.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74" y="6613765"/>
            <a:ext cx="420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B9A8E6-500A-494F-8511-CB834C088D51}" type="slidenum">
              <a:rPr lang="en-US" sz="1000" b="0" smtClean="0">
                <a:solidFill>
                  <a:schemeClr val="bg2">
                    <a:lumMod val="75000"/>
                  </a:schemeClr>
                </a:solidFill>
              </a:rPr>
              <a:t>‹#›</a:t>
            </a:fld>
            <a:endParaRPr lang="en-US" sz="1000" b="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70346" y="5826907"/>
            <a:ext cx="2143748" cy="1071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702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06" r:id="rId2"/>
    <p:sldLayoutId id="2147484008" r:id="rId3"/>
    <p:sldLayoutId id="2147484009" r:id="rId4"/>
    <p:sldLayoutId id="2147484011" r:id="rId5"/>
    <p:sldLayoutId id="2147484012" r:id="rId6"/>
    <p:sldLayoutId id="2147484013" r:id="rId7"/>
    <p:sldLayoutId id="2147484017" r:id="rId8"/>
    <p:sldLayoutId id="2147484021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baseline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SzPct val="115000"/>
        <a:buFont typeface="Arial" panose="020B0604020202020204" pitchFamily="34" charset="0"/>
        <a:buChar char="•"/>
        <a:defRPr sz="2800" kern="1200" baseline="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SzPct val="115000"/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07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1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1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05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65334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5089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233895"/>
      </p:ext>
    </p:extLst>
  </p:cSld>
  <p:clrMapOvr>
    <a:masterClrMapping/>
  </p:clrMapOvr>
</p:sld>
</file>

<file path=ppt/theme/theme1.xml><?xml version="1.0" encoding="utf-8"?>
<a:theme xmlns:a="http://schemas.openxmlformats.org/drawingml/2006/main" name="Cerner_Template_2.1_WIDE">
  <a:themeElements>
    <a:clrScheme name="Cerner 2.0">
      <a:dk1>
        <a:srgbClr val="393D41"/>
      </a:dk1>
      <a:lt1>
        <a:srgbClr val="FFFFFF"/>
      </a:lt1>
      <a:dk2>
        <a:srgbClr val="393D41"/>
      </a:dk2>
      <a:lt2>
        <a:srgbClr val="FFFFFF"/>
      </a:lt2>
      <a:accent1>
        <a:srgbClr val="0D94D2"/>
      </a:accent1>
      <a:accent2>
        <a:srgbClr val="7BC143"/>
      </a:accent2>
      <a:accent3>
        <a:srgbClr val="6A737B"/>
      </a:accent3>
      <a:accent4>
        <a:srgbClr val="4DC5FF"/>
      </a:accent4>
      <a:accent5>
        <a:srgbClr val="B4B8BD"/>
      </a:accent5>
      <a:accent6>
        <a:srgbClr val="7C2B83"/>
      </a:accent6>
      <a:hlink>
        <a:srgbClr val="1A93D7"/>
      </a:hlink>
      <a:folHlink>
        <a:srgbClr val="393D4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rner_Template_3.0_widescreen" id="{33BA54E2-E680-4402-BAC7-A8CA05C6BFDF}" vid="{8E72BE92-2C30-491B-91DF-C77D582CB5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Cerner_Template_2.2_WIDE (2)</Template>
  <TotalTime>731</TotalTime>
  <Words>45</Words>
  <Application>Microsoft Office PowerPoint</Application>
  <PresentationFormat>Widescreen</PresentationFormat>
  <Paragraphs>14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Franklin Gothic Book</vt:lpstr>
      <vt:lpstr>Cerner_Template_2.1_WIDE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Cerner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Williams,Lauren</dc:creator>
  <cp:lastModifiedBy>Grahame Grieve</cp:lastModifiedBy>
  <cp:revision>23</cp:revision>
  <dcterms:created xsi:type="dcterms:W3CDTF">2016-08-16T20:26:54Z</dcterms:created>
  <dcterms:modified xsi:type="dcterms:W3CDTF">2017-09-28T06:39:24Z</dcterms:modified>
</cp:coreProperties>
</file>