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9"/>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33" r:id="rId133"/>
    <p:sldId id="326" r:id="rId134"/>
    <p:sldId id="391" r:id="rId135"/>
    <p:sldId id="327" r:id="rId136"/>
    <p:sldId id="328" r:id="rId137"/>
    <p:sldId id="390" r:id="rId1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953" autoAdjust="0"/>
  </p:normalViewPr>
  <p:slideViewPr>
    <p:cSldViewPr>
      <p:cViewPr varScale="1">
        <p:scale>
          <a:sx n="80" d="100"/>
          <a:sy n="80" d="100"/>
        </p:scale>
        <p:origin x="-151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11/16/2016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Cerner 2016</a:t>
            </a:r>
            <a:endParaRPr lang="en-US"/>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Your app doesn’t have</a:t>
            </a:r>
            <a:r>
              <a:rPr lang="en-US" baseline="0" dirty="0" smtClean="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 traditional authentication schemes,</a:t>
            </a:r>
            <a:r>
              <a:rPr lang="en-US" baseline="0" dirty="0" smtClean="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a:t>
            </a:r>
            <a:r>
              <a:rPr lang="en-US" baseline="0" dirty="0" smtClean="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Four “roles” or actors are involved in authorization</a:t>
            </a:r>
            <a:r>
              <a:rPr lang="en-US" dirty="0" smtClean="0"/>
              <a:t>.  In</a:t>
            </a:r>
            <a:r>
              <a:rPr lang="en-US" baseline="0" dirty="0" smtClean="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OAuth2</a:t>
            </a:r>
            <a:r>
              <a:rPr lang="en-US" baseline="0" dirty="0" smtClean="0"/>
              <a:t> framework was made popular by service providers such as Google, Twitter, and Facebook and has further been adopted by other SaaS providers such as </a:t>
            </a:r>
            <a:r>
              <a:rPr lang="en-US" baseline="0" dirty="0" err="1" smtClean="0"/>
              <a:t>SalesForce</a:t>
            </a:r>
            <a:r>
              <a:rPr lang="en-US" baseline="0" dirty="0" smtClean="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Next, a series of interactions occur in the authorization process,</a:t>
            </a:r>
            <a:r>
              <a:rPr lang="en-US" baseline="0" dirty="0" smtClean="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a:t>
            </a:r>
            <a:r>
              <a:rPr lang="en-US" baseline="0" dirty="0" smtClean="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a:t>
            </a:r>
            <a:r>
              <a:rPr lang="en-US" baseline="0" dirty="0" smtClean="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authorization grant is exchanged in a one-time transaction for an access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a:t>
            </a:r>
            <a:r>
              <a:rPr lang="en-US" baseline="0" dirty="0" smtClean="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Access tokens are then utilized in</a:t>
            </a:r>
            <a:r>
              <a:rPr lang="en-US" baseline="0" dirty="0" smtClean="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OpenID</a:t>
            </a:r>
            <a:r>
              <a:rPr lang="en-US" baseline="0" dirty="0" smtClean="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Let’s examine how the authorization request ultimately gets presented to the</a:t>
            </a:r>
            <a:r>
              <a:rPr lang="en-US" baseline="0" dirty="0" smtClean="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authorization server itself generally brokers the grant interaction with end</a:t>
            </a:r>
            <a:r>
              <a:rPr lang="en-US" baseline="0" dirty="0" smtClean="0"/>
              <a:t> users, as depicted by this diagram.</a:t>
            </a:r>
            <a:endParaRPr lang="en-US" dirty="0" smtClean="0"/>
          </a:p>
          <a:p>
            <a:endParaRPr lang="en-US" dirty="0" smtClean="0"/>
          </a:p>
          <a:p>
            <a:r>
              <a:rPr lang="en-US" dirty="0" smtClean="0"/>
              <a:t>https</a:t>
            </a:r>
            <a:r>
              <a:rPr lang="en-US" dirty="0" smtClean="0"/>
              <a:t>://tools.ietf.org/html/rfc6749#section-4.1</a:t>
            </a:r>
          </a:p>
          <a:p>
            <a:endParaRPr lang="en-US" dirty="0" smtClean="0"/>
          </a:p>
          <a:p>
            <a:r>
              <a:rPr lang="en-US" dirty="0" smtClean="0"/>
              <a:t>Essentially,</a:t>
            </a:r>
            <a:r>
              <a:rPr lang="en-US" baseline="0" dirty="0" smtClean="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system is something</a:t>
            </a:r>
            <a:r>
              <a:rPr lang="en-US" baseline="0" dirty="0" smtClean="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separate mechanism</a:t>
            </a:r>
            <a:r>
              <a:rPr lang="en-US" baseline="0" dirty="0" smtClean="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Also</a:t>
            </a:r>
            <a:r>
              <a:rPr lang="en-US" baseline="0" dirty="0" smtClean="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part of the registration process with the</a:t>
            </a:r>
            <a:r>
              <a:rPr lang="en-US" baseline="0" dirty="0" smtClean="0"/>
              <a:t> service provider, you’ll receive a client identifier.</a:t>
            </a:r>
          </a:p>
          <a:p>
            <a:endParaRPr lang="en-US" baseline="0" dirty="0" smtClean="0"/>
          </a:p>
          <a:p>
            <a:r>
              <a:rPr lang="en-US" baseline="0" dirty="0" smtClean="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Client credentials</a:t>
            </a:r>
            <a:r>
              <a:rPr lang="en-US" baseline="0" dirty="0" smtClean="0"/>
              <a:t> are utilized in the “client credentials” flow to obtain access tokens directly, and may be used in the “authorization code” flow to further control the dissemination of access tokens.</a:t>
            </a:r>
          </a:p>
          <a:p>
            <a:endParaRPr lang="en-US" baseline="0" dirty="0" smtClean="0"/>
          </a:p>
          <a:p>
            <a:r>
              <a:rPr lang="en-US" baseline="0" dirty="0" smtClean="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Also known as “redirection URI”.  Used in the “authorization grant” flow, authorization grant response protocol</a:t>
            </a:r>
            <a:r>
              <a:rPr lang="en-US" baseline="0" dirty="0" smtClean="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authorization endpoint</a:t>
            </a:r>
            <a:r>
              <a:rPr lang="en-US" baseline="0" dirty="0" smtClean="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also need to know what scope</a:t>
            </a:r>
            <a:r>
              <a:rPr lang="en-US" baseline="0" dirty="0" smtClean="0"/>
              <a:t> your application needs to function.  </a:t>
            </a:r>
            <a:r>
              <a:rPr lang="en-US" dirty="0" smtClean="0"/>
              <a:t>Scopes</a:t>
            </a:r>
            <a:r>
              <a:rPr lang="en-US" baseline="0" dirty="0" smtClean="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Scopes</a:t>
            </a:r>
            <a:r>
              <a:rPr lang="en-US" baseline="0" dirty="0" smtClean="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With OAuth,</a:t>
            </a:r>
            <a:r>
              <a:rPr lang="en-US" baseline="0" dirty="0" smtClean="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Two important URLs are used in the</a:t>
            </a:r>
            <a:r>
              <a:rPr lang="en-US" baseline="0" dirty="0" smtClean="0"/>
              <a:t> process of obtaining authorization on behalf of a person:</a:t>
            </a:r>
          </a:p>
          <a:p>
            <a:endParaRPr lang="en-US" baseline="0" dirty="0" smtClean="0"/>
          </a:p>
          <a:p>
            <a:pPr marL="171450" indent="-171450">
              <a:buFont typeface="Arial" panose="020B0604020202020204" pitchFamily="34" charset="0"/>
              <a:buChar char="•"/>
            </a:pPr>
            <a:r>
              <a:rPr lang="en-US" baseline="0" dirty="0" smtClean="0"/>
              <a:t>The authorization endpoint, that the end user interacts with via their browser.</a:t>
            </a:r>
          </a:p>
          <a:p>
            <a:pPr marL="171450" indent="-171450">
              <a:buFont typeface="Arial" panose="020B0604020202020204" pitchFamily="34" charset="0"/>
              <a:buChar char="•"/>
            </a:pPr>
            <a:r>
              <a:rPr lang="en-US" baseline="0" dirty="0" smtClean="0"/>
              <a:t>The token endpoint, where the result of the authorization interaction is used to obtain an access token.</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These are located at the FHIR® conformance endpoint, advertised as a security extension with URI “http://fhir-registry.smarthealthit.org/</a:t>
            </a:r>
            <a:r>
              <a:rPr lang="en-US" baseline="0" dirty="0" err="1" smtClean="0"/>
              <a:t>StructureDefinition</a:t>
            </a:r>
            <a:r>
              <a:rPr lang="en-US" baseline="0" dirty="0" smtClean="0"/>
              <a:t>/</a:t>
            </a:r>
            <a:r>
              <a:rPr lang="en-US" baseline="0" dirty="0" err="1" smtClean="0"/>
              <a:t>oauth-uris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Two important URLs are used in the</a:t>
            </a:r>
            <a:r>
              <a:rPr lang="en-US" baseline="0" dirty="0" smtClean="0"/>
              <a:t> process of obtaining authorization on behalf of a person:</a:t>
            </a:r>
          </a:p>
          <a:p>
            <a:endParaRPr lang="en-US" baseline="0" dirty="0" smtClean="0"/>
          </a:p>
          <a:p>
            <a:pPr marL="171450" indent="-171450">
              <a:buFont typeface="Arial" panose="020B0604020202020204" pitchFamily="34" charset="0"/>
              <a:buChar char="•"/>
            </a:pPr>
            <a:r>
              <a:rPr lang="en-US" baseline="0" dirty="0" smtClean="0"/>
              <a:t>The authorization endpoint, that the end user interacts with via their browser.</a:t>
            </a:r>
          </a:p>
          <a:p>
            <a:pPr marL="171450" indent="-171450">
              <a:buFont typeface="Arial" panose="020B0604020202020204" pitchFamily="34" charset="0"/>
              <a:buChar char="•"/>
            </a:pPr>
            <a:r>
              <a:rPr lang="en-US" baseline="0" dirty="0" smtClean="0"/>
              <a:t>The token endpoint, where the result of the authorization interaction is used to obtain an access token.</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These are located at the FHIR® conformance endpoint, advertised as a security extension with URI “http://fhir-registry.smarthealthit.org/</a:t>
            </a:r>
            <a:r>
              <a:rPr lang="en-US" baseline="0" dirty="0" err="1" smtClean="0"/>
              <a:t>StructureDefinition</a:t>
            </a:r>
            <a:r>
              <a:rPr lang="en-US" baseline="0" dirty="0" smtClean="0"/>
              <a:t>/</a:t>
            </a:r>
            <a:r>
              <a:rPr lang="en-US" baseline="0" dirty="0" err="1" smtClean="0"/>
              <a:t>oauth-uris</a:t>
            </a:r>
            <a:r>
              <a:rPr lang="en-US" baseline="0" smtClean="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If your application needs to “authenticate” the user, this provides</a:t>
            </a:r>
            <a:r>
              <a:rPr lang="en-US" baseline="0" dirty="0" smtClean="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*Patient</a:t>
            </a:r>
            <a:r>
              <a:rPr lang="en-US" baseline="0" dirty="0" smtClean="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If your application needs to “authenticate” the user, this provides</a:t>
            </a:r>
            <a:r>
              <a:rPr lang="en-US" baseline="0" dirty="0" smtClean="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 more information, see OAuth 2.0 Threat Model and Security Considerations https://tools.ietf.org/html/rfc6819</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more information</a:t>
            </a:r>
            <a:r>
              <a:rPr lang="en-US" baseline="0" dirty="0" smtClean="0"/>
              <a:t> on what a “mix-up” attack is, see "OAuth 2.0 Mix-Up Mitigation“:</a:t>
            </a:r>
          </a:p>
          <a:p>
            <a:endParaRPr lang="en-US" baseline="0" dirty="0" smtClean="0"/>
          </a:p>
          <a:p>
            <a:r>
              <a:rPr lang="en-US" baseline="0" dirty="0" smtClean="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 more information, see “OAuth 2.0 for Native Apps”:</a:t>
            </a:r>
          </a:p>
          <a:p>
            <a:endParaRPr lang="en-US" dirty="0" smtClean="0"/>
          </a:p>
          <a:p>
            <a:r>
              <a:rPr lang="en-US" dirty="0" smtClean="0"/>
              <a:t>https://tools.ietf.org/html/draft-ietf-oauth-native-apps-05</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 more information, see “OAuth 2.0 for Native Apps”:</a:t>
            </a:r>
          </a:p>
          <a:p>
            <a:endParaRPr lang="en-US" dirty="0" smtClean="0"/>
          </a:p>
          <a:p>
            <a:r>
              <a:rPr lang="en-US" dirty="0" smtClean="0"/>
              <a:t>https://tools.ietf.org/html/draft-ietf-oauth-native-apps-05</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Where possible, close the authorization window you’ve opened.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refresh token request is also a x-www-form-</a:t>
            </a:r>
            <a:r>
              <a:rPr lang="en-US" dirty="0" err="1" smtClean="0"/>
              <a:t>urlencoded</a:t>
            </a:r>
            <a:r>
              <a:rPr lang="en-US" dirty="0" smtClean="0"/>
              <a:t> request, consisting of the refresh token, and identifying</a:t>
            </a:r>
            <a:r>
              <a:rPr lang="en-US" baseline="0" dirty="0" smtClean="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refresh token response is also JSON.  </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Similar to the user authorization workflow, fetch the FHIR Conformance document and retrieve the “token” endpoint.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Similar to the user authorization workflow, fetch the FHIR Conformance document and retrieve the “token</a:t>
            </a:r>
            <a:r>
              <a:rPr lang="en-US" smtClean="0"/>
              <a:t>” endpoint.</a:t>
            </a:r>
            <a:endParaRPr lang="en-US"/>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Our authorization guide has more</a:t>
            </a:r>
            <a:r>
              <a:rPr lang="en-US" baseline="0" dirty="0" smtClean="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Understanding the specifications and our guidance will help you in</a:t>
            </a:r>
            <a:r>
              <a:rPr lang="en-US" baseline="0" dirty="0" smtClean="0"/>
              <a:t> c</a:t>
            </a:r>
            <a:r>
              <a:rPr lang="en-US" dirty="0" smtClean="0"/>
              <a:t>reating a threat model for your</a:t>
            </a:r>
            <a:r>
              <a:rPr lang="en-US" baseline="0" dirty="0" smtClean="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136</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Your app doesn’t have</a:t>
            </a:r>
            <a:r>
              <a:rPr lang="en-US" baseline="0" dirty="0" smtClean="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509093-0A88-4CE0-881F-99629760210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09093-0A88-4CE0-881F-99629760210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09093-0A88-4CE0-881F-99629760210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09093-0A88-4CE0-881F-99629760210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509093-0A88-4CE0-881F-99629760210A}"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509093-0A88-4CE0-881F-99629760210A}"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509093-0A88-4CE0-881F-99629760210A}"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11/16/2016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smtClean="0"/>
              <a:t>Matt Randall</a:t>
            </a:r>
            <a:endParaRPr lang="en-US" dirty="0"/>
          </a:p>
        </p:txBody>
      </p:sp>
      <p:sp>
        <p:nvSpPr>
          <p:cNvPr id="3" name="Text Placeholder 2"/>
          <p:cNvSpPr>
            <a:spLocks noGrp="1"/>
          </p:cNvSpPr>
          <p:nvPr>
            <p:ph type="body" sz="quarter" idx="12"/>
          </p:nvPr>
        </p:nvSpPr>
        <p:spPr>
          <a:xfrm>
            <a:off x="577456" y="4201442"/>
            <a:ext cx="5548313" cy="215443"/>
          </a:xfrm>
        </p:spPr>
        <p:txBody>
          <a:bodyPr/>
          <a:lstStyle/>
          <a:p>
            <a:r>
              <a:rPr lang="en-US" dirty="0" smtClean="0"/>
              <a:t>Principal Architect, Distinguished Engineer</a:t>
            </a:r>
            <a:endParaRPr lang="en-US" dirty="0"/>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dirty="0"/>
              <a:t>November </a:t>
            </a:r>
            <a:r>
              <a:rPr lang="en-US" dirty="0" smtClean="0"/>
              <a:t>15-17, </a:t>
            </a:r>
            <a:r>
              <a:rPr lang="en-US" dirty="0"/>
              <a:t>2016</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smtClean="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a:t>
            </a:r>
            <a:r>
              <a:rPr lang="en-US" sz="3200" dirty="0" smtClean="0"/>
              <a:t>. Parse the access token response.</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smtClean="0"/>
              <a:t>Asides from the access token, the token response can contain a number of additional items.</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smtClean="0"/>
              <a:t>Standard Token Response Elements:</a:t>
            </a:r>
          </a:p>
          <a:p>
            <a:pPr algn="ctr"/>
            <a:endParaRPr lang="en-US" sz="3200" dirty="0"/>
          </a:p>
          <a:p>
            <a:pPr marL="457200" indent="-457200">
              <a:buFont typeface="Arial" panose="020B0604020202020204" pitchFamily="34" charset="0"/>
              <a:buChar char="•"/>
            </a:pPr>
            <a:r>
              <a:rPr lang="en-US" sz="2400" b="1" dirty="0" err="1" smtClean="0"/>
              <a:t>access_token</a:t>
            </a:r>
            <a:r>
              <a:rPr lang="en-US" sz="2400" dirty="0" smtClean="0"/>
              <a:t>: A “bearer” token that is used to access FHIR® services.</a:t>
            </a:r>
          </a:p>
          <a:p>
            <a:pPr marL="457200" indent="-457200">
              <a:buFont typeface="Arial" panose="020B0604020202020204" pitchFamily="34" charset="0"/>
              <a:buChar char="•"/>
            </a:pPr>
            <a:r>
              <a:rPr lang="en-US" sz="2400" b="1" dirty="0" smtClean="0"/>
              <a:t>scope</a:t>
            </a:r>
            <a:r>
              <a:rPr lang="en-US" sz="2400" dirty="0" smtClean="0"/>
              <a:t>: The list of scopes that were approved by the authorization server and/or end user.</a:t>
            </a:r>
          </a:p>
          <a:p>
            <a:pPr marL="457200" indent="-457200">
              <a:buFont typeface="Arial" panose="020B0604020202020204" pitchFamily="34" charset="0"/>
              <a:buChar char="•"/>
            </a:pPr>
            <a:r>
              <a:rPr lang="en-US" sz="2400" b="1" dirty="0" err="1" smtClean="0"/>
              <a:t>expires_in</a:t>
            </a:r>
            <a:r>
              <a:rPr lang="en-US" sz="2400" dirty="0" smtClean="0"/>
              <a:t>:  The duration (in seconds) that the token will last.</a:t>
            </a:r>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smtClean="0"/>
              <a:t>Your application may not always receive full access to the scopes requested in the original grant – make sure to validate you received the scopes you need to function.</a:t>
            </a:r>
            <a:endParaRPr lang="en-US" sz="2400" dirty="0" smtClean="0"/>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smtClean="0"/>
              <a:t>A single token generally does not last more than 10 minutes; if longer access is required, you will need a “refresh token”, obtained via the scope of “</a:t>
            </a:r>
            <a:r>
              <a:rPr lang="en-US" sz="3200" dirty="0" err="1" smtClean="0"/>
              <a:t>online_access</a:t>
            </a:r>
            <a:r>
              <a:rPr lang="en-US" sz="3200" dirty="0" smtClean="0"/>
              <a:t>” or “</a:t>
            </a:r>
            <a:r>
              <a:rPr lang="en-US" sz="3200" dirty="0" err="1" smtClean="0"/>
              <a:t>offline_access</a:t>
            </a:r>
            <a:r>
              <a:rPr lang="en-US" sz="3200" dirty="0" smtClean="0"/>
              <a:t>”</a:t>
            </a:r>
          </a:p>
          <a:p>
            <a:pPr algn="ctr"/>
            <a:endParaRPr lang="en-US" sz="3200" dirty="0"/>
          </a:p>
          <a:p>
            <a:pPr algn="ctr"/>
            <a:r>
              <a:rPr lang="en-US" sz="3200" dirty="0" smtClean="0"/>
              <a:t>(more information later in this presentation.)</a:t>
            </a:r>
            <a:endParaRPr lang="en-US" sz="2400" dirty="0" smtClean="0"/>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smtClean="0"/>
              <a:t>Other Token Response Elements:</a:t>
            </a:r>
          </a:p>
          <a:p>
            <a:pPr algn="ctr"/>
            <a:endParaRPr lang="en-US" sz="3200" dirty="0"/>
          </a:p>
          <a:p>
            <a:pPr marL="457200" indent="-457200">
              <a:buFont typeface="Arial" panose="020B0604020202020204" pitchFamily="34" charset="0"/>
              <a:buChar char="•"/>
            </a:pPr>
            <a:r>
              <a:rPr lang="en-US" sz="2400" b="1" dirty="0" err="1" smtClean="0"/>
              <a:t>refresh_token</a:t>
            </a:r>
            <a:r>
              <a:rPr lang="en-US" sz="2400" dirty="0" smtClean="0"/>
              <a:t>:  A token that can be exchanged for a new access token.</a:t>
            </a:r>
          </a:p>
          <a:p>
            <a:pPr marL="457200" indent="-457200">
              <a:buFont typeface="Arial" panose="020B0604020202020204" pitchFamily="34" charset="0"/>
              <a:buChar char="•"/>
            </a:pPr>
            <a:r>
              <a:rPr lang="en-US" sz="2400" b="1" dirty="0" smtClean="0"/>
              <a:t>patient</a:t>
            </a:r>
            <a:r>
              <a:rPr lang="en-US" sz="2400" dirty="0" smtClean="0"/>
              <a:t>:  The FHIR® identifier of a Patient resource of the current patient in context.  Present during “launch”.</a:t>
            </a:r>
          </a:p>
          <a:p>
            <a:pPr marL="457200" indent="-457200">
              <a:buFont typeface="Arial" panose="020B0604020202020204" pitchFamily="34" charset="0"/>
              <a:buChar char="•"/>
            </a:pPr>
            <a:r>
              <a:rPr lang="en-US" sz="2400" b="1" dirty="0" smtClean="0"/>
              <a:t>encounter</a:t>
            </a:r>
            <a:r>
              <a:rPr lang="en-US" sz="2400" dirty="0" smtClean="0"/>
              <a:t>:  </a:t>
            </a:r>
            <a:r>
              <a:rPr lang="en-US" sz="2400" dirty="0"/>
              <a:t>The FHIR® identifier of </a:t>
            </a:r>
            <a:r>
              <a:rPr lang="en-US" sz="2400" dirty="0" smtClean="0"/>
              <a:t>an Encounter resource </a:t>
            </a:r>
            <a:r>
              <a:rPr lang="en-US" sz="2400" dirty="0"/>
              <a:t>of the current </a:t>
            </a:r>
            <a:r>
              <a:rPr lang="en-US" sz="2400" dirty="0" smtClean="0"/>
              <a:t>encounter in </a:t>
            </a:r>
            <a:r>
              <a:rPr lang="en-US" sz="2400" dirty="0"/>
              <a:t>context.  Present during “launch</a:t>
            </a:r>
            <a:r>
              <a:rPr lang="en-US" sz="2400" dirty="0" smtClean="0"/>
              <a:t>”.</a:t>
            </a:r>
          </a:p>
          <a:p>
            <a:pPr marL="457200" indent="-457200">
              <a:buFont typeface="Arial" panose="020B0604020202020204" pitchFamily="34" charset="0"/>
              <a:buChar char="•"/>
            </a:pPr>
            <a:r>
              <a:rPr lang="en-US" sz="2400" b="1" dirty="0" err="1" smtClean="0"/>
              <a:t>id_token</a:t>
            </a:r>
            <a:r>
              <a:rPr lang="en-US" sz="2400" dirty="0" smtClean="0"/>
              <a:t>:  An OpenID Connect identity token.</a:t>
            </a:r>
          </a:p>
          <a:p>
            <a:pPr marL="457200" indent="-457200">
              <a:buFont typeface="Arial" panose="020B0604020202020204" pitchFamily="34" charset="0"/>
              <a:buChar char="•"/>
            </a:pPr>
            <a:r>
              <a:rPr lang="en-US" sz="2400" b="1" dirty="0" err="1" smtClean="0"/>
              <a:t>need_patient_banner</a:t>
            </a:r>
            <a:r>
              <a:rPr lang="en-US" sz="2400" dirty="0" smtClean="0"/>
              <a:t>: a </a:t>
            </a:r>
            <a:r>
              <a:rPr lang="en-US" sz="2400" dirty="0" err="1" smtClean="0"/>
              <a:t>boolean</a:t>
            </a:r>
            <a:r>
              <a:rPr lang="en-US" sz="2400" dirty="0" smtClean="0"/>
              <a:t>, present during launch,  indicating whether a patient banner should be displayed.</a:t>
            </a:r>
          </a:p>
          <a:p>
            <a:endParaRPr lang="en-US" sz="2400" dirty="0" smtClean="0"/>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smtClean="0"/>
              <a:t>Error Responses in the Token Response</a:t>
            </a:r>
          </a:p>
          <a:p>
            <a:pPr algn="ctr"/>
            <a:endParaRPr lang="en-US" sz="3200" dirty="0"/>
          </a:p>
          <a:p>
            <a:pPr marL="457200" indent="-457200">
              <a:buFont typeface="Arial" panose="020B0604020202020204" pitchFamily="34" charset="0"/>
              <a:buChar char="•"/>
            </a:pPr>
            <a:r>
              <a:rPr lang="en-US" sz="2400" b="1" dirty="0" smtClean="0"/>
              <a:t>error</a:t>
            </a:r>
            <a:r>
              <a:rPr lang="en-US" sz="2400" dirty="0" smtClean="0"/>
              <a:t>:  An OAuth2 error code, useful for troubleshooting.</a:t>
            </a:r>
          </a:p>
          <a:p>
            <a:pPr marL="457200" indent="-457200">
              <a:buFont typeface="Arial" panose="020B0604020202020204" pitchFamily="34" charset="0"/>
              <a:buChar char="•"/>
            </a:pPr>
            <a:r>
              <a:rPr lang="en-US" sz="2400" b="1" dirty="0" err="1" smtClean="0"/>
              <a:t>error_uri</a:t>
            </a:r>
            <a:r>
              <a:rPr lang="en-US" sz="2400" dirty="0" smtClean="0"/>
              <a:t>:  Similar to the </a:t>
            </a:r>
            <a:r>
              <a:rPr lang="en-US" sz="2400" dirty="0" err="1" smtClean="0"/>
              <a:t>error_uri</a:t>
            </a:r>
            <a:r>
              <a:rPr lang="en-US" sz="2400" dirty="0" smtClean="0"/>
              <a:t> in the authorization grant response, a value to link to the user for further assistance, and useful for developers and support personnel for troubleshooting.</a:t>
            </a:r>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smtClean="0"/>
              <a:t>7. Utilizing the access token to call FHIR resources.</a:t>
            </a:r>
            <a:endParaRPr lang="en-US" sz="2400" dirty="0" smtClean="0"/>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smtClean="0"/>
              <a:t>Add an authorization header to your HTTP requests, including the “Bearer” token:</a:t>
            </a:r>
          </a:p>
          <a:p>
            <a:pPr algn="ctr"/>
            <a:endParaRPr lang="en-US" sz="3200" dirty="0"/>
          </a:p>
          <a:p>
            <a:pPr algn="ctr"/>
            <a:endParaRPr lang="en-US" sz="3200" dirty="0" smtClean="0"/>
          </a:p>
          <a:p>
            <a:pPr algn="ctr"/>
            <a:endParaRPr lang="en-US" sz="3200" dirty="0" smtClean="0"/>
          </a:p>
          <a:p>
            <a:pPr algn="ctr"/>
            <a:endParaRPr lang="en-US" sz="3200" dirty="0"/>
          </a:p>
          <a:p>
            <a:pPr algn="ctr"/>
            <a:endParaRPr lang="en-US" sz="2400" dirty="0" smtClean="0"/>
          </a:p>
          <a:p>
            <a:pPr algn="ctr"/>
            <a:endParaRPr lang="en-US" dirty="0" smtClean="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smtClean="0"/>
              <a:t>If the token is invalid, or otherwise not authorized for the resource/method being invoked, you will receive a corresponding 401/403 response with a “WWW-Authenticate” header.</a:t>
            </a:r>
            <a:endParaRPr lang="en-US" sz="2400" dirty="0" smtClean="0"/>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smtClean="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smtClean="0"/>
              <a:t>8. Handle other UX components.</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smtClean="0"/>
              <a:t>Close the authorization window after completion.</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smtClean="0"/>
              <a:t>Provide a “Manage Authorizations” link to the user, linked to the “manage” endpoint advertised in the conformance document.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smtClean="0"/>
              <a:t>9. (Optional) Refresh tokens as needed.</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smtClean="0"/>
              <a:t>If your application requested </a:t>
            </a:r>
            <a:r>
              <a:rPr lang="en-US" sz="3200" dirty="0" err="1" smtClean="0"/>
              <a:t>online_access</a:t>
            </a:r>
            <a:r>
              <a:rPr lang="en-US" sz="3200" dirty="0" smtClean="0"/>
              <a:t> or </a:t>
            </a:r>
            <a:r>
              <a:rPr lang="en-US" sz="3200" dirty="0" err="1" smtClean="0"/>
              <a:t>offline_access</a:t>
            </a:r>
            <a:r>
              <a:rPr lang="en-US" sz="3200" dirty="0" smtClean="0"/>
              <a:t>, you can obtain additional tokens.</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smtClean="0"/>
              <a:t>Refresh Token Request:</a:t>
            </a:r>
          </a:p>
          <a:p>
            <a:pPr algn="ctr"/>
            <a:endParaRPr lang="en-US" sz="3200" dirty="0" smtClean="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smtClean="0">
              <a:latin typeface="Consolas" panose="020B0609020204030204" pitchFamily="49" charset="0"/>
              <a:cs typeface="Consolas" panose="020B0609020204030204" pitchFamily="49" charset="0"/>
            </a:endParaRPr>
          </a:p>
          <a:p>
            <a:pPr algn="ctr"/>
            <a:endParaRPr lang="en-US" sz="3200" dirty="0" smtClean="0">
              <a:latin typeface="Consolas" panose="020B0609020204030204" pitchFamily="49" charset="0"/>
              <a:cs typeface="Consolas" panose="020B0609020204030204" pitchFamily="49" charset="0"/>
            </a:endParaRPr>
          </a:p>
          <a:p>
            <a:pPr algn="ctr"/>
            <a:endParaRPr lang="en-US" dirty="0" smtClean="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smtClean="0"/>
              <a:t>Refresh Token Response:</a:t>
            </a:r>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smtClean="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smtClean="0">
              <a:latin typeface="Consolas" panose="020B0609020204030204" pitchFamily="49" charset="0"/>
              <a:cs typeface="Consolas" panose="020B0609020204030204" pitchFamily="49" charset="0"/>
            </a:endParaRPr>
          </a:p>
          <a:p>
            <a:pPr algn="ctr"/>
            <a:endParaRPr lang="en-US" sz="3200" dirty="0" smtClean="0">
              <a:latin typeface="Consolas" panose="020B0609020204030204" pitchFamily="49" charset="0"/>
              <a:cs typeface="Consolas" panose="020B0609020204030204" pitchFamily="49" charset="0"/>
            </a:endParaRPr>
          </a:p>
          <a:p>
            <a:pPr algn="ctr"/>
            <a:endParaRPr lang="en-US" dirty="0" smtClean="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smtClean="0"/>
              <a:t>Refresh token responses do not contain additional response parameters that were included in the original grant, such as </a:t>
            </a:r>
            <a:r>
              <a:rPr lang="en-US" sz="3200" dirty="0" err="1" smtClean="0"/>
              <a:t>id_token</a:t>
            </a:r>
            <a:r>
              <a:rPr lang="en-US" sz="3200" dirty="0" smtClean="0"/>
              <a:t>, </a:t>
            </a:r>
            <a:r>
              <a:rPr lang="en-US" sz="3200" dirty="0" err="1" smtClean="0"/>
              <a:t>patient_id</a:t>
            </a:r>
            <a:r>
              <a:rPr lang="en-US" sz="3200" dirty="0" smtClean="0"/>
              <a:t>, or </a:t>
            </a:r>
            <a:r>
              <a:rPr lang="en-US" sz="3200" dirty="0" err="1" smtClean="0"/>
              <a:t>refresh_token</a:t>
            </a:r>
            <a:r>
              <a:rPr lang="en-US" sz="3200" dirty="0" smtClean="0"/>
              <a: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smtClean="0"/>
              <a:t>“</a:t>
            </a:r>
            <a:r>
              <a:rPr lang="en-US" sz="3200" dirty="0" err="1" smtClean="0"/>
              <a:t>offline_access</a:t>
            </a:r>
            <a:r>
              <a:rPr lang="en-US" sz="3200" dirty="0" smtClean="0"/>
              <a:t>” refresh tokens may require “client credentials” (covered in the next section) to exercise, done via the use of an HTTP Basic Authentication header.</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smtClean="0"/>
              <a:t>Refresh tokens will continue to function until either:</a:t>
            </a:r>
          </a:p>
          <a:p>
            <a:pPr algn="ctr"/>
            <a:endParaRPr lang="en-US" sz="3200" dirty="0"/>
          </a:p>
          <a:p>
            <a:pPr marL="457200" indent="-457200">
              <a:buFont typeface="Arial" panose="020B0604020202020204" pitchFamily="34" charset="0"/>
              <a:buChar char="•"/>
            </a:pPr>
            <a:r>
              <a:rPr lang="en-US" sz="2400" dirty="0" smtClean="0"/>
              <a:t>The user’s session (“</a:t>
            </a:r>
            <a:r>
              <a:rPr lang="en-US" sz="2400" dirty="0" err="1" smtClean="0"/>
              <a:t>online_access</a:t>
            </a:r>
            <a:r>
              <a:rPr lang="en-US" sz="2400" dirty="0" smtClean="0"/>
              <a:t>”) is terminated or risk-based re-authentication is required (logging out, expiration, other security events).</a:t>
            </a:r>
          </a:p>
          <a:p>
            <a:pPr marL="457200" indent="-457200">
              <a:buFont typeface="Arial" panose="020B0604020202020204" pitchFamily="34" charset="0"/>
              <a:buChar char="•"/>
            </a:pPr>
            <a:r>
              <a:rPr lang="en-US" sz="2400" dirty="0" smtClean="0"/>
              <a:t>The user or their administrator terminates the persistent grant (“</a:t>
            </a:r>
            <a:r>
              <a:rPr lang="en-US" sz="2400" dirty="0" err="1" smtClean="0"/>
              <a:t>offline_access</a:t>
            </a:r>
            <a:r>
              <a:rPr lang="en-US" sz="2400" dirty="0" smtClean="0"/>
              <a:t>”) via “manage authorizations”.</a:t>
            </a:r>
          </a:p>
          <a:p>
            <a:pPr marL="457200" indent="-457200">
              <a:buFont typeface="Arial" panose="020B0604020202020204" pitchFamily="34" charset="0"/>
              <a:buChar char="•"/>
            </a:pPr>
            <a:r>
              <a:rPr lang="en-US" sz="2400" dirty="0" smtClean="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smtClean="0"/>
              <a:t>Why utilize the OAuth 2 framework?</a:t>
            </a:r>
          </a:p>
        </p:txBody>
      </p:sp>
    </p:spTree>
    <p:extLst>
      <p:ext uri="{BB962C8B-B14F-4D97-AF65-F5344CB8AC3E}">
        <p14:creationId xmlns:p14="http://schemas.microsoft.com/office/powerpoint/2010/main" val="207145143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Obtaining Authorization (without a person)</a:t>
            </a:r>
            <a:endParaRPr lang="en-US" sz="3200" dirty="0"/>
          </a:p>
        </p:txBody>
      </p:sp>
    </p:spTree>
    <p:extLst>
      <p:ext uri="{BB962C8B-B14F-4D97-AF65-F5344CB8AC3E}">
        <p14:creationId xmlns:p14="http://schemas.microsoft.com/office/powerpoint/2010/main" val="20954653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smtClean="0"/>
              <a:t>Sometimes referred to as:</a:t>
            </a:r>
          </a:p>
          <a:p>
            <a:pPr algn="ctr"/>
            <a:endParaRPr lang="en-US" sz="3200" dirty="0"/>
          </a:p>
          <a:p>
            <a:pPr marL="457200" indent="-457200">
              <a:buFont typeface="Arial" panose="020B0604020202020204" pitchFamily="34" charset="0"/>
              <a:buChar char="•"/>
            </a:pPr>
            <a:r>
              <a:rPr lang="en-US" sz="3200" dirty="0" smtClean="0"/>
              <a:t> “B2B” (business-to-business) access</a:t>
            </a:r>
          </a:p>
          <a:p>
            <a:pPr marL="457200" indent="-457200">
              <a:buFont typeface="Arial" panose="020B0604020202020204" pitchFamily="34" charset="0"/>
              <a:buChar char="•"/>
            </a:pPr>
            <a:r>
              <a:rPr lang="en-US" sz="3200" dirty="0" smtClean="0"/>
              <a:t>Backend services access</a:t>
            </a:r>
          </a:p>
          <a:p>
            <a:pPr marL="457200" indent="-457200">
              <a:buFont typeface="Arial" panose="020B0604020202020204" pitchFamily="34" charset="0"/>
              <a:buChar char="•"/>
            </a:pPr>
            <a:r>
              <a:rPr lang="en-US" sz="3200" dirty="0" smtClean="0"/>
              <a:t>Client credentials grant (OAuth2)</a:t>
            </a:r>
            <a:endParaRPr lang="en-US" sz="3200" dirty="0"/>
          </a:p>
        </p:txBody>
      </p:sp>
    </p:spTree>
    <p:extLst>
      <p:ext uri="{BB962C8B-B14F-4D97-AF65-F5344CB8AC3E}">
        <p14:creationId xmlns:p14="http://schemas.microsoft.com/office/powerpoint/2010/main" val="135646789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Utilizes client credentials to obtain direct access to FHIR® services, without user interaction.</a:t>
            </a:r>
            <a:endParaRPr lang="en-US" sz="3200" dirty="0"/>
          </a:p>
        </p:txBody>
      </p:sp>
    </p:spTree>
    <p:extLst>
      <p:ext uri="{BB962C8B-B14F-4D97-AF65-F5344CB8AC3E}">
        <p14:creationId xmlns:p14="http://schemas.microsoft.com/office/powerpoint/2010/main" val="411710896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1.  Discover the “token” endpoint via the FHIR® Conformance document.</a:t>
            </a:r>
            <a:endParaRPr lang="en-US" sz="3200" dirty="0"/>
          </a:p>
        </p:txBody>
      </p:sp>
    </p:spTree>
    <p:extLst>
      <p:ext uri="{BB962C8B-B14F-4D97-AF65-F5344CB8AC3E}">
        <p14:creationId xmlns:p14="http://schemas.microsoft.com/office/powerpoint/2010/main" val="134014516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2.  Make a token request, including your client credentials.</a:t>
            </a:r>
            <a:endParaRPr lang="en-US" sz="3200" dirty="0"/>
          </a:p>
        </p:txBody>
      </p:sp>
    </p:spTree>
    <p:extLst>
      <p:ext uri="{BB962C8B-B14F-4D97-AF65-F5344CB8AC3E}">
        <p14:creationId xmlns:p14="http://schemas.microsoft.com/office/powerpoint/2010/main" val="378976375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For Cerner FHIR® services, credentials are issued via Cerner Central System Accounts.</a:t>
            </a:r>
            <a:endParaRPr lang="en-US" sz="3200" dirty="0"/>
          </a:p>
        </p:txBody>
      </p:sp>
    </p:spTree>
    <p:extLst>
      <p:ext uri="{BB962C8B-B14F-4D97-AF65-F5344CB8AC3E}">
        <p14:creationId xmlns:p14="http://schemas.microsoft.com/office/powerpoint/2010/main" val="84433556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Client credentials are sent using the HTTP Basic Authentication scheme.</a:t>
            </a:r>
            <a:endParaRPr lang="en-US" sz="3200" dirty="0"/>
          </a:p>
        </p:txBody>
      </p:sp>
    </p:spTree>
    <p:extLst>
      <p:ext uri="{BB962C8B-B14F-4D97-AF65-F5344CB8AC3E}">
        <p14:creationId xmlns:p14="http://schemas.microsoft.com/office/powerpoint/2010/main" val="400899886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smtClean="0"/>
              <a:t>Example Client Credentials Token Request:</a:t>
            </a:r>
          </a:p>
          <a:p>
            <a:pPr algn="ctr"/>
            <a:endParaRPr lang="en-US" sz="3200" dirty="0"/>
          </a:p>
          <a:p>
            <a:pPr algn="ctr"/>
            <a:endParaRPr lang="en-US" sz="3200" dirty="0" smtClean="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Client credentials are sent using the HTTP Basic Authentication scheme.</a:t>
            </a:r>
            <a:endParaRPr lang="en-US" sz="3200" dirty="0"/>
          </a:p>
        </p:txBody>
      </p:sp>
    </p:spTree>
    <p:extLst>
      <p:ext uri="{BB962C8B-B14F-4D97-AF65-F5344CB8AC3E}">
        <p14:creationId xmlns:p14="http://schemas.microsoft.com/office/powerpoint/2010/main" val="56993612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smtClean="0"/>
              <a:t>FHIR® scopes are prefixed with “system” to denote that access is on behalf of a system, not a user.  They cannot be mixed with “user” or “patient” scopes.</a:t>
            </a:r>
            <a:endParaRPr lang="en-US" sz="3200" dirty="0"/>
          </a:p>
        </p:txBody>
      </p:sp>
    </p:spTree>
    <p:extLst>
      <p:ext uri="{BB962C8B-B14F-4D97-AF65-F5344CB8AC3E}">
        <p14:creationId xmlns:p14="http://schemas.microsoft.com/office/powerpoint/2010/main" val="3391747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smtClean="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smtClean="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smtClean="0"/>
              <a:t> Example Use: displaying schedules on a shared terminal.</a:t>
            </a:r>
            <a:endParaRPr lang="en-US" sz="3200" dirty="0"/>
          </a:p>
        </p:txBody>
      </p:sp>
    </p:spTree>
    <p:extLst>
      <p:ext uri="{BB962C8B-B14F-4D97-AF65-F5344CB8AC3E}">
        <p14:creationId xmlns:p14="http://schemas.microsoft.com/office/powerpoint/2010/main" val="7863008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smtClean="0"/>
              <a:t>Note</a:t>
            </a:r>
            <a:r>
              <a:rPr lang="en-US" sz="3200" dirty="0" smtClean="0"/>
              <a:t>:  Few Cerner FHIR® services currently support direct access via client credentials grant.  Additional support is coming in 2017.</a:t>
            </a:r>
            <a:endParaRPr lang="en-US" sz="3200" dirty="0"/>
          </a:p>
        </p:txBody>
      </p:sp>
    </p:spTree>
    <p:extLst>
      <p:ext uri="{BB962C8B-B14F-4D97-AF65-F5344CB8AC3E}">
        <p14:creationId xmlns:p14="http://schemas.microsoft.com/office/powerpoint/2010/main" val="372704370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Other Recommendations</a:t>
            </a:r>
            <a:endParaRPr lang="en-US" sz="3200" dirty="0"/>
          </a:p>
        </p:txBody>
      </p:sp>
    </p:spTree>
    <p:extLst>
      <p:ext uri="{BB962C8B-B14F-4D97-AF65-F5344CB8AC3E}">
        <p14:creationId xmlns:p14="http://schemas.microsoft.com/office/powerpoint/2010/main" val="347073307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smtClean="0"/>
              <a:t>Read the specifications and our comprehensive authorization guide @ code.cerner.com</a:t>
            </a:r>
          </a:p>
          <a:p>
            <a:pPr algn="ctr"/>
            <a:endParaRPr lang="en-US" sz="3200" dirty="0"/>
          </a:p>
          <a:p>
            <a:pPr algn="ctr"/>
            <a:r>
              <a:rPr lang="en-US" sz="3200" dirty="0" smtClean="0"/>
              <a:t>Updated guide and specifications to be published soon.</a:t>
            </a:r>
            <a:endParaRPr lang="en-US" sz="3200" dirty="0"/>
          </a:p>
        </p:txBody>
      </p:sp>
    </p:spTree>
    <p:extLst>
      <p:ext uri="{BB962C8B-B14F-4D97-AF65-F5344CB8AC3E}">
        <p14:creationId xmlns:p14="http://schemas.microsoft.com/office/powerpoint/2010/main" val="105777444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Create a Threat Model for your Application</a:t>
            </a:r>
            <a:endParaRPr lang="en-US" sz="3200" dirty="0"/>
          </a:p>
        </p:txBody>
      </p:sp>
    </p:spTree>
    <p:extLst>
      <p:ext uri="{BB962C8B-B14F-4D97-AF65-F5344CB8AC3E}">
        <p14:creationId xmlns:p14="http://schemas.microsoft.com/office/powerpoint/2010/main" val="17572885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smtClean="0"/>
              <a:t>Stay Up to Date With Industry Changes</a:t>
            </a:r>
          </a:p>
          <a:p>
            <a:pPr algn="ctr"/>
            <a:endParaRPr lang="en-US" sz="3200" dirty="0"/>
          </a:p>
          <a:p>
            <a:pPr algn="ctr"/>
            <a:r>
              <a:rPr lang="en-US" sz="2400" dirty="0">
                <a:hlinkClick r:id="rId3"/>
              </a:rPr>
              <a:t>https://</a:t>
            </a:r>
            <a:r>
              <a:rPr lang="en-US" sz="2400" dirty="0" smtClean="0">
                <a:hlinkClick r:id="rId3"/>
              </a:rPr>
              <a:t>groups.google.com/d/forum/smart-on-fhir</a:t>
            </a:r>
            <a:endParaRPr lang="en-US" sz="2400" dirty="0" smtClean="0"/>
          </a:p>
          <a:p>
            <a:pPr algn="ctr"/>
            <a:r>
              <a:rPr lang="en-US" sz="2400" dirty="0">
                <a:hlinkClick r:id="rId4"/>
              </a:rPr>
              <a:t>https://tools.ietf.org/wg/oauth</a:t>
            </a:r>
            <a:r>
              <a:rPr lang="en-US" sz="2400" dirty="0" smtClean="0">
                <a:hlinkClick r:id="rId4"/>
              </a:rPr>
              <a:t>/</a:t>
            </a:r>
            <a:endParaRPr lang="en-US" sz="2400" dirty="0" smtClean="0"/>
          </a:p>
          <a:p>
            <a:pPr algn="ctr"/>
            <a:endParaRPr lang="en-US" sz="2400" dirty="0" smtClean="0"/>
          </a:p>
          <a:p>
            <a:pPr algn="ctr"/>
            <a:endParaRPr lang="en-US" sz="3200" dirty="0" smtClean="0"/>
          </a:p>
        </p:txBody>
      </p:sp>
    </p:spTree>
    <p:extLst>
      <p:ext uri="{BB962C8B-B14F-4D97-AF65-F5344CB8AC3E}">
        <p14:creationId xmlns:p14="http://schemas.microsoft.com/office/powerpoint/2010/main" val="214505921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Q&amp;A</a:t>
            </a:r>
            <a:endParaRPr lang="en-US" sz="3200" dirty="0"/>
          </a:p>
        </p:txBody>
      </p:sp>
    </p:spTree>
    <p:extLst>
      <p:ext uri="{BB962C8B-B14F-4D97-AF65-F5344CB8AC3E}">
        <p14:creationId xmlns:p14="http://schemas.microsoft.com/office/powerpoint/2010/main" val="2838252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smtClean="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smtClean="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smtClean="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smtClean="0"/>
              <a:t>Benefit: As a framework based on trust-exchange, the EHR does not have to extend the entirety of authorization rights of a given user to your app – only those needed to function.</a:t>
            </a:r>
            <a:br>
              <a:rPr lang="en-US" sz="3200" dirty="0" smtClean="0"/>
            </a:br>
            <a:r>
              <a:rPr lang="en-US" sz="3200" dirty="0" smtClean="0"/>
              <a:t/>
            </a:r>
            <a:br>
              <a:rPr lang="en-US" sz="3200" dirty="0" smtClean="0"/>
            </a:br>
            <a:r>
              <a:rPr lang="en-US" sz="3200" dirty="0" smtClean="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smtClean="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smtClean="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smtClean="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smtClean="0"/>
              <a:t>http://fhir.cerner.com/</a:t>
            </a:r>
            <a:endParaRPr lang="en-US" sz="3200" dirty="0"/>
          </a:p>
        </p:txBody>
      </p:sp>
    </p:spTree>
    <p:extLst>
      <p:ext uri="{BB962C8B-B14F-4D97-AF65-F5344CB8AC3E}">
        <p14:creationId xmlns:p14="http://schemas.microsoft.com/office/powerpoint/2010/main" val="2663141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smtClean="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smtClean="0"/>
              <a:t>Overview:  Working with the OAuth 2 Framework</a:t>
            </a:r>
          </a:p>
        </p:txBody>
      </p:sp>
    </p:spTree>
    <p:extLst>
      <p:ext uri="{BB962C8B-B14F-4D97-AF65-F5344CB8AC3E}">
        <p14:creationId xmlns:p14="http://schemas.microsoft.com/office/powerpoint/2010/main" val="1189202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smtClean="0"/>
              <a:t>How does the framework function?</a:t>
            </a:r>
          </a:p>
        </p:txBody>
      </p:sp>
    </p:spTree>
    <p:extLst>
      <p:ext uri="{BB962C8B-B14F-4D97-AF65-F5344CB8AC3E}">
        <p14:creationId xmlns:p14="http://schemas.microsoft.com/office/powerpoint/2010/main" val="3815288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smtClean="0"/>
              <a:t>Traditional Authentication Scheme</a:t>
            </a:r>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smtClean="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p>
          <a:p>
            <a:pPr algn="ctr"/>
            <a:r>
              <a:rPr lang="en-US" dirty="0" smtClean="0"/>
              <a:t>Application</a:t>
            </a:r>
            <a:endParaRPr lang="en-US" dirty="0"/>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User</a:t>
            </a:r>
            <a:endParaRPr lang="en-US" dirty="0"/>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smtClean="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smtClean="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smtClean="0"/>
              <a:t>Time-bound secret</a:t>
            </a:r>
            <a:endParaRPr lang="en-US" dirty="0"/>
          </a:p>
        </p:txBody>
      </p:sp>
    </p:spTree>
    <p:extLst>
      <p:ext uri="{BB962C8B-B14F-4D97-AF65-F5344CB8AC3E}">
        <p14:creationId xmlns:p14="http://schemas.microsoft.com/office/powerpoint/2010/main" val="1968280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smtClean="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smtClean="0"/>
          </a:p>
        </p:txBody>
      </p:sp>
    </p:spTree>
    <p:extLst>
      <p:ext uri="{BB962C8B-B14F-4D97-AF65-F5344CB8AC3E}">
        <p14:creationId xmlns:p14="http://schemas.microsoft.com/office/powerpoint/2010/main" val="3589945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a:t>
            </a:r>
            <a:r>
              <a:rPr lang="en-US" sz="3200" b="1" dirty="0" smtClean="0"/>
              <a:t>owner</a:t>
            </a:r>
            <a:r>
              <a:rPr lang="en-US" sz="3200" dirty="0" smtClean="0"/>
              <a:t>: </a:t>
            </a:r>
            <a:r>
              <a:rPr lang="en-US" sz="3200" dirty="0"/>
              <a:t>An entity capable of granting access to a protected resource. When the resource owner is a person, it is referred to as an end-user.</a:t>
            </a:r>
            <a:endParaRPr lang="en-US" sz="3200" b="1" dirty="0" smtClean="0"/>
          </a:p>
        </p:txBody>
      </p:sp>
    </p:spTree>
    <p:extLst>
      <p:ext uri="{BB962C8B-B14F-4D97-AF65-F5344CB8AC3E}">
        <p14:creationId xmlns:p14="http://schemas.microsoft.com/office/powerpoint/2010/main" val="1663715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smtClean="0"/>
              <a:t>authorization server</a:t>
            </a:r>
            <a:r>
              <a:rPr lang="en-US" sz="3200" dirty="0"/>
              <a:t>: The server issuing access tokens to the client after successfully authenticating the resource owner and obtaining authorization. </a:t>
            </a:r>
            <a:endParaRPr lang="en-US" sz="3200" b="1" dirty="0" smtClean="0"/>
          </a:p>
        </p:txBody>
      </p:sp>
    </p:spTree>
    <p:extLst>
      <p:ext uri="{BB962C8B-B14F-4D97-AF65-F5344CB8AC3E}">
        <p14:creationId xmlns:p14="http://schemas.microsoft.com/office/powerpoint/2010/main" val="2059008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a:t>
            </a:r>
            <a:r>
              <a:rPr lang="en-US" sz="3200" b="1" dirty="0" smtClean="0"/>
              <a:t>esource server</a:t>
            </a:r>
            <a:r>
              <a:rPr lang="en-US" sz="3200" dirty="0"/>
              <a:t>: The server hosting the protected resources, capable of accepting and responding to protected resource requests using access tokens. </a:t>
            </a:r>
            <a:endParaRPr lang="en-US" sz="3200" b="1" dirty="0" smtClean="0"/>
          </a:p>
        </p:txBody>
      </p:sp>
    </p:spTree>
    <p:extLst>
      <p:ext uri="{BB962C8B-B14F-4D97-AF65-F5344CB8AC3E}">
        <p14:creationId xmlns:p14="http://schemas.microsoft.com/office/powerpoint/2010/main" val="367393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smtClean="0"/>
              <a:t>What is SMART® on FHIR®?</a:t>
            </a:r>
            <a:endParaRPr lang="en-US" sz="3200" dirty="0"/>
          </a:p>
        </p:txBody>
      </p:sp>
    </p:spTree>
    <p:extLst>
      <p:ext uri="{BB962C8B-B14F-4D97-AF65-F5344CB8AC3E}">
        <p14:creationId xmlns:p14="http://schemas.microsoft.com/office/powerpoint/2010/main" val="454659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smtClean="0"/>
              <a:t>authorization request</a:t>
            </a:r>
            <a:r>
              <a:rPr lang="en-US" sz="3200" dirty="0" smtClean="0"/>
              <a:t>: A request from a client application to obtain authorization on behalf of a resource owner</a:t>
            </a:r>
            <a:r>
              <a:rPr lang="en-US" sz="3200" dirty="0"/>
              <a:t>, “preferably indirectly via the authorization server as an intermediary</a:t>
            </a:r>
            <a:r>
              <a:rPr lang="en-US" sz="3200" dirty="0" smtClean="0"/>
              <a:t>.”</a:t>
            </a:r>
            <a:endParaRPr lang="en-US" sz="3200" b="1" dirty="0" smtClean="0"/>
          </a:p>
        </p:txBody>
      </p:sp>
    </p:spTree>
    <p:extLst>
      <p:ext uri="{BB962C8B-B14F-4D97-AF65-F5344CB8AC3E}">
        <p14:creationId xmlns:p14="http://schemas.microsoft.com/office/powerpoint/2010/main" val="3394135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smtClean="0"/>
              <a:t>authorization grant</a:t>
            </a:r>
            <a:r>
              <a:rPr lang="en-US" sz="3200" dirty="0" smtClean="0"/>
              <a:t>: A </a:t>
            </a:r>
            <a:r>
              <a:rPr lang="en-US" sz="3200" dirty="0"/>
              <a:t>credential representing the resource owner's </a:t>
            </a:r>
            <a:r>
              <a:rPr lang="en-US" sz="3200" dirty="0" smtClean="0"/>
              <a:t>authorization.</a:t>
            </a:r>
            <a:endParaRPr lang="en-US" sz="3200" b="1" dirty="0" smtClean="0"/>
          </a:p>
        </p:txBody>
      </p:sp>
    </p:spTree>
    <p:extLst>
      <p:ext uri="{BB962C8B-B14F-4D97-AF65-F5344CB8AC3E}">
        <p14:creationId xmlns:p14="http://schemas.microsoft.com/office/powerpoint/2010/main" val="1165076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smtClean="0"/>
              <a:t>access token</a:t>
            </a:r>
            <a:r>
              <a:rPr lang="en-US" sz="3200" dirty="0"/>
              <a:t>: </a:t>
            </a:r>
            <a:r>
              <a:rPr lang="en-US" sz="3200" dirty="0" smtClean="0"/>
              <a:t>A credential </a:t>
            </a:r>
            <a:r>
              <a:rPr lang="en-US" sz="3200" dirty="0"/>
              <a:t>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smtClean="0"/>
          </a:p>
        </p:txBody>
      </p:sp>
    </p:spTree>
    <p:extLst>
      <p:ext uri="{BB962C8B-B14F-4D97-AF65-F5344CB8AC3E}">
        <p14:creationId xmlns:p14="http://schemas.microsoft.com/office/powerpoint/2010/main" val="3195390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smtClean="0"/>
              <a:t>How are protocol messages delivered?</a:t>
            </a:r>
          </a:p>
        </p:txBody>
      </p:sp>
    </p:spTree>
    <p:extLst>
      <p:ext uri="{BB962C8B-B14F-4D97-AF65-F5344CB8AC3E}">
        <p14:creationId xmlns:p14="http://schemas.microsoft.com/office/powerpoint/2010/main" val="40948800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smtClean="0"/>
              <a:t>The framework offers multiple mechanisms for different scenarios.</a:t>
            </a:r>
            <a:endParaRPr lang="en-US" sz="3200" dirty="0" smtClean="0"/>
          </a:p>
        </p:txBody>
      </p:sp>
    </p:spTree>
    <p:extLst>
      <p:ext uri="{BB962C8B-B14F-4D97-AF65-F5344CB8AC3E}">
        <p14:creationId xmlns:p14="http://schemas.microsoft.com/office/powerpoint/2010/main" val="3351031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smtClean="0"/>
              <a:t>Today, we’ll cover two of these mechanisms:</a:t>
            </a:r>
          </a:p>
          <a:p>
            <a:pPr algn="ctr"/>
            <a:endParaRPr lang="en-US" sz="3200" dirty="0" smtClean="0"/>
          </a:p>
          <a:p>
            <a:pPr marL="457200" indent="-457200">
              <a:buFont typeface="Arial" panose="020B0604020202020204" pitchFamily="34" charset="0"/>
              <a:buChar char="•"/>
            </a:pPr>
            <a:r>
              <a:rPr lang="en-US" sz="3200" dirty="0" smtClean="0"/>
              <a:t>Workflows involving end users.</a:t>
            </a:r>
          </a:p>
          <a:p>
            <a:pPr marL="457200" indent="-457200">
              <a:buFont typeface="Arial" panose="020B0604020202020204" pitchFamily="34" charset="0"/>
              <a:buChar char="•"/>
            </a:pPr>
            <a:r>
              <a:rPr lang="en-US" sz="3200" dirty="0" smtClean="0"/>
              <a:t>Workflows involving “system” actors.</a:t>
            </a:r>
            <a:endParaRPr lang="en-US" sz="3200" dirty="0" smtClean="0"/>
          </a:p>
        </p:txBody>
      </p:sp>
    </p:spTree>
    <p:extLst>
      <p:ext uri="{BB962C8B-B14F-4D97-AF65-F5344CB8AC3E}">
        <p14:creationId xmlns:p14="http://schemas.microsoft.com/office/powerpoint/2010/main" val="15624120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smtClean="0"/>
              <a:t>The “Authorization Code” flow is used </a:t>
            </a:r>
            <a:r>
              <a:rPr lang="en-US" sz="3200" dirty="0" smtClean="0"/>
              <a:t>where users need to provide authentication and/or permission.</a:t>
            </a:r>
            <a:endParaRPr lang="en-US" sz="3200" dirty="0" smtClean="0"/>
          </a:p>
        </p:txBody>
      </p:sp>
    </p:spTree>
    <p:extLst>
      <p:ext uri="{BB962C8B-B14F-4D97-AF65-F5344CB8AC3E}">
        <p14:creationId xmlns:p14="http://schemas.microsoft.com/office/powerpoint/2010/main" val="514908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smtClean="0"/>
              <a:t>SMART® on FHIR® provides…</a:t>
            </a:r>
          </a:p>
        </p:txBody>
      </p:sp>
    </p:spTree>
    <p:extLst>
      <p:ext uri="{BB962C8B-B14F-4D97-AF65-F5344CB8AC3E}">
        <p14:creationId xmlns:p14="http://schemas.microsoft.com/office/powerpoint/2010/main" val="35477488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smtClean="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smtClean="0"/>
              <a:t>For “system” actors, the “Client Credentials” flow is utilized.</a:t>
            </a:r>
            <a:endParaRPr lang="en-US" sz="3200" dirty="0" smtClean="0"/>
          </a:p>
        </p:txBody>
      </p:sp>
    </p:spTree>
    <p:extLst>
      <p:ext uri="{BB962C8B-B14F-4D97-AF65-F5344CB8AC3E}">
        <p14:creationId xmlns:p14="http://schemas.microsoft.com/office/powerpoint/2010/main" val="12114986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smtClean="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smtClean="0"/>
              <a:t>What does my application need to get started?</a:t>
            </a:r>
          </a:p>
        </p:txBody>
      </p:sp>
    </p:spTree>
    <p:extLst>
      <p:ext uri="{BB962C8B-B14F-4D97-AF65-F5344CB8AC3E}">
        <p14:creationId xmlns:p14="http://schemas.microsoft.com/office/powerpoint/2010/main" val="20959163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smtClean="0"/>
              <a:t>client identifier: </a:t>
            </a:r>
            <a:r>
              <a:rPr lang="en-US" sz="3200" dirty="0" smtClean="0"/>
              <a:t>A unique* identifier, assigned to your client application.</a:t>
            </a:r>
            <a:endParaRPr lang="en-US" sz="3200" b="1" dirty="0" smtClean="0"/>
          </a:p>
        </p:txBody>
      </p:sp>
    </p:spTree>
    <p:extLst>
      <p:ext uri="{BB962C8B-B14F-4D97-AF65-F5344CB8AC3E}">
        <p14:creationId xmlns:p14="http://schemas.microsoft.com/office/powerpoint/2010/main" val="25608821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smtClean="0"/>
              <a:t>client credentials: </a:t>
            </a:r>
            <a:r>
              <a:rPr lang="en-US" sz="3200" dirty="0"/>
              <a:t>secret material “used for authenticating with the authorization server (e.g., password, public/private key pair</a:t>
            </a:r>
            <a:r>
              <a:rPr lang="en-US" sz="3200" dirty="0" smtClean="0"/>
              <a:t>).”</a:t>
            </a:r>
          </a:p>
          <a:p>
            <a:pPr algn="ctr"/>
            <a:endParaRPr lang="en-US" sz="3200" b="1" dirty="0"/>
          </a:p>
          <a:p>
            <a:pPr algn="ctr"/>
            <a:r>
              <a:rPr lang="en-US" sz="3200" b="1" dirty="0" smtClean="0"/>
              <a:t>(optional based on workflow)</a:t>
            </a:r>
          </a:p>
        </p:txBody>
      </p:sp>
    </p:spTree>
    <p:extLst>
      <p:ext uri="{BB962C8B-B14F-4D97-AF65-F5344CB8AC3E}">
        <p14:creationId xmlns:p14="http://schemas.microsoft.com/office/powerpoint/2010/main" val="34309420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smtClean="0"/>
              <a:t>redirection endpoint:  </a:t>
            </a:r>
            <a:r>
              <a:rPr lang="en-US" sz="3200" dirty="0" smtClean="0"/>
              <a:t>A URI to which the authorization server will send the user-agent back once access is granted (or denied).</a:t>
            </a:r>
            <a:endParaRPr lang="en-US" sz="3200" b="1" dirty="0" smtClean="0"/>
          </a:p>
        </p:txBody>
      </p:sp>
    </p:spTree>
    <p:extLst>
      <p:ext uri="{BB962C8B-B14F-4D97-AF65-F5344CB8AC3E}">
        <p14:creationId xmlns:p14="http://schemas.microsoft.com/office/powerpoint/2010/main" val="466210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smtClean="0"/>
              <a:t>authorization endpoint</a:t>
            </a:r>
            <a:r>
              <a:rPr lang="en-US" sz="3200" dirty="0" smtClean="0"/>
              <a:t>: Used to </a:t>
            </a:r>
            <a:r>
              <a:rPr lang="en-US" sz="3200" dirty="0"/>
              <a:t>interact with the resource owner and obtain an authorization grant. The authorization server MUST first verify the identity of the resource owner. </a:t>
            </a:r>
            <a:endParaRPr lang="en-US" sz="3200" dirty="0" smtClean="0"/>
          </a:p>
        </p:txBody>
      </p:sp>
    </p:spTree>
    <p:extLst>
      <p:ext uri="{BB962C8B-B14F-4D97-AF65-F5344CB8AC3E}">
        <p14:creationId xmlns:p14="http://schemas.microsoft.com/office/powerpoint/2010/main" val="2812123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smtClean="0"/>
              <a:t>A framework to launch client applications from </a:t>
            </a:r>
            <a:r>
              <a:rPr lang="en-US" sz="3200" dirty="0" smtClean="0"/>
              <a:t>either an </a:t>
            </a:r>
            <a:r>
              <a:rPr lang="en-US" sz="3200" dirty="0" smtClean="0"/>
              <a:t>EHR or </a:t>
            </a:r>
            <a:r>
              <a:rPr lang="en-US" sz="3200" dirty="0" smtClean="0"/>
              <a:t>a patient </a:t>
            </a:r>
            <a:r>
              <a:rPr lang="en-US" sz="3200" dirty="0" smtClean="0"/>
              <a:t>portal workflow.</a:t>
            </a:r>
          </a:p>
        </p:txBody>
      </p:sp>
    </p:spTree>
    <p:extLst>
      <p:ext uri="{BB962C8B-B14F-4D97-AF65-F5344CB8AC3E}">
        <p14:creationId xmlns:p14="http://schemas.microsoft.com/office/powerpoint/2010/main" val="37108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smtClean="0"/>
              <a:t>token endpoint</a:t>
            </a:r>
            <a:r>
              <a:rPr lang="en-US" sz="3200" dirty="0" smtClean="0"/>
              <a:t>: Used </a:t>
            </a:r>
            <a:r>
              <a:rPr lang="en-US" sz="3200" dirty="0"/>
              <a:t>by the client to obtain an access token by presenting its authorization grant or refresh token.</a:t>
            </a:r>
            <a:endParaRPr lang="en-US" sz="3200" dirty="0" smtClean="0"/>
          </a:p>
        </p:txBody>
      </p:sp>
    </p:spTree>
    <p:extLst>
      <p:ext uri="{BB962C8B-B14F-4D97-AF65-F5344CB8AC3E}">
        <p14:creationId xmlns:p14="http://schemas.microsoft.com/office/powerpoint/2010/main" val="37755234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smtClean="0"/>
              <a:t>scope</a:t>
            </a:r>
            <a:r>
              <a:rPr lang="en-US" sz="3200" dirty="0" smtClean="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smtClean="0"/>
              <a:t>Traditional Authorization Scheme</a:t>
            </a:r>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smtClean="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p>
          <a:p>
            <a:pPr algn="ctr"/>
            <a:r>
              <a:rPr lang="en-US" dirty="0" smtClean="0"/>
              <a:t>Application</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smtClean="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smtClean="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smtClean="0"/>
              <a:t>+ Time-bound secret</a:t>
            </a:r>
            <a:endParaRPr lang="en-US" dirty="0"/>
          </a:p>
        </p:txBody>
      </p:sp>
    </p:spTree>
    <p:extLst>
      <p:ext uri="{BB962C8B-B14F-4D97-AF65-F5344CB8AC3E}">
        <p14:creationId xmlns:p14="http://schemas.microsoft.com/office/powerpoint/2010/main" val="3805077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smtClean="0"/>
              <a:t>OAuth “Scope” Authorization Scheme</a:t>
            </a:r>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smtClean="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p>
          <a:p>
            <a:pPr algn="ctr"/>
            <a:r>
              <a:rPr lang="en-US" dirty="0" smtClean="0"/>
              <a:t>Application</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Resource</a:t>
            </a:r>
          </a:p>
          <a:p>
            <a:pPr algn="ctr"/>
            <a:r>
              <a:rPr lang="en-US" dirty="0" smtClean="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User</a:t>
            </a:r>
          </a:p>
          <a:p>
            <a:pPr algn="ctr"/>
            <a:r>
              <a:rPr lang="en-US" sz="1200" dirty="0" smtClean="0"/>
              <a:t>[Read</a:t>
            </a:r>
          </a:p>
          <a:p>
            <a:pPr algn="ctr"/>
            <a:r>
              <a:rPr lang="en-US" sz="1200" dirty="0" smtClean="0"/>
              <a:t>Meds</a:t>
            </a:r>
          </a:p>
          <a:p>
            <a:pPr algn="ctr"/>
            <a:r>
              <a:rPr lang="en-US" sz="1200" dirty="0" smtClean="0"/>
              <a:t>Only]</a:t>
            </a:r>
            <a:endParaRPr lang="en-US" dirty="0" smtClean="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smtClean="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smtClean="0"/>
              <a:t>+ Scoped Access Token</a:t>
            </a:r>
            <a:endParaRPr lang="en-US" dirty="0"/>
          </a:p>
        </p:txBody>
      </p:sp>
    </p:spTree>
    <p:extLst>
      <p:ext uri="{BB962C8B-B14F-4D97-AF65-F5344CB8AC3E}">
        <p14:creationId xmlns:p14="http://schemas.microsoft.com/office/powerpoint/2010/main" val="20226839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Obtaining Authorization (on behalf of a person)</a:t>
            </a:r>
            <a:endParaRPr lang="en-US" sz="3200" dirty="0"/>
          </a:p>
        </p:txBody>
      </p:sp>
    </p:spTree>
    <p:extLst>
      <p:ext uri="{BB962C8B-B14F-4D97-AF65-F5344CB8AC3E}">
        <p14:creationId xmlns:p14="http://schemas.microsoft.com/office/powerpoint/2010/main" val="1203765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smtClean="0"/>
              <a:t>1. Discover the Authorization and Token Endpoints</a:t>
            </a:r>
            <a:endParaRPr lang="en-US" sz="3200" dirty="0"/>
          </a:p>
        </p:txBody>
      </p:sp>
    </p:spTree>
    <p:extLst>
      <p:ext uri="{BB962C8B-B14F-4D97-AF65-F5344CB8AC3E}">
        <p14:creationId xmlns:p14="http://schemas.microsoft.com/office/powerpoint/2010/main" val="38622235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Retrieve the FHIR Conformance Resource</a:t>
            </a:r>
            <a:endParaRPr lang="en-US" sz="3200" dirty="0"/>
          </a:p>
        </p:txBody>
      </p:sp>
    </p:spTree>
    <p:extLst>
      <p:ext uri="{BB962C8B-B14F-4D97-AF65-F5344CB8AC3E}">
        <p14:creationId xmlns:p14="http://schemas.microsoft.com/office/powerpoint/2010/main" val="38213136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smtClean="0"/>
              <a:t>Example Conformance Content</a:t>
            </a:r>
            <a:endParaRPr lang="en-US" dirty="0"/>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a:t>
            </a:r>
            <a:r>
              <a:rPr lang="en-US" sz="3200" dirty="0" smtClean="0"/>
              <a:t>. Construct an Authorization Request</a:t>
            </a:r>
            <a:endParaRPr lang="en-US" sz="3200" dirty="0"/>
          </a:p>
        </p:txBody>
      </p:sp>
    </p:spTree>
    <p:extLst>
      <p:ext uri="{BB962C8B-B14F-4D97-AF65-F5344CB8AC3E}">
        <p14:creationId xmlns:p14="http://schemas.microsoft.com/office/powerpoint/2010/main" val="19379018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smtClean="0"/>
              <a:t>client_id</a:t>
            </a:r>
            <a:r>
              <a:rPr lang="en-US" sz="3200" dirty="0" smtClean="0"/>
              <a:t>: your unique app identifier, registered with the EHR’s authorization server.</a:t>
            </a:r>
            <a:endParaRPr lang="en-US" sz="3200" dirty="0"/>
          </a:p>
        </p:txBody>
      </p:sp>
    </p:spTree>
    <p:extLst>
      <p:ext uri="{BB962C8B-B14F-4D97-AF65-F5344CB8AC3E}">
        <p14:creationId xmlns:p14="http://schemas.microsoft.com/office/powerpoint/2010/main" val="1647648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smtClean="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smtClean="0"/>
              <a:t>scope</a:t>
            </a:r>
            <a:r>
              <a:rPr lang="en-US" sz="3200" dirty="0" smtClean="0"/>
              <a:t>: the set of resources your application is requesting to use on behalf of the user.</a:t>
            </a:r>
            <a:endParaRPr lang="en-US" sz="3200" dirty="0"/>
          </a:p>
        </p:txBody>
      </p:sp>
    </p:spTree>
    <p:extLst>
      <p:ext uri="{BB962C8B-B14F-4D97-AF65-F5344CB8AC3E}">
        <p14:creationId xmlns:p14="http://schemas.microsoft.com/office/powerpoint/2010/main" val="36359233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smtClean="0"/>
              <a:t>What types of scopes does SMART on FHIR define?</a:t>
            </a:r>
            <a:endParaRPr lang="en-US" sz="3200" dirty="0"/>
          </a:p>
        </p:txBody>
      </p:sp>
    </p:spTree>
    <p:extLst>
      <p:ext uri="{BB962C8B-B14F-4D97-AF65-F5344CB8AC3E}">
        <p14:creationId xmlns:p14="http://schemas.microsoft.com/office/powerpoint/2010/main" val="27834136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smtClean="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smtClean="0"/>
              <a:t>Example Scope #1: patient/</a:t>
            </a:r>
            <a:r>
              <a:rPr lang="en-US" sz="3200" dirty="0" err="1" smtClean="0"/>
              <a:t>Observation.write</a:t>
            </a:r>
            <a:endParaRPr lang="en-US" sz="3200" dirty="0" smtClean="0"/>
          </a:p>
          <a:p>
            <a:pPr algn="ctr"/>
            <a:endParaRPr lang="en-US" sz="3200" dirty="0"/>
          </a:p>
          <a:p>
            <a:pPr algn="ctr"/>
            <a:r>
              <a:rPr lang="en-US" sz="3200" dirty="0" smtClean="0"/>
              <a:t>Allows your application to modify or create records in the Observation resource, constrained to a single patient currently in context, subject to the limits of the authenticated user.</a:t>
            </a:r>
            <a:endParaRPr lang="en-US" sz="3200" dirty="0"/>
          </a:p>
        </p:txBody>
      </p:sp>
    </p:spTree>
    <p:extLst>
      <p:ext uri="{BB962C8B-B14F-4D97-AF65-F5344CB8AC3E}">
        <p14:creationId xmlns:p14="http://schemas.microsoft.com/office/powerpoint/2010/main" val="7063268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smtClean="0"/>
              <a:t>Example Scope #2: user/</a:t>
            </a:r>
            <a:r>
              <a:rPr lang="en-US" sz="3200" dirty="0" err="1" smtClean="0"/>
              <a:t>MedicationHistory.read</a:t>
            </a:r>
            <a:endParaRPr lang="en-US" sz="3200" dirty="0" smtClean="0"/>
          </a:p>
          <a:p>
            <a:pPr algn="ctr"/>
            <a:endParaRPr lang="en-US" sz="3200" dirty="0"/>
          </a:p>
          <a:p>
            <a:pPr algn="ctr"/>
            <a:r>
              <a:rPr lang="en-US" sz="3200" dirty="0" smtClean="0"/>
              <a:t>Allows your application to read from the </a:t>
            </a:r>
            <a:r>
              <a:rPr lang="en-US" sz="3200" dirty="0" err="1" smtClean="0"/>
              <a:t>MedicationHistory</a:t>
            </a:r>
            <a:r>
              <a:rPr lang="en-US" sz="3200" dirty="0" smtClean="0"/>
              <a:t> resource from any record the authenticated user has access to.</a:t>
            </a:r>
            <a:endParaRPr lang="en-US" sz="3200" dirty="0"/>
          </a:p>
        </p:txBody>
      </p:sp>
    </p:spTree>
    <p:extLst>
      <p:ext uri="{BB962C8B-B14F-4D97-AF65-F5344CB8AC3E}">
        <p14:creationId xmlns:p14="http://schemas.microsoft.com/office/powerpoint/2010/main" val="33516774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smtClean="0"/>
              <a:t>Example Scope #3: user/Immunizations.*</a:t>
            </a:r>
          </a:p>
          <a:p>
            <a:pPr algn="ctr"/>
            <a:endParaRPr lang="en-US" sz="3200" dirty="0" smtClean="0"/>
          </a:p>
          <a:p>
            <a:pPr algn="ctr"/>
            <a:r>
              <a:rPr lang="en-US" sz="3200" dirty="0" smtClean="0"/>
              <a:t>Allows your application to read, modify, or create records in the Immunization resource, subject to the limits of the authenticated user.</a:t>
            </a:r>
            <a:endParaRPr lang="en-US" sz="3200" dirty="0"/>
          </a:p>
        </p:txBody>
      </p:sp>
    </p:spTree>
    <p:extLst>
      <p:ext uri="{BB962C8B-B14F-4D97-AF65-F5344CB8AC3E}">
        <p14:creationId xmlns:p14="http://schemas.microsoft.com/office/powerpoint/2010/main" val="13578302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Other “special” scopes offered in SMART on FHIR.</a:t>
            </a:r>
            <a:endParaRPr lang="en-US" sz="3200" dirty="0"/>
          </a:p>
        </p:txBody>
      </p:sp>
    </p:spTree>
    <p:extLst>
      <p:ext uri="{BB962C8B-B14F-4D97-AF65-F5344CB8AC3E}">
        <p14:creationId xmlns:p14="http://schemas.microsoft.com/office/powerpoint/2010/main" val="30784373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smtClean="0"/>
              <a:t>openid</a:t>
            </a:r>
            <a:r>
              <a:rPr lang="en-US" sz="3200" dirty="0" smtClean="0"/>
              <a:t>: Returns the authenticated “principal” identifier for the user.</a:t>
            </a:r>
          </a:p>
          <a:p>
            <a:pPr algn="ctr"/>
            <a:r>
              <a:rPr lang="en-US" sz="3200" dirty="0" smtClean="0"/>
              <a:t>(OpenID Connect Authentication)</a:t>
            </a:r>
            <a:endParaRPr lang="en-US" sz="3200" dirty="0"/>
          </a:p>
        </p:txBody>
      </p:sp>
    </p:spTree>
    <p:extLst>
      <p:ext uri="{BB962C8B-B14F-4D97-AF65-F5344CB8AC3E}">
        <p14:creationId xmlns:p14="http://schemas.microsoft.com/office/powerpoint/2010/main" val="30401138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smtClean="0"/>
              <a:t>profile</a:t>
            </a:r>
            <a:r>
              <a:rPr lang="en-US" sz="3200" dirty="0" smtClean="0"/>
              <a:t>: Used in conjunction with </a:t>
            </a:r>
            <a:r>
              <a:rPr lang="en-US" sz="3200" b="1" dirty="0" err="1" smtClean="0"/>
              <a:t>openid</a:t>
            </a:r>
            <a:r>
              <a:rPr lang="en-US" sz="3200" dirty="0" smtClean="0"/>
              <a:t>, provides access to the authenticated user’s demographics through a specific FHIR resource.</a:t>
            </a:r>
            <a:endParaRPr lang="en-US" sz="3200" dirty="0"/>
          </a:p>
        </p:txBody>
      </p:sp>
    </p:spTree>
    <p:extLst>
      <p:ext uri="{BB962C8B-B14F-4D97-AF65-F5344CB8AC3E}">
        <p14:creationId xmlns:p14="http://schemas.microsoft.com/office/powerpoint/2010/main" val="19777515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smtClean="0"/>
              <a:t>online_access</a:t>
            </a:r>
            <a:r>
              <a:rPr lang="en-US" sz="3200" dirty="0" smtClean="0"/>
              <a:t>: Allows your application to obtain a “refresh token”, such that your application can continue to operate as long as the user possesses an active session with the EHR.</a:t>
            </a:r>
            <a:endParaRPr lang="en-US" sz="3200" dirty="0"/>
          </a:p>
        </p:txBody>
      </p:sp>
    </p:spTree>
    <p:extLst>
      <p:ext uri="{BB962C8B-B14F-4D97-AF65-F5344CB8AC3E}">
        <p14:creationId xmlns:p14="http://schemas.microsoft.com/office/powerpoint/2010/main" val="2655872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smtClean="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smtClean="0"/>
              <a:t>offline_access</a:t>
            </a:r>
            <a:r>
              <a:rPr lang="en-US" sz="3200" dirty="0" smtClean="0"/>
              <a:t>: Allows your application to obtain a “refresh token”, such that your application can operate even when a user is not authenticated.</a:t>
            </a:r>
            <a:endParaRPr lang="en-US" sz="3200" dirty="0"/>
          </a:p>
        </p:txBody>
      </p:sp>
    </p:spTree>
    <p:extLst>
      <p:ext uri="{BB962C8B-B14F-4D97-AF65-F5344CB8AC3E}">
        <p14:creationId xmlns:p14="http://schemas.microsoft.com/office/powerpoint/2010/main" val="32879645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smtClean="0"/>
              <a:t>launch</a:t>
            </a:r>
            <a:r>
              <a:rPr lang="en-US" sz="3200" dirty="0" smtClean="0"/>
              <a:t>: Requests access to information associated with a SMART on FHIR launch received by your application.</a:t>
            </a:r>
            <a:endParaRPr lang="en-US" sz="3200" dirty="0"/>
          </a:p>
        </p:txBody>
      </p:sp>
    </p:spTree>
    <p:extLst>
      <p:ext uri="{BB962C8B-B14F-4D97-AF65-F5344CB8AC3E}">
        <p14:creationId xmlns:p14="http://schemas.microsoft.com/office/powerpoint/2010/main" val="41871186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smtClean="0"/>
              <a:t>Other special scopes not currently supported:</a:t>
            </a:r>
          </a:p>
          <a:p>
            <a:pPr algn="ctr"/>
            <a:endParaRPr lang="en-US" sz="3200" dirty="0" smtClean="0"/>
          </a:p>
          <a:p>
            <a:pPr marL="457200" indent="-457200">
              <a:buFont typeface="Arial" panose="020B0604020202020204" pitchFamily="34" charset="0"/>
              <a:buChar char="•"/>
            </a:pPr>
            <a:r>
              <a:rPr lang="en-US" sz="3200" dirty="0" smtClean="0"/>
              <a:t>launch/patient*</a:t>
            </a:r>
          </a:p>
          <a:p>
            <a:pPr marL="457200" indent="-457200">
              <a:buFont typeface="Arial" panose="020B0604020202020204" pitchFamily="34" charset="0"/>
              <a:buChar char="•"/>
            </a:pPr>
            <a:r>
              <a:rPr lang="en-US" sz="3200" dirty="0" smtClean="0"/>
              <a:t>launch/encounter</a:t>
            </a:r>
          </a:p>
          <a:p>
            <a:pPr marL="457200" indent="-457200">
              <a:buFont typeface="Arial" panose="020B0604020202020204" pitchFamily="34" charset="0"/>
              <a:buChar char="•"/>
            </a:pPr>
            <a:r>
              <a:rPr lang="en-US" sz="3200" dirty="0" smtClean="0"/>
              <a:t>launch/location</a:t>
            </a:r>
          </a:p>
        </p:txBody>
      </p:sp>
    </p:spTree>
    <p:extLst>
      <p:ext uri="{BB962C8B-B14F-4D97-AF65-F5344CB8AC3E}">
        <p14:creationId xmlns:p14="http://schemas.microsoft.com/office/powerpoint/2010/main" val="27195318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smtClean="0"/>
              <a:t>Scopes are combined using spaces.  Example:</a:t>
            </a:r>
          </a:p>
          <a:p>
            <a:pPr algn="ctr"/>
            <a:endParaRPr lang="en-US" sz="3200" dirty="0" smtClean="0"/>
          </a:p>
          <a:p>
            <a:pPr algn="ctr"/>
            <a:r>
              <a:rPr lang="en-US" dirty="0" smtClean="0">
                <a:latin typeface="Consolas" panose="020B0609020204030204" pitchFamily="49" charset="0"/>
                <a:cs typeface="Consolas" panose="020B0609020204030204" pitchFamily="49" charset="0"/>
              </a:rPr>
              <a:t>user/</a:t>
            </a:r>
            <a:r>
              <a:rPr lang="en-US" dirty="0" err="1" smtClean="0">
                <a:latin typeface="Consolas" panose="020B0609020204030204" pitchFamily="49" charset="0"/>
                <a:cs typeface="Consolas" panose="020B0609020204030204" pitchFamily="49" charset="0"/>
              </a:rPr>
              <a:t>Observation.read</a:t>
            </a:r>
            <a:r>
              <a:rPr lang="en-US" dirty="0" smtClean="0">
                <a:latin typeface="Consolas" panose="020B0609020204030204" pitchFamily="49" charset="0"/>
                <a:cs typeface="Consolas" panose="020B0609020204030204" pitchFamily="49" charset="0"/>
              </a:rPr>
              <a:t> user/</a:t>
            </a:r>
            <a:r>
              <a:rPr lang="en-US" dirty="0" err="1" smtClean="0">
                <a:latin typeface="Consolas" panose="020B0609020204030204" pitchFamily="49" charset="0"/>
                <a:cs typeface="Consolas" panose="020B0609020204030204" pitchFamily="49" charset="0"/>
              </a:rPr>
              <a:t>MedicationHistory.read</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smtClean="0"/>
          </a:p>
        </p:txBody>
      </p:sp>
    </p:spTree>
    <p:extLst>
      <p:ext uri="{BB962C8B-B14F-4D97-AF65-F5344CB8AC3E}">
        <p14:creationId xmlns:p14="http://schemas.microsoft.com/office/powerpoint/2010/main" val="4241631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smtClean="0"/>
              <a:t>state</a:t>
            </a:r>
            <a:r>
              <a:rPr lang="en-US" sz="3200" dirty="0" smtClean="0"/>
              <a:t>: a value randomly generated by your application, associated with this user’s instance of the application, used to prevent cross-site attacks.</a:t>
            </a:r>
            <a:endParaRPr lang="en-US" sz="3200" dirty="0"/>
          </a:p>
        </p:txBody>
      </p:sp>
    </p:spTree>
    <p:extLst>
      <p:ext uri="{BB962C8B-B14F-4D97-AF65-F5344CB8AC3E}">
        <p14:creationId xmlns:p14="http://schemas.microsoft.com/office/powerpoint/2010/main" val="2273144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smtClean="0"/>
              <a:t>aud</a:t>
            </a:r>
            <a:r>
              <a:rPr lang="en-US" sz="3200" dirty="0" smtClean="0"/>
              <a:t>: (or “audience”) the FHIR base URL of the EHR your application is communicating with, used to prevent “</a:t>
            </a:r>
            <a:r>
              <a:rPr lang="en-US" sz="3200" dirty="0" err="1" smtClean="0"/>
              <a:t>mixup</a:t>
            </a:r>
            <a:r>
              <a:rPr lang="en-US" sz="3200" dirty="0" smtClean="0"/>
              <a:t>” attacks.</a:t>
            </a:r>
            <a:endParaRPr lang="en-US" sz="3200" dirty="0"/>
          </a:p>
        </p:txBody>
      </p:sp>
    </p:spTree>
    <p:extLst>
      <p:ext uri="{BB962C8B-B14F-4D97-AF65-F5344CB8AC3E}">
        <p14:creationId xmlns:p14="http://schemas.microsoft.com/office/powerpoint/2010/main" val="9742522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smtClean="0"/>
              <a:t>launch</a:t>
            </a:r>
            <a:r>
              <a:rPr lang="en-US" sz="3200" dirty="0" smtClean="0"/>
              <a:t>: (optional) the launch code sent to your application when your application is “launched” from an EHR / patient portal.</a:t>
            </a:r>
            <a:endParaRPr lang="en-US" sz="3200" dirty="0"/>
          </a:p>
        </p:txBody>
      </p:sp>
    </p:spTree>
    <p:extLst>
      <p:ext uri="{BB962C8B-B14F-4D97-AF65-F5344CB8AC3E}">
        <p14:creationId xmlns:p14="http://schemas.microsoft.com/office/powerpoint/2010/main" val="22167485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smtClean="0"/>
              <a:t>Each component is appended as a x-www-form-</a:t>
            </a:r>
            <a:r>
              <a:rPr lang="en-US" sz="3200" dirty="0" err="1" smtClean="0"/>
              <a:t>urlencoded</a:t>
            </a:r>
            <a:r>
              <a:rPr lang="en-US" sz="3200" dirty="0" smtClean="0"/>
              <a:t> query parameter to the authorization URL, as discovered in step 1.</a:t>
            </a:r>
            <a:endParaRPr lang="en-US" sz="3200" dirty="0"/>
          </a:p>
        </p:txBody>
      </p:sp>
    </p:spTree>
    <p:extLst>
      <p:ext uri="{BB962C8B-B14F-4D97-AF65-F5344CB8AC3E}">
        <p14:creationId xmlns:p14="http://schemas.microsoft.com/office/powerpoint/2010/main" val="36254861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smtClean="0"/>
              <a:t>Example Authorization Request URL:</a:t>
            </a:r>
          </a:p>
          <a:p>
            <a:pPr algn="ctr"/>
            <a:endParaRPr lang="en-US" sz="2800" dirty="0"/>
          </a:p>
          <a:p>
            <a:r>
              <a:rPr lang="en-US" sz="1600" dirty="0" smtClean="0">
                <a:latin typeface="Consolas" panose="020B0609020204030204" pitchFamily="49" charset="0"/>
                <a:cs typeface="Consolas" panose="020B0609020204030204" pitchFamily="49" charset="0"/>
              </a:rPr>
              <a:t>https</a:t>
            </a:r>
            <a:r>
              <a:rPr lang="en-US" sz="1600" smtClean="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3. Open the URL in an appropriate user-agent.</a:t>
            </a:r>
            <a:endParaRPr lang="en-US" sz="3200" dirty="0"/>
          </a:p>
        </p:txBody>
      </p:sp>
    </p:spTree>
    <p:extLst>
      <p:ext uri="{BB962C8B-B14F-4D97-AF65-F5344CB8AC3E}">
        <p14:creationId xmlns:p14="http://schemas.microsoft.com/office/powerpoint/2010/main" val="3940451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smtClean="0"/>
              <a:t>How does it accomplish this?</a:t>
            </a:r>
          </a:p>
        </p:txBody>
      </p:sp>
    </p:spTree>
    <p:extLst>
      <p:ext uri="{BB962C8B-B14F-4D97-AF65-F5344CB8AC3E}">
        <p14:creationId xmlns:p14="http://schemas.microsoft.com/office/powerpoint/2010/main" val="22521730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smtClean="0"/>
              <a:t>For browser-based apps, a separate window is optimal; minimally, a separate tab is recommended.</a:t>
            </a:r>
            <a:endParaRPr lang="en-US" sz="3200" dirty="0"/>
          </a:p>
        </p:txBody>
      </p:sp>
    </p:spTree>
    <p:extLst>
      <p:ext uri="{BB962C8B-B14F-4D97-AF65-F5344CB8AC3E}">
        <p14:creationId xmlns:p14="http://schemas.microsoft.com/office/powerpoint/2010/main" val="5058944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smtClean="0"/>
              <a:t>The separate tab isolates the authorization and authentication workflow, preventing issues that would interfere with the use of browser and/or device navigation mechanisms </a:t>
            </a:r>
          </a:p>
          <a:p>
            <a:pPr algn="ctr"/>
            <a:r>
              <a:rPr lang="en-US" sz="3200" dirty="0" smtClean="0"/>
              <a:t>(the “back” button proble</a:t>
            </a:r>
            <a:r>
              <a:rPr lang="en-US" sz="3200" dirty="0"/>
              <a:t>m</a:t>
            </a:r>
            <a:r>
              <a:rPr lang="en-US" sz="3200" dirty="0" smtClean="0"/>
              <a:t>.)</a:t>
            </a:r>
            <a:endParaRPr lang="en-US" sz="3200" dirty="0"/>
          </a:p>
        </p:txBody>
      </p:sp>
    </p:spTree>
    <p:extLst>
      <p:ext uri="{BB962C8B-B14F-4D97-AF65-F5344CB8AC3E}">
        <p14:creationId xmlns:p14="http://schemas.microsoft.com/office/powerpoint/2010/main" val="405456538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smtClean="0"/>
              <a:t>For “native” applications, an in-app browser is recommended.</a:t>
            </a:r>
          </a:p>
          <a:p>
            <a:pPr algn="ctr"/>
            <a:endParaRPr lang="en-US" sz="3200" dirty="0" smtClean="0"/>
          </a:p>
          <a:p>
            <a:pPr marL="457200" indent="-457200">
              <a:buFont typeface="Arial" panose="020B0604020202020204" pitchFamily="34" charset="0"/>
              <a:buChar char="•"/>
            </a:pPr>
            <a:r>
              <a:rPr lang="en-US" sz="3200" dirty="0" smtClean="0"/>
              <a:t>Chrome Custom Tab (Android)</a:t>
            </a:r>
          </a:p>
          <a:p>
            <a:pPr marL="457200" indent="-457200">
              <a:buFont typeface="Arial" panose="020B0604020202020204" pitchFamily="34" charset="0"/>
              <a:buChar char="•"/>
            </a:pPr>
            <a:r>
              <a:rPr lang="en-US" sz="3200" dirty="0" smtClean="0"/>
              <a:t>Safari View Controller (iOS)</a:t>
            </a:r>
          </a:p>
          <a:p>
            <a:pPr marL="457200" indent="-457200">
              <a:buFont typeface="Arial" panose="020B0604020202020204" pitchFamily="34" charset="0"/>
              <a:buChar char="•"/>
            </a:pPr>
            <a:r>
              <a:rPr lang="en-US" sz="3200" dirty="0" smtClean="0"/>
              <a:t>Windows Authentication Broker (UWP)</a:t>
            </a:r>
          </a:p>
          <a:p>
            <a:pPr marL="457200" indent="-457200">
              <a:buFont typeface="Arial" panose="020B0604020202020204" pitchFamily="34" charset="0"/>
              <a:buChar char="•"/>
            </a:pPr>
            <a:r>
              <a:rPr lang="en-US" sz="3200" dirty="0" smtClean="0"/>
              <a:t>Older platforms (including legacy Windows apps): Use the system browser.</a:t>
            </a:r>
            <a:endParaRPr lang="en-US" sz="3200" dirty="0"/>
          </a:p>
        </p:txBody>
      </p:sp>
    </p:spTree>
    <p:extLst>
      <p:ext uri="{BB962C8B-B14F-4D97-AF65-F5344CB8AC3E}">
        <p14:creationId xmlns:p14="http://schemas.microsoft.com/office/powerpoint/2010/main" val="20444758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smtClean="0"/>
              <a:t>Why this approach for native?</a:t>
            </a:r>
            <a:endParaRPr lang="en-US" sz="3200" dirty="0"/>
          </a:p>
        </p:txBody>
      </p:sp>
    </p:spTree>
    <p:extLst>
      <p:ext uri="{BB962C8B-B14F-4D97-AF65-F5344CB8AC3E}">
        <p14:creationId xmlns:p14="http://schemas.microsoft.com/office/powerpoint/2010/main" val="8799518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smtClean="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smtClean="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smtClean="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4. Process the Authorization Grant Response</a:t>
            </a:r>
            <a:endParaRPr lang="en-US" sz="3200" dirty="0"/>
          </a:p>
        </p:txBody>
      </p:sp>
    </p:spTree>
    <p:extLst>
      <p:ext uri="{BB962C8B-B14F-4D97-AF65-F5344CB8AC3E}">
        <p14:creationId xmlns:p14="http://schemas.microsoft.com/office/powerpoint/2010/main" val="8632122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smtClean="0"/>
              <a:t>The authorization grant response comes in the form of a x-www-form-</a:t>
            </a:r>
            <a:r>
              <a:rPr lang="en-US" sz="3200" dirty="0" err="1" smtClean="0"/>
              <a:t>urlencoded</a:t>
            </a:r>
            <a:r>
              <a:rPr lang="en-US" sz="3200" dirty="0" smtClean="0"/>
              <a:t> query string, appended to your redirection URI.</a:t>
            </a:r>
          </a:p>
        </p:txBody>
      </p:sp>
    </p:spTree>
    <p:extLst>
      <p:ext uri="{BB962C8B-B14F-4D97-AF65-F5344CB8AC3E}">
        <p14:creationId xmlns:p14="http://schemas.microsoft.com/office/powerpoint/2010/main" val="26827990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smtClean="0"/>
              <a:t>Query Parameters:</a:t>
            </a:r>
          </a:p>
          <a:p>
            <a:pPr algn="ctr"/>
            <a:endParaRPr lang="en-US" sz="3200" dirty="0"/>
          </a:p>
          <a:p>
            <a:r>
              <a:rPr lang="en-US" sz="3200" b="1" dirty="0" smtClean="0"/>
              <a:t>code: </a:t>
            </a:r>
            <a:r>
              <a:rPr lang="en-US" sz="3200" dirty="0" smtClean="0"/>
              <a:t>A one-time use code that may be exchanged by your application for an access token.</a:t>
            </a:r>
          </a:p>
          <a:p>
            <a:r>
              <a:rPr lang="en-US" sz="3200" b="1" dirty="0" smtClean="0"/>
              <a:t>state: </a:t>
            </a:r>
            <a:r>
              <a:rPr lang="en-US" sz="3200" dirty="0" smtClean="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smtClean="0"/>
              <a:t>Extends OAuth2 Framework (IETF RFC 6749)</a:t>
            </a:r>
          </a:p>
        </p:txBody>
      </p:sp>
    </p:spTree>
    <p:extLst>
      <p:ext uri="{BB962C8B-B14F-4D97-AF65-F5344CB8AC3E}">
        <p14:creationId xmlns:p14="http://schemas.microsoft.com/office/powerpoint/2010/main" val="3484186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smtClean="0"/>
              <a:t>Query Parameters:</a:t>
            </a:r>
          </a:p>
          <a:p>
            <a:pPr algn="ctr"/>
            <a:endParaRPr lang="en-US" sz="3200" dirty="0"/>
          </a:p>
          <a:p>
            <a:r>
              <a:rPr lang="en-US" sz="3200" b="1" dirty="0" smtClean="0"/>
              <a:t>error: </a:t>
            </a:r>
            <a:r>
              <a:rPr lang="en-US" sz="3200" dirty="0" smtClean="0"/>
              <a:t>An OAuth2 error code, indicating why the grant request was rejected.</a:t>
            </a:r>
          </a:p>
          <a:p>
            <a:r>
              <a:rPr lang="en-US" sz="3200" b="1" dirty="0" err="1" smtClean="0"/>
              <a:t>error_uri</a:t>
            </a:r>
            <a:r>
              <a:rPr lang="en-US" sz="3200" b="1" dirty="0" smtClean="0"/>
              <a:t>: </a:t>
            </a:r>
            <a:r>
              <a:rPr lang="en-US" sz="3200" dirty="0" smtClean="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smtClean="0"/>
              <a:t>Successful Example:</a:t>
            </a:r>
          </a:p>
          <a:p>
            <a:pPr algn="ctr"/>
            <a:endParaRPr lang="en-US" sz="3200" dirty="0" smtClean="0"/>
          </a:p>
          <a:p>
            <a:pPr algn="ctr"/>
            <a:r>
              <a:rPr lang="en-US" dirty="0" smtClean="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smtClean="0"/>
              <a:t>Error Example:</a:t>
            </a:r>
          </a:p>
          <a:p>
            <a:pPr algn="ctr"/>
            <a:endParaRPr lang="en-US" sz="3200" dirty="0" smtClean="0"/>
          </a:p>
          <a:p>
            <a:pPr algn="ctr"/>
            <a:r>
              <a:rPr lang="en-US" dirty="0" smtClean="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smtClean="0"/>
              <a:t>If your application receives an error, provide a link to the user using the value of </a:t>
            </a:r>
            <a:r>
              <a:rPr lang="en-US" sz="3200" b="1" dirty="0" err="1" smtClean="0"/>
              <a:t>error_uri</a:t>
            </a:r>
            <a:r>
              <a:rPr lang="en-US" sz="3200" dirty="0" smtClean="0"/>
              <a:t> and record in your own app – this will help in diagnosing the cause and guiding the user to support.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smtClean="0"/>
              <a:t>Validate the </a:t>
            </a:r>
            <a:r>
              <a:rPr lang="en-US" sz="3200" b="1" dirty="0" smtClean="0"/>
              <a:t>state</a:t>
            </a:r>
            <a:r>
              <a:rPr lang="en-US" sz="3200" dirty="0" smtClean="0"/>
              <a:t> parameter matches the value originally chosen when the request was initiated.  If the value does not match, or you receive a grant code unexpectedly, this could be an attempted “cross-site request forgery”.</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smtClean="0"/>
              <a:t>5. Exchange the grant code for an access token.</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smtClean="0"/>
              <a:t>Encoded as an x-www-form-</a:t>
            </a:r>
            <a:r>
              <a:rPr lang="en-US" sz="3200" dirty="0" err="1" smtClean="0"/>
              <a:t>urlencoded</a:t>
            </a:r>
            <a:r>
              <a:rPr lang="en-US" sz="3200" dirty="0" smtClean="0"/>
              <a:t> string, sent via HTTP POST to the “token” URL obtained from the Conformance document.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smtClean="0"/>
              <a:t>Token Request Parameters:</a:t>
            </a:r>
          </a:p>
          <a:p>
            <a:pPr algn="ctr"/>
            <a:endParaRPr lang="en-US" sz="3200" dirty="0"/>
          </a:p>
          <a:p>
            <a:pPr marL="457200" indent="-457200">
              <a:buFont typeface="Arial" panose="020B0604020202020204" pitchFamily="34" charset="0"/>
              <a:buChar char="•"/>
            </a:pPr>
            <a:r>
              <a:rPr lang="en-US" sz="2400" dirty="0" err="1" smtClean="0"/>
              <a:t>grant_type</a:t>
            </a:r>
            <a:r>
              <a:rPr lang="en-US" sz="2400" dirty="0" smtClean="0"/>
              <a:t>: constant value of “</a:t>
            </a:r>
            <a:r>
              <a:rPr lang="en-US" sz="2400" dirty="0" err="1" smtClean="0"/>
              <a:t>authorization_code</a:t>
            </a:r>
            <a:r>
              <a:rPr lang="en-US" sz="3200" dirty="0" smtClean="0"/>
              <a:t>”.</a:t>
            </a:r>
          </a:p>
          <a:p>
            <a:pPr marL="457200" indent="-457200">
              <a:buFont typeface="Arial" panose="020B0604020202020204" pitchFamily="34" charset="0"/>
              <a:buChar char="•"/>
            </a:pPr>
            <a:r>
              <a:rPr lang="en-US" sz="2400" dirty="0" err="1" smtClean="0"/>
              <a:t>client_id</a:t>
            </a:r>
            <a:r>
              <a:rPr lang="en-US" sz="2400" dirty="0" smtClean="0"/>
              <a:t>: the client identifier of your app.</a:t>
            </a:r>
          </a:p>
          <a:p>
            <a:pPr marL="457200" indent="-457200">
              <a:buFont typeface="Arial" panose="020B0604020202020204" pitchFamily="34" charset="0"/>
              <a:buChar char="•"/>
            </a:pPr>
            <a:r>
              <a:rPr lang="en-US" sz="2400" dirty="0" smtClean="0"/>
              <a:t>code: the code received in the authorization grant response.</a:t>
            </a:r>
            <a:endParaRPr lang="en-US" sz="3200" dirty="0" smtClean="0"/>
          </a:p>
          <a:p>
            <a:pPr algn="ctr"/>
            <a:endParaRPr lang="en-US" sz="3200" dirty="0">
              <a:latin typeface="Consolas" panose="020B0609020204030204" pitchFamily="49" charset="0"/>
              <a:cs typeface="Consolas" panose="020B0609020204030204" pitchFamily="49" charset="0"/>
            </a:endParaRPr>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smtClean="0"/>
              <a:t>Example Request:</a:t>
            </a:r>
            <a:br>
              <a:rPr lang="en-US" sz="3200" dirty="0" smtClean="0"/>
            </a:br>
            <a:endParaRPr lang="en-US" sz="3200" dirty="0" smtClean="0"/>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a:latin typeface="Consolas" panose="020B0609020204030204" pitchFamily="49" charset="0"/>
              <a:cs typeface="Consolas" panose="020B0609020204030204" pitchFamily="49" charset="0"/>
            </a:endParaRPr>
          </a:p>
          <a:p>
            <a:pPr algn="ctr"/>
            <a:endParaRPr lang="en-US" dirty="0" smtClean="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smtClean="0"/>
              <a:t>Example Response:</a:t>
            </a:r>
            <a:br>
              <a:rPr lang="en-US" sz="3200" dirty="0" smtClean="0"/>
            </a:br>
            <a:endParaRPr lang="en-US" sz="3200" dirty="0" smtClean="0"/>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a:latin typeface="Consolas" panose="020B0609020204030204" pitchFamily="49" charset="0"/>
              <a:cs typeface="Consolas" panose="020B0609020204030204" pitchFamily="49" charset="0"/>
            </a:endParaRPr>
          </a:p>
          <a:p>
            <a:pPr algn="ctr"/>
            <a:endParaRPr lang="en-US" dirty="0" smtClean="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7184</TotalTime>
  <Words>4386</Words>
  <Application>Microsoft Office PowerPoint</Application>
  <PresentationFormat>On-screen Show (16:9)</PresentationFormat>
  <Paragraphs>433</Paragraphs>
  <Slides>136</Slides>
  <Notes>86</Notes>
  <HiddenSlides>0</HiddenSlides>
  <MMClips>0</MMClips>
  <ScaleCrop>false</ScaleCrop>
  <HeadingPairs>
    <vt:vector size="4" baseType="variant">
      <vt:variant>
        <vt:lpstr>Theme</vt:lpstr>
      </vt:variant>
      <vt:variant>
        <vt:i4>2</vt:i4>
      </vt:variant>
      <vt:variant>
        <vt:lpstr>Slide Titles</vt:lpstr>
      </vt:variant>
      <vt:variant>
        <vt:i4>136</vt:i4>
      </vt:variant>
    </vt:vector>
  </HeadingPairs>
  <TitlesOfParts>
    <vt:vector size="138" baseType="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Randall,Matt</cp:lastModifiedBy>
  <cp:revision>107</cp:revision>
  <dcterms:created xsi:type="dcterms:W3CDTF">2016-11-06T18:47:49Z</dcterms:created>
  <dcterms:modified xsi:type="dcterms:W3CDTF">2016-11-16T14:48:15Z</dcterms:modified>
</cp:coreProperties>
</file>